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894EE-D203-42A4-99F0-348F61FE6132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86CC7-81C0-437A-8EDD-BB12D67DBFA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727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50A53-17B2-480C-AC55-EB6A712A938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869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1F0D-14CF-4027-A440-89784021D5DE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5A19-499E-47CD-926E-136655B929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36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1F0D-14CF-4027-A440-89784021D5DE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5A19-499E-47CD-926E-136655B929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03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1F0D-14CF-4027-A440-89784021D5DE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5A19-499E-47CD-926E-136655B929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19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1F0D-14CF-4027-A440-89784021D5DE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5A19-499E-47CD-926E-136655B929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49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1F0D-14CF-4027-A440-89784021D5DE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5A19-499E-47CD-926E-136655B929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920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1F0D-14CF-4027-A440-89784021D5DE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5A19-499E-47CD-926E-136655B929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73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1F0D-14CF-4027-A440-89784021D5DE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5A19-499E-47CD-926E-136655B929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043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1F0D-14CF-4027-A440-89784021D5DE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5A19-499E-47CD-926E-136655B929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1380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1F0D-14CF-4027-A440-89784021D5DE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5A19-499E-47CD-926E-136655B929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244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1F0D-14CF-4027-A440-89784021D5DE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5A19-499E-47CD-926E-136655B929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62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1F0D-14CF-4027-A440-89784021D5DE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75A19-499E-47CD-926E-136655B929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713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E1F0D-14CF-4027-A440-89784021D5DE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75A19-499E-47CD-926E-136655B929B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089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979762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fr-FR" dirty="0" smtClean="0"/>
              <a:t>Réunion MSP – PTF</a:t>
            </a:r>
            <a:br>
              <a:rPr lang="fr-FR" dirty="0" smtClean="0"/>
            </a:br>
            <a:r>
              <a:rPr lang="fr-FR" dirty="0" smtClean="0"/>
              <a:t>sur la Stratégie de financement </a:t>
            </a:r>
            <a:br>
              <a:rPr lang="fr-FR" dirty="0" smtClean="0"/>
            </a:br>
            <a:r>
              <a:rPr lang="fr-FR" dirty="0" smtClean="0"/>
              <a:t>de la Santé</a:t>
            </a:r>
            <a:br>
              <a:rPr lang="fr-FR" dirty="0" smtClean="0"/>
            </a:b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1273696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/>
              <a:t>Ministère de la Santé Publique</a:t>
            </a:r>
          </a:p>
          <a:p>
            <a:r>
              <a:rPr lang="fr-FR" dirty="0" smtClean="0"/>
              <a:t>Kinshasa, 21 octobre 2015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493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lvl="0"/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II. Stratégie </a:t>
            </a:r>
            <a:r>
              <a:rPr lang="fr-FR" dirty="0"/>
              <a:t>de </a:t>
            </a:r>
            <a:r>
              <a:rPr lang="fr-FR" dirty="0" smtClean="0"/>
              <a:t>financement (1) 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dirty="0"/>
              <a:t>Quelques points ont été relevés sur le </a:t>
            </a:r>
            <a:r>
              <a:rPr lang="fr-FR" dirty="0" err="1"/>
              <a:t>draft</a:t>
            </a:r>
            <a:r>
              <a:rPr lang="fr-FR" dirty="0"/>
              <a:t> envoyé par la BM :</a:t>
            </a:r>
          </a:p>
          <a:p>
            <a:pPr lvl="0"/>
            <a:r>
              <a:rPr lang="fr-FR" dirty="0" smtClean="0"/>
              <a:t>Le </a:t>
            </a:r>
            <a:r>
              <a:rPr lang="fr-FR" dirty="0" err="1" smtClean="0"/>
              <a:t>draft</a:t>
            </a:r>
            <a:r>
              <a:rPr lang="fr-FR" dirty="0" smtClean="0"/>
              <a:t> actuel porte </a:t>
            </a:r>
            <a:r>
              <a:rPr lang="fr-FR" dirty="0"/>
              <a:t>plus sur l’analyse </a:t>
            </a:r>
            <a:r>
              <a:rPr lang="fr-FR" dirty="0" smtClean="0"/>
              <a:t>macro de la problématique   </a:t>
            </a:r>
            <a:r>
              <a:rPr lang="fr-FR" dirty="0"/>
              <a:t>du financement plutôt que sur les stratégies de financement</a:t>
            </a:r>
            <a:r>
              <a:rPr lang="fr-FR" dirty="0" smtClean="0"/>
              <a:t>. Il </a:t>
            </a:r>
            <a:r>
              <a:rPr lang="fr-FR" dirty="0"/>
              <a:t>est moins pratique pour les acteurs de terrain.</a:t>
            </a:r>
          </a:p>
          <a:p>
            <a:pPr lvl="0"/>
            <a:r>
              <a:rPr lang="fr-FR" dirty="0" smtClean="0"/>
              <a:t>Il y a nécessité d’</a:t>
            </a:r>
            <a:r>
              <a:rPr lang="fr-FR" dirty="0"/>
              <a:t>é</a:t>
            </a:r>
            <a:r>
              <a:rPr lang="fr-FR" dirty="0" smtClean="0"/>
              <a:t>laborer un document présentant  </a:t>
            </a:r>
            <a:r>
              <a:rPr lang="fr-FR" dirty="0"/>
              <a:t>les orientations politiques du Gouvernement d’une </a:t>
            </a:r>
            <a:r>
              <a:rPr lang="fr-FR" dirty="0" smtClean="0"/>
              <a:t>manière </a:t>
            </a:r>
            <a:r>
              <a:rPr lang="fr-FR" dirty="0"/>
              <a:t>très simple pour être compris et appliqué par n’importe quel acteur de </a:t>
            </a:r>
            <a:r>
              <a:rPr lang="fr-FR" dirty="0" smtClean="0"/>
              <a:t>santé</a:t>
            </a:r>
          </a:p>
          <a:p>
            <a:r>
              <a:rPr lang="fr-FR" dirty="0" smtClean="0"/>
              <a:t>Ce document sera considéré comme le document de politique du Gouvernement en matière de financement de la Santé.</a:t>
            </a:r>
          </a:p>
          <a:p>
            <a:pPr lvl="0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712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/>
          </a:bodyPr>
          <a:lstStyle/>
          <a:p>
            <a:r>
              <a:rPr lang="fr-FR" dirty="0" smtClean="0"/>
              <a:t>Stratégie de financement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Le document doit décrire simplement les orientations du Gouvernement :</a:t>
            </a:r>
          </a:p>
          <a:p>
            <a:pPr lvl="1"/>
            <a:r>
              <a:rPr lang="fr-FR" dirty="0" smtClean="0"/>
              <a:t>en matière de mobilisation, affectation et utilisation des ressources financières du secteur, </a:t>
            </a:r>
          </a:p>
          <a:p>
            <a:pPr lvl="1"/>
            <a:r>
              <a:rPr lang="fr-FR" dirty="0" smtClean="0"/>
              <a:t>sur comment améliorer l’accessibilité financière de la communauté aux soins de santé de qualité à un prix abordable</a:t>
            </a:r>
          </a:p>
          <a:p>
            <a:pPr lvl="0"/>
            <a:r>
              <a:rPr lang="fr-FR" dirty="0" smtClean="0"/>
              <a:t>La préface du document doit être signée par le Ministre, avec un résumé signé par le SG</a:t>
            </a:r>
          </a:p>
          <a:p>
            <a:pPr lvl="0"/>
            <a:endParaRPr lang="fr-FR" dirty="0" smtClean="0"/>
          </a:p>
          <a:p>
            <a:pPr lvl="0"/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19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/>
              <a:t>III. Couverture Sanitaire Universelle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fr-FR" dirty="0"/>
              <a:t>Formation en </a:t>
            </a:r>
            <a:r>
              <a:rPr lang="fr-FR" dirty="0" err="1" smtClean="0"/>
              <a:t>OneHealth</a:t>
            </a:r>
            <a:r>
              <a:rPr lang="fr-FR" dirty="0"/>
              <a:t> </a:t>
            </a:r>
            <a:r>
              <a:rPr lang="fr-FR" dirty="0" smtClean="0"/>
              <a:t>des </a:t>
            </a:r>
            <a:r>
              <a:rPr lang="fr-FR" dirty="0"/>
              <a:t>trois cadres nationaux dont deux du </a:t>
            </a:r>
            <a:r>
              <a:rPr lang="fr-FR" dirty="0" smtClean="0"/>
              <a:t>MSP ;</a:t>
            </a:r>
          </a:p>
          <a:p>
            <a:r>
              <a:rPr lang="fr-FR" dirty="0" err="1"/>
              <a:t>C</a:t>
            </a:r>
            <a:r>
              <a:rPr lang="fr-FR" dirty="0" err="1" smtClean="0"/>
              <a:t>osting</a:t>
            </a:r>
            <a:r>
              <a:rPr lang="fr-FR" dirty="0" smtClean="0"/>
              <a:t> </a:t>
            </a:r>
            <a:r>
              <a:rPr lang="fr-FR" dirty="0"/>
              <a:t>du PNDS et du plan de mise en œuvre de la CSU </a:t>
            </a:r>
            <a:r>
              <a:rPr lang="fr-FR" dirty="0" smtClean="0"/>
              <a:t>en </a:t>
            </a:r>
            <a:r>
              <a:rPr lang="fr-FR" dirty="0"/>
              <a:t>utilisant l’outil </a:t>
            </a:r>
            <a:r>
              <a:rPr lang="fr-FR" dirty="0" err="1"/>
              <a:t>OneHealth</a:t>
            </a:r>
            <a:r>
              <a:rPr lang="fr-FR" dirty="0"/>
              <a:t> </a:t>
            </a:r>
            <a:endParaRPr lang="fr-FR" dirty="0" smtClean="0"/>
          </a:p>
          <a:p>
            <a:r>
              <a:rPr lang="fr-FR" dirty="0" smtClean="0"/>
              <a:t>Organisation d’un </a:t>
            </a:r>
            <a:r>
              <a:rPr lang="fr-FR" dirty="0"/>
              <a:t>atelier </a:t>
            </a:r>
            <a:r>
              <a:rPr lang="fr-FR" dirty="0" smtClean="0"/>
              <a:t>national de </a:t>
            </a:r>
            <a:r>
              <a:rPr lang="fr-FR" dirty="0"/>
              <a:t>formation pour </a:t>
            </a:r>
            <a:r>
              <a:rPr lang="fr-FR" dirty="0" smtClean="0"/>
              <a:t> quelques </a:t>
            </a:r>
            <a:r>
              <a:rPr lang="fr-FR" dirty="0"/>
              <a:t>cadres du niveau </a:t>
            </a:r>
            <a:r>
              <a:rPr lang="fr-FR" dirty="0" smtClean="0"/>
              <a:t>national à ‘utilisation de OHT</a:t>
            </a:r>
            <a:endParaRPr lang="fr-FR" dirty="0"/>
          </a:p>
          <a:p>
            <a:r>
              <a:rPr lang="fr-FR" dirty="0" err="1" smtClean="0"/>
              <a:t>Costing</a:t>
            </a:r>
            <a:r>
              <a:rPr lang="fr-FR" dirty="0" smtClean="0"/>
              <a:t> : </a:t>
            </a:r>
          </a:p>
          <a:p>
            <a:pPr lvl="1"/>
            <a:r>
              <a:rPr lang="fr-FR" dirty="0" smtClean="0"/>
              <a:t>Stratégie de financement avec des scenarii de </a:t>
            </a:r>
            <a:r>
              <a:rPr lang="fr-FR" dirty="0"/>
              <a:t>cadrage macroéconomiques </a:t>
            </a:r>
            <a:r>
              <a:rPr lang="fr-FR" dirty="0" smtClean="0"/>
              <a:t> au </a:t>
            </a:r>
            <a:r>
              <a:rPr lang="fr-FR" dirty="0"/>
              <a:t>titre des plafonds indicatifs des ressources </a:t>
            </a:r>
            <a:r>
              <a:rPr lang="fr-FR" dirty="0" smtClean="0"/>
              <a:t>mobilisables</a:t>
            </a:r>
          </a:p>
          <a:p>
            <a:pPr lvl="1"/>
            <a:r>
              <a:rPr lang="fr-FR" dirty="0" smtClean="0"/>
              <a:t>CSU : </a:t>
            </a:r>
            <a:r>
              <a:rPr lang="fr-FR" dirty="0" err="1" smtClean="0"/>
              <a:t>costing</a:t>
            </a:r>
            <a:r>
              <a:rPr lang="fr-FR" dirty="0" smtClean="0"/>
              <a:t> du plan de mise en œuvre tenant compte du paquet de soins et du plan d’</a:t>
            </a:r>
            <a:r>
              <a:rPr lang="fr-FR" dirty="0" err="1" smtClean="0"/>
              <a:t>extention</a:t>
            </a:r>
            <a:endParaRPr lang="fr-FR" dirty="0" smtClean="0"/>
          </a:p>
          <a:p>
            <a:pPr lvl="1"/>
            <a:r>
              <a:rPr lang="fr-FR" dirty="0" smtClean="0"/>
              <a:t>PNDS : </a:t>
            </a:r>
            <a:r>
              <a:rPr lang="fr-FR" dirty="0" err="1" smtClean="0"/>
              <a:t>costing</a:t>
            </a:r>
            <a:r>
              <a:rPr lang="fr-FR" dirty="0" smtClean="0"/>
              <a:t> des programmes réalistes et faisables jusqu’en 2020</a:t>
            </a:r>
          </a:p>
          <a:p>
            <a:pPr lvl="1"/>
            <a:r>
              <a:rPr lang="fr-FR" dirty="0" smtClean="0"/>
              <a:t>Cadre d’investissement du GFF : </a:t>
            </a:r>
            <a:r>
              <a:rPr lang="fr-FR" dirty="0" err="1" smtClean="0"/>
              <a:t>costing</a:t>
            </a:r>
            <a:r>
              <a:rPr lang="fr-FR" dirty="0" smtClean="0"/>
              <a:t> des programmes sur la SR-SMENA et enregistrement des naissances jusqu’en 2030</a:t>
            </a:r>
            <a:endParaRPr lang="fr-FR" dirty="0"/>
          </a:p>
          <a:p>
            <a:pPr lvl="0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048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Etat d’avancement Projet des Lois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Loi cadre Santé Publique : ajout des chapitres (Vaccination, Toxicomanie et Croix rouge)</a:t>
            </a:r>
          </a:p>
          <a:p>
            <a:r>
              <a:rPr lang="fr-FR" dirty="0" smtClean="0"/>
              <a:t>Loi CSU : poursuite des consultations des différentes parties prenantes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492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/>
              <a:t>IV. PNDS 2016 - 2020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Analyse sectorielle</a:t>
            </a:r>
          </a:p>
          <a:p>
            <a:r>
              <a:rPr lang="fr-FR" dirty="0" smtClean="0"/>
              <a:t>Analyse programmatique : Interventions prises en compte CSU et GFF</a:t>
            </a:r>
          </a:p>
          <a:p>
            <a:r>
              <a:rPr lang="fr-FR" dirty="0" smtClean="0"/>
              <a:t>Encrage sur la LOFIP : Travaux Budget - programme</a:t>
            </a:r>
          </a:p>
          <a:p>
            <a:r>
              <a:rPr lang="fr-FR" dirty="0" smtClean="0"/>
              <a:t> PSDN 2017 - 2021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995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159</Words>
  <Application>Microsoft Office PowerPoint</Application>
  <PresentationFormat>On-screen Show (4:3)</PresentationFormat>
  <Paragraphs>32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Thème Office</vt:lpstr>
      <vt:lpstr>Réunion MSP – PTF sur la Stratégie de financement  de la Santé  </vt:lpstr>
      <vt:lpstr> II. Stratégie de financement (1)   </vt:lpstr>
      <vt:lpstr>Stratégie de financement (2)</vt:lpstr>
      <vt:lpstr>III. Couverture Sanitaire Universelle</vt:lpstr>
      <vt:lpstr> Etat d’avancement Projet des Lois </vt:lpstr>
      <vt:lpstr>IV. PNDS 2016 - 2020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II. Stratégie de financement (1)</dc:title>
  <dc:creator>papa Raph</dc:creator>
  <cp:lastModifiedBy>MEYER, Claude</cp:lastModifiedBy>
  <cp:revision>3</cp:revision>
  <dcterms:created xsi:type="dcterms:W3CDTF">2015-10-21T08:42:04Z</dcterms:created>
  <dcterms:modified xsi:type="dcterms:W3CDTF">2016-01-13T10:00:53Z</dcterms:modified>
</cp:coreProperties>
</file>