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3" r:id="rId6"/>
    <p:sldId id="266" r:id="rId7"/>
    <p:sldId id="260" r:id="rId8"/>
    <p:sldId id="261" r:id="rId9"/>
    <p:sldId id="267" r:id="rId10"/>
    <p:sldId id="262" r:id="rId11"/>
    <p:sldId id="265" r:id="rId12"/>
    <p:sldId id="264" r:id="rId1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94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6" d="100"/>
        <a:sy n="12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2B59D2-8DCA-4331-9D46-6B0378288EFD}" type="datetimeFigureOut">
              <a:rPr lang="fr-FR" smtClean="0"/>
              <a:t>13/01/2016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250A53-17B2-480C-AC55-EB6A712A938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5875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50A53-17B2-480C-AC55-EB6A712A938A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8869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07386-64C5-4BA3-A0D6-67998C720173}" type="datetimeFigureOut">
              <a:rPr lang="fr-FR" smtClean="0"/>
              <a:t>13/01/2016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3FEB-B130-4C6F-8501-A0FB833BF5C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2971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07386-64C5-4BA3-A0D6-67998C720173}" type="datetimeFigureOut">
              <a:rPr lang="fr-FR" smtClean="0"/>
              <a:t>13/01/2016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3FEB-B130-4C6F-8501-A0FB833BF5C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2644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07386-64C5-4BA3-A0D6-67998C720173}" type="datetimeFigureOut">
              <a:rPr lang="fr-FR" smtClean="0"/>
              <a:t>13/01/2016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3FEB-B130-4C6F-8501-A0FB833BF5C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7896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07386-64C5-4BA3-A0D6-67998C720173}" type="datetimeFigureOut">
              <a:rPr lang="fr-FR" smtClean="0"/>
              <a:t>13/01/2016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3FEB-B130-4C6F-8501-A0FB833BF5C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5705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07386-64C5-4BA3-A0D6-67998C720173}" type="datetimeFigureOut">
              <a:rPr lang="fr-FR" smtClean="0"/>
              <a:t>13/01/2016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3FEB-B130-4C6F-8501-A0FB833BF5C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0905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07386-64C5-4BA3-A0D6-67998C720173}" type="datetimeFigureOut">
              <a:rPr lang="fr-FR" smtClean="0"/>
              <a:t>13/01/2016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3FEB-B130-4C6F-8501-A0FB833BF5C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23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07386-64C5-4BA3-A0D6-67998C720173}" type="datetimeFigureOut">
              <a:rPr lang="fr-FR" smtClean="0"/>
              <a:t>13/01/2016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3FEB-B130-4C6F-8501-A0FB833BF5C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4861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07386-64C5-4BA3-A0D6-67998C720173}" type="datetimeFigureOut">
              <a:rPr lang="fr-FR" smtClean="0"/>
              <a:t>13/01/2016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3FEB-B130-4C6F-8501-A0FB833BF5C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4198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07386-64C5-4BA3-A0D6-67998C720173}" type="datetimeFigureOut">
              <a:rPr lang="fr-FR" smtClean="0"/>
              <a:t>13/01/2016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3FEB-B130-4C6F-8501-A0FB833BF5C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21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07386-64C5-4BA3-A0D6-67998C720173}" type="datetimeFigureOut">
              <a:rPr lang="fr-FR" smtClean="0"/>
              <a:t>13/01/2016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3FEB-B130-4C6F-8501-A0FB833BF5C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0369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07386-64C5-4BA3-A0D6-67998C720173}" type="datetimeFigureOut">
              <a:rPr lang="fr-FR" smtClean="0"/>
              <a:t>13/01/2016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3E3FEB-B130-4C6F-8501-A0FB833BF5C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7081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607386-64C5-4BA3-A0D6-67998C720173}" type="datetimeFigureOut">
              <a:rPr lang="fr-FR" smtClean="0"/>
              <a:t>13/01/2016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3E3FEB-B130-4C6F-8501-A0FB833BF5C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1001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620689"/>
            <a:ext cx="7772400" cy="2979762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fr-FR" dirty="0" smtClean="0"/>
              <a:t>Réunion MSP – PTF</a:t>
            </a:r>
            <a:br>
              <a:rPr lang="fr-FR" dirty="0" smtClean="0"/>
            </a:br>
            <a:r>
              <a:rPr lang="fr-FR" dirty="0" smtClean="0"/>
              <a:t>sur la Stratégie de financement </a:t>
            </a:r>
            <a:br>
              <a:rPr lang="fr-FR" dirty="0" smtClean="0"/>
            </a:br>
            <a:r>
              <a:rPr lang="fr-FR" dirty="0" smtClean="0"/>
              <a:t>de la Santé</a:t>
            </a:r>
            <a:br>
              <a:rPr lang="fr-FR" dirty="0" smtClean="0"/>
            </a:b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4365104"/>
            <a:ext cx="6400800" cy="1273696"/>
          </a:xfrm>
          <a:ln>
            <a:solidFill>
              <a:srgbClr val="FF0000"/>
            </a:solidFill>
          </a:ln>
        </p:spPr>
        <p:txBody>
          <a:bodyPr/>
          <a:lstStyle/>
          <a:p>
            <a:r>
              <a:rPr lang="fr-FR" dirty="0" smtClean="0"/>
              <a:t>Ministère de la Santé Publique</a:t>
            </a:r>
          </a:p>
          <a:p>
            <a:r>
              <a:rPr lang="fr-FR" dirty="0" smtClean="0"/>
              <a:t>Kinshasa, 21 octobre 2015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79627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20080"/>
          </a:xfrm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fr-FR" dirty="0" smtClean="0"/>
              <a:t>I. Case Investment/GFF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052736"/>
            <a:ext cx="8363272" cy="5544616"/>
          </a:xfrm>
        </p:spPr>
        <p:txBody>
          <a:bodyPr>
            <a:normAutofit fontScale="85000" lnSpcReduction="20000"/>
          </a:bodyPr>
          <a:lstStyle/>
          <a:p>
            <a:r>
              <a:rPr lang="fr-FR" dirty="0" err="1" smtClean="0"/>
              <a:t>Draft</a:t>
            </a:r>
            <a:r>
              <a:rPr lang="fr-FR" dirty="0" smtClean="0"/>
              <a:t> en </a:t>
            </a:r>
            <a:r>
              <a:rPr lang="fr-FR" dirty="0"/>
              <a:t>circulation </a:t>
            </a:r>
            <a:r>
              <a:rPr lang="fr-FR" dirty="0" smtClean="0"/>
              <a:t>enrichi par  PNSR</a:t>
            </a:r>
            <a:r>
              <a:rPr lang="fr-FR" dirty="0"/>
              <a:t>, PNSA &amp; PRONANUT </a:t>
            </a:r>
            <a:r>
              <a:rPr lang="fr-FR" dirty="0" smtClean="0"/>
              <a:t>et   </a:t>
            </a:r>
            <a:r>
              <a:rPr lang="fr-FR" dirty="0"/>
              <a:t>restructuration du </a:t>
            </a:r>
            <a:r>
              <a:rPr lang="fr-FR" dirty="0" smtClean="0"/>
              <a:t>document proposé par OMS </a:t>
            </a:r>
            <a:endParaRPr lang="fr-FR" dirty="0"/>
          </a:p>
          <a:p>
            <a:pPr lvl="0"/>
            <a:r>
              <a:rPr lang="fr-FR" dirty="0"/>
              <a:t>L</a:t>
            </a:r>
            <a:r>
              <a:rPr lang="fr-FR" dirty="0" smtClean="0"/>
              <a:t>ettre  du Premier </a:t>
            </a:r>
            <a:r>
              <a:rPr lang="fr-FR" dirty="0"/>
              <a:t>Ministre portant sur l’engagement d’augmentation du </a:t>
            </a:r>
            <a:r>
              <a:rPr lang="fr-FR"/>
              <a:t>budget </a:t>
            </a:r>
            <a:r>
              <a:rPr lang="fr-FR" smtClean="0"/>
              <a:t>SRMNEA, de </a:t>
            </a:r>
            <a:r>
              <a:rPr lang="fr-FR" dirty="0" smtClean="0"/>
              <a:t>5usd à 15usd per capita en 2020;</a:t>
            </a:r>
            <a:endParaRPr lang="fr-FR" dirty="0"/>
          </a:p>
          <a:p>
            <a:pPr lvl="0"/>
            <a:r>
              <a:rPr lang="fr-FR" dirty="0"/>
              <a:t>Fixation de l’objectif </a:t>
            </a:r>
            <a:r>
              <a:rPr lang="fr-FR" dirty="0" smtClean="0"/>
              <a:t>de la PF : de </a:t>
            </a:r>
            <a:r>
              <a:rPr lang="fr-FR" dirty="0"/>
              <a:t>8 </a:t>
            </a:r>
            <a:r>
              <a:rPr lang="fr-FR" dirty="0" smtClean="0"/>
              <a:t>(2014) à </a:t>
            </a:r>
            <a:r>
              <a:rPr lang="fr-FR" dirty="0"/>
              <a:t>20</a:t>
            </a:r>
            <a:r>
              <a:rPr lang="fr-FR" dirty="0" smtClean="0"/>
              <a:t>% (2030)</a:t>
            </a:r>
            <a:r>
              <a:rPr lang="fr-FR" dirty="0"/>
              <a:t> ;</a:t>
            </a:r>
          </a:p>
          <a:p>
            <a:pPr lvl="0"/>
            <a:r>
              <a:rPr lang="fr-FR" dirty="0" smtClean="0"/>
              <a:t>Travaux  sur l’amélioration des faits d’«</a:t>
            </a:r>
            <a:r>
              <a:rPr lang="fr-FR" dirty="0"/>
              <a:t> Etat civil » entre le Ministère de l’Intérieur et l’UNICEF ;</a:t>
            </a:r>
          </a:p>
          <a:p>
            <a:pPr lvl="0"/>
            <a:r>
              <a:rPr lang="fr-FR" dirty="0" smtClean="0"/>
              <a:t>Intégration </a:t>
            </a:r>
            <a:r>
              <a:rPr lang="fr-FR" dirty="0"/>
              <a:t>de la coordination du GFF dans la Commission Financement, mais en collaboration avec la Commission Prestation, pour porter les travaux  devant le CCT et le CNP</a:t>
            </a:r>
            <a:r>
              <a:rPr lang="fr-FR" dirty="0" smtClean="0"/>
              <a:t>.</a:t>
            </a:r>
          </a:p>
          <a:p>
            <a:pPr lvl="0"/>
            <a:r>
              <a:rPr lang="fr-FR" dirty="0" smtClean="0"/>
              <a:t>Nomination par le Ministre des membres du comité de rédaction du case </a:t>
            </a:r>
            <a:r>
              <a:rPr lang="fr-FR" dirty="0" err="1" smtClean="0"/>
              <a:t>investment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3761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Feedback des Programmes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PNSR</a:t>
            </a:r>
          </a:p>
          <a:p>
            <a:r>
              <a:rPr lang="fr-FR" dirty="0" smtClean="0"/>
              <a:t>PNSA</a:t>
            </a:r>
          </a:p>
          <a:p>
            <a:r>
              <a:rPr lang="fr-FR" dirty="0" smtClean="0"/>
              <a:t>PRONANUT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90918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20080"/>
          </a:xfrm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Feedback de l’OMS</a:t>
            </a:r>
            <a:br>
              <a:rPr lang="fr-FR" dirty="0" smtClean="0"/>
            </a:br>
            <a:r>
              <a:rPr lang="fr-FR" dirty="0" smtClean="0"/>
              <a:t> 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196752"/>
            <a:ext cx="8712968" cy="5400600"/>
          </a:xfrm>
        </p:spPr>
        <p:txBody>
          <a:bodyPr>
            <a:normAutofit fontScale="92500"/>
          </a:bodyPr>
          <a:lstStyle/>
          <a:p>
            <a:pPr lvl="0"/>
            <a:r>
              <a:rPr lang="fr-FR" dirty="0"/>
              <a:t>Document très riche en </a:t>
            </a:r>
            <a:r>
              <a:rPr lang="fr-FR" dirty="0" smtClean="0"/>
              <a:t>informations  sur </a:t>
            </a:r>
            <a:r>
              <a:rPr lang="fr-FR" dirty="0"/>
              <a:t>le contexte politique et </a:t>
            </a:r>
            <a:r>
              <a:rPr lang="fr-FR" dirty="0" smtClean="0"/>
              <a:t>socioéconomique, les problèmes </a:t>
            </a:r>
            <a:r>
              <a:rPr lang="fr-FR" dirty="0"/>
              <a:t>réels sont identifiés </a:t>
            </a:r>
            <a:r>
              <a:rPr lang="fr-FR" dirty="0" smtClean="0"/>
              <a:t>et  analysés</a:t>
            </a:r>
          </a:p>
          <a:p>
            <a:pPr lvl="0"/>
            <a:r>
              <a:rPr lang="fr-FR" dirty="0"/>
              <a:t>L’élaboration  du cadre d’investissement devrait avoir pour fil conducteur le </a:t>
            </a:r>
            <a:r>
              <a:rPr lang="fr-FR" dirty="0" smtClean="0"/>
              <a:t>PNDS</a:t>
            </a:r>
          </a:p>
          <a:p>
            <a:pPr lvl="0"/>
            <a:r>
              <a:rPr lang="fr-FR" dirty="0"/>
              <a:t>Prévoir une  section </a:t>
            </a:r>
            <a:r>
              <a:rPr lang="fr-FR" dirty="0" smtClean="0"/>
              <a:t>en </a:t>
            </a:r>
            <a:r>
              <a:rPr lang="fr-FR" dirty="0"/>
              <a:t>rapport avec </a:t>
            </a:r>
            <a:r>
              <a:rPr lang="fr-FR" dirty="0" smtClean="0"/>
              <a:t>(</a:t>
            </a:r>
            <a:r>
              <a:rPr lang="fr-FR" dirty="0"/>
              <a:t>i) la </a:t>
            </a:r>
            <a:r>
              <a:rPr lang="fr-FR" dirty="0" err="1"/>
              <a:t>multisectorialité</a:t>
            </a:r>
            <a:r>
              <a:rPr lang="fr-FR" dirty="0"/>
              <a:t>  et  (ii) engagement du secteur privé</a:t>
            </a:r>
            <a:r>
              <a:rPr lang="fr-FR" dirty="0" smtClean="0"/>
              <a:t> </a:t>
            </a:r>
          </a:p>
          <a:p>
            <a:pPr lvl="0"/>
            <a:r>
              <a:rPr lang="fr-FR" dirty="0" smtClean="0"/>
              <a:t>Points pour l’amélioration de la performance du système de sante : </a:t>
            </a:r>
            <a:r>
              <a:rPr lang="fr-FR" sz="2600" dirty="0"/>
              <a:t>R</a:t>
            </a:r>
            <a:r>
              <a:rPr lang="fr-FR" sz="2600" dirty="0" smtClean="0"/>
              <a:t>essources humaines, </a:t>
            </a:r>
            <a:r>
              <a:rPr lang="fr-FR" sz="2600" dirty="0"/>
              <a:t>Chaine d’approvisionnement et </a:t>
            </a:r>
            <a:r>
              <a:rPr lang="fr-FR" sz="2600" dirty="0" smtClean="0"/>
              <a:t>logistique, Financement, </a:t>
            </a:r>
            <a:r>
              <a:rPr lang="fr-FR" sz="2600" dirty="0"/>
              <a:t>Planification </a:t>
            </a:r>
            <a:r>
              <a:rPr lang="fr-FR" sz="2600" dirty="0" smtClean="0"/>
              <a:t>familiale, Nutrition, </a:t>
            </a:r>
            <a:r>
              <a:rPr lang="fr-FR" sz="2600" dirty="0"/>
              <a:t>F</a:t>
            </a:r>
            <a:r>
              <a:rPr lang="fr-FR" sz="2600" dirty="0" smtClean="0"/>
              <a:t>aits </a:t>
            </a:r>
            <a:r>
              <a:rPr lang="fr-FR" sz="2600" dirty="0"/>
              <a:t>d’état civil 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17072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CRVS</a:t>
            </a:r>
            <a:br>
              <a:rPr lang="fr-FR" dirty="0" smtClean="0"/>
            </a:b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fontScale="92500" lnSpcReduction="20000"/>
          </a:bodyPr>
          <a:lstStyle/>
          <a:p>
            <a:r>
              <a:rPr lang="fr-FR" dirty="0" smtClean="0"/>
              <a:t>Collaboration entre UNICEF et UNFPA sur la question d'enregistrement des naissances</a:t>
            </a:r>
          </a:p>
          <a:p>
            <a:r>
              <a:rPr lang="fr-FR" dirty="0" smtClean="0"/>
              <a:t>Intérêt du UNFPA en particulier sur l’enregistrement des décès et des mariages</a:t>
            </a:r>
          </a:p>
          <a:p>
            <a:r>
              <a:rPr lang="fr-FR" dirty="0" smtClean="0"/>
              <a:t>Collaboration continue entre UNICEF/PE et Mini Intérieur sur l’enregistrement des naissances</a:t>
            </a:r>
          </a:p>
          <a:p>
            <a:r>
              <a:rPr lang="fr-FR" dirty="0" smtClean="0"/>
              <a:t>Concertations entre UNFPA et Mini Intérieur</a:t>
            </a:r>
          </a:p>
          <a:p>
            <a:r>
              <a:rPr lang="fr-FR" dirty="0" smtClean="0"/>
              <a:t>Echanges et concertations entre UNICEF, UNFPA et Mini Intérieur pour la rédaction du chapitre sur l’enregistrement des naissances et des décès dans le cadre du GFF 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7426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Feuille de route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9056397"/>
              </p:ext>
            </p:extLst>
          </p:nvPr>
        </p:nvGraphicFramePr>
        <p:xfrm>
          <a:off x="467545" y="836713"/>
          <a:ext cx="8352927" cy="58084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71342"/>
                <a:gridCol w="5044838"/>
                <a:gridCol w="1736747"/>
              </a:tblGrid>
              <a:tr h="3074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50" dirty="0">
                          <a:effectLst/>
                        </a:rPr>
                        <a:t>Date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50">
                          <a:effectLst/>
                        </a:rPr>
                        <a:t>Activités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50">
                          <a:effectLst/>
                        </a:rPr>
                        <a:t>Responsable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423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15 </a:t>
                      </a:r>
                      <a:r>
                        <a:rPr lang="fr-FR" sz="1600" dirty="0" err="1" smtClean="0">
                          <a:effectLst/>
                        </a:rPr>
                        <a:t>Oct</a:t>
                      </a:r>
                      <a:r>
                        <a:rPr lang="fr-FR" sz="1600" dirty="0" smtClean="0">
                          <a:effectLst/>
                        </a:rPr>
                        <a:t> </a:t>
                      </a:r>
                      <a:r>
                        <a:rPr lang="fr-FR" sz="1600" dirty="0">
                          <a:effectLst/>
                        </a:rPr>
                        <a:t>2015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Partage du dradft 0+ fed back de l’OMS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Secretariat (DEP)</a:t>
                      </a:r>
                      <a:endParaRPr lang="fr-FR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423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20 </a:t>
                      </a:r>
                      <a:r>
                        <a:rPr lang="fr-FR" sz="1600" dirty="0" err="1" smtClean="0">
                          <a:effectLst/>
                        </a:rPr>
                        <a:t>Oct</a:t>
                      </a:r>
                      <a:r>
                        <a:rPr lang="fr-FR" sz="1600" baseline="0" dirty="0" smtClean="0">
                          <a:effectLst/>
                        </a:rPr>
                        <a:t> </a:t>
                      </a:r>
                      <a:r>
                        <a:rPr lang="fr-FR" sz="1600" dirty="0" smtClean="0">
                          <a:effectLst/>
                        </a:rPr>
                        <a:t>2015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Réunion d’analyse de feed back de l’OMS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Equipe de rédaction</a:t>
                      </a:r>
                      <a:endParaRPr lang="fr-FR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341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30 </a:t>
                      </a:r>
                      <a:r>
                        <a:rPr lang="fr-FR" sz="1600" dirty="0" err="1" smtClean="0">
                          <a:effectLst/>
                        </a:rPr>
                        <a:t>Oct</a:t>
                      </a:r>
                      <a:r>
                        <a:rPr lang="fr-FR" sz="1600" dirty="0" smtClean="0">
                          <a:effectLst/>
                        </a:rPr>
                        <a:t> </a:t>
                      </a:r>
                      <a:r>
                        <a:rPr lang="fr-FR" sz="1600" dirty="0">
                          <a:effectLst/>
                        </a:rPr>
                        <a:t>2015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Présentation du draft revu avec les interventions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Equipe de rédaction</a:t>
                      </a:r>
                      <a:endParaRPr lang="fr-FR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150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13 </a:t>
                      </a:r>
                      <a:r>
                        <a:rPr lang="fr-FR" sz="1600" dirty="0" err="1" smtClean="0">
                          <a:effectLst/>
                        </a:rPr>
                        <a:t>Nov</a:t>
                      </a:r>
                      <a:r>
                        <a:rPr lang="fr-FR" sz="1600" dirty="0" smtClean="0">
                          <a:effectLst/>
                        </a:rPr>
                        <a:t> </a:t>
                      </a:r>
                      <a:r>
                        <a:rPr lang="fr-FR" sz="1600" dirty="0">
                          <a:effectLst/>
                        </a:rPr>
                        <a:t>2015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Présentation du draft costé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Equipe du coosting (BM)</a:t>
                      </a:r>
                      <a:endParaRPr lang="fr-FR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1010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16 -18 </a:t>
                      </a:r>
                      <a:r>
                        <a:rPr lang="fr-FR" sz="1600" dirty="0" err="1" smtClean="0">
                          <a:effectLst/>
                        </a:rPr>
                        <a:t>nov</a:t>
                      </a:r>
                      <a:r>
                        <a:rPr lang="fr-FR" sz="1600" dirty="0" smtClean="0">
                          <a:effectLst/>
                        </a:rPr>
                        <a:t> </a:t>
                      </a:r>
                      <a:r>
                        <a:rPr lang="fr-FR" sz="1600" dirty="0">
                          <a:effectLst/>
                        </a:rPr>
                        <a:t>2015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Atelier de Nairobi sur la présentation du GFF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Délégation mixte (MSP, Finance, PFT, Société civile)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47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20 </a:t>
                      </a:r>
                      <a:r>
                        <a:rPr lang="fr-FR" sz="1600" dirty="0" err="1" smtClean="0">
                          <a:effectLst/>
                        </a:rPr>
                        <a:t>nov</a:t>
                      </a:r>
                      <a:r>
                        <a:rPr lang="fr-FR" sz="1600" baseline="0" dirty="0" smtClean="0">
                          <a:effectLst/>
                        </a:rPr>
                        <a:t> </a:t>
                      </a:r>
                      <a:r>
                        <a:rPr lang="fr-FR" sz="1600" dirty="0" smtClean="0">
                          <a:effectLst/>
                        </a:rPr>
                        <a:t>2015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Atelier de validation du cadre d’investissement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 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903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Fin novembre</a:t>
                      </a:r>
                      <a:endParaRPr lang="fr-FR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>
                          <a:effectLst/>
                        </a:rPr>
                        <a:t>Revue de la cohérence du document en vue de son édition</a:t>
                      </a:r>
                      <a:endParaRPr lang="fr-F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Consultant (BM)</a:t>
                      </a:r>
                      <a:endParaRPr lang="fr-FR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1010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 </a:t>
                      </a:r>
                      <a:endParaRPr lang="fr-FR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Présentation du cadre d’investissement adopté à la commission socio-culturel puis au conseil des Ministres</a:t>
                      </a:r>
                      <a:endParaRPr lang="fr-F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Ministre</a:t>
                      </a:r>
                      <a:endParaRPr lang="fr-F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1748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936104"/>
          </a:xfrm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pPr lvl="0"/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II. Stratégie </a:t>
            </a:r>
            <a:r>
              <a:rPr lang="fr-FR" dirty="0"/>
              <a:t>de </a:t>
            </a:r>
            <a:r>
              <a:rPr lang="fr-FR" dirty="0" smtClean="0"/>
              <a:t>financement (1)  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7260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fr-FR" dirty="0"/>
              <a:t>Quelques points ont été relevés sur le </a:t>
            </a:r>
            <a:r>
              <a:rPr lang="fr-FR" dirty="0" err="1"/>
              <a:t>draft</a:t>
            </a:r>
            <a:r>
              <a:rPr lang="fr-FR" dirty="0"/>
              <a:t> envoyé par la BM :</a:t>
            </a:r>
          </a:p>
          <a:p>
            <a:pPr lvl="0"/>
            <a:r>
              <a:rPr lang="fr-FR" dirty="0" smtClean="0"/>
              <a:t>Le </a:t>
            </a:r>
            <a:r>
              <a:rPr lang="fr-FR" dirty="0" err="1" smtClean="0"/>
              <a:t>draft</a:t>
            </a:r>
            <a:r>
              <a:rPr lang="fr-FR" dirty="0" smtClean="0"/>
              <a:t> actuel porte </a:t>
            </a:r>
            <a:r>
              <a:rPr lang="fr-FR" dirty="0"/>
              <a:t>plus sur l’analyse </a:t>
            </a:r>
            <a:r>
              <a:rPr lang="fr-FR" dirty="0" smtClean="0"/>
              <a:t>macro de la problématique   </a:t>
            </a:r>
            <a:r>
              <a:rPr lang="fr-FR" dirty="0"/>
              <a:t>du financement plutôt que sur les stratégies de financement</a:t>
            </a:r>
            <a:r>
              <a:rPr lang="fr-FR" dirty="0" smtClean="0"/>
              <a:t>. Il </a:t>
            </a:r>
            <a:r>
              <a:rPr lang="fr-FR" dirty="0"/>
              <a:t>est moins pratique pour les acteurs de terrain.</a:t>
            </a:r>
          </a:p>
          <a:p>
            <a:pPr lvl="0"/>
            <a:r>
              <a:rPr lang="fr-FR" dirty="0" smtClean="0"/>
              <a:t>Il y a nécessité d’</a:t>
            </a:r>
            <a:r>
              <a:rPr lang="fr-FR" dirty="0"/>
              <a:t>é</a:t>
            </a:r>
            <a:r>
              <a:rPr lang="fr-FR" dirty="0" smtClean="0"/>
              <a:t>laborer un document présentant  </a:t>
            </a:r>
            <a:r>
              <a:rPr lang="fr-FR" dirty="0"/>
              <a:t>les orientations politiques du Gouvernement d’une </a:t>
            </a:r>
            <a:r>
              <a:rPr lang="fr-FR" dirty="0" err="1" smtClean="0"/>
              <a:t>maniere</a:t>
            </a:r>
            <a:r>
              <a:rPr lang="fr-FR" dirty="0" smtClean="0"/>
              <a:t> </a:t>
            </a:r>
            <a:r>
              <a:rPr lang="fr-FR" dirty="0"/>
              <a:t>très simple pour être compris et appliqué par n’importe quel acteur de </a:t>
            </a:r>
            <a:r>
              <a:rPr lang="fr-FR" dirty="0" smtClean="0"/>
              <a:t>santé</a:t>
            </a:r>
          </a:p>
          <a:p>
            <a:r>
              <a:rPr lang="fr-FR" dirty="0" smtClean="0"/>
              <a:t>Ce document sera considéré comme le document de politique du Gouvernement en matière de financement de la Santé.</a:t>
            </a:r>
          </a:p>
          <a:p>
            <a:pPr lvl="0"/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38599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864096"/>
          </a:xfrm>
        </p:spPr>
        <p:txBody>
          <a:bodyPr>
            <a:normAutofit/>
          </a:bodyPr>
          <a:lstStyle/>
          <a:p>
            <a:r>
              <a:rPr lang="fr-FR" dirty="0" smtClean="0"/>
              <a:t>Stratégie de financement (2)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00600"/>
          </a:xfrm>
        </p:spPr>
        <p:txBody>
          <a:bodyPr>
            <a:normAutofit/>
          </a:bodyPr>
          <a:lstStyle/>
          <a:p>
            <a:pPr lvl="0"/>
            <a:r>
              <a:rPr lang="fr-FR" dirty="0" smtClean="0"/>
              <a:t>Le document doit décrire simplement les orientations du Gouvernement :</a:t>
            </a:r>
          </a:p>
          <a:p>
            <a:pPr lvl="1"/>
            <a:r>
              <a:rPr lang="fr-FR" dirty="0" smtClean="0"/>
              <a:t>en matière de mobilisation, affectation et utilisation des ressources financières du secteur, </a:t>
            </a:r>
          </a:p>
          <a:p>
            <a:pPr lvl="1"/>
            <a:r>
              <a:rPr lang="fr-FR" dirty="0" smtClean="0"/>
              <a:t>sur comment améliorer l’accessibilité financière de la communauté aux soins de santé de qualité à un prix abordable</a:t>
            </a:r>
          </a:p>
          <a:p>
            <a:pPr lvl="0"/>
            <a:r>
              <a:rPr lang="fr-FR" dirty="0" smtClean="0"/>
              <a:t>La préface du document doit être signée par le Ministre, avec un résumé signé par le SG</a:t>
            </a:r>
          </a:p>
          <a:p>
            <a:pPr lvl="0"/>
            <a:endParaRPr lang="fr-FR" dirty="0" smtClean="0"/>
          </a:p>
          <a:p>
            <a:pPr lvl="0"/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182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Autres points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Chapitre décrivant les rôles des différents intervenants dans le mécanisme de financement, de régulation et autres manettes de contrôle</a:t>
            </a:r>
          </a:p>
          <a:p>
            <a:r>
              <a:rPr lang="fr-FR" dirty="0" smtClean="0"/>
              <a:t>Restructuration du document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07819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864096"/>
          </a:xfrm>
          <a:ln>
            <a:solidFill>
              <a:srgbClr val="FF0000"/>
            </a:solidFill>
          </a:ln>
        </p:spPr>
        <p:txBody>
          <a:bodyPr/>
          <a:lstStyle/>
          <a:p>
            <a:r>
              <a:rPr lang="fr-FR" dirty="0" smtClean="0"/>
              <a:t>III. Couverture Sanitaire Universelle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256584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fr-FR" dirty="0"/>
              <a:t>Formation en </a:t>
            </a:r>
            <a:r>
              <a:rPr lang="fr-FR" dirty="0" err="1" smtClean="0"/>
              <a:t>OneHealth</a:t>
            </a:r>
            <a:r>
              <a:rPr lang="fr-FR" dirty="0"/>
              <a:t> </a:t>
            </a:r>
            <a:r>
              <a:rPr lang="fr-FR" dirty="0" smtClean="0"/>
              <a:t>des </a:t>
            </a:r>
            <a:r>
              <a:rPr lang="fr-FR" dirty="0"/>
              <a:t>trois cadres nationaux dont deux du </a:t>
            </a:r>
            <a:r>
              <a:rPr lang="fr-FR" dirty="0" smtClean="0"/>
              <a:t>MSP ;</a:t>
            </a:r>
          </a:p>
          <a:p>
            <a:r>
              <a:rPr lang="fr-FR" dirty="0" err="1"/>
              <a:t>C</a:t>
            </a:r>
            <a:r>
              <a:rPr lang="fr-FR" dirty="0" err="1" smtClean="0"/>
              <a:t>osting</a:t>
            </a:r>
            <a:r>
              <a:rPr lang="fr-FR" dirty="0" smtClean="0"/>
              <a:t> </a:t>
            </a:r>
            <a:r>
              <a:rPr lang="fr-FR" dirty="0"/>
              <a:t>du PNDS et du plan de mise en œuvre de la CSU </a:t>
            </a:r>
            <a:r>
              <a:rPr lang="fr-FR" dirty="0" smtClean="0"/>
              <a:t>en </a:t>
            </a:r>
            <a:r>
              <a:rPr lang="fr-FR" dirty="0"/>
              <a:t>utilisant l’outil </a:t>
            </a:r>
            <a:r>
              <a:rPr lang="fr-FR" dirty="0" err="1"/>
              <a:t>OneHealth</a:t>
            </a:r>
            <a:r>
              <a:rPr lang="fr-FR" dirty="0"/>
              <a:t> </a:t>
            </a:r>
            <a:endParaRPr lang="fr-FR" dirty="0" smtClean="0"/>
          </a:p>
          <a:p>
            <a:r>
              <a:rPr lang="fr-FR" dirty="0" smtClean="0"/>
              <a:t>Organisation d’un </a:t>
            </a:r>
            <a:r>
              <a:rPr lang="fr-FR" dirty="0"/>
              <a:t>atelier </a:t>
            </a:r>
            <a:r>
              <a:rPr lang="fr-FR" dirty="0" smtClean="0"/>
              <a:t>national de </a:t>
            </a:r>
            <a:r>
              <a:rPr lang="fr-FR" dirty="0"/>
              <a:t>formation pour </a:t>
            </a:r>
            <a:r>
              <a:rPr lang="fr-FR" dirty="0" smtClean="0"/>
              <a:t> quelques </a:t>
            </a:r>
            <a:r>
              <a:rPr lang="fr-FR" dirty="0"/>
              <a:t>cadres du niveau </a:t>
            </a:r>
            <a:r>
              <a:rPr lang="fr-FR" dirty="0" smtClean="0"/>
              <a:t>national à ‘utilisation de OHT</a:t>
            </a:r>
            <a:endParaRPr lang="fr-FR" dirty="0"/>
          </a:p>
          <a:p>
            <a:r>
              <a:rPr lang="fr-FR" dirty="0" err="1" smtClean="0"/>
              <a:t>Costing</a:t>
            </a:r>
            <a:r>
              <a:rPr lang="fr-FR" dirty="0" smtClean="0"/>
              <a:t> : </a:t>
            </a:r>
          </a:p>
          <a:p>
            <a:pPr lvl="1"/>
            <a:r>
              <a:rPr lang="fr-FR" dirty="0" smtClean="0"/>
              <a:t>Stratégie de financement avec des scenarii de </a:t>
            </a:r>
            <a:r>
              <a:rPr lang="fr-FR" dirty="0"/>
              <a:t>cadrage macroéconomiques </a:t>
            </a:r>
            <a:r>
              <a:rPr lang="fr-FR" dirty="0" smtClean="0"/>
              <a:t> au </a:t>
            </a:r>
            <a:r>
              <a:rPr lang="fr-FR" dirty="0"/>
              <a:t>titre des plafonds indicatifs des ressources </a:t>
            </a:r>
            <a:r>
              <a:rPr lang="fr-FR" dirty="0" smtClean="0"/>
              <a:t>mobilisables</a:t>
            </a:r>
          </a:p>
          <a:p>
            <a:pPr lvl="1"/>
            <a:r>
              <a:rPr lang="fr-FR" dirty="0" smtClean="0"/>
              <a:t>CSU : </a:t>
            </a:r>
            <a:r>
              <a:rPr lang="fr-FR" dirty="0" err="1" smtClean="0"/>
              <a:t>costing</a:t>
            </a:r>
            <a:r>
              <a:rPr lang="fr-FR" dirty="0" smtClean="0"/>
              <a:t> du plan de mise en œuvre tenant compte du paquet de soins et du plan d’</a:t>
            </a:r>
            <a:r>
              <a:rPr lang="fr-FR" dirty="0" err="1" smtClean="0"/>
              <a:t>extention</a:t>
            </a:r>
            <a:endParaRPr lang="fr-FR" dirty="0" smtClean="0"/>
          </a:p>
          <a:p>
            <a:pPr lvl="1"/>
            <a:r>
              <a:rPr lang="fr-FR" dirty="0" smtClean="0"/>
              <a:t>PNDS : </a:t>
            </a:r>
            <a:r>
              <a:rPr lang="fr-FR" dirty="0" err="1" smtClean="0"/>
              <a:t>costing</a:t>
            </a:r>
            <a:r>
              <a:rPr lang="fr-FR" dirty="0" smtClean="0"/>
              <a:t> des programmes réalistes et faisables jusqu’en 2020</a:t>
            </a:r>
          </a:p>
          <a:p>
            <a:pPr lvl="1"/>
            <a:r>
              <a:rPr lang="fr-FR" dirty="0" smtClean="0"/>
              <a:t>Cadre d’investissement du GFF : </a:t>
            </a:r>
            <a:r>
              <a:rPr lang="fr-FR" dirty="0" err="1" smtClean="0"/>
              <a:t>costing</a:t>
            </a:r>
            <a:r>
              <a:rPr lang="fr-FR" dirty="0" smtClean="0"/>
              <a:t> des programmes sur la SR-SMENA et enregistrement des naissances jusqu’en 2030</a:t>
            </a:r>
            <a:endParaRPr lang="fr-FR" dirty="0"/>
          </a:p>
          <a:p>
            <a:pPr lvl="0"/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0577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fr-FR" dirty="0" smtClean="0"/>
              <a:t>Etat d’avancement Projet des Lois</a:t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Loi cadre Santé Publique : ajout des chapitres (Vaccination, Toxicomanie et Croix rouge)</a:t>
            </a:r>
          </a:p>
          <a:p>
            <a:r>
              <a:rPr lang="fr-FR" dirty="0" smtClean="0"/>
              <a:t>Loi CSU : poursuite des consultations des différentes parties prenantes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69411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ln>
            <a:solidFill>
              <a:srgbClr val="FF0000"/>
            </a:solidFill>
          </a:ln>
        </p:spPr>
        <p:txBody>
          <a:bodyPr/>
          <a:lstStyle/>
          <a:p>
            <a:r>
              <a:rPr lang="fr-FR" dirty="0" smtClean="0"/>
              <a:t>IV. PNDS 2016 - 2020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Analyse sectorielle</a:t>
            </a:r>
          </a:p>
          <a:p>
            <a:r>
              <a:rPr lang="fr-FR" dirty="0" smtClean="0"/>
              <a:t>Analyse programmatique : Interventions prises en compte CSU et GFF</a:t>
            </a:r>
          </a:p>
          <a:p>
            <a:r>
              <a:rPr lang="fr-FR" dirty="0" smtClean="0"/>
              <a:t>Encrage sur la LOFIP : Travaux Budget - programme</a:t>
            </a:r>
          </a:p>
          <a:p>
            <a:r>
              <a:rPr lang="fr-FR" dirty="0" smtClean="0"/>
              <a:t> PSDN 2017 - 2021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76142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2617</TotalTime>
  <Words>527</Words>
  <Application>Microsoft Office PowerPoint</Application>
  <PresentationFormat>On-screen Show (4:3)</PresentationFormat>
  <Paragraphs>85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Thème Office</vt:lpstr>
      <vt:lpstr>Réunion MSP – PTF sur la Stratégie de financement  de la Santé  </vt:lpstr>
      <vt:lpstr>I. Case Investment/GFF</vt:lpstr>
      <vt:lpstr>Feedback des Programmes </vt:lpstr>
      <vt:lpstr> Feedback de l’OMS   </vt:lpstr>
      <vt:lpstr> CRVS  </vt:lpstr>
      <vt:lpstr>Feuille de route</vt:lpstr>
      <vt:lpstr> II. Stratégie de financement (1)   </vt:lpstr>
      <vt:lpstr>Stratégie de financement (2)</vt:lpstr>
      <vt:lpstr>Autres points</vt:lpstr>
      <vt:lpstr>III. Couverture Sanitaire Universelle</vt:lpstr>
      <vt:lpstr>Etat d’avancement Projet des Lois </vt:lpstr>
      <vt:lpstr>IV. PNDS 2016 - 2020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Réunion MSP – PTF sur le Case Investment/GFF la Stratégie de Financement,  et la Couverture Sanitaire Universelle</dc:title>
  <dc:creator>papa Raph</dc:creator>
  <cp:lastModifiedBy>MEYER, Claude</cp:lastModifiedBy>
  <cp:revision>23</cp:revision>
  <dcterms:created xsi:type="dcterms:W3CDTF">2015-10-17T12:54:41Z</dcterms:created>
  <dcterms:modified xsi:type="dcterms:W3CDTF">2016-01-13T10:02:09Z</dcterms:modified>
</cp:coreProperties>
</file>