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60" r:id="rId4"/>
    <p:sldId id="266" r:id="rId5"/>
    <p:sldId id="259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199" autoAdjust="0"/>
  </p:normalViewPr>
  <p:slideViewPr>
    <p:cSldViewPr>
      <p:cViewPr varScale="1">
        <p:scale>
          <a:sx n="89" d="100"/>
          <a:sy n="89" d="100"/>
        </p:scale>
        <p:origin x="-163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966D5-C2FF-44B9-9348-9112895A9D67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6E198-C29D-49AC-B82E-C6DA11C27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92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smtClean="0"/>
              <a:t>En</a:t>
            </a:r>
            <a:r>
              <a:rPr lang="fr-CH" baseline="0" dirty="0" smtClean="0"/>
              <a:t> </a:t>
            </a:r>
            <a:r>
              <a:rPr lang="fr-CH" baseline="0" dirty="0" err="1" smtClean="0"/>
              <a:t>determinant</a:t>
            </a:r>
            <a:r>
              <a:rPr lang="fr-CH" baseline="0" dirty="0" smtClean="0"/>
              <a:t> les besoins en ressources normatifs (en termes de </a:t>
            </a:r>
            <a:r>
              <a:rPr lang="fr-CH" baseline="0" dirty="0" err="1" smtClean="0"/>
              <a:t>medicaments</a:t>
            </a:r>
            <a:r>
              <a:rPr lang="fr-CH" baseline="0" dirty="0" smtClean="0"/>
              <a:t>, de fournitures </a:t>
            </a:r>
            <a:r>
              <a:rPr lang="fr-CH" baseline="0" dirty="0" err="1" smtClean="0"/>
              <a:t>medicales</a:t>
            </a:r>
            <a:r>
              <a:rPr lang="fr-CH" baseline="0" dirty="0" smtClean="0"/>
              <a:t>, de tests et de personnel) pour la prestation de service, puis en appliquant les couts unitaires de chaque ressource pour arriver a un cout unitaire par services.</a:t>
            </a:r>
          </a:p>
          <a:p>
            <a:r>
              <a:rPr lang="fr-CH" baseline="0" dirty="0" smtClean="0"/>
              <a:t>La couverture est </a:t>
            </a:r>
            <a:r>
              <a:rPr lang="fr-CH" baseline="0" dirty="0" err="1" smtClean="0"/>
              <a:t>definie</a:t>
            </a:r>
            <a:r>
              <a:rPr lang="fr-CH" baseline="0" dirty="0" smtClean="0"/>
              <a:t> ici comme le ratio entre les besoins en service (base sur la population et l’incidence/</a:t>
            </a:r>
            <a:r>
              <a:rPr lang="fr-CH" baseline="0" dirty="0" err="1" smtClean="0"/>
              <a:t>prevalence</a:t>
            </a:r>
            <a:r>
              <a:rPr lang="fr-CH" baseline="0" dirty="0" smtClean="0"/>
              <a:t>) et l’utilisation des services.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6E198-C29D-49AC-B82E-C6DA11C275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567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6E198-C29D-49AC-B82E-C6DA11C275F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515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26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63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20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673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08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87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7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91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7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16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511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73BBD-4AB6-4F2B-A5BF-CF70E97A20AB}" type="datetimeFigureOut">
              <a:rPr lang="en-GB" smtClean="0"/>
              <a:t>13/01/2016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22F3E-91C6-4999-AD0B-FDDDF87F86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032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H" sz="4800" dirty="0" smtClean="0"/>
              <a:t>Stratégie de financement de la santé en RDC:</a:t>
            </a:r>
          </a:p>
          <a:p>
            <a:pPr marL="0" indent="0" algn="ctr">
              <a:buNone/>
            </a:pPr>
            <a:r>
              <a:rPr lang="fr-CH" sz="4800" dirty="0" smtClean="0"/>
              <a:t>Analyse et recommandations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75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Contexte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lnSpcReduction="10000"/>
          </a:bodyPr>
          <a:lstStyle/>
          <a:p>
            <a:r>
              <a:rPr lang="fr-CH" dirty="0" err="1" smtClean="0"/>
              <a:t>Draft</a:t>
            </a:r>
            <a:r>
              <a:rPr lang="fr-CH" dirty="0" smtClean="0"/>
              <a:t> stratégie DEP mai 2015</a:t>
            </a:r>
          </a:p>
          <a:p>
            <a:r>
              <a:rPr lang="fr-CH" dirty="0" smtClean="0"/>
              <a:t>Demande d appui (juin):  estimation des couts et projections de financement</a:t>
            </a:r>
          </a:p>
          <a:p>
            <a:r>
              <a:rPr lang="fr-CH" dirty="0" smtClean="0"/>
              <a:t>Objectifs du rapport (</a:t>
            </a:r>
            <a:r>
              <a:rPr lang="fr-CH" dirty="0" err="1" smtClean="0"/>
              <a:t>oct</a:t>
            </a:r>
            <a:r>
              <a:rPr lang="fr-CH" dirty="0" smtClean="0"/>
              <a:t>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sz="2600" dirty="0"/>
              <a:t>F</a:t>
            </a:r>
            <a:r>
              <a:rPr lang="fr-CH" sz="2600" dirty="0" smtClean="0"/>
              <a:t>ournir des éléments techniques pour soutenir l’</a:t>
            </a:r>
            <a:r>
              <a:rPr lang="fr-CH" sz="2800" dirty="0" smtClean="0"/>
              <a:t> é</a:t>
            </a:r>
            <a:r>
              <a:rPr lang="fr-CH" sz="2600" dirty="0" smtClean="0"/>
              <a:t>laboration de la SFS--- ne se substitue pas a l’</a:t>
            </a:r>
            <a:r>
              <a:rPr lang="fr-CH" sz="2800" dirty="0" smtClean="0"/>
              <a:t> é</a:t>
            </a:r>
            <a:r>
              <a:rPr lang="fr-CH" sz="2600" dirty="0" smtClean="0"/>
              <a:t>criture du document pays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sz="2600" dirty="0" smtClean="0"/>
              <a:t>Répondre a la question du «combien»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sz="2600" dirty="0" smtClean="0"/>
              <a:t>Replacer la question des couts dans leur contexte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sz="2600" dirty="0" smtClean="0"/>
              <a:t>Initier une r</a:t>
            </a:r>
            <a:r>
              <a:rPr lang="fr-CH" sz="2800" dirty="0" smtClean="0"/>
              <a:t>é</a:t>
            </a:r>
            <a:r>
              <a:rPr lang="fr-CH" sz="2600" dirty="0" smtClean="0"/>
              <a:t>flexion sur les questions -non tranch</a:t>
            </a:r>
            <a:r>
              <a:rPr lang="fr-CH" sz="2800" dirty="0" smtClean="0"/>
              <a:t>é</a:t>
            </a:r>
            <a:r>
              <a:rPr lang="fr-CH" sz="2600" dirty="0" smtClean="0"/>
              <a:t>es- de mise en commun et d’achat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87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Diagnostic du financement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H" dirty="0" smtClean="0"/>
              <a:t>Importance de l’analyse de la situation de financement</a:t>
            </a:r>
          </a:p>
          <a:p>
            <a:r>
              <a:rPr lang="fr-CH" dirty="0" smtClean="0"/>
              <a:t>Situer le financement de la sante dans le contexte macro-économique et fiscal</a:t>
            </a:r>
          </a:p>
          <a:p>
            <a:r>
              <a:rPr lang="fr-CH" dirty="0" smtClean="0"/>
              <a:t>Inclure Gestion des Finances Publiques et décentralisation comme des éléments clés du diagnostic du financement de la sante </a:t>
            </a:r>
          </a:p>
          <a:p>
            <a:r>
              <a:rPr lang="fr-CH" dirty="0" smtClean="0"/>
              <a:t>Harmonisation diagnostic financement PNDS, SFS et GFF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324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Structure du rapport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Diagnostique</a:t>
            </a:r>
          </a:p>
          <a:p>
            <a:r>
              <a:rPr lang="fr-CH" dirty="0" smtClean="0"/>
              <a:t>Estimation des couts</a:t>
            </a:r>
          </a:p>
          <a:p>
            <a:r>
              <a:rPr lang="fr-CH" dirty="0" smtClean="0"/>
              <a:t>Options de financement</a:t>
            </a:r>
          </a:p>
          <a:p>
            <a:r>
              <a:rPr lang="fr-CH" dirty="0" smtClean="0"/>
              <a:t>Autres piliers: mise en commun et achat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15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Estimation des couts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H" dirty="0" smtClean="0"/>
              <a:t>Identification du paquet de soins (juin 2015)</a:t>
            </a:r>
          </a:p>
          <a:p>
            <a:r>
              <a:rPr lang="fr-CH" dirty="0" smtClean="0"/>
              <a:t>Estimation du cout normatif pour chaque service du paquet</a:t>
            </a:r>
          </a:p>
          <a:p>
            <a:r>
              <a:rPr lang="fr-CH" dirty="0" smtClean="0"/>
              <a:t>Estimation de la couverture et projections</a:t>
            </a:r>
          </a:p>
          <a:p>
            <a:r>
              <a:rPr lang="fr-CH" dirty="0" smtClean="0"/>
              <a:t>3 scenarii: paquet standard, paquet réduit (sans VIH), paquet élargi (VIH + nutrition)</a:t>
            </a:r>
          </a:p>
          <a:p>
            <a:r>
              <a:rPr lang="fr-CH" dirty="0" smtClean="0"/>
              <a:t>Passage de 7$ en 2015 a 17-25$ par tête en 2030 pour une couverture moyenne de 27% en 2015 a 58% en 2030.</a:t>
            </a:r>
          </a:p>
          <a:p>
            <a:endParaRPr lang="fr-CH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23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 smtClean="0"/>
              <a:t>Etude des besoins et options de financement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H" dirty="0" smtClean="0"/>
              <a:t>4 scenarii de financement définis selon des paramètres macro économiques et fiscaux </a:t>
            </a:r>
          </a:p>
          <a:p>
            <a:r>
              <a:rPr lang="fr-CH" dirty="0"/>
              <a:t>C</a:t>
            </a:r>
            <a:r>
              <a:rPr lang="fr-CH" dirty="0" smtClean="0"/>
              <a:t>roises avec 3 scenarii de couts            12 scenarii</a:t>
            </a:r>
          </a:p>
          <a:p>
            <a:r>
              <a:rPr lang="fr-CH" dirty="0" smtClean="0"/>
              <a:t>Tous les scenarii qui permettent de financer l’extension de la couverture impliquent: augmentation part sante dans budget Etat, croissance et revenus soutenus , et paquet réduit.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285848" y="292494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208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Autres piliers fondamentaux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H" dirty="0" smtClean="0"/>
              <a:t>Sans reforme sur la mise en commun et l’achat, toute ressource additionnelle ne permettra pas d’avancer vers la CSU en RDC</a:t>
            </a:r>
          </a:p>
          <a:p>
            <a:r>
              <a:rPr lang="fr-CH" dirty="0" smtClean="0"/>
              <a:t>Mise en commun: quasi-inexistante, multiplicité de petits fonds généralement volontaires, offrant une protection limitée</a:t>
            </a:r>
          </a:p>
          <a:p>
            <a:r>
              <a:rPr lang="fr-CH" dirty="0" smtClean="0"/>
              <a:t>Achat de services passif, malgré expériences pilotes financement base sur la performance</a:t>
            </a:r>
          </a:p>
          <a:p>
            <a:pPr marL="0" indent="0">
              <a:buNone/>
            </a:pPr>
            <a:r>
              <a:rPr lang="fr-CH" dirty="0" smtClean="0"/>
              <a:t>Des questions essentielles a trancher par le niveau politique pour avancer dans la formulation de SFS.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-58028" y="5463734"/>
            <a:ext cx="5395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18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Conclusions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85000" lnSpcReduction="10000"/>
          </a:bodyPr>
          <a:lstStyle/>
          <a:p>
            <a:r>
              <a:rPr lang="fr-CH" sz="4400" dirty="0" smtClean="0"/>
              <a:t>Important de répondre a la question du «combien» pour soutenir le processus politique de soumission de la loi CSU</a:t>
            </a:r>
          </a:p>
          <a:p>
            <a:r>
              <a:rPr lang="fr-CH" sz="4400" dirty="0" smtClean="0"/>
              <a:t>Mais c’est plus une question politique que technique</a:t>
            </a:r>
            <a:endParaRPr lang="fr-CH" sz="4400" dirty="0"/>
          </a:p>
          <a:p>
            <a:r>
              <a:rPr lang="fr-CH" sz="4400" dirty="0" smtClean="0">
                <a:solidFill>
                  <a:srgbClr val="FF0000"/>
                </a:solidFill>
              </a:rPr>
              <a:t>Il n’ y a pas de «couts vrais»</a:t>
            </a:r>
          </a:p>
          <a:p>
            <a:r>
              <a:rPr lang="fr-CH" sz="4400" dirty="0" smtClean="0"/>
              <a:t>Les couts évoluent: en fonction de la demande, de l’organisation des services, de la politique de paiement, de l’efficience </a:t>
            </a:r>
            <a:r>
              <a:rPr lang="fr-CH" sz="4400" dirty="0" err="1" smtClean="0"/>
              <a:t>etc</a:t>
            </a:r>
            <a:endParaRPr lang="fr-CH" sz="4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080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Conclusions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77500" lnSpcReduction="20000"/>
          </a:bodyPr>
          <a:lstStyle/>
          <a:p>
            <a:pPr marL="285750" indent="-285750"/>
            <a:r>
              <a:rPr lang="fr-CH" sz="3600" dirty="0"/>
              <a:t>La question des couts ne doit pas empêcher la RDC d’avancer </a:t>
            </a:r>
            <a:r>
              <a:rPr lang="fr-CH" sz="3600" dirty="0" smtClean="0"/>
              <a:t>vers </a:t>
            </a:r>
            <a:r>
              <a:rPr lang="fr-CH" sz="3600" dirty="0"/>
              <a:t>la CSU: il est fondamental d’avancer la réflexion sur les autres piliers du financement </a:t>
            </a:r>
          </a:p>
          <a:p>
            <a:pPr marL="285750" indent="-285750"/>
            <a:r>
              <a:rPr lang="fr-CH" sz="3600" dirty="0">
                <a:solidFill>
                  <a:srgbClr val="FF0000"/>
                </a:solidFill>
              </a:rPr>
              <a:t>Mobiliser plus de ressources publiques est probablement incontournable mais transformer profondément le système de mise en commun et d’achat est aussi , sinon plus, essentiel pour avancer vers la CSU en RDC.</a:t>
            </a:r>
          </a:p>
          <a:p>
            <a:pPr marL="285750" indent="-285750"/>
            <a:r>
              <a:rPr lang="fr-CH" sz="3600" dirty="0"/>
              <a:t>Les options de financement pour la RDC tiennent principalement d’un accroissement des recettes générales et d’une meilleure priorisation.</a:t>
            </a:r>
          </a:p>
          <a:p>
            <a:pPr marL="285750" indent="-285750"/>
            <a:r>
              <a:rPr lang="fr-CH" sz="3600" dirty="0"/>
              <a:t>La mobilisation de contributions salariales ne pourra qu’affecter a la marge le volume du financement a court et moyen terme.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01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609</Words>
  <Application>Microsoft Office PowerPoint</Application>
  <PresentationFormat>On-screen Show (4:3)</PresentationFormat>
  <Paragraphs>49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Contexte</vt:lpstr>
      <vt:lpstr>Diagnostic du financement</vt:lpstr>
      <vt:lpstr>Structure du rapport</vt:lpstr>
      <vt:lpstr>Estimation des couts</vt:lpstr>
      <vt:lpstr>Etude des besoins et options de financement</vt:lpstr>
      <vt:lpstr>Autres piliers fondamentaux </vt:lpstr>
      <vt:lpstr>Conclusions (1)</vt:lpstr>
      <vt:lpstr>Conclusions (2)</vt:lpstr>
    </vt:vector>
  </TitlesOfParts>
  <Company>WHO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BARROY, Hélène</dc:creator>
  <cp:lastModifiedBy>MEYER, Claude</cp:lastModifiedBy>
  <cp:revision>17</cp:revision>
  <dcterms:created xsi:type="dcterms:W3CDTF">2015-10-19T19:18:52Z</dcterms:created>
  <dcterms:modified xsi:type="dcterms:W3CDTF">2016-01-13T10:03:18Z</dcterms:modified>
</cp:coreProperties>
</file>