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
  </p:notesMasterIdLst>
  <p:sldIdLst>
    <p:sldId id="256" r:id="rId2"/>
    <p:sldId id="257" r:id="rId3"/>
    <p:sldId id="259" r:id="rId4"/>
    <p:sldId id="258" r:id="rId5"/>
    <p:sldId id="260" r:id="rId6"/>
    <p:sldId id="262" r:id="rId7"/>
    <p:sldId id="261"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107" d="100"/>
          <a:sy n="107" d="100"/>
        </p:scale>
        <p:origin x="-102"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BA3484-E208-4903-B3CA-3C457AAC4A83}" type="datetimeFigureOut">
              <a:rPr lang="en-US" smtClean="0"/>
              <a:t>2/25/2016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C7FC3D-06AB-4927-9591-6BEAA97BDBBF}" type="slidenum">
              <a:rPr lang="en-US" smtClean="0"/>
              <a:t>‹#›</a:t>
            </a:fld>
            <a:endParaRPr lang="en-US"/>
          </a:p>
        </p:txBody>
      </p:sp>
    </p:spTree>
    <p:extLst>
      <p:ext uri="{BB962C8B-B14F-4D97-AF65-F5344CB8AC3E}">
        <p14:creationId xmlns:p14="http://schemas.microsoft.com/office/powerpoint/2010/main" val="562735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C7FC3D-06AB-4927-9591-6BEAA97BDBBF}" type="slidenum">
              <a:rPr lang="en-US" smtClean="0"/>
              <a:t>1</a:t>
            </a:fld>
            <a:endParaRPr lang="en-US"/>
          </a:p>
        </p:txBody>
      </p:sp>
    </p:spTree>
    <p:extLst>
      <p:ext uri="{BB962C8B-B14F-4D97-AF65-F5344CB8AC3E}">
        <p14:creationId xmlns:p14="http://schemas.microsoft.com/office/powerpoint/2010/main" val="1895193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F3239E-8E99-48F9-AA6A-C3B811633868}" type="datetime1">
              <a:rPr lang="en-US" smtClean="0"/>
              <a:t>2/25/2016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2310629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0A3F78-3FCA-44ED-935D-26D9CFB76022}" type="datetime1">
              <a:rPr lang="en-US" smtClean="0"/>
              <a:t>2/25/2016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2164585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60802D-B465-4740-9397-C7F99D4FFD26}" type="datetime1">
              <a:rPr lang="en-US" smtClean="0"/>
              <a:t>2/25/2016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3500698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423351-11FC-441A-BEBC-C8FBF4BD1405}" type="datetime1">
              <a:rPr lang="en-US" smtClean="0"/>
              <a:t>2/25/2016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2291329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CEAC37-F3B7-4C78-A3F6-3184DA152A16}" type="datetime1">
              <a:rPr lang="en-US" smtClean="0"/>
              <a:t>2/25/2016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2373053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809609-FC56-4B7C-94B1-40972B4652BD}" type="datetime1">
              <a:rPr lang="en-US" smtClean="0"/>
              <a:t>2/25/2016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2634863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BF28EA-802E-44C0-92D6-DBCFD81A2B15}" type="datetime1">
              <a:rPr lang="en-US" smtClean="0"/>
              <a:t>2/25/2016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2599514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1B56443-71C4-4A41-AA04-5261B18B7D72}" type="datetime1">
              <a:rPr lang="en-US" smtClean="0"/>
              <a:t>2/25/2016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325866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BE4533-3CF3-433C-8DD4-C0167AC77188}" type="datetime1">
              <a:rPr lang="en-US" smtClean="0"/>
              <a:t>2/25/2016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347797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69D5FD-B537-4CAF-982C-A31CFF37B5D3}" type="datetime1">
              <a:rPr lang="en-US" smtClean="0"/>
              <a:t>2/25/2016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1693050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AA568D-844D-479C-A122-357214D7809F}" type="datetime1">
              <a:rPr lang="en-US" smtClean="0"/>
              <a:t>2/25/2016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8EB0E-B87A-412A-AA2E-FF5044794688}" type="slidenum">
              <a:rPr lang="en-US" smtClean="0"/>
              <a:t>‹#›</a:t>
            </a:fld>
            <a:endParaRPr lang="en-US"/>
          </a:p>
        </p:txBody>
      </p:sp>
    </p:spTree>
    <p:extLst>
      <p:ext uri="{BB962C8B-B14F-4D97-AF65-F5344CB8AC3E}">
        <p14:creationId xmlns:p14="http://schemas.microsoft.com/office/powerpoint/2010/main" val="284041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D8C1E3-337A-4573-A703-5CFDB32E0F04}" type="datetime1">
              <a:rPr lang="en-US" smtClean="0"/>
              <a:t>2/25/2016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8EB0E-B87A-412A-AA2E-FF5044794688}" type="slidenum">
              <a:rPr lang="en-US" smtClean="0"/>
              <a:t>‹#›</a:t>
            </a:fld>
            <a:endParaRPr lang="en-US"/>
          </a:p>
        </p:txBody>
      </p:sp>
    </p:spTree>
    <p:extLst>
      <p:ext uri="{BB962C8B-B14F-4D97-AF65-F5344CB8AC3E}">
        <p14:creationId xmlns:p14="http://schemas.microsoft.com/office/powerpoint/2010/main" val="2325592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00" y="644381"/>
            <a:ext cx="10557164" cy="2387600"/>
          </a:xfrm>
        </p:spPr>
        <p:txBody>
          <a:bodyPr>
            <a:normAutofit fontScale="90000"/>
          </a:bodyPr>
          <a:lstStyle/>
          <a:p>
            <a:r>
              <a:rPr lang="fr-FR" b="1" dirty="0" smtClean="0">
                <a:solidFill>
                  <a:srgbClr val="7030A0"/>
                </a:solidFill>
              </a:rPr>
              <a:t>Information nécessaire pour l’élaboration d’une stratégie de financement de la santé</a:t>
            </a:r>
            <a:endParaRPr lang="fr-FR" b="1" dirty="0">
              <a:solidFill>
                <a:srgbClr val="7030A0"/>
              </a:solidFill>
            </a:endParaRPr>
          </a:p>
        </p:txBody>
      </p:sp>
      <p:sp>
        <p:nvSpPr>
          <p:cNvPr id="3" name="Subtitle 2"/>
          <p:cNvSpPr>
            <a:spLocks noGrp="1"/>
          </p:cNvSpPr>
          <p:nvPr>
            <p:ph type="subTitle" idx="1"/>
          </p:nvPr>
        </p:nvSpPr>
        <p:spPr>
          <a:xfrm>
            <a:off x="1524000" y="3602037"/>
            <a:ext cx="9144000" cy="1894753"/>
          </a:xfrm>
        </p:spPr>
        <p:txBody>
          <a:bodyPr>
            <a:noAutofit/>
          </a:bodyPr>
          <a:lstStyle/>
          <a:p>
            <a:r>
              <a:rPr lang="fr-FR" b="1" dirty="0" smtClean="0">
                <a:solidFill>
                  <a:srgbClr val="FF0000"/>
                </a:solidFill>
              </a:rPr>
              <a:t>Atelier de lancement des travaux de préparation de la stratégie de financement de la santé au Cameroun</a:t>
            </a:r>
          </a:p>
          <a:p>
            <a:endParaRPr lang="fr-FR" b="1" dirty="0" smtClean="0"/>
          </a:p>
          <a:p>
            <a:r>
              <a:rPr lang="fr-FR" b="1" dirty="0" smtClean="0">
                <a:solidFill>
                  <a:schemeClr val="tx1">
                    <a:lumMod val="50000"/>
                    <a:lumOff val="50000"/>
                  </a:schemeClr>
                </a:solidFill>
              </a:rPr>
              <a:t>Yaoundé, le 18 février 2016</a:t>
            </a:r>
          </a:p>
          <a:p>
            <a:endParaRPr lang="fr-FR" b="1" dirty="0" smtClean="0"/>
          </a:p>
          <a:p>
            <a:r>
              <a:rPr lang="fr-FR" b="1" dirty="0" smtClean="0"/>
              <a:t>Maud Juquois et Driss Zine-Eddine E. – Banque Mondiale</a:t>
            </a:r>
            <a:endParaRPr lang="fr-FR" b="1" dirty="0"/>
          </a:p>
        </p:txBody>
      </p:sp>
    </p:spTree>
    <p:extLst>
      <p:ext uri="{BB962C8B-B14F-4D97-AF65-F5344CB8AC3E}">
        <p14:creationId xmlns:p14="http://schemas.microsoft.com/office/powerpoint/2010/main" val="2721971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b="1" dirty="0" smtClean="0">
                <a:solidFill>
                  <a:srgbClr val="FF0000"/>
                </a:solidFill>
              </a:rPr>
              <a:t>Elaboration d’une stratégie de financement: Deux phases</a:t>
            </a:r>
            <a:endParaRPr lang="fr-FR" b="1" dirty="0">
              <a:solidFill>
                <a:srgbClr val="FF0000"/>
              </a:solidFill>
            </a:endParaRPr>
          </a:p>
        </p:txBody>
      </p:sp>
      <p:sp>
        <p:nvSpPr>
          <p:cNvPr id="3" name="Content Placeholder 2"/>
          <p:cNvSpPr>
            <a:spLocks noGrp="1"/>
          </p:cNvSpPr>
          <p:nvPr>
            <p:ph idx="1"/>
          </p:nvPr>
        </p:nvSpPr>
        <p:spPr/>
        <p:txBody>
          <a:bodyPr/>
          <a:lstStyle/>
          <a:p>
            <a:r>
              <a:rPr lang="fr-FR" dirty="0" smtClean="0"/>
              <a:t>1ère phase: Diagnostic et analyse de l’existant</a:t>
            </a:r>
          </a:p>
          <a:p>
            <a:endParaRPr lang="fr-FR" dirty="0"/>
          </a:p>
          <a:p>
            <a:pPr lvl="1">
              <a:buFont typeface="Wingdings" panose="05000000000000000000" pitchFamily="2" charset="2"/>
              <a:buChar char="Ø"/>
            </a:pPr>
            <a:r>
              <a:rPr lang="fr-FR" dirty="0" smtClean="0"/>
              <a:t>C’est une étude</a:t>
            </a:r>
          </a:p>
          <a:p>
            <a:endParaRPr lang="fr-FR" dirty="0" smtClean="0"/>
          </a:p>
          <a:p>
            <a:r>
              <a:rPr lang="fr-FR" dirty="0" smtClean="0"/>
              <a:t>2ème phase: Elaboration proprement dite de la stratégie</a:t>
            </a:r>
          </a:p>
          <a:p>
            <a:endParaRPr lang="fr-FR" dirty="0"/>
          </a:p>
          <a:p>
            <a:pPr lvl="1">
              <a:buFont typeface="Wingdings" panose="05000000000000000000" pitchFamily="2" charset="2"/>
              <a:buChar char="Ø"/>
            </a:pPr>
            <a:r>
              <a:rPr lang="fr-FR" dirty="0" smtClean="0"/>
              <a:t>C’est une stratégie (donc une logique de préparation différente de celle de la phase 1)</a:t>
            </a:r>
          </a:p>
        </p:txBody>
      </p:sp>
      <p:sp>
        <p:nvSpPr>
          <p:cNvPr id="4" name="Slide Number Placeholder 3"/>
          <p:cNvSpPr>
            <a:spLocks noGrp="1"/>
          </p:cNvSpPr>
          <p:nvPr>
            <p:ph type="sldNum" sz="quarter" idx="12"/>
          </p:nvPr>
        </p:nvSpPr>
        <p:spPr/>
        <p:txBody>
          <a:bodyPr/>
          <a:lstStyle/>
          <a:p>
            <a:fld id="{69E8EB0E-B87A-412A-AA2E-FF5044794688}" type="slidenum">
              <a:rPr lang="en-US" smtClean="0"/>
              <a:t>2</a:t>
            </a:fld>
            <a:endParaRPr lang="en-US"/>
          </a:p>
        </p:txBody>
      </p:sp>
    </p:spTree>
    <p:extLst>
      <p:ext uri="{BB962C8B-B14F-4D97-AF65-F5344CB8AC3E}">
        <p14:creationId xmlns:p14="http://schemas.microsoft.com/office/powerpoint/2010/main" val="4256357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b="1" dirty="0" smtClean="0">
                <a:solidFill>
                  <a:srgbClr val="FF0000"/>
                </a:solidFill>
              </a:rPr>
              <a:t>Dans un monde idéal, quelle est l’information nécessaire pour la phase 1? </a:t>
            </a:r>
            <a:r>
              <a:rPr lang="fr-FR" sz="3600" b="1" dirty="0" smtClean="0">
                <a:solidFill>
                  <a:srgbClr val="FF0000"/>
                </a:solidFill>
              </a:rPr>
              <a:t>(i/v)</a:t>
            </a:r>
            <a:endParaRPr lang="fr-FR" sz="3600" b="1"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fr-FR" sz="3200" b="1" dirty="0" smtClean="0"/>
              <a:t>Contexte extra-sanitaire:</a:t>
            </a:r>
          </a:p>
          <a:p>
            <a:r>
              <a:rPr lang="fr-FR" dirty="0" smtClean="0"/>
              <a:t>Etat des lieux de la Fiscalité et des Finances Publiques;</a:t>
            </a:r>
          </a:p>
          <a:p>
            <a:r>
              <a:rPr lang="fr-FR" dirty="0" smtClean="0"/>
              <a:t>Disponibilité des agrégats de la Comptabilité Nationale et macroéconomie (PIB, Croissance; Inflation…);</a:t>
            </a:r>
          </a:p>
          <a:p>
            <a:r>
              <a:rPr lang="fr-FR" dirty="0" smtClean="0"/>
              <a:t>Situation du marché du travail: population active, chômage, secteur informel…</a:t>
            </a:r>
          </a:p>
          <a:p>
            <a:r>
              <a:rPr lang="fr-FR" dirty="0" smtClean="0"/>
              <a:t>Sévérité de la pauvreté et de la vulnérabilité;</a:t>
            </a:r>
          </a:p>
          <a:p>
            <a:r>
              <a:rPr lang="fr-FR" dirty="0" smtClean="0"/>
              <a:t>Niveau d’alphabétisation / Education</a:t>
            </a:r>
          </a:p>
          <a:p>
            <a:r>
              <a:rPr lang="fr-FR" dirty="0" smtClean="0"/>
              <a:t>Etat des lieux du genre et de l’autonomisation des femmes et des adolescentes</a:t>
            </a:r>
          </a:p>
          <a:p>
            <a:r>
              <a:rPr lang="fr-FR" dirty="0" smtClean="0"/>
              <a:t>Bilan des OMD et niveau de l’Indice du Développement Humain</a:t>
            </a:r>
          </a:p>
          <a:p>
            <a:endParaRPr lang="fr-FR" dirty="0"/>
          </a:p>
          <a:p>
            <a:endParaRPr lang="fr-FR" dirty="0" smtClean="0"/>
          </a:p>
          <a:p>
            <a:endParaRPr lang="fr-FR" dirty="0"/>
          </a:p>
        </p:txBody>
      </p:sp>
      <p:sp>
        <p:nvSpPr>
          <p:cNvPr id="4" name="Slide Number Placeholder 3"/>
          <p:cNvSpPr>
            <a:spLocks noGrp="1"/>
          </p:cNvSpPr>
          <p:nvPr>
            <p:ph type="sldNum" sz="quarter" idx="12"/>
          </p:nvPr>
        </p:nvSpPr>
        <p:spPr/>
        <p:txBody>
          <a:bodyPr/>
          <a:lstStyle/>
          <a:p>
            <a:fld id="{69E8EB0E-B87A-412A-AA2E-FF5044794688}" type="slidenum">
              <a:rPr lang="en-US" smtClean="0"/>
              <a:t>3</a:t>
            </a:fld>
            <a:endParaRPr lang="en-US"/>
          </a:p>
        </p:txBody>
      </p:sp>
    </p:spTree>
    <p:extLst>
      <p:ext uri="{BB962C8B-B14F-4D97-AF65-F5344CB8AC3E}">
        <p14:creationId xmlns:p14="http://schemas.microsoft.com/office/powerpoint/2010/main" val="3441709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b="1" dirty="0" smtClean="0">
                <a:solidFill>
                  <a:srgbClr val="FF0000"/>
                </a:solidFill>
              </a:rPr>
              <a:t>Dans un monde idéal, quelle est l’information nécessaire pour la phase 1? </a:t>
            </a:r>
            <a:r>
              <a:rPr lang="fr-FR" sz="3600" b="1" dirty="0" smtClean="0">
                <a:solidFill>
                  <a:srgbClr val="FF0000"/>
                </a:solidFill>
              </a:rPr>
              <a:t>(ii/v)</a:t>
            </a:r>
            <a:endParaRPr lang="fr-FR" sz="3600" b="1" dirty="0">
              <a:solidFill>
                <a:srgbClr val="FF0000"/>
              </a:solidFill>
            </a:endParaRPr>
          </a:p>
        </p:txBody>
      </p:sp>
      <p:sp>
        <p:nvSpPr>
          <p:cNvPr id="3" name="Content Placeholder 2"/>
          <p:cNvSpPr>
            <a:spLocks noGrp="1"/>
          </p:cNvSpPr>
          <p:nvPr>
            <p:ph idx="1"/>
          </p:nvPr>
        </p:nvSpPr>
        <p:spPr>
          <a:xfrm>
            <a:off x="838200" y="1825624"/>
            <a:ext cx="10515600" cy="4530725"/>
          </a:xfrm>
        </p:spPr>
        <p:txBody>
          <a:bodyPr>
            <a:normAutofit fontScale="92500" lnSpcReduction="20000"/>
          </a:bodyPr>
          <a:lstStyle/>
          <a:p>
            <a:pPr marL="0" indent="0">
              <a:buNone/>
            </a:pPr>
            <a:r>
              <a:rPr lang="fr-FR" sz="3200" b="1" dirty="0" smtClean="0"/>
              <a:t>2. Contexte sanitaire:</a:t>
            </a:r>
          </a:p>
          <a:p>
            <a:r>
              <a:rPr lang="fr-FR" dirty="0" smtClean="0"/>
              <a:t>Situation démographique</a:t>
            </a:r>
          </a:p>
          <a:p>
            <a:r>
              <a:rPr lang="fr-FR" dirty="0" smtClean="0"/>
              <a:t>Etat des lieux de la nutrition</a:t>
            </a:r>
          </a:p>
          <a:p>
            <a:r>
              <a:rPr lang="fr-FR" dirty="0" smtClean="0"/>
              <a:t>Description du système de santé: gouvernance, organisation de l’offre de soins, niveau quantitatif et qualitatif des ressources humaines, infrastructures existantes, disponibilité des médicaments, système d’information…</a:t>
            </a:r>
          </a:p>
          <a:p>
            <a:r>
              <a:rPr lang="fr-FR" dirty="0" smtClean="0"/>
              <a:t>Qualité des soins</a:t>
            </a:r>
          </a:p>
          <a:p>
            <a:r>
              <a:rPr lang="fr-FR" dirty="0" smtClean="0"/>
              <a:t>Analyse de l’accès aux services de santé et étude des inégalités d’utilisation de ces services</a:t>
            </a:r>
          </a:p>
          <a:p>
            <a:r>
              <a:rPr lang="fr-FR" dirty="0" smtClean="0"/>
              <a:t>Analyse de la mortalité et de la morbidité (et étude des inégalités là aussi)</a:t>
            </a:r>
          </a:p>
          <a:p>
            <a:r>
              <a:rPr lang="fr-FR" dirty="0" smtClean="0"/>
              <a:t>Politique de santé et perspectives</a:t>
            </a:r>
          </a:p>
          <a:p>
            <a:endParaRPr lang="fr-FR" dirty="0" smtClean="0"/>
          </a:p>
          <a:p>
            <a:endParaRPr lang="fr-FR" dirty="0" smtClean="0"/>
          </a:p>
          <a:p>
            <a:endParaRPr lang="fr-FR" dirty="0"/>
          </a:p>
          <a:p>
            <a:endParaRPr lang="fr-FR" dirty="0" smtClean="0"/>
          </a:p>
          <a:p>
            <a:endParaRPr lang="fr-FR" dirty="0"/>
          </a:p>
        </p:txBody>
      </p:sp>
      <p:sp>
        <p:nvSpPr>
          <p:cNvPr id="4" name="Slide Number Placeholder 3"/>
          <p:cNvSpPr>
            <a:spLocks noGrp="1"/>
          </p:cNvSpPr>
          <p:nvPr>
            <p:ph type="sldNum" sz="quarter" idx="12"/>
          </p:nvPr>
        </p:nvSpPr>
        <p:spPr/>
        <p:txBody>
          <a:bodyPr/>
          <a:lstStyle/>
          <a:p>
            <a:fld id="{69E8EB0E-B87A-412A-AA2E-FF5044794688}" type="slidenum">
              <a:rPr lang="en-US" smtClean="0"/>
              <a:t>4</a:t>
            </a:fld>
            <a:endParaRPr lang="en-US"/>
          </a:p>
        </p:txBody>
      </p:sp>
    </p:spTree>
    <p:extLst>
      <p:ext uri="{BB962C8B-B14F-4D97-AF65-F5344CB8AC3E}">
        <p14:creationId xmlns:p14="http://schemas.microsoft.com/office/powerpoint/2010/main" val="1847393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b="1" dirty="0" smtClean="0">
                <a:solidFill>
                  <a:srgbClr val="FF0000"/>
                </a:solidFill>
              </a:rPr>
              <a:t>Dans un monde idéal, quelle est l’information nécessaire pour la phase 1? </a:t>
            </a:r>
            <a:r>
              <a:rPr lang="fr-FR" sz="3600" b="1" dirty="0">
                <a:solidFill>
                  <a:srgbClr val="FF0000"/>
                </a:solidFill>
              </a:rPr>
              <a:t>(</a:t>
            </a:r>
            <a:r>
              <a:rPr lang="fr-FR" sz="3600" b="1" dirty="0" smtClean="0">
                <a:solidFill>
                  <a:srgbClr val="FF0000"/>
                </a:solidFill>
              </a:rPr>
              <a:t>iii/v</a:t>
            </a:r>
            <a:r>
              <a:rPr lang="fr-FR" sz="3600" b="1" dirty="0">
                <a:solidFill>
                  <a:srgbClr val="FF0000"/>
                </a:solidFill>
              </a:rPr>
              <a:t>)</a:t>
            </a:r>
            <a:endParaRPr lang="fr-FR" b="1" dirty="0">
              <a:solidFill>
                <a:srgbClr val="FF0000"/>
              </a:solidFill>
            </a:endParaRPr>
          </a:p>
        </p:txBody>
      </p:sp>
      <p:sp>
        <p:nvSpPr>
          <p:cNvPr id="3" name="Content Placeholder 2"/>
          <p:cNvSpPr>
            <a:spLocks noGrp="1"/>
          </p:cNvSpPr>
          <p:nvPr>
            <p:ph idx="1"/>
          </p:nvPr>
        </p:nvSpPr>
        <p:spPr>
          <a:xfrm>
            <a:off x="838200" y="1825624"/>
            <a:ext cx="10515600" cy="4530725"/>
          </a:xfrm>
        </p:spPr>
        <p:txBody>
          <a:bodyPr>
            <a:normAutofit fontScale="92500" lnSpcReduction="10000"/>
          </a:bodyPr>
          <a:lstStyle/>
          <a:p>
            <a:pPr marL="0" indent="0">
              <a:buNone/>
            </a:pPr>
            <a:r>
              <a:rPr lang="fr-FR" sz="3200" b="1" dirty="0" smtClean="0"/>
              <a:t>3. Analyse quantitative du financement de la santé:</a:t>
            </a:r>
          </a:p>
          <a:p>
            <a:r>
              <a:rPr lang="fr-FR" dirty="0" smtClean="0"/>
              <a:t>Comptes Nationaux de la Santé et Revue des Dépenses Publiques</a:t>
            </a:r>
          </a:p>
          <a:p>
            <a:r>
              <a:rPr lang="fr-FR" dirty="0" smtClean="0"/>
              <a:t>Etudes sur l’équité: dépenses catastrophiques et appauvrissement, analyse de la distribution des dépenses publiques (</a:t>
            </a:r>
            <a:r>
              <a:rPr lang="fr-FR" dirty="0" err="1" smtClean="0"/>
              <a:t>Benefit</a:t>
            </a:r>
            <a:r>
              <a:rPr lang="fr-FR" dirty="0" smtClean="0"/>
              <a:t> Incidence </a:t>
            </a:r>
            <a:r>
              <a:rPr lang="fr-FR" dirty="0" err="1" smtClean="0"/>
              <a:t>Analysis</a:t>
            </a:r>
            <a:r>
              <a:rPr lang="fr-FR" dirty="0" smtClean="0"/>
              <a:t>), progressivité/regressivité</a:t>
            </a:r>
          </a:p>
          <a:p>
            <a:r>
              <a:rPr lang="fr-FR" dirty="0" smtClean="0"/>
              <a:t>Analyse de l’espace budgétaire / fiscal du secteur de la santé</a:t>
            </a:r>
          </a:p>
          <a:p>
            <a:r>
              <a:rPr lang="fr-FR" dirty="0" smtClean="0"/>
              <a:t>Base de données multi pays sur les dépenses de santé (Cameroun et pays comparables)</a:t>
            </a:r>
          </a:p>
          <a:p>
            <a:r>
              <a:rPr lang="fr-FR" dirty="0" smtClean="0"/>
              <a:t>Toute autre source utile pour des analyses quantitatives</a:t>
            </a:r>
          </a:p>
          <a:p>
            <a:pPr marL="0" indent="0">
              <a:buNone/>
            </a:pPr>
            <a:r>
              <a:rPr lang="fr-FR" dirty="0" smtClean="0"/>
              <a:t>NB: l’important ici est d’étudier les flux financiers du système de santé, la pérennité du financement, l’efficience (allocative et technique) et l’équité</a:t>
            </a:r>
          </a:p>
          <a:p>
            <a:endParaRPr lang="fr-FR" dirty="0" smtClean="0"/>
          </a:p>
          <a:p>
            <a:endParaRPr lang="fr-FR" dirty="0"/>
          </a:p>
          <a:p>
            <a:endParaRPr lang="fr-FR" dirty="0" smtClean="0"/>
          </a:p>
          <a:p>
            <a:endParaRPr lang="fr-FR" dirty="0"/>
          </a:p>
        </p:txBody>
      </p:sp>
      <p:sp>
        <p:nvSpPr>
          <p:cNvPr id="4" name="Slide Number Placeholder 3"/>
          <p:cNvSpPr>
            <a:spLocks noGrp="1"/>
          </p:cNvSpPr>
          <p:nvPr>
            <p:ph type="sldNum" sz="quarter" idx="12"/>
          </p:nvPr>
        </p:nvSpPr>
        <p:spPr/>
        <p:txBody>
          <a:bodyPr/>
          <a:lstStyle/>
          <a:p>
            <a:fld id="{69E8EB0E-B87A-412A-AA2E-FF5044794688}" type="slidenum">
              <a:rPr lang="en-US" smtClean="0"/>
              <a:t>5</a:t>
            </a:fld>
            <a:endParaRPr lang="en-US"/>
          </a:p>
        </p:txBody>
      </p:sp>
    </p:spTree>
    <p:extLst>
      <p:ext uri="{BB962C8B-B14F-4D97-AF65-F5344CB8AC3E}">
        <p14:creationId xmlns:p14="http://schemas.microsoft.com/office/powerpoint/2010/main" val="28279030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b="1" dirty="0" smtClean="0">
                <a:solidFill>
                  <a:srgbClr val="FF0000"/>
                </a:solidFill>
              </a:rPr>
              <a:t>Dans un monde idéal, quelle est l’information nécessaire pour la phase 1? </a:t>
            </a:r>
            <a:r>
              <a:rPr lang="fr-FR" sz="3600" b="1" dirty="0">
                <a:solidFill>
                  <a:srgbClr val="FF0000"/>
                </a:solidFill>
              </a:rPr>
              <a:t>(</a:t>
            </a:r>
            <a:r>
              <a:rPr lang="fr-FR" sz="3600" b="1" dirty="0" smtClean="0">
                <a:solidFill>
                  <a:srgbClr val="FF0000"/>
                </a:solidFill>
              </a:rPr>
              <a:t>iv/v</a:t>
            </a:r>
            <a:r>
              <a:rPr lang="fr-FR" sz="3600" b="1" dirty="0">
                <a:solidFill>
                  <a:srgbClr val="FF0000"/>
                </a:solidFill>
              </a:rPr>
              <a:t>)</a:t>
            </a:r>
            <a:endParaRPr lang="fr-FR" b="1" dirty="0">
              <a:solidFill>
                <a:srgbClr val="FF0000"/>
              </a:solidFill>
            </a:endParaRPr>
          </a:p>
        </p:txBody>
      </p:sp>
      <p:sp>
        <p:nvSpPr>
          <p:cNvPr id="3" name="Content Placeholder 2"/>
          <p:cNvSpPr>
            <a:spLocks noGrp="1"/>
          </p:cNvSpPr>
          <p:nvPr>
            <p:ph idx="1"/>
          </p:nvPr>
        </p:nvSpPr>
        <p:spPr>
          <a:xfrm>
            <a:off x="838200" y="1825624"/>
            <a:ext cx="10515600" cy="4530725"/>
          </a:xfrm>
        </p:spPr>
        <p:txBody>
          <a:bodyPr>
            <a:normAutofit/>
          </a:bodyPr>
          <a:lstStyle/>
          <a:p>
            <a:pPr marL="0" indent="0">
              <a:buNone/>
            </a:pPr>
            <a:r>
              <a:rPr lang="fr-FR" sz="3200" b="1" dirty="0" smtClean="0"/>
              <a:t>4. Analyse des mécanismes de protection sociale / prépaiement en santé:</a:t>
            </a:r>
          </a:p>
          <a:p>
            <a:r>
              <a:rPr lang="fr-FR" dirty="0" smtClean="0"/>
              <a:t>Mutuelles de </a:t>
            </a:r>
            <a:r>
              <a:rPr lang="fr-FR" dirty="0" err="1" smtClean="0"/>
              <a:t>sant</a:t>
            </a:r>
            <a:r>
              <a:rPr lang="en-US" dirty="0" smtClean="0"/>
              <a:t>é</a:t>
            </a:r>
            <a:endParaRPr lang="fr-FR" dirty="0" smtClean="0"/>
          </a:p>
          <a:p>
            <a:r>
              <a:rPr lang="fr-FR" dirty="0" smtClean="0"/>
              <a:t>Sociétés d’assurances privés</a:t>
            </a:r>
          </a:p>
          <a:p>
            <a:r>
              <a:rPr lang="fr-FR" dirty="0" smtClean="0"/>
              <a:t>CNPS</a:t>
            </a:r>
          </a:p>
          <a:p>
            <a:r>
              <a:rPr lang="fr-FR" dirty="0" smtClean="0"/>
              <a:t>Chèque santé</a:t>
            </a:r>
          </a:p>
          <a:p>
            <a:r>
              <a:rPr lang="fr-FR" dirty="0" smtClean="0"/>
              <a:t>…….</a:t>
            </a:r>
          </a:p>
          <a:p>
            <a:endParaRPr lang="fr-FR" dirty="0" smtClean="0"/>
          </a:p>
          <a:p>
            <a:endParaRPr lang="fr-FR" dirty="0"/>
          </a:p>
          <a:p>
            <a:endParaRPr lang="fr-FR" dirty="0" smtClean="0"/>
          </a:p>
          <a:p>
            <a:endParaRPr lang="fr-FR" dirty="0"/>
          </a:p>
        </p:txBody>
      </p:sp>
      <p:sp>
        <p:nvSpPr>
          <p:cNvPr id="4" name="Slide Number Placeholder 3"/>
          <p:cNvSpPr>
            <a:spLocks noGrp="1"/>
          </p:cNvSpPr>
          <p:nvPr>
            <p:ph type="sldNum" sz="quarter" idx="12"/>
          </p:nvPr>
        </p:nvSpPr>
        <p:spPr/>
        <p:txBody>
          <a:bodyPr/>
          <a:lstStyle/>
          <a:p>
            <a:fld id="{69E8EB0E-B87A-412A-AA2E-FF5044794688}" type="slidenum">
              <a:rPr lang="en-US" smtClean="0"/>
              <a:t>6</a:t>
            </a:fld>
            <a:endParaRPr lang="en-US"/>
          </a:p>
        </p:txBody>
      </p:sp>
    </p:spTree>
    <p:extLst>
      <p:ext uri="{BB962C8B-B14F-4D97-AF65-F5344CB8AC3E}">
        <p14:creationId xmlns:p14="http://schemas.microsoft.com/office/powerpoint/2010/main" val="26322408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b="1" dirty="0" smtClean="0">
                <a:solidFill>
                  <a:srgbClr val="FF0000"/>
                </a:solidFill>
              </a:rPr>
              <a:t>Dans un monde idéal, quelle est l’information nécessaire pour la phase 1? </a:t>
            </a:r>
            <a:r>
              <a:rPr lang="fr-FR" sz="3600" b="1" dirty="0" smtClean="0">
                <a:solidFill>
                  <a:srgbClr val="FF0000"/>
                </a:solidFill>
              </a:rPr>
              <a:t>(v/v</a:t>
            </a:r>
            <a:r>
              <a:rPr lang="fr-FR" sz="3600" b="1" dirty="0">
                <a:solidFill>
                  <a:srgbClr val="FF0000"/>
                </a:solidFill>
              </a:rPr>
              <a:t>)</a:t>
            </a:r>
            <a:endParaRPr lang="fr-FR" b="1" dirty="0">
              <a:solidFill>
                <a:srgbClr val="FF0000"/>
              </a:solidFill>
            </a:endParaRPr>
          </a:p>
        </p:txBody>
      </p:sp>
      <p:sp>
        <p:nvSpPr>
          <p:cNvPr id="3" name="Content Placeholder 2"/>
          <p:cNvSpPr>
            <a:spLocks noGrp="1"/>
          </p:cNvSpPr>
          <p:nvPr>
            <p:ph idx="1"/>
          </p:nvPr>
        </p:nvSpPr>
        <p:spPr>
          <a:xfrm>
            <a:off x="838200" y="1787236"/>
            <a:ext cx="10515600" cy="4569113"/>
          </a:xfrm>
        </p:spPr>
        <p:txBody>
          <a:bodyPr>
            <a:normAutofit fontScale="92500"/>
          </a:bodyPr>
          <a:lstStyle/>
          <a:p>
            <a:pPr marL="0" indent="0">
              <a:buNone/>
            </a:pPr>
            <a:r>
              <a:rPr lang="fr-FR" sz="3200" b="1" dirty="0" smtClean="0"/>
              <a:t>5. Economie politique du financement de la santé dans le pays:</a:t>
            </a:r>
          </a:p>
          <a:p>
            <a:pPr marL="0" indent="0">
              <a:buNone/>
            </a:pPr>
            <a:r>
              <a:rPr lang="fr-FR" dirty="0"/>
              <a:t>C</a:t>
            </a:r>
            <a:r>
              <a:rPr lang="fr-FR" dirty="0" smtClean="0"/>
              <a:t>onsiste à établir le lien entre l’économie politique et le financement de la santé au Cameroun en vue d’examiner succinctement les positions politiques des détenteurs d’enjeux et les opportunités politiques qui s’offrent à ce financement</a:t>
            </a:r>
          </a:p>
          <a:p>
            <a:pPr marL="0" indent="0">
              <a:buNone/>
            </a:pPr>
            <a:r>
              <a:rPr lang="fr-FR" sz="3500" b="1" dirty="0" smtClean="0"/>
              <a:t>6. Expériences internationales</a:t>
            </a:r>
          </a:p>
          <a:p>
            <a:pPr marL="0" indent="0">
              <a:buNone/>
            </a:pPr>
            <a:r>
              <a:rPr lang="fr-FR" dirty="0" smtClean="0"/>
              <a:t>L’objectif ici n’est pas de donner aux décideurs du pays des exemples à copier. Il s’agit surtout de partager les sources et les facteurs de succès de quelques expériences internationales réussies qui pourraient inspirer le Cameroun. C’est également important pour éviter les échecs et les faiblesses de ces expériences.</a:t>
            </a:r>
            <a:endParaRPr lang="fr-FR" dirty="0"/>
          </a:p>
          <a:p>
            <a:endParaRPr lang="fr-FR" dirty="0" smtClean="0"/>
          </a:p>
          <a:p>
            <a:endParaRPr lang="fr-FR" dirty="0"/>
          </a:p>
        </p:txBody>
      </p:sp>
      <p:sp>
        <p:nvSpPr>
          <p:cNvPr id="4" name="Slide Number Placeholder 3"/>
          <p:cNvSpPr>
            <a:spLocks noGrp="1"/>
          </p:cNvSpPr>
          <p:nvPr>
            <p:ph type="sldNum" sz="quarter" idx="12"/>
          </p:nvPr>
        </p:nvSpPr>
        <p:spPr/>
        <p:txBody>
          <a:bodyPr/>
          <a:lstStyle/>
          <a:p>
            <a:fld id="{69E8EB0E-B87A-412A-AA2E-FF5044794688}" type="slidenum">
              <a:rPr lang="en-US" smtClean="0"/>
              <a:t>7</a:t>
            </a:fld>
            <a:endParaRPr lang="en-US"/>
          </a:p>
        </p:txBody>
      </p:sp>
    </p:spTree>
    <p:extLst>
      <p:ext uri="{BB962C8B-B14F-4D97-AF65-F5344CB8AC3E}">
        <p14:creationId xmlns:p14="http://schemas.microsoft.com/office/powerpoint/2010/main" val="40671536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b="1" dirty="0" smtClean="0">
                <a:solidFill>
                  <a:srgbClr val="FF0000"/>
                </a:solidFill>
              </a:rPr>
              <a:t>Dans un monde </a:t>
            </a:r>
            <a:r>
              <a:rPr lang="fr-FR" b="1" smtClean="0">
                <a:solidFill>
                  <a:srgbClr val="FF0000"/>
                </a:solidFill>
              </a:rPr>
              <a:t>(presque) idéal</a:t>
            </a:r>
            <a:r>
              <a:rPr lang="fr-FR" b="1" dirty="0" smtClean="0">
                <a:solidFill>
                  <a:srgbClr val="FF0000"/>
                </a:solidFill>
              </a:rPr>
              <a:t>, quelle est l’information nécessaire pour la phase 2?</a:t>
            </a:r>
            <a:endParaRPr lang="fr-FR" b="1" dirty="0">
              <a:solidFill>
                <a:srgbClr val="FF0000"/>
              </a:solidFill>
            </a:endParaRPr>
          </a:p>
        </p:txBody>
      </p:sp>
      <p:sp>
        <p:nvSpPr>
          <p:cNvPr id="3" name="Content Placeholder 2"/>
          <p:cNvSpPr>
            <a:spLocks noGrp="1"/>
          </p:cNvSpPr>
          <p:nvPr>
            <p:ph idx="1"/>
          </p:nvPr>
        </p:nvSpPr>
        <p:spPr>
          <a:xfrm>
            <a:off x="838200" y="1787236"/>
            <a:ext cx="10515600" cy="4569113"/>
          </a:xfrm>
        </p:spPr>
        <p:txBody>
          <a:bodyPr>
            <a:normAutofit fontScale="85000" lnSpcReduction="20000"/>
          </a:bodyPr>
          <a:lstStyle/>
          <a:p>
            <a:pPr marL="514350" indent="-514350">
              <a:buFont typeface="+mj-lt"/>
              <a:buAutoNum type="arabicPeriod"/>
            </a:pPr>
            <a:r>
              <a:rPr lang="fr-FR" sz="3200" b="1" dirty="0" smtClean="0"/>
              <a:t>Diagnostic et état des lieux du financement de la santé (phase 1)</a:t>
            </a:r>
          </a:p>
          <a:p>
            <a:pPr marL="514350" indent="-514350">
              <a:buFont typeface="+mj-lt"/>
              <a:buAutoNum type="arabicPeriod"/>
            </a:pPr>
            <a:r>
              <a:rPr lang="fr-FR" sz="3200" b="1" dirty="0" smtClean="0"/>
              <a:t>Synthèse des forces, faiblesses et potentialités institutionnelles (extraite des travaux de la phase 1)</a:t>
            </a:r>
          </a:p>
          <a:p>
            <a:pPr marL="514350" indent="-514350">
              <a:buFont typeface="+mj-lt"/>
              <a:buAutoNum type="arabicPeriod"/>
            </a:pPr>
            <a:r>
              <a:rPr lang="fr-FR" sz="3200" b="1" dirty="0" smtClean="0"/>
              <a:t>Synthèse des aspects/contraintes juridiques</a:t>
            </a:r>
          </a:p>
          <a:p>
            <a:pPr marL="514350" indent="-514350">
              <a:buFont typeface="+mj-lt"/>
              <a:buAutoNum type="arabicPeriod"/>
            </a:pPr>
            <a:r>
              <a:rPr lang="fr-FR" sz="3200" b="1" dirty="0" smtClean="0"/>
              <a:t>Définition des options stratégiques pour le financement de la santé dans la perspective d’une CSU (extraite des recommandations de la phase 1)</a:t>
            </a:r>
          </a:p>
          <a:p>
            <a:pPr marL="514350" indent="-514350">
              <a:buFont typeface="+mj-lt"/>
              <a:buAutoNum type="arabicPeriod"/>
            </a:pPr>
            <a:r>
              <a:rPr lang="fr-FR" sz="3200" b="1" dirty="0" smtClean="0"/>
              <a:t>Analyse des coûts et modalités de financement des options stratégiques / Etude actuarielle</a:t>
            </a:r>
          </a:p>
          <a:p>
            <a:pPr marL="514350" indent="-514350">
              <a:buFont typeface="+mj-lt"/>
              <a:buAutoNum type="arabicPeriod"/>
            </a:pPr>
            <a:r>
              <a:rPr lang="fr-FR" sz="3200" b="1" dirty="0" smtClean="0"/>
              <a:t>Notes et recommandations des ateliers techniques et de consensus (NB: le processus de préparation de la stratégie devrait être itératif, inclusif et participatif)</a:t>
            </a:r>
          </a:p>
          <a:p>
            <a:pPr marL="0" indent="0">
              <a:buNone/>
            </a:pPr>
            <a:endParaRPr lang="fr-FR" dirty="0" smtClean="0"/>
          </a:p>
          <a:p>
            <a:endParaRPr lang="fr-FR" dirty="0"/>
          </a:p>
        </p:txBody>
      </p:sp>
      <p:sp>
        <p:nvSpPr>
          <p:cNvPr id="4" name="Slide Number Placeholder 3"/>
          <p:cNvSpPr>
            <a:spLocks noGrp="1"/>
          </p:cNvSpPr>
          <p:nvPr>
            <p:ph type="sldNum" sz="quarter" idx="12"/>
          </p:nvPr>
        </p:nvSpPr>
        <p:spPr/>
        <p:txBody>
          <a:bodyPr/>
          <a:lstStyle/>
          <a:p>
            <a:fld id="{69E8EB0E-B87A-412A-AA2E-FF5044794688}" type="slidenum">
              <a:rPr lang="en-US" smtClean="0"/>
              <a:t>8</a:t>
            </a:fld>
            <a:endParaRPr lang="en-US"/>
          </a:p>
        </p:txBody>
      </p:sp>
    </p:spTree>
    <p:extLst>
      <p:ext uri="{BB962C8B-B14F-4D97-AF65-F5344CB8AC3E}">
        <p14:creationId xmlns:p14="http://schemas.microsoft.com/office/powerpoint/2010/main" val="20584328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TotalTime>
  <Words>694</Words>
  <Application>Microsoft Office PowerPoint</Application>
  <PresentationFormat>Custom</PresentationFormat>
  <Paragraphs>75</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Information nécessaire pour l’élaboration d’une stratégie de financement de la santé</vt:lpstr>
      <vt:lpstr>Elaboration d’une stratégie de financement: Deux phases</vt:lpstr>
      <vt:lpstr>Dans un monde idéal, quelle est l’information nécessaire pour la phase 1? (i/v)</vt:lpstr>
      <vt:lpstr>Dans un monde idéal, quelle est l’information nécessaire pour la phase 1? (ii/v)</vt:lpstr>
      <vt:lpstr>Dans un monde idéal, quelle est l’information nécessaire pour la phase 1? (iii/v)</vt:lpstr>
      <vt:lpstr>Dans un monde idéal, quelle est l’information nécessaire pour la phase 1? (iv/v)</vt:lpstr>
      <vt:lpstr>Dans un monde idéal, quelle est l’information nécessaire pour la phase 1? (v/v)</vt:lpstr>
      <vt:lpstr>Dans un monde (presque) idéal, quelle est l’information nécessaire pour la phase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nécessaire pour l’élaboration d’une stratégie de financement de la santé</dc:title>
  <dc:creator>Moulay Driss Zine Eddine El Idrissi</dc:creator>
  <cp:lastModifiedBy>MEYER, Claude</cp:lastModifiedBy>
  <cp:revision>16</cp:revision>
  <dcterms:created xsi:type="dcterms:W3CDTF">2016-02-16T11:03:34Z</dcterms:created>
  <dcterms:modified xsi:type="dcterms:W3CDTF">2016-02-25T12:45:19Z</dcterms:modified>
</cp:coreProperties>
</file>