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67" r:id="rId4"/>
    <p:sldId id="286" r:id="rId5"/>
    <p:sldId id="285" r:id="rId6"/>
    <p:sldId id="258" r:id="rId7"/>
    <p:sldId id="268" r:id="rId8"/>
    <p:sldId id="269" r:id="rId9"/>
    <p:sldId id="270" r:id="rId10"/>
    <p:sldId id="272" r:id="rId11"/>
    <p:sldId id="271" r:id="rId12"/>
    <p:sldId id="287" r:id="rId13"/>
    <p:sldId id="259" r:id="rId14"/>
    <p:sldId id="265" r:id="rId15"/>
    <p:sldId id="266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1" autoAdjust="0"/>
    <p:restoredTop sz="94660"/>
  </p:normalViewPr>
  <p:slideViewPr>
    <p:cSldViewPr>
      <p:cViewPr>
        <p:scale>
          <a:sx n="80" d="100"/>
          <a:sy n="80" d="100"/>
        </p:scale>
        <p:origin x="-1884" y="-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66457-12F3-4C8A-92A5-4A6CAC2D277D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488FF-6A4C-41A0-A13F-864EA76BF14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7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C1F39-7E55-4E83-9741-42C974D5439D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5771D1-3E82-4533-957B-BD5E1C1FB8A5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22871C-E365-4F42-B7EF-CFD518B23BEA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830EB9-190E-4045-A431-D18F4E290132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7AC11-E3D4-41B4-AB1B-C698562B1CD6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350789-6C0E-4BC5-A80A-68F18E12DC63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82386-1EA3-44B1-B054-34EA5225FD18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C773EA-2CF7-4F14-BF65-8F6819B69197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1C34D-9842-4EF7-A1CB-4C7A965CBA19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8C33CD-379D-44F3-A86E-3EFC48D419E9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998E1-F5DD-43DF-B322-7FE84DFFDE57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C77AB05-AE2E-40FF-B1E8-419B232E3646}" type="datetime1">
              <a:rPr lang="fr-FR" smtClean="0"/>
              <a:pPr/>
              <a:t>25/02/2016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D4197C8-0CD6-4560-9DFA-B64B2C2038D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278107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400" b="1" dirty="0" smtClean="0"/>
              <a:t>RÉSULTATS PRELIMINAIRES DES COMPTES NATIONAUX DE LA SANTÉ 2012.</a:t>
            </a:r>
            <a:endParaRPr lang="fr-FR" sz="44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2560" y="4857760"/>
            <a:ext cx="7406640" cy="130754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fr-FR" b="1" i="1" dirty="0" smtClean="0"/>
              <a:t>Par  M. TALLA F. Cyrille,</a:t>
            </a:r>
          </a:p>
          <a:p>
            <a:pPr algn="ctr"/>
            <a:r>
              <a:rPr lang="fr-FR" i="1" dirty="0" smtClean="0"/>
              <a:t>Ingénieur Statisticien,</a:t>
            </a:r>
          </a:p>
          <a:p>
            <a:pPr algn="ctr"/>
            <a:r>
              <a:rPr lang="fr-FR" i="1" dirty="0" smtClean="0"/>
              <a:t> Analyste Evaluateur, Msc.</a:t>
            </a:r>
          </a:p>
          <a:p>
            <a:pPr algn="ctr"/>
            <a:r>
              <a:rPr lang="fr-FR" b="1" i="1" dirty="0" smtClean="0"/>
              <a:t>Point Focal CNS, Cadre à la CIS/SG/MINSANTE.</a:t>
            </a:r>
            <a:endParaRPr lang="fr-FR" b="1" i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sz="1400" b="1" smtClean="0">
                <a:solidFill>
                  <a:schemeClr val="tx1"/>
                </a:solidFill>
              </a:rPr>
              <a:pPr/>
              <a:t>1</a:t>
            </a:fld>
            <a:endParaRPr lang="fr-FR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7290" y="214290"/>
            <a:ext cx="7507560" cy="856662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 smtClean="0"/>
              <a:t>DÉPENSES COURANTES PAR FONCTIONS DE SANTÉ EN 2012.</a:t>
            </a:r>
            <a:endParaRPr lang="fr-F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10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643042" y="1396997"/>
          <a:ext cx="6929486" cy="4981754"/>
        </p:xfrm>
        <a:graphic>
          <a:graphicData uri="http://schemas.openxmlformats.org/drawingml/2006/table">
            <a:tbl>
              <a:tblPr/>
              <a:tblGrid>
                <a:gridCol w="4643470"/>
                <a:gridCol w="1357322"/>
                <a:gridCol w="928694"/>
              </a:tblGrid>
              <a:tr h="44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FONCTIONS DE SANTÉ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Valeur en millions FCFA</a:t>
                      </a: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%</a:t>
                      </a: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8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Soins curatifs hospitaliers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88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673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13,2%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417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Soins curatifs ambulatoires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82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431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12,2%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Soins curatifs à domicile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3881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Soins curatifs traditionnels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4 385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0,7%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Autres soins curatifs (n.c.a.)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178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Soins de réadaptation 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6 542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1,0%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Soins (de santé) de longue durée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316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Services de laboratoire d’analyses médicales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30 330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4,5%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Services d’imagerie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9 725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1,4%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Transport de patient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438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0,1%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services auxiliaires (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Tahoma"/>
                        </a:rPr>
                        <a:t>n.c.a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.)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Biens médicaux (non-spécifiés par fonction)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321 517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47,8%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Soins préventifs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18 849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2,8%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268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Gouvernance, administration du système de santé et des financements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97 859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14,5%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35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services de soins de santé non classés ailleurs 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11 992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1,8%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33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TOTAL  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673 241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100,0%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764846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 smtClean="0"/>
              <a:t>DÉPENSES COURANTES PAR PRESTATAIRES DE SANTÉ EN 2012 </a:t>
            </a:r>
            <a:endParaRPr lang="fr-F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11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643042" y="1337594"/>
          <a:ext cx="7000924" cy="4826221"/>
        </p:xfrm>
        <a:graphic>
          <a:graphicData uri="http://schemas.openxmlformats.org/drawingml/2006/table">
            <a:tbl>
              <a:tblPr/>
              <a:tblGrid>
                <a:gridCol w="4455432"/>
                <a:gridCol w="1116732"/>
                <a:gridCol w="1428760"/>
              </a:tblGrid>
              <a:tr h="31274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PRESTATAIRES 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DE SANTÉ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Valeur en millions FCFA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%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Hôpitaux généraux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90 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161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13,4%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904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Hôpitaux spécialisés (autres que les hôpitaux de santé mentale)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7 488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1,1%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Autres hôpitaux (n.c.a.)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125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904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Etablissements résidentiels de soins de longue durée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Cabinet dentaire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3 064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0,5%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9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Centres de soins ambulatoires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78 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586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11,6%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904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Autres prestataires de soins de santé ambulatoire (n.c.a.)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416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0,1%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9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Laboratoires Médicaux et de diagnostique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40 488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6,0%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8821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Détaillants et autres prestataires de biens médicaux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277 556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41,1%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9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Prestataires de soins préventifs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6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Tahoma"/>
                        </a:rPr>
                        <a:t> 482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1,5%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904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Prestataires de services administratifs et de financement du système de soins de santé 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123 055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17,9%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4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Ménages comme prestataires de soins de santé à domicile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131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4326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Agents de santé communautaires (ou travailleurs de santé communitaires, agents de santé des villages, etc.)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2 659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0,4%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Prestataires de médecine traditionnelle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32 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664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4,8%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19009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prestataires de soins de santé (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latin typeface="Tahoma"/>
                        </a:rPr>
                        <a:t>n.c.a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.)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10 361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1,5%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1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TOTAL  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673</a:t>
                      </a:r>
                      <a:r>
                        <a:rPr lang="fr-FR" sz="1200" b="1" i="0" u="none" strike="noStrike" baseline="0" dirty="0" smtClean="0">
                          <a:solidFill>
                            <a:srgbClr val="000000"/>
                          </a:solidFill>
                          <a:latin typeface="Tahoma"/>
                        </a:rPr>
                        <a:t> 241 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100,0%</a:t>
                      </a:r>
                    </a:p>
                  </a:txBody>
                  <a:tcPr marL="5259" marR="5259" marT="525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764846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 smtClean="0"/>
              <a:t>DÉPENSES DE SANTÉ EN CAPITAL  EN 2012 </a:t>
            </a:r>
            <a:endParaRPr lang="fr-F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12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3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524000" y="1854563"/>
          <a:ext cx="6905651" cy="3931893"/>
        </p:xfrm>
        <a:graphic>
          <a:graphicData uri="http://schemas.openxmlformats.org/drawingml/2006/table">
            <a:tbl>
              <a:tblPr/>
              <a:tblGrid>
                <a:gridCol w="904860"/>
                <a:gridCol w="3752440"/>
                <a:gridCol w="1173590"/>
                <a:gridCol w="1074761"/>
              </a:tblGrid>
              <a:tr h="56169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RUBRIQUES DE DEPENSE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Valeur en millions FCFA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%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9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HK.1.1.1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Infrastructures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       11 586  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21,8%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6169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HK.1.1.2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Machines et équipements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         9 428  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17,7%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9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HK.1.1.3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Produits de la propriété intellectuelle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      29 616  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55,6%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6169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HKR.4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Recherche et développement en santé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        2 267  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4,3%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9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HK.nec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Autre formation brute de capital (n.c.a.)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          330  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0,6%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6169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Tous HK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 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TOTAL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      53 226   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100,0%</a:t>
                      </a:r>
                    </a:p>
                  </a:txBody>
                  <a:tcPr marL="8179" marR="8179" marT="817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568772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RÉSULTATS  DES SOUS COMPTES</a:t>
            </a:r>
            <a:endParaRPr lang="fr-FR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85852" y="1142984"/>
            <a:ext cx="7553348" cy="516633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 smtClean="0"/>
              <a:t>	En l’état actuel, les Sous Comptes de 2012 ne sont pas pertinents pour cause de niveau de détail insuffisant.  </a:t>
            </a:r>
          </a:p>
          <a:p>
            <a:pPr algn="just">
              <a:lnSpc>
                <a:spcPct val="150000"/>
              </a:lnSpc>
            </a:pPr>
            <a:r>
              <a:rPr lang="fr-FR" sz="3200" dirty="0" smtClean="0"/>
              <a:t>	Il n’existe pas de clés de répartition rigoureuses pour repartir la grande partie d’informations classées dans la rubrique ‘‘autres’’.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13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CONCLUSION.</a:t>
            </a:r>
            <a:endParaRPr lang="fr-F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1196752"/>
            <a:ext cx="7579568" cy="5256584"/>
          </a:xfrm>
        </p:spPr>
        <p:txBody>
          <a:bodyPr>
            <a:normAutofit/>
          </a:bodyPr>
          <a:lstStyle/>
          <a:p>
            <a:pPr algn="just"/>
            <a:r>
              <a:rPr lang="fr-FR" dirty="0" smtClean="0"/>
              <a:t>	Les résultats préliminaires des CNS de 2012 révèlent d’une manière globale : </a:t>
            </a:r>
          </a:p>
          <a:p>
            <a:pPr algn="just"/>
            <a:r>
              <a:rPr lang="fr-FR" dirty="0" smtClean="0"/>
              <a:t>(i) la prépondérance des dépenses en biens médicaux 47,8%;</a:t>
            </a:r>
          </a:p>
          <a:p>
            <a:pPr algn="just"/>
            <a:r>
              <a:rPr lang="fr-FR" dirty="0" smtClean="0"/>
              <a:t> (ii) une contribution importante et majeure des ménages 70,6%.</a:t>
            </a:r>
          </a:p>
          <a:p>
            <a:pPr algn="just"/>
            <a:r>
              <a:rPr lang="fr-FR" sz="900" dirty="0" smtClean="0"/>
              <a:t>	</a:t>
            </a:r>
            <a:endParaRPr lang="fr-FR" sz="1050" dirty="0" smtClean="0"/>
          </a:p>
          <a:p>
            <a:pPr algn="just"/>
            <a:r>
              <a:rPr lang="fr-FR" smtClean="0"/>
              <a:t>	L’indisponibilité </a:t>
            </a:r>
            <a:r>
              <a:rPr lang="fr-FR" dirty="0" smtClean="0"/>
              <a:t>de l’information dans un niveau minimum de détail ne permet pas </a:t>
            </a:r>
            <a:r>
              <a:rPr lang="fr-FR" smtClean="0"/>
              <a:t>de présenter </a:t>
            </a:r>
            <a:r>
              <a:rPr lang="fr-FR" dirty="0" smtClean="0"/>
              <a:t>les résultats des Sous Comptes.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smtClean="0"/>
              <a:pPr/>
              <a:t>14</a:t>
            </a:fld>
            <a:endParaRPr lang="fr-FR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smtClean="0"/>
              <a:pPr/>
              <a:t>15</a:t>
            </a:fld>
            <a:endParaRPr lang="fr-FR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403648" y="980728"/>
            <a:ext cx="63367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TopUp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Merci de votre aimable attention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7704" y="3789040"/>
            <a:ext cx="63367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TopUp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Thanks</a:t>
            </a:r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for </a:t>
            </a:r>
            <a:r>
              <a:rPr lang="fr-FR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your</a:t>
            </a:r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fr-FR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kind</a:t>
            </a:r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attention 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11648"/>
          </a:xfrm>
        </p:spPr>
        <p:txBody>
          <a:bodyPr>
            <a:normAutofit/>
          </a:bodyPr>
          <a:lstStyle/>
          <a:p>
            <a:pPr algn="ctr"/>
            <a:r>
              <a:rPr lang="fr-FR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SOMMAIRE </a:t>
            </a:r>
            <a:endParaRPr lang="fr-F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85852" y="1357298"/>
            <a:ext cx="7715304" cy="466399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Bref aperçu des CNS et du processus des CNS 2012;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Synthèse des résultats des CNS 2012;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 Dépenses courantes par Recettes de Régime de financement;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Dépenses courantes par Régime de financement;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Dépenses courantes par Fonction de santé;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Dépenses courantes par Prestataire de soins;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Résultats des Sous comptes;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Prochaines étapes;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/>
              <a:t>Conclusion.</a:t>
            </a:r>
            <a:endParaRPr lang="fr-FR" sz="20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2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85852" y="214290"/>
            <a:ext cx="7715304" cy="428628"/>
          </a:xfrm>
        </p:spPr>
        <p:txBody>
          <a:bodyPr>
            <a:noAutofit/>
          </a:bodyPr>
          <a:lstStyle/>
          <a:p>
            <a:pPr algn="ctr"/>
            <a:r>
              <a:rPr lang="fr-FR" sz="2000" b="1" u="sng" dirty="0" smtClean="0"/>
              <a:t>BREF APERÇU DES CNS ET DU PROCESSUS DES CNS 2012</a:t>
            </a:r>
            <a:endParaRPr lang="fr-F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2560" y="857232"/>
            <a:ext cx="7406640" cy="54292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sz="2800" dirty="0" smtClean="0"/>
              <a:t>Les CNS constituent un outil de suivi systématique, cohérent et exhaustif du flux des ressources du système de santé d’un pays. Ils décrivent les flux de fonds à travers le système de santé en répondant aux questions suivantes :</a:t>
            </a:r>
          </a:p>
          <a:p>
            <a:pPr algn="just"/>
            <a:endParaRPr lang="fr-FR" sz="1900" dirty="0" smtClean="0"/>
          </a:p>
          <a:p>
            <a:pPr marL="542925" lvl="1" indent="-276225" algn="l">
              <a:buFont typeface="Arial" pitchFamily="34" charset="0"/>
              <a:buChar char="•"/>
            </a:pPr>
            <a:r>
              <a:rPr lang="fr-FR" dirty="0" smtClean="0"/>
              <a:t>Qui finance  la santé et à hauteur de combien?</a:t>
            </a:r>
            <a:endParaRPr lang="fr-FR" sz="3200" dirty="0" smtClean="0"/>
          </a:p>
          <a:p>
            <a:pPr marL="542925" lvl="1" indent="-276225" algn="l">
              <a:buFont typeface="Arial" pitchFamily="34" charset="0"/>
              <a:buChar char="•"/>
            </a:pPr>
            <a:r>
              <a:rPr lang="fr-FR" dirty="0" smtClean="0"/>
              <a:t>Quels sont les mécanismes de financement de la santé ?</a:t>
            </a:r>
            <a:endParaRPr lang="fr-FR" sz="3200" dirty="0" smtClean="0"/>
          </a:p>
          <a:p>
            <a:pPr marL="542925" lvl="1" indent="-276225" algn="l">
              <a:buFont typeface="Arial" pitchFamily="34" charset="0"/>
              <a:buChar char="•"/>
            </a:pPr>
            <a:r>
              <a:rPr lang="fr-FR" dirty="0" smtClean="0"/>
              <a:t>Quelles sont les principales rubriques (fonctions de santé) de dépenses en santé ? </a:t>
            </a:r>
            <a:endParaRPr lang="fr-FR" sz="3200" dirty="0" smtClean="0"/>
          </a:p>
          <a:p>
            <a:pPr marL="542925" lvl="1" indent="-276225" algn="l">
              <a:buFont typeface="Arial" pitchFamily="34" charset="0"/>
              <a:buChar char="•"/>
            </a:pPr>
            <a:r>
              <a:rPr lang="fr-FR" dirty="0" smtClean="0"/>
              <a:t>Auprès de quels prestataires de services de santé sont effectuées ces dépenses ?</a:t>
            </a:r>
            <a:endParaRPr lang="fr-FR" sz="3200" dirty="0" smtClean="0"/>
          </a:p>
          <a:p>
            <a:pPr algn="just"/>
            <a:r>
              <a:rPr lang="fr-FR" sz="2200" b="1" i="1" dirty="0" smtClean="0"/>
              <a:t>Les CNS permettent d’éclairer le processus de prise de décision, de développer et d’exécuter des politiques équitables et efficientes des soins de santé.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3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85852" y="214290"/>
            <a:ext cx="7715304" cy="428628"/>
          </a:xfrm>
        </p:spPr>
        <p:txBody>
          <a:bodyPr>
            <a:noAutofit/>
          </a:bodyPr>
          <a:lstStyle/>
          <a:p>
            <a:pPr algn="ctr"/>
            <a:r>
              <a:rPr lang="fr-FR" sz="2000" b="1" u="sng" dirty="0" smtClean="0"/>
              <a:t>BREF APERÇU DES CNS ET DU PROCESSUS DES CNS 2012</a:t>
            </a:r>
            <a:endParaRPr lang="fr-F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85852" y="857232"/>
            <a:ext cx="7553348" cy="54292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sz="2800" dirty="0" smtClean="0"/>
              <a:t>Le processus d’élaboration des CNS 2012:</a:t>
            </a:r>
          </a:p>
          <a:p>
            <a:pPr algn="just">
              <a:buFont typeface="Wingdings" pitchFamily="2" charset="2"/>
              <a:buChar char="§"/>
            </a:pPr>
            <a:r>
              <a:rPr lang="fr-FR" sz="2800" b="1" i="1" dirty="0" smtClean="0"/>
              <a:t>Actualisation des outils de collecte;</a:t>
            </a:r>
          </a:p>
          <a:p>
            <a:pPr marL="180975" indent="-153988" algn="just">
              <a:buFont typeface="Wingdings" pitchFamily="2" charset="2"/>
              <a:buChar char="§"/>
            </a:pPr>
            <a:r>
              <a:rPr lang="fr-FR" sz="2800" b="1" i="1" dirty="0" smtClean="0"/>
              <a:t>Collecte des données;</a:t>
            </a:r>
          </a:p>
          <a:p>
            <a:pPr algn="just">
              <a:buFont typeface="Wingdings" pitchFamily="2" charset="2"/>
              <a:buChar char="§"/>
            </a:pPr>
            <a:r>
              <a:rPr lang="fr-FR" sz="2800" b="1" i="1" dirty="0" smtClean="0"/>
              <a:t>Analyse des données;</a:t>
            </a:r>
          </a:p>
          <a:p>
            <a:pPr algn="just">
              <a:buFont typeface="Wingdings" pitchFamily="2" charset="2"/>
              <a:buChar char="§"/>
            </a:pPr>
            <a:r>
              <a:rPr lang="fr-FR" sz="2800" b="1" i="1" dirty="0" smtClean="0"/>
              <a:t>Rédaction du rapport;</a:t>
            </a:r>
          </a:p>
          <a:p>
            <a:pPr algn="just">
              <a:buFont typeface="Wingdings" pitchFamily="2" charset="2"/>
              <a:buChar char="§"/>
            </a:pPr>
            <a:r>
              <a:rPr lang="fr-FR" sz="2800" b="1" i="1" dirty="0" smtClean="0"/>
              <a:t>Restitution des résultats.</a:t>
            </a:r>
          </a:p>
          <a:p>
            <a:pPr algn="just">
              <a:buFont typeface="Wingdings" pitchFamily="2" charset="2"/>
              <a:buChar char="§"/>
            </a:pPr>
            <a:endParaRPr lang="fr-FR" sz="2800" b="1" i="1" dirty="0" smtClean="0"/>
          </a:p>
          <a:p>
            <a:pPr algn="just"/>
            <a:r>
              <a:rPr lang="fr-FR" sz="2800" b="1" i="1" dirty="0" smtClean="0"/>
              <a:t>Les principales difficultés résident à deux niveaux:</a:t>
            </a:r>
          </a:p>
          <a:p>
            <a:pPr algn="just"/>
            <a:r>
              <a:rPr lang="fr-FR" sz="2800" b="1" i="1" dirty="0" smtClean="0"/>
              <a:t>-  l’adhésion des parties prenantes</a:t>
            </a:r>
          </a:p>
          <a:p>
            <a:pPr algn="just"/>
            <a:r>
              <a:rPr lang="fr-FR" sz="2800" b="1" i="1" dirty="0" smtClean="0"/>
              <a:t>- la disponibilité de l’information auprès des différentes sources dans le détail et format souhaités.</a:t>
            </a:r>
          </a:p>
          <a:p>
            <a:pPr algn="just"/>
            <a:endParaRPr lang="fr-FR" sz="2200" b="1" i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4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5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85852" y="359898"/>
            <a:ext cx="7553348" cy="568772"/>
          </a:xfrm>
        </p:spPr>
        <p:txBody>
          <a:bodyPr>
            <a:noAutofit/>
          </a:bodyPr>
          <a:lstStyle/>
          <a:p>
            <a:pPr algn="ctr"/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SYNTHÈSE DES RÉSULTATS DES CNS 2012 (1/2)</a:t>
            </a:r>
            <a:endParaRPr lang="fr-F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2560" y="1556792"/>
            <a:ext cx="7406640" cy="4464496"/>
          </a:xfrm>
        </p:spPr>
        <p:txBody>
          <a:bodyPr>
            <a:normAutofit/>
          </a:bodyPr>
          <a:lstStyle/>
          <a:p>
            <a:r>
              <a:rPr lang="fr-FR" dirty="0" smtClean="0"/>
              <a:t>En 2012, </a:t>
            </a:r>
          </a:p>
          <a:p>
            <a:r>
              <a:rPr lang="fr-FR" b="1" dirty="0" smtClean="0"/>
              <a:t>Dépenses totales de santé </a:t>
            </a:r>
            <a:r>
              <a:rPr lang="fr-FR" dirty="0" smtClean="0"/>
              <a:t>: 726,468 milliards de FCFA réparties comme suit :</a:t>
            </a:r>
          </a:p>
          <a:p>
            <a:r>
              <a:rPr lang="fr-FR" b="1" dirty="0" smtClean="0"/>
              <a:t>Dépenses courantes en santé</a:t>
            </a:r>
            <a:r>
              <a:rPr lang="fr-FR" dirty="0" smtClean="0"/>
              <a:t>: 673,241milliards de FCFA</a:t>
            </a:r>
          </a:p>
          <a:p>
            <a:r>
              <a:rPr lang="fr-FR" b="1" dirty="0" smtClean="0"/>
              <a:t>Dépenses pour la formation brute du capital </a:t>
            </a:r>
            <a:r>
              <a:rPr lang="fr-FR" dirty="0" smtClean="0"/>
              <a:t>(dépenses d’investissement):  53,226 milliards de FCFA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5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5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6484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SYNTHÈSE DES RÉSULTATS DES CNS 2012 (2/2)</a:t>
            </a:r>
            <a:endParaRPr lang="fr-F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6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428728" y="1571612"/>
          <a:ext cx="7143798" cy="4357715"/>
        </p:xfrm>
        <a:graphic>
          <a:graphicData uri="http://schemas.openxmlformats.org/drawingml/2006/table">
            <a:tbl>
              <a:tblPr/>
              <a:tblGrid>
                <a:gridCol w="4143404"/>
                <a:gridCol w="1758231"/>
                <a:gridCol w="1242163"/>
              </a:tblGrid>
              <a:tr h="39053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Indicateur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Valeur en 2012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0742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Valeur en Millions (FCFA)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3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PIB courant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13 515 000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9053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Population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1" u="none" strike="noStrike" dirty="0" smtClean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20 386 799</a:t>
                      </a:r>
                      <a:endParaRPr lang="fr-FR" sz="1800" b="0" i="1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53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Dépenses courantes de santé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673 241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9053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Dépenses courantes de santé per Capita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1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33 023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53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Dépenses d'Investissement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53 226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9053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Dépenses Totales de Santé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726 468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533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Dépenses Totales de Santé en % PIB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5,40%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607427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Part des dépenses de santé dans la consommation totale des ménages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4,8% 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1538" y="359898"/>
            <a:ext cx="7858180" cy="497334"/>
          </a:xfrm>
        </p:spPr>
        <p:txBody>
          <a:bodyPr>
            <a:noAutofit/>
          </a:bodyPr>
          <a:lstStyle/>
          <a:p>
            <a:pPr algn="ctr"/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SYNTHÈSE DES RÉSULTATS DES CNS 2012 (1/2)</a:t>
            </a:r>
            <a:endParaRPr lang="fr-F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2560" y="1071546"/>
            <a:ext cx="7406640" cy="642942"/>
          </a:xfrm>
        </p:spPr>
        <p:txBody>
          <a:bodyPr>
            <a:normAutofit fontScale="85000" lnSpcReduction="20000"/>
          </a:bodyPr>
          <a:lstStyle/>
          <a:p>
            <a:pPr marL="274638" indent="-247650" algn="just"/>
            <a:r>
              <a:rPr lang="fr-FR" b="1" i="1" dirty="0" smtClean="0"/>
              <a:t>NB</a:t>
            </a:r>
            <a:r>
              <a:rPr lang="fr-FR" dirty="0" smtClean="0"/>
              <a:t>: Les ménages constituent la principale source de financement des dépenses en santé au Cameroun (70,6%).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7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428729" y="1928807"/>
          <a:ext cx="7072360" cy="3786214"/>
        </p:xfrm>
        <a:graphic>
          <a:graphicData uri="http://schemas.openxmlformats.org/drawingml/2006/table">
            <a:tbl>
              <a:tblPr/>
              <a:tblGrid>
                <a:gridCol w="4071965"/>
                <a:gridCol w="1571636"/>
                <a:gridCol w="1428759"/>
              </a:tblGrid>
              <a:tr h="3011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SOURCES DE FINANCEMENT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Valeur en 2012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1630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 Valeur en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FCFA)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7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Gouvernement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98 146 082 500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14,6%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117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Ménages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475 277 171 700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70,6%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Fonds des employeurs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51 942 777 030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7,7%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16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ONG nationales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1 440 217 890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Fonds des bailleurs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46 329 583 470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16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Autres revenus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105 458 380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7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TOTAL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673 241 290 970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1164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200" b="1" dirty="0" smtClean="0"/>
              <a:t>DÉPENSES COURANTES PAR RECETTES DE RÉGIME DE FINANCEMENT</a:t>
            </a:r>
            <a:endParaRPr lang="fr-FR" sz="3600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8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524000" y="1285863"/>
          <a:ext cx="6977090" cy="4643466"/>
        </p:xfrm>
        <a:graphic>
          <a:graphicData uri="http://schemas.openxmlformats.org/drawingml/2006/table">
            <a:tbl>
              <a:tblPr/>
              <a:tblGrid>
                <a:gridCol w="4440263"/>
                <a:gridCol w="1684688"/>
                <a:gridCol w="852139"/>
              </a:tblGrid>
              <a:tr h="601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RECETTES DES REGIMES DE FINANCEMENT </a:t>
                      </a:r>
                      <a:endParaRPr lang="fr-FR" sz="1300" b="1" i="0" u="none" strike="noStrike" dirty="0" smtClean="0">
                        <a:solidFill>
                          <a:srgbClr val="000000"/>
                        </a:solidFill>
                        <a:latin typeface="Tahoma"/>
                      </a:endParaRPr>
                    </a:p>
                    <a:p>
                      <a:pPr algn="ctr" rtl="0" fontAlgn="ctr"/>
                      <a:r>
                        <a:rPr lang="fr-FR" sz="13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</a:t>
                      </a:r>
                      <a:r>
                        <a:rPr lang="fr-FR" sz="13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SOURCE DE FINANCEMENT)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Valeur en millions FCFA</a:t>
                      </a:r>
                      <a:r>
                        <a:rPr lang="fr-F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3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%</a:t>
                      </a:r>
                      <a:r>
                        <a:rPr lang="fr-F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3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8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Transferts issus des revenus nationaux de l'administration publique 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98 146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14,5%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8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Prépaiement volontaire venant des individus/des ménages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1 056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0,2%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Prépaiement volontaire venant des employeurs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32 617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4,8%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prépaiements volontaires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66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revenus venant des ménages 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474 221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70,3%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revenus venant des entreprises 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19 325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2,9%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Autres revenus venant des ISBLSM 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1 440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0,2%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Transferts directs étrangers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46 330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7,1%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Autres recettes (n.c.a.)</a:t>
                      </a: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39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0,0%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TOTAL </a:t>
                      </a: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673 241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100,0%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8562" marR="8562" marT="8562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6858048" cy="642942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 smtClean="0"/>
              <a:t>DÉPENSES COURANTES PAR RÉGIMES DE FINANCEMENT DE LA SANTÉ EN 2012</a:t>
            </a:r>
            <a:endParaRPr lang="fr-F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197C8-0CD6-4560-9DFA-B64B2C2038DE}" type="slidenum">
              <a:rPr lang="fr-FR" b="1" smtClean="0">
                <a:solidFill>
                  <a:schemeClr val="tx1"/>
                </a:solidFill>
              </a:rPr>
              <a:pPr/>
              <a:t>9</a:t>
            </a:fld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5543550"/>
          <a:ext cx="9429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Picture" r:id="rId3" imgW="567000" imgH="971640" progId="Word.Picture.8">
                  <p:embed/>
                </p:oleObj>
              </mc:Choice>
              <mc:Fallback>
                <p:oleObj name="Picture" r:id="rId3" imgW="567000" imgH="9716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43550"/>
                        <a:ext cx="942975" cy="131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475657" y="1360734"/>
          <a:ext cx="7272807" cy="4508109"/>
        </p:xfrm>
        <a:graphic>
          <a:graphicData uri="http://schemas.openxmlformats.org/drawingml/2006/table">
            <a:tbl>
              <a:tblPr/>
              <a:tblGrid>
                <a:gridCol w="4167913"/>
                <a:gridCol w="1785950"/>
                <a:gridCol w="1318944"/>
              </a:tblGrid>
              <a:tr h="5009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atin typeface="Tahoma"/>
                          <a:ea typeface="Times New Roman"/>
                          <a:cs typeface="Times New Roman"/>
                        </a:rPr>
                        <a:t>REGIMES DE FINANCEMENT</a:t>
                      </a:r>
                      <a:endParaRPr lang="fr-FR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" marR="4459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Tahoma"/>
                          <a:ea typeface="Times New Roman"/>
                          <a:cs typeface="Times New Roman"/>
                        </a:rPr>
                        <a:t>Valeur </a:t>
                      </a:r>
                      <a:r>
                        <a:rPr lang="fr-FR" sz="1400" b="1" dirty="0" smtClean="0">
                          <a:latin typeface="Tahoma"/>
                          <a:ea typeface="Times New Roman"/>
                          <a:cs typeface="Times New Roman"/>
                        </a:rPr>
                        <a:t>en millions </a:t>
                      </a:r>
                      <a:r>
                        <a:rPr lang="fr-FR" sz="1400" b="1" dirty="0">
                          <a:latin typeface="Tahoma"/>
                          <a:ea typeface="Times New Roman"/>
                          <a:cs typeface="Times New Roman"/>
                        </a:rPr>
                        <a:t>FCFA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" marR="4459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Tahoma"/>
                          <a:ea typeface="Times New Roman"/>
                          <a:cs typeface="Times New Roman"/>
                        </a:rPr>
                        <a:t>%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" marR="4459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Régimes des Administrations Publiques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98 547 045 010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14,64%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Régimes d'assurance maladie volontaire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38 230 131 430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5,68%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Régime de financement des ONG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1 506 614 430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0,22%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Régime de financement des Entreprises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14 803 657 490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2,20%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Paiement direct des ménages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474 221 231 950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70,44%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Régime de financement du Reste du Monde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45 928 620 990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6,82%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Autres régimes de financement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3 989 690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90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673 241 290 970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1034</TotalTime>
  <Words>1059</Words>
  <Application>Microsoft Office PowerPoint</Application>
  <PresentationFormat>On-screen Show (4:3)</PresentationFormat>
  <Paragraphs>316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Solstice</vt:lpstr>
      <vt:lpstr>Picture</vt:lpstr>
      <vt:lpstr>RÉSULTATS PRELIMINAIRES DES COMPTES NATIONAUX DE LA SANTÉ 2012.</vt:lpstr>
      <vt:lpstr>SOMMAIRE </vt:lpstr>
      <vt:lpstr>BREF APERÇU DES CNS ET DU PROCESSUS DES CNS 2012</vt:lpstr>
      <vt:lpstr>BREF APERÇU DES CNS ET DU PROCESSUS DES CNS 2012</vt:lpstr>
      <vt:lpstr>SYNTHÈSE DES RÉSULTATS DES CNS 2012 (1/2)</vt:lpstr>
      <vt:lpstr>SYNTHÈSE DES RÉSULTATS DES CNS 2012 (2/2)</vt:lpstr>
      <vt:lpstr>SYNTHÈSE DES RÉSULTATS DES CNS 2012 (1/2)</vt:lpstr>
      <vt:lpstr>DÉPENSES COURANTES PAR RECETTES DE RÉGIME DE FINANCEMENT</vt:lpstr>
      <vt:lpstr>DÉPENSES COURANTES PAR RÉGIMES DE FINANCEMENT DE LA SANTÉ EN 2012</vt:lpstr>
      <vt:lpstr>DÉPENSES COURANTES PAR FONCTIONS DE SANTÉ EN 2012.</vt:lpstr>
      <vt:lpstr>DÉPENSES COURANTES PAR PRESTATAIRES DE SANTÉ EN 2012 </vt:lpstr>
      <vt:lpstr>DÉPENSES DE SANTÉ EN CAPITAL  EN 2012 </vt:lpstr>
      <vt:lpstr>RÉSULTATS  DES SOUS COMPTES</vt:lpstr>
      <vt:lpstr>CONCLUSION.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TALLA</dc:creator>
  <cp:lastModifiedBy>MEYER, Claude</cp:lastModifiedBy>
  <cp:revision>139</cp:revision>
  <dcterms:created xsi:type="dcterms:W3CDTF">2014-03-25T08:04:40Z</dcterms:created>
  <dcterms:modified xsi:type="dcterms:W3CDTF">2016-02-25T12:47:23Z</dcterms:modified>
</cp:coreProperties>
</file>