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6" r:id="rId2"/>
    <p:sldId id="257" r:id="rId3"/>
    <p:sldId id="259" r:id="rId4"/>
    <p:sldId id="260" r:id="rId5"/>
    <p:sldId id="261" r:id="rId6"/>
    <p:sldId id="262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66" r:id="rId22"/>
    <p:sldId id="268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Feuil1!$C$5</c:f>
              <c:strCache>
                <c:ptCount val="1"/>
                <c:pt idx="0">
                  <c:v>montant (x1 000 000 000)</c:v>
                </c:pt>
              </c:strCache>
            </c:strRef>
          </c:tx>
          <c:invertIfNegative val="0"/>
          <c:val>
            <c:numRef>
              <c:f>Feuil1!$C$6:$C$22</c:f>
              <c:numCache>
                <c:formatCode>General</c:formatCode>
                <c:ptCount val="17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  <c:pt idx="11">
                  <c:v>550</c:v>
                </c:pt>
                <c:pt idx="12">
                  <c:v>600</c:v>
                </c:pt>
                <c:pt idx="13">
                  <c:v>650</c:v>
                </c:pt>
                <c:pt idx="14">
                  <c:v>700</c:v>
                </c:pt>
                <c:pt idx="15">
                  <c:v>750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172416"/>
        <c:axId val="91199744"/>
      </c:barChart>
      <c:catAx>
        <c:axId val="90172416"/>
        <c:scaling>
          <c:orientation val="minMax"/>
        </c:scaling>
        <c:delete val="0"/>
        <c:axPos val="b"/>
        <c:majorTickMark val="out"/>
        <c:minorTickMark val="none"/>
        <c:tickLblPos val="nextTo"/>
        <c:crossAx val="91199744"/>
        <c:crosses val="autoZero"/>
        <c:auto val="1"/>
        <c:lblAlgn val="ctr"/>
        <c:lblOffset val="100"/>
        <c:noMultiLvlLbl val="0"/>
      </c:catAx>
      <c:valAx>
        <c:axId val="91199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17241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4000" b="1"/>
            </a:pPr>
            <a:r>
              <a:rPr lang="fr-FR" sz="4000" b="1" i="0" u="none" strike="noStrike" baseline="0" dirty="0" smtClean="0"/>
              <a:t>Portefeuille FINEX - Structure</a:t>
            </a:r>
            <a:endParaRPr lang="fr-FR" sz="4000" b="1" dirty="0"/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8259116643449916E-2"/>
          <c:y val="0.15731145383413167"/>
          <c:w val="0.76073751598122386"/>
          <c:h val="0.81519726616898569"/>
        </c:manualLayout>
      </c:layout>
      <c:pie3DChart>
        <c:varyColors val="1"/>
        <c:ser>
          <c:idx val="0"/>
          <c:order val="0"/>
          <c:explosion val="27"/>
          <c:dPt>
            <c:idx val="0"/>
            <c:bubble3D val="0"/>
            <c:explosion val="6"/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48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spPr/>
              <c:txPr>
                <a:bodyPr/>
                <a:lstStyle/>
                <a:p>
                  <a:pPr>
                    <a:defRPr sz="2000" b="1"/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20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Feuil2!$B$14:$B$16</c:f>
              <c:strCache>
                <c:ptCount val="3"/>
                <c:pt idx="0">
                  <c:v>Dons</c:v>
                </c:pt>
                <c:pt idx="1">
                  <c:v>Prêt</c:v>
                </c:pt>
                <c:pt idx="2">
                  <c:v>Remise de Dette</c:v>
                </c:pt>
              </c:strCache>
            </c:strRef>
          </c:cat>
          <c:val>
            <c:numRef>
              <c:f>Feuil2!$C$14:$C$16</c:f>
              <c:numCache>
                <c:formatCode>General</c:formatCode>
                <c:ptCount val="3"/>
                <c:pt idx="0">
                  <c:v>525</c:v>
                </c:pt>
                <c:pt idx="1">
                  <c:v>150</c:v>
                </c:pt>
                <c:pt idx="2">
                  <c:v>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6374424458324464"/>
          <c:y val="0.25513767775873925"/>
          <c:w val="0.22440402572742754"/>
          <c:h val="0.37502402225279152"/>
        </c:manualLayout>
      </c:layout>
      <c:overlay val="0"/>
      <c:txPr>
        <a:bodyPr/>
        <a:lstStyle/>
        <a:p>
          <a:pPr>
            <a:defRPr sz="1600" b="1">
              <a:effectLst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rPr lang="fr-FR" sz="3600" b="1" i="0" u="none" strike="noStrike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Portefeuille FINEX - Thématiques</a:t>
            </a:r>
            <a:endParaRPr lang="fr-F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1"/>
              <c:spPr/>
              <c:txPr>
                <a:bodyPr/>
                <a:lstStyle/>
                <a:p>
                  <a:pPr>
                    <a:defRPr sz="1200" b="1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Feuil2!$B$49:$B$53</c:f>
              <c:strCache>
                <c:ptCount val="5"/>
                <c:pt idx="0">
                  <c:v>infrastitures et équipements </c:v>
                </c:pt>
                <c:pt idx="1">
                  <c:v>intrants de santé</c:v>
                </c:pt>
                <c:pt idx="2">
                  <c:v>Campagnes de santé </c:v>
                </c:pt>
                <c:pt idx="3">
                  <c:v>gestion des programmes</c:v>
                </c:pt>
                <c:pt idx="4">
                  <c:v>autres (Logistique, chaines de froid, RH et études)</c:v>
                </c:pt>
              </c:strCache>
            </c:strRef>
          </c:cat>
          <c:val>
            <c:numRef>
              <c:f>Feuil2!$E$49:$E$53</c:f>
              <c:numCache>
                <c:formatCode>General</c:formatCode>
                <c:ptCount val="5"/>
                <c:pt idx="0">
                  <c:v>75</c:v>
                </c:pt>
                <c:pt idx="1">
                  <c:v>375</c:v>
                </c:pt>
                <c:pt idx="2">
                  <c:v>150</c:v>
                </c:pt>
                <c:pt idx="3">
                  <c:v>37.5</c:v>
                </c:pt>
                <c:pt idx="4">
                  <c:v>112.5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fr-FR" sz="3200" b="1" i="0" u="none" strike="noStrike" baseline="0" dirty="0" smtClean="0"/>
              <a:t>Portefeuille FINEX - Partenaires</a:t>
            </a:r>
            <a:endParaRPr lang="fr-FR" sz="3200" dirty="0"/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3"/>
              <c:layout>
                <c:manualLayout>
                  <c:x val="-0.33608147419072615"/>
                  <c:y val="9.2551971349588605E-2"/>
                </c:manualLayout>
              </c:layout>
              <c:spPr/>
              <c:txPr>
                <a:bodyPr/>
                <a:lstStyle/>
                <a:p>
                  <a:pPr>
                    <a:defRPr sz="1600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Feuil1!$C$4:$C$7</c:f>
              <c:strCache>
                <c:ptCount val="4"/>
                <c:pt idx="0">
                  <c:v>Bilatéraux</c:v>
                </c:pt>
                <c:pt idx="1">
                  <c:v>Banques </c:v>
                </c:pt>
                <c:pt idx="2">
                  <c:v>les Agences du système des Nation Unies</c:v>
                </c:pt>
                <c:pt idx="3">
                  <c:v>les autres (Humataires, ONG, associations, etc.)</c:v>
                </c:pt>
              </c:strCache>
            </c:strRef>
          </c:cat>
          <c:val>
            <c:numRef>
              <c:f>Feuil1!$G$4:$G$7</c:f>
              <c:numCache>
                <c:formatCode>General</c:formatCode>
                <c:ptCount val="4"/>
                <c:pt idx="0">
                  <c:v>75</c:v>
                </c:pt>
                <c:pt idx="1">
                  <c:v>135</c:v>
                </c:pt>
                <c:pt idx="2">
                  <c:v>375</c:v>
                </c:pt>
                <c:pt idx="3">
                  <c:v>15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100" b="1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explosion val="27"/>
          </c:dPt>
          <c:dLbls>
            <c:txPr>
              <a:bodyPr/>
              <a:lstStyle/>
              <a:p>
                <a:pPr>
                  <a:defRPr sz="11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Feuil2!$B$62:$B$65</c:f>
              <c:strCache>
                <c:ptCount val="4"/>
                <c:pt idx="0">
                  <c:v>Cellules et le proçgrammes de santé</c:v>
                </c:pt>
                <c:pt idx="1">
                  <c:v>les Agences Techniques  ou opérateurs Ad hoc</c:v>
                </c:pt>
                <c:pt idx="2">
                  <c:v>les adminisatrations publiques </c:v>
                </c:pt>
                <c:pt idx="3">
                  <c:v>les bailleurs eux-mêmes</c:v>
                </c:pt>
              </c:strCache>
            </c:strRef>
          </c:cat>
          <c:val>
            <c:numRef>
              <c:f>Feuil2!$E$62:$E$65</c:f>
              <c:numCache>
                <c:formatCode>General</c:formatCode>
                <c:ptCount val="4"/>
                <c:pt idx="0">
                  <c:v>375</c:v>
                </c:pt>
                <c:pt idx="1">
                  <c:v>112.5</c:v>
                </c:pt>
                <c:pt idx="2">
                  <c:v>112.5</c:v>
                </c:pt>
                <c:pt idx="3">
                  <c:v>150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73D58-7DF1-43B4-A104-0284307E0E61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16937-9DD7-46F1-B5F7-8C114AA6BEF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016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E3DEC-A2E8-4441-A7FB-670802CCAA07}" type="datetimeFigureOut">
              <a:rPr lang="fr-FR" smtClean="0"/>
              <a:pPr/>
              <a:t>25/02/2016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C2922-49D2-45C3-9ECF-14B8B69D3086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5786" y="500043"/>
            <a:ext cx="7672414" cy="2286016"/>
          </a:xfrm>
        </p:spPr>
        <p:txBody>
          <a:bodyPr>
            <a:normAutofit/>
          </a:bodyPr>
          <a:lstStyle/>
          <a:p>
            <a:r>
              <a:rPr lang="fr-FR" dirty="0" smtClean="0"/>
              <a:t>Financement extérieur de la santé au Cameroun</a:t>
            </a:r>
            <a:br>
              <a:rPr lang="fr-FR" dirty="0" smtClean="0"/>
            </a:br>
            <a:r>
              <a:rPr lang="fr-FR" dirty="0" smtClean="0"/>
              <a:t> de 2000 à 2015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57290" y="3857628"/>
            <a:ext cx="6415110" cy="2000264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Présenté par </a:t>
            </a:r>
          </a:p>
          <a:p>
            <a:r>
              <a:rPr lang="fr-FR" dirty="0" smtClean="0"/>
              <a:t>Emmanuel MAINA DJOULDE</a:t>
            </a:r>
          </a:p>
          <a:p>
            <a:r>
              <a:rPr lang="fr-FR" dirty="0" smtClean="0"/>
              <a:t>DCOOP/MINSANTE</a:t>
            </a:r>
          </a:p>
          <a:p>
            <a:r>
              <a:rPr lang="fr-FR" dirty="0" smtClean="0"/>
              <a:t>Le 18 février 2016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/>
        </p:nvGraphicFramePr>
        <p:xfrm>
          <a:off x="642878" y="714356"/>
          <a:ext cx="8501122" cy="5715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/>
        </p:nvGraphicFramePr>
        <p:xfrm>
          <a:off x="285720" y="428605"/>
          <a:ext cx="8643998" cy="62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/>
        </p:nvGraphicFramePr>
        <p:xfrm>
          <a:off x="0" y="404664"/>
          <a:ext cx="9144000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Portefeuille FINEX – Mode de gestion</a:t>
            </a:r>
            <a:endParaRPr lang="fr-FR" dirty="0"/>
          </a:p>
        </p:txBody>
      </p:sp>
      <p:graphicFrame>
        <p:nvGraphicFramePr>
          <p:cNvPr id="5" name="Graphique 4"/>
          <p:cNvGraphicFramePr/>
          <p:nvPr/>
        </p:nvGraphicFramePr>
        <p:xfrm>
          <a:off x="642910" y="2500306"/>
          <a:ext cx="7786741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Portefeuille des FINEX - Caractéristiques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fr-FR" dirty="0" smtClean="0"/>
              <a:t>Ce sont des appuis qui sont général : </a:t>
            </a:r>
          </a:p>
          <a:p>
            <a:pPr lvl="0"/>
            <a:r>
              <a:rPr lang="fr-FR" dirty="0" smtClean="0"/>
              <a:t>Massifs</a:t>
            </a:r>
          </a:p>
          <a:p>
            <a:pPr lvl="0"/>
            <a:r>
              <a:rPr lang="fr-FR" dirty="0" smtClean="0"/>
              <a:t>thématiques</a:t>
            </a:r>
          </a:p>
          <a:p>
            <a:pPr lvl="0"/>
            <a:r>
              <a:rPr lang="fr-FR" dirty="0" smtClean="0"/>
              <a:t>transitoires,</a:t>
            </a:r>
          </a:p>
          <a:p>
            <a:pPr lvl="0"/>
            <a:r>
              <a:rPr lang="fr-FR" dirty="0" smtClean="0"/>
              <a:t>des vecteurs de changement</a:t>
            </a:r>
          </a:p>
          <a:p>
            <a:pPr lvl="0"/>
            <a:r>
              <a:rPr lang="fr-FR" dirty="0" smtClean="0"/>
              <a:t>Orientés sur les résultats</a:t>
            </a:r>
          </a:p>
          <a:p>
            <a:pPr lvl="0"/>
            <a:r>
              <a:rPr lang="fr-FR" dirty="0" smtClean="0"/>
              <a:t>Éclatés</a:t>
            </a:r>
          </a:p>
          <a:p>
            <a:pPr lvl="0"/>
            <a:r>
              <a:rPr lang="fr-FR" dirty="0" smtClean="0"/>
              <a:t>Fragmentés</a:t>
            </a:r>
          </a:p>
          <a:p>
            <a:pPr lvl="0"/>
            <a:r>
              <a:rPr lang="fr-FR" dirty="0" smtClean="0"/>
              <a:t>procédurières</a:t>
            </a:r>
          </a:p>
          <a:p>
            <a:pPr lvl="0"/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Défis de Mobilisation et de gestion des FINEX 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intentionnels et juridiques (création de nouvelles structures, faiblesse des mécanismes de coordination, exigence des textes juridiques, </a:t>
            </a:r>
          </a:p>
          <a:p>
            <a:r>
              <a:rPr lang="fr-FR" dirty="0" smtClean="0"/>
              <a:t>Stratégies et aux capacités techniques (faiblesse de la capacité d’absorption, faiblesse technique des propositions et soumissions, </a:t>
            </a:r>
          </a:p>
          <a:p>
            <a:r>
              <a:rPr lang="fr-FR" dirty="0" smtClean="0"/>
              <a:t>Gouvernance fiduciaire (fonds de contrepartie, dérives de gestion, diversité des procédures, questions des justificatifs, </a:t>
            </a: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Place et portée des FINEX dans le secteur - 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Paradoxe des FINEX : faible volume, effet et actions énormes!</a:t>
            </a:r>
          </a:p>
          <a:p>
            <a:r>
              <a:rPr lang="fr-FR" dirty="0" smtClean="0"/>
              <a:t>Déterminants au regard de son volume</a:t>
            </a:r>
          </a:p>
          <a:p>
            <a:r>
              <a:rPr lang="fr-FR" dirty="0" smtClean="0"/>
              <a:t>Décisifs, étant à l’origine des réformes et des actions majeures</a:t>
            </a:r>
          </a:p>
          <a:p>
            <a:r>
              <a:rPr lang="fr-FR" dirty="0" smtClean="0"/>
              <a:t>Stratégique en raison de caractère opératoire</a:t>
            </a:r>
          </a:p>
          <a:p>
            <a:r>
              <a:rPr lang="fr-FR" dirty="0" smtClean="0"/>
              <a:t>Essentiels, en raison de sa spécialité</a:t>
            </a:r>
          </a:p>
          <a:p>
            <a:r>
              <a:rPr lang="fr-FR" dirty="0" smtClean="0"/>
              <a:t>Vitaux, sans les FINEX, pas de politique publique ni d’opération de santé publique</a:t>
            </a: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Points forts des FINEX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fr-FR" dirty="0" smtClean="0"/>
              <a:t>Réalisation des infrastructures sanitaires emblématiques</a:t>
            </a:r>
          </a:p>
          <a:p>
            <a:pPr algn="just"/>
            <a:r>
              <a:rPr lang="fr-FR" dirty="0" smtClean="0"/>
              <a:t>Renforcement des capacités des personnels</a:t>
            </a:r>
          </a:p>
          <a:p>
            <a:pPr algn="just"/>
            <a:r>
              <a:rPr lang="fr-FR" dirty="0" smtClean="0"/>
              <a:t>A l’origine des initiatives et des réformes majeures</a:t>
            </a:r>
          </a:p>
          <a:p>
            <a:pPr algn="just"/>
            <a:r>
              <a:rPr lang="fr-FR" dirty="0" smtClean="0"/>
              <a:t>Vecteur de découverte des questions de santé publique inconnues ou mal connues</a:t>
            </a:r>
          </a:p>
          <a:p>
            <a:pPr algn="just"/>
            <a:r>
              <a:rPr lang="fr-FR" dirty="0" smtClean="0"/>
              <a:t>Politiques publiques de gratuité et de subventionnement;</a:t>
            </a:r>
          </a:p>
          <a:p>
            <a:pPr algn="just"/>
            <a:r>
              <a:rPr lang="fr-FR" dirty="0" smtClean="0"/>
              <a:t>Soutien des programmes prioritaires de santé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Points faibles des FINEX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fr-FR" dirty="0" smtClean="0"/>
              <a:t>Faible articulation avec les ressources internes;</a:t>
            </a:r>
          </a:p>
          <a:p>
            <a:pPr algn="just"/>
            <a:r>
              <a:rPr lang="fr-FR" dirty="0" smtClean="0"/>
              <a:t>Financement des opérations sans lendemain;</a:t>
            </a:r>
          </a:p>
          <a:p>
            <a:pPr algn="just"/>
            <a:r>
              <a:rPr lang="fr-FR" dirty="0" smtClean="0"/>
              <a:t>Tendance à trop privilégier les procédures à l’efficacité;</a:t>
            </a:r>
          </a:p>
          <a:p>
            <a:pPr algn="just"/>
            <a:r>
              <a:rPr lang="fr-FR" dirty="0" smtClean="0"/>
              <a:t>Lourdeur et longueur des procédures;</a:t>
            </a:r>
          </a:p>
          <a:p>
            <a:pPr algn="just"/>
            <a:r>
              <a:rPr lang="fr-FR" dirty="0" smtClean="0"/>
              <a:t>Fragmentation des institutions, des compétences et des capacités par la </a:t>
            </a:r>
            <a:r>
              <a:rPr lang="fr-FR" dirty="0" err="1" smtClean="0"/>
              <a:t>verticalisation</a:t>
            </a:r>
            <a:endParaRPr lang="fr-FR" dirty="0" smtClean="0"/>
          </a:p>
          <a:p>
            <a:pPr algn="just"/>
            <a:r>
              <a:rPr lang="fr-FR" dirty="0" smtClean="0"/>
              <a:t>Le caractère transitoire;</a:t>
            </a:r>
          </a:p>
          <a:p>
            <a:pPr algn="just"/>
            <a:r>
              <a:rPr lang="fr-FR" dirty="0" smtClean="0"/>
              <a:t>Etc.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Enjeux du financement durable de la santé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Risque de rupture, de perturbation ou de remise en cause des acquis des politiques publiques actuelles – gratuité, subvention</a:t>
            </a:r>
          </a:p>
          <a:p>
            <a:r>
              <a:rPr lang="fr-FR" dirty="0" smtClean="0"/>
              <a:t>Exclusion de certaines couches des populations des soins et services de santé;</a:t>
            </a:r>
          </a:p>
          <a:p>
            <a:r>
              <a:rPr lang="fr-FR" dirty="0" smtClean="0"/>
              <a:t>Dégradation du Système de santé et flambée des épidémies et endémies;</a:t>
            </a:r>
          </a:p>
          <a:p>
            <a:r>
              <a:rPr lang="fr-FR" dirty="0" smtClean="0"/>
              <a:t>Risques de contestation et de soulèvements populaires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Introduction</a:t>
            </a:r>
          </a:p>
          <a:p>
            <a:r>
              <a:rPr lang="fr-FR" dirty="0" smtClean="0"/>
              <a:t>Contexte</a:t>
            </a:r>
          </a:p>
          <a:p>
            <a:r>
              <a:rPr lang="fr-FR" dirty="0" smtClean="0"/>
              <a:t>Portefeuille de la Coopération et des FINEX </a:t>
            </a:r>
          </a:p>
          <a:p>
            <a:r>
              <a:rPr lang="fr-FR" dirty="0" smtClean="0"/>
              <a:t>Place et portée des FINEX dans le secteur</a:t>
            </a:r>
          </a:p>
          <a:p>
            <a:r>
              <a:rPr lang="fr-FR" dirty="0" smtClean="0"/>
              <a:t>Défis de Mobilisation et gestion des FINEX</a:t>
            </a:r>
          </a:p>
          <a:p>
            <a:r>
              <a:rPr lang="fr-FR" dirty="0" smtClean="0"/>
              <a:t>Points forts et points faibles des FINEX</a:t>
            </a:r>
          </a:p>
          <a:p>
            <a:r>
              <a:rPr lang="fr-FR" dirty="0" smtClean="0"/>
              <a:t>Enjeux et défis du financement durable de la santé</a:t>
            </a:r>
          </a:p>
          <a:p>
            <a:r>
              <a:rPr lang="fr-FR" dirty="0" smtClean="0"/>
              <a:t>Point sur les réflexions en cours</a:t>
            </a:r>
          </a:p>
          <a:p>
            <a:r>
              <a:rPr lang="fr-FR" dirty="0" smtClean="0"/>
              <a:t>Conclusion</a:t>
            </a:r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Défis du financement durable de la santé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fr-FR" dirty="0" smtClean="0"/>
              <a:t>Elaborer des politiques publiques pertinentes et efficaces;</a:t>
            </a:r>
          </a:p>
          <a:p>
            <a:pPr algn="just"/>
            <a:r>
              <a:rPr lang="fr-FR" dirty="0" smtClean="0"/>
              <a:t>Mobilisation optimale et durable des ressources;</a:t>
            </a:r>
          </a:p>
          <a:p>
            <a:pPr algn="just"/>
            <a:r>
              <a:rPr lang="fr-FR" dirty="0" smtClean="0"/>
              <a:t>Amélioration de la capacité d’absorption et de la gouvernance financière;</a:t>
            </a:r>
          </a:p>
          <a:p>
            <a:pPr algn="just"/>
            <a:r>
              <a:rPr lang="fr-FR" dirty="0" smtClean="0"/>
              <a:t>Amélioration de la performance du Système de santé et de l’efficience de la dépense ;</a:t>
            </a:r>
          </a:p>
          <a:p>
            <a:pPr algn="just"/>
            <a:r>
              <a:rPr lang="fr-FR" dirty="0" smtClean="0"/>
              <a:t>Développement des ressources humaines compétentes, stables et performantes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Point sur les réflexions en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fr-FR" dirty="0" smtClean="0"/>
              <a:t>Prise de conscience et volonté politique des Pouvoirs publics et des PTF</a:t>
            </a:r>
          </a:p>
          <a:p>
            <a:pPr algn="just"/>
            <a:r>
              <a:rPr lang="fr-FR" dirty="0" smtClean="0"/>
              <a:t>Mise en place des dispositifs institutionnels sectoriels et transversaux centrés sur les financements innovants/alternatifs</a:t>
            </a:r>
          </a:p>
          <a:p>
            <a:pPr algn="just"/>
            <a:r>
              <a:rPr lang="fr-FR" dirty="0" smtClean="0"/>
              <a:t>Etudes préliminaires réalisées et des propositions de stratégies en cours ;</a:t>
            </a:r>
          </a:p>
          <a:p>
            <a:pPr algn="just"/>
            <a:r>
              <a:rPr lang="fr-FR" dirty="0" smtClean="0"/>
              <a:t>Projet de création d’un Fonds de soutien à la santé;</a:t>
            </a:r>
          </a:p>
          <a:p>
            <a:pPr algn="just"/>
            <a:r>
              <a:rPr lang="fr-FR" dirty="0" smtClean="0"/>
              <a:t>Budget programme et Stratégie de financement sont des opportunités.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fr-FR" dirty="0" smtClean="0"/>
              <a:t> les FINEX sont, malgré leur faible volume, la véritable locomotive financière du Secteur;</a:t>
            </a:r>
          </a:p>
          <a:p>
            <a:pPr marL="514350" indent="-514350">
              <a:buNone/>
            </a:pPr>
            <a:r>
              <a:rPr lang="fr-FR" dirty="0" smtClean="0"/>
              <a:t>La perspective de leur réduction substantielle et, à terme, de leur cessation est donc plus que préoccupante;</a:t>
            </a:r>
          </a:p>
          <a:p>
            <a:pPr marL="514350" indent="-514350">
              <a:buNone/>
            </a:pPr>
            <a:r>
              <a:rPr lang="fr-FR" dirty="0" smtClean="0"/>
              <a:t>La survie du Système de santé, et à fortiori son développement et sa modernisation appelle des actions fortes et urgences de mobilisation, de sécurisation, de pérennisation des </a:t>
            </a:r>
            <a:r>
              <a:rPr lang="fr-FR" smtClean="0"/>
              <a:t>ressources alternatives.</a:t>
            </a:r>
            <a:endParaRPr lang="fr-F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fr-FR" dirty="0" smtClean="0"/>
              <a:t>Les enjeux globaux de développement et de santé sont disproportionnés par rapport aux ressources disponibles;</a:t>
            </a:r>
          </a:p>
          <a:p>
            <a:pPr algn="just"/>
            <a:r>
              <a:rPr lang="fr-FR" dirty="0" smtClean="0"/>
              <a:t>Les mécanismes et le potentiel des ressources traditionnelles sont presqu’à épuisement;</a:t>
            </a:r>
          </a:p>
          <a:p>
            <a:pPr algn="just"/>
            <a:r>
              <a:rPr lang="fr-FR" dirty="0" smtClean="0"/>
              <a:t>Les nouveaux paradigmes de l’Aide publique au développement exigent une plus forte contribution des Pays bénéficiaires</a:t>
            </a:r>
          </a:p>
          <a:p>
            <a:pPr algn="just"/>
            <a:r>
              <a:rPr lang="fr-FR" dirty="0" smtClean="0"/>
              <a:t>Le financement est une des contraintes majeures à la réalisation du droit à la santé 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Contexte - International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fr-FR" dirty="0" smtClean="0"/>
              <a:t>Les ressources internationales de santé augmentent, mais souffrent d’une répartition inéquitable;</a:t>
            </a:r>
          </a:p>
          <a:p>
            <a:pPr algn="just"/>
            <a:r>
              <a:rPr lang="fr-FR" dirty="0" smtClean="0"/>
              <a:t>En tête d’affiche des OMD, la place de la santé est plus relative dans l’Agenda de développement post 2015; </a:t>
            </a:r>
          </a:p>
          <a:p>
            <a:pPr algn="just"/>
            <a:r>
              <a:rPr lang="fr-FR" dirty="0" smtClean="0"/>
              <a:t>Les principaux bailleurs de la santé s’inscrivent dans une démarche retrait progressif (phase out) se traduisant par les exigences de cofinancement et d’Indépendance vaccinale notamment;</a:t>
            </a:r>
          </a:p>
          <a:p>
            <a:pPr algn="just"/>
            <a:r>
              <a:rPr lang="fr-FR" dirty="0" smtClean="0"/>
              <a:t>L’effectivité et l’accroissement des fonds internes investis sont un gage, et même une conditionnalité de certains appuis internationaux;</a:t>
            </a:r>
          </a:p>
          <a:p>
            <a:pPr algn="just"/>
            <a:r>
              <a:rPr lang="fr-FR" dirty="0" smtClean="0"/>
              <a:t>Le recours aux ressources additionnelles internes est encouragé.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Contexte - Afrique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dirty="0" smtClean="0"/>
              <a:t>Sous financée par la Communauté internationale, l’Afrique préconise ses propres instruments de financement.</a:t>
            </a:r>
          </a:p>
          <a:p>
            <a:pPr algn="just"/>
            <a:r>
              <a:rPr lang="fr-FR" dirty="0" smtClean="0"/>
              <a:t>L’Union Africaine prépare un train de mesures transnationales pour mobiliser des ressources additionnelles ;</a:t>
            </a:r>
          </a:p>
          <a:p>
            <a:pPr algn="just"/>
            <a:r>
              <a:rPr lang="fr-FR" dirty="0" smtClean="0"/>
              <a:t>La Région africaine de l’OMS a créé un Fonds d’urgence et des Catastrophes;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Contexte – Cameroun</a:t>
            </a:r>
            <a:br>
              <a:rPr lang="fr-FR" dirty="0" smtClean="0"/>
            </a:br>
            <a:r>
              <a:rPr lang="fr-FR" dirty="0" smtClean="0"/>
              <a:t>Politique et stratégie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fr-FR" sz="2800" dirty="0" smtClean="0"/>
              <a:t>La santé, priorité politique certes, mais classée au second rang dans le DSCE</a:t>
            </a:r>
          </a:p>
          <a:p>
            <a:pPr algn="just"/>
            <a:r>
              <a:rPr lang="fr-FR" sz="2800" dirty="0" smtClean="0"/>
              <a:t>La part du budget santé loin de l’objectif de 15% fixé à Abuja;</a:t>
            </a:r>
          </a:p>
          <a:p>
            <a:pPr algn="just"/>
            <a:r>
              <a:rPr lang="fr-FR" sz="2800" dirty="0" smtClean="0"/>
              <a:t>L’Aide extérieure pourtant en augmentation, est insuffisante;</a:t>
            </a:r>
          </a:p>
          <a:p>
            <a:pPr algn="just"/>
            <a:r>
              <a:rPr lang="fr-FR" sz="2800" dirty="0" smtClean="0"/>
              <a:t>Des politiques publiques de gratuité et/ou de subvention sont en œuvre ;</a:t>
            </a:r>
          </a:p>
          <a:p>
            <a:pPr algn="just"/>
            <a:r>
              <a:rPr lang="fr-FR" sz="2800" dirty="0" smtClean="0"/>
              <a:t>Des mesures de mobilisation des ressources additionnelles sont en œuvre ou en cours.</a:t>
            </a:r>
          </a:p>
          <a:p>
            <a:endParaRPr lang="fr-FR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Contexte – Cameroun</a:t>
            </a:r>
            <a:br>
              <a:rPr lang="fr-FR" dirty="0" smtClean="0"/>
            </a:br>
            <a:r>
              <a:rPr lang="fr-FR" dirty="0" smtClean="0"/>
              <a:t>Santé Publique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dirty="0" smtClean="0"/>
              <a:t>L’environnement épidémiologique présente de nombreux défis;</a:t>
            </a:r>
          </a:p>
          <a:p>
            <a:pPr algn="just"/>
            <a:r>
              <a:rPr lang="fr-FR" dirty="0" smtClean="0"/>
              <a:t>Les indicateurs clés de santé se détériorent (notamment la mortalité maternelle) ou amorcent un faible fléchissement à la baisse (Mortalité infantile, VIH/SIDA);</a:t>
            </a:r>
          </a:p>
          <a:p>
            <a:pPr algn="just"/>
            <a:r>
              <a:rPr lang="fr-FR" dirty="0" smtClean="0"/>
              <a:t>Les dépenses de santé élevées, les résultats faibles;</a:t>
            </a:r>
          </a:p>
          <a:p>
            <a:pPr algn="just"/>
            <a:r>
              <a:rPr lang="fr-FR" dirty="0" smtClean="0"/>
              <a:t>De nombreuses réformes en cours.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Portefeuille coopération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Secteur santé, lieu de concentration des partenariats et des coopérations;</a:t>
            </a:r>
          </a:p>
          <a:p>
            <a:r>
              <a:rPr lang="fr-FR" dirty="0" smtClean="0"/>
              <a:t>Toutes les catégories et formes connues de partenariat et de coopération effectives (bilatéraux, hormis UE – tous les multilatéraux majeurs, Banques, Initiatives globales et Partenariats mondiaux, les humanitaires, Les entreprises à capitaux étrangers, etc.)</a:t>
            </a:r>
          </a:p>
          <a:p>
            <a:pPr>
              <a:buNone/>
            </a:pPr>
            <a:endParaRPr lang="fr-F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Portefeuille FINEX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800" dirty="0" smtClean="0"/>
              <a:t>Les FINEX sont à la fois substantiels en termes nominal, en progrès depuis pratiquement 15 ans, pour une moyenne estimative de 50 milliards FCFA/an, sur base inscription!</a:t>
            </a:r>
          </a:p>
          <a:p>
            <a:pPr>
              <a:buNone/>
            </a:pPr>
            <a:r>
              <a:rPr lang="fr-FR" sz="2800" dirty="0" smtClean="0"/>
              <a:t>Tableau d’évolution des FINEX</a:t>
            </a:r>
            <a:endParaRPr lang="fr-FR" sz="2800" dirty="0"/>
          </a:p>
        </p:txBody>
      </p:sp>
      <p:graphicFrame>
        <p:nvGraphicFramePr>
          <p:cNvPr id="4" name="Graphique 3"/>
          <p:cNvGraphicFramePr/>
          <p:nvPr/>
        </p:nvGraphicFramePr>
        <p:xfrm>
          <a:off x="500034" y="3786190"/>
          <a:ext cx="8143932" cy="2928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986</Words>
  <Application>Microsoft Office PowerPoint</Application>
  <PresentationFormat>On-screen Show (4:3)</PresentationFormat>
  <Paragraphs>109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Thème Office</vt:lpstr>
      <vt:lpstr>Financement extérieur de la santé au Cameroun  de 2000 à 2015</vt:lpstr>
      <vt:lpstr>Plan </vt:lpstr>
      <vt:lpstr>Introduction</vt:lpstr>
      <vt:lpstr>Contexte - International</vt:lpstr>
      <vt:lpstr>Contexte - Afrique</vt:lpstr>
      <vt:lpstr>Contexte – Cameroun Politique et stratégie</vt:lpstr>
      <vt:lpstr>Contexte – Cameroun Santé Publique </vt:lpstr>
      <vt:lpstr>Portefeuille coopération</vt:lpstr>
      <vt:lpstr>Portefeuille FINEX</vt:lpstr>
      <vt:lpstr>PowerPoint Presentation</vt:lpstr>
      <vt:lpstr>PowerPoint Presentation</vt:lpstr>
      <vt:lpstr>PowerPoint Presentation</vt:lpstr>
      <vt:lpstr>Portefeuille FINEX – Mode de gestion</vt:lpstr>
      <vt:lpstr>Portefeuille des FINEX - Caractéristiques</vt:lpstr>
      <vt:lpstr> Défis de Mobilisation et de gestion des FINEX  </vt:lpstr>
      <vt:lpstr> Place et portée des FINEX dans le secteur -  </vt:lpstr>
      <vt:lpstr> Points forts des FINEX </vt:lpstr>
      <vt:lpstr> Points faibles des FINEX </vt:lpstr>
      <vt:lpstr>Enjeux du financement durable de la santé</vt:lpstr>
      <vt:lpstr>Défis du financement durable de la santé</vt:lpstr>
      <vt:lpstr>Point sur les réflexions en cours</vt:lpstr>
      <vt:lpstr>Conclusion</vt:lpstr>
    </vt:vector>
  </TitlesOfParts>
  <Company>DCOOP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Fonds de soutien à la santé : contexte, enjeux, défis et propositions de mise en place</dc:title>
  <dc:creator>MINSANTE</dc:creator>
  <cp:lastModifiedBy>MEYER, Claude</cp:lastModifiedBy>
  <cp:revision>106</cp:revision>
  <dcterms:created xsi:type="dcterms:W3CDTF">2013-07-22T18:12:59Z</dcterms:created>
  <dcterms:modified xsi:type="dcterms:W3CDTF">2016-02-25T12:36:15Z</dcterms:modified>
</cp:coreProperties>
</file>