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1" r:id="rId1"/>
  </p:sldMasterIdLst>
  <p:notesMasterIdLst>
    <p:notesMasterId r:id="rId24"/>
  </p:notesMasterIdLst>
  <p:sldIdLst>
    <p:sldId id="256" r:id="rId2"/>
    <p:sldId id="257" r:id="rId3"/>
    <p:sldId id="298" r:id="rId4"/>
    <p:sldId id="280" r:id="rId5"/>
    <p:sldId id="258" r:id="rId6"/>
    <p:sldId id="259" r:id="rId7"/>
    <p:sldId id="263" r:id="rId8"/>
    <p:sldId id="283" r:id="rId9"/>
    <p:sldId id="260" r:id="rId10"/>
    <p:sldId id="288" r:id="rId11"/>
    <p:sldId id="291" r:id="rId12"/>
    <p:sldId id="265" r:id="rId13"/>
    <p:sldId id="266" r:id="rId14"/>
    <p:sldId id="277" r:id="rId15"/>
    <p:sldId id="268" r:id="rId16"/>
    <p:sldId id="269" r:id="rId17"/>
    <p:sldId id="297" r:id="rId18"/>
    <p:sldId id="270" r:id="rId19"/>
    <p:sldId id="271" r:id="rId20"/>
    <p:sldId id="279" r:id="rId21"/>
    <p:sldId id="300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Y-pc" initials="G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3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3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C535F-6840-405E-8C92-C7BBBC427CE3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1A58-D726-496F-80DE-D3A525EF7BA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3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*une telle approche limite le partage de risque entre les riches et les pauvres et entres les personnes malades et celles en bonne santé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1A58-D726-496F-80DE-D3A525EF7BAC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941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F99-8FB5-4B7C-88FF-EBF5331F7659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D3B6-7962-4EC9-9E89-9F923B09CF70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62E9-35E3-43E6-86C6-489AC4D5E7CB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B7D23-D0C0-4E9B-9F29-9E3DCD6FF8B1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2945-B39B-4BA9-812B-BB2C3136FDEF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9FB-C4A2-4CD9-930B-258F90B21C98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44C4-D5BA-47CC-9B70-04DB27E69CC1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5AE3-644C-48B0-B458-913E2451B97E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E50A6-0052-4E97-A583-A3033825111D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2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E53C-721D-4429-AF59-002D8D22ACE0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8427-C82A-4EF5-A128-BB6D07CD87C4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44FE613-1DE1-48E6-A2A1-DA3656530C0B}" type="datetime1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055302"/>
            <a:ext cx="12192000" cy="1646302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/>
              <a:t>DIAGNOSTIC DU FINANCEMENT </a:t>
            </a:r>
            <a:br>
              <a:rPr lang="fr-FR" sz="4800" b="1" dirty="0" smtClean="0"/>
            </a:br>
            <a:r>
              <a:rPr lang="fr-FR" sz="4800" b="1" dirty="0" smtClean="0"/>
              <a:t>DE LA SANTE </a:t>
            </a:r>
            <a:endParaRPr lang="fr-FR" sz="48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4661500"/>
            <a:ext cx="12191999" cy="686583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Par Docteur MATSEZOU Jacqueline</a:t>
            </a: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Coordonnateur du ST/CP-SSS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63299" y="572849"/>
            <a:ext cx="8538883" cy="551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/>
              <a:t>ATELIER DE LANCEMENT OFFICIEL DE L’ELABORATION DE LA STRATEGIE DE FINANCEMENT DE LA SANTE 2016-2027</a:t>
            </a:r>
            <a:endParaRPr lang="fr-FR" sz="2400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0" y="6037728"/>
            <a:ext cx="12192000" cy="5579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 dirty="0" smtClean="0"/>
              <a:t>Yaoundé, du 18 au 19 Février 2016</a:t>
            </a:r>
            <a:endParaRPr lang="fr-FR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08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504576"/>
            <a:ext cx="11475720" cy="5102943"/>
          </a:xfrm>
          <a:ln>
            <a:noFill/>
          </a:ln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</a:pPr>
            <a:r>
              <a:rPr lang="fr-FR" sz="2400" b="1" dirty="0" smtClean="0"/>
              <a:t>Budget de l Etat: </a:t>
            </a:r>
            <a:r>
              <a:rPr lang="fr-FR" sz="2400" dirty="0" smtClean="0"/>
              <a:t>L’état </a:t>
            </a:r>
            <a:r>
              <a:rPr lang="fr-FR" sz="2400" dirty="0"/>
              <a:t>contribue à hauteur de 33 % indiquant l’engagement et le leadership de l’Etat dans le financement de la santé, mais ces financements restent  insuffisants comparés  aux besoins de la population </a:t>
            </a:r>
            <a:r>
              <a:rPr lang="fr-FR" sz="2400" dirty="0" smtClean="0"/>
              <a:t>(61$/</a:t>
            </a:r>
            <a:r>
              <a:rPr lang="fr-FR" sz="2400" dirty="0" err="1" smtClean="0"/>
              <a:t>hab</a:t>
            </a:r>
            <a:r>
              <a:rPr lang="fr-FR" sz="2400" dirty="0" smtClean="0"/>
              <a:t> contre 87$/</a:t>
            </a:r>
            <a:r>
              <a:rPr lang="fr-FR" sz="2400" dirty="0" err="1" smtClean="0"/>
              <a:t>hab</a:t>
            </a:r>
            <a:r>
              <a:rPr lang="fr-FR" sz="2400" dirty="0" smtClean="0"/>
              <a:t> nécessaire à l’atteinte de la CSU) et </a:t>
            </a:r>
            <a:r>
              <a:rPr lang="fr-FR" sz="2400" dirty="0"/>
              <a:t>aux engagements internationaux pris à Abuja (15</a:t>
            </a:r>
            <a:r>
              <a:rPr lang="fr-FR" sz="2400" dirty="0" smtClean="0"/>
              <a:t>%), </a:t>
            </a:r>
          </a:p>
          <a:p>
            <a:pPr lvl="1">
              <a:spcAft>
                <a:spcPts val="600"/>
              </a:spcAft>
            </a:pPr>
            <a:r>
              <a:rPr lang="fr-FR" sz="2400" b="1" dirty="0" smtClean="0"/>
              <a:t>Financement </a:t>
            </a:r>
            <a:r>
              <a:rPr lang="fr-FR" sz="2400" b="1" dirty="0"/>
              <a:t>par les ménages: </a:t>
            </a:r>
            <a:r>
              <a:rPr lang="fr-FR" sz="2400" dirty="0"/>
              <a:t>Contribution très </a:t>
            </a:r>
            <a:r>
              <a:rPr lang="fr-FR" sz="2400" dirty="0" smtClean="0"/>
              <a:t>importante (61</a:t>
            </a:r>
            <a:r>
              <a:rPr lang="fr-FR" sz="2400" dirty="0"/>
              <a:t>% </a:t>
            </a:r>
            <a:r>
              <a:rPr lang="fr-FR" sz="2400" dirty="0" smtClean="0"/>
              <a:t>des dépenses totales, comparé </a:t>
            </a:r>
            <a:r>
              <a:rPr lang="fr-FR" sz="2400" dirty="0"/>
              <a:t>à une moyenne de 36% dans les pays d’Afrique </a:t>
            </a:r>
            <a:r>
              <a:rPr lang="fr-FR" sz="2400" dirty="0" smtClean="0"/>
              <a:t>Sub-Saharienne). Les paiements directs constituent le mode de paiement le </a:t>
            </a:r>
            <a:r>
              <a:rPr lang="fr-FR" sz="2400" dirty="0"/>
              <a:t>plus utilisé, </a:t>
            </a:r>
            <a:r>
              <a:rPr lang="fr-FR" sz="2400" dirty="0" smtClean="0"/>
              <a:t>qui est un obstacle </a:t>
            </a:r>
            <a:r>
              <a:rPr lang="fr-FR" sz="2400" dirty="0"/>
              <a:t>financier à l’accès aux soins </a:t>
            </a:r>
            <a:r>
              <a:rPr lang="fr-FR" sz="2400" dirty="0" smtClean="0"/>
              <a:t>pour </a:t>
            </a:r>
            <a:r>
              <a:rPr lang="fr-FR" sz="2400" dirty="0"/>
              <a:t>les couches les plus pauvres et </a:t>
            </a:r>
            <a:r>
              <a:rPr lang="fr-FR" sz="2400" dirty="0" smtClean="0"/>
              <a:t>une baisse </a:t>
            </a:r>
            <a:r>
              <a:rPr lang="fr-FR" sz="2400" dirty="0"/>
              <a:t>du taux d</a:t>
            </a:r>
            <a:r>
              <a:rPr lang="en-US" sz="2400" dirty="0"/>
              <a:t>’</a:t>
            </a:r>
            <a:r>
              <a:rPr lang="fr-FR" sz="2400" dirty="0"/>
              <a:t>utilisation des </a:t>
            </a:r>
            <a:r>
              <a:rPr lang="fr-FR" sz="2400" dirty="0" smtClean="0"/>
              <a:t>services,</a:t>
            </a:r>
          </a:p>
          <a:p>
            <a:pPr lvl="1"/>
            <a:r>
              <a:rPr lang="fr-FR" sz="2400" b="1" dirty="0"/>
              <a:t>Financement privé</a:t>
            </a:r>
            <a:r>
              <a:rPr lang="fr-FR" sz="2400" dirty="0" smtClean="0"/>
              <a:t>: </a:t>
            </a:r>
            <a:r>
              <a:rPr lang="fr-FR" sz="2400" dirty="0"/>
              <a:t>Le secteur privé </a:t>
            </a:r>
            <a:r>
              <a:rPr lang="fr-FR" sz="2400" dirty="0" smtClean="0"/>
              <a:t>s’est </a:t>
            </a:r>
            <a:r>
              <a:rPr lang="fr-FR" sz="2400" dirty="0"/>
              <a:t>considérablement développé dans les villes bien que la hauteur de sa contribution au financement de la santé reste </a:t>
            </a:r>
            <a:r>
              <a:rPr lang="fr-FR" sz="2400" dirty="0" smtClean="0"/>
              <a:t>méconnue (1%),</a:t>
            </a:r>
            <a:endParaRPr lang="fr-FR" sz="2400" dirty="0"/>
          </a:p>
          <a:p>
            <a:pPr lvl="1"/>
            <a:endParaRPr lang="fr-FR" sz="2400" dirty="0"/>
          </a:p>
          <a:p>
            <a:endParaRPr lang="fr-FR" sz="2000" b="0" dirty="0"/>
          </a:p>
          <a:p>
            <a:pPr lvl="1">
              <a:buNone/>
            </a:pP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2.1 COLLECTE DES </a:t>
            </a:r>
            <a:r>
              <a:rPr lang="en-US" b="1" dirty="0" smtClean="0">
                <a:solidFill>
                  <a:srgbClr val="0070C0"/>
                </a:solidFill>
              </a:rPr>
              <a:t>RESSOURCES: </a:t>
            </a:r>
            <a:r>
              <a:rPr lang="fr-FR" b="1" dirty="0" smtClean="0">
                <a:solidFill>
                  <a:srgbClr val="0070C0"/>
                </a:solidFill>
              </a:rPr>
              <a:t>PROBLEMES </a:t>
            </a:r>
            <a:r>
              <a:rPr lang="fr-FR" b="1" dirty="0">
                <a:solidFill>
                  <a:srgbClr val="0070C0"/>
                </a:solidFill>
              </a:rPr>
              <a:t>MAJEURS IDENTIFIES PAR SOURCES DE FINANCEMENT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51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394085"/>
            <a:ext cx="11475720" cy="3422871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fr-FR" sz="2000" b="1" dirty="0"/>
              <a:t>Financement extérieurs (FINEX)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2400" dirty="0" smtClean="0"/>
              <a:t>Manque de visibilité du volume de financement a moyen terme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2400" dirty="0" smtClean="0"/>
              <a:t>Financement sélectif destiné </a:t>
            </a:r>
            <a:r>
              <a:rPr lang="fr-FR" sz="2400" dirty="0"/>
              <a:t>aux programmes verticaux (Fonds Mondial de lutte contre le Paludisme, le VIH/SIDA , la </a:t>
            </a:r>
            <a:r>
              <a:rPr lang="fr-FR" sz="2400" dirty="0" smtClean="0"/>
              <a:t>TB</a:t>
            </a:r>
            <a:r>
              <a:rPr lang="fr-FR" sz="2400" dirty="0"/>
              <a:t>) </a:t>
            </a:r>
            <a:r>
              <a:rPr lang="fr-FR" sz="2400" dirty="0" smtClean="0"/>
              <a:t>et peu pour </a:t>
            </a:r>
            <a:r>
              <a:rPr lang="fr-FR" sz="2400" dirty="0"/>
              <a:t>financer les paquets des soins intégrés (SSP) </a:t>
            </a:r>
            <a:r>
              <a:rPr lang="fr-FR" sz="2400" dirty="0" smtClean="0"/>
              <a:t>ou pour </a:t>
            </a:r>
            <a:r>
              <a:rPr lang="fr-FR" sz="2400" dirty="0"/>
              <a:t>renforcer les piliers du système surtout au niveau opérationnel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2400" dirty="0" smtClean="0"/>
              <a:t>Faible </a:t>
            </a:r>
            <a:r>
              <a:rPr lang="fr-FR" sz="2400" dirty="0"/>
              <a:t>coordination des différents </a:t>
            </a:r>
            <a:r>
              <a:rPr lang="fr-FR" sz="2400" dirty="0" smtClean="0"/>
              <a:t>intervenants (PTF) </a:t>
            </a:r>
            <a:r>
              <a:rPr lang="fr-FR" sz="2400" dirty="0"/>
              <a:t>par le </a:t>
            </a:r>
            <a:r>
              <a:rPr lang="fr-FR" sz="2400" dirty="0" smtClean="0"/>
              <a:t>gouvernement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2400" dirty="0" smtClean="0"/>
              <a:t>Plusieurs  FINEX alloués </a:t>
            </a:r>
            <a:r>
              <a:rPr lang="fr-FR" sz="2400" dirty="0"/>
              <a:t>au secteur de la santé ont un caractère extrabudgétaire, </a:t>
            </a:r>
            <a:r>
              <a:rPr lang="fr-FR" sz="2400" dirty="0" smtClean="0">
                <a:solidFill>
                  <a:srgbClr val="FF0000"/>
                </a:solidFill>
              </a:rPr>
              <a:t>avec un faible alignement </a:t>
            </a:r>
            <a:r>
              <a:rPr lang="fr-FR" sz="2400" dirty="0" smtClean="0"/>
              <a:t>et </a:t>
            </a:r>
            <a:r>
              <a:rPr lang="fr-FR" sz="2400" dirty="0"/>
              <a:t>peu d</a:t>
            </a:r>
            <a:r>
              <a:rPr lang="en-US" sz="2400" dirty="0"/>
              <a:t>’</a:t>
            </a:r>
            <a:r>
              <a:rPr lang="fr-FR" sz="2400" dirty="0"/>
              <a:t>harmonisation. </a:t>
            </a:r>
            <a:endParaRPr lang="fr-FR" sz="2400" dirty="0" smtClean="0"/>
          </a:p>
          <a:p>
            <a:pPr marL="237744" lvl="2" indent="0">
              <a:buNone/>
            </a:pPr>
            <a:endParaRPr lang="fr-FR" sz="2400" dirty="0"/>
          </a:p>
          <a:p>
            <a:r>
              <a:rPr lang="fr-FR" sz="2400" b="0" dirty="0"/>
              <a:t> 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2.1 COLLECTE DES RESSOURCES: </a:t>
            </a:r>
            <a:r>
              <a:rPr lang="fr-FR" b="1" dirty="0">
                <a:solidFill>
                  <a:srgbClr val="0070C0"/>
                </a:solidFill>
              </a:rPr>
              <a:t>PROBLEMES MAJEURS IDENTIFIES PAR SOURCES DE FINANCEMENT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8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9319" y="1490070"/>
            <a:ext cx="11473363" cy="514718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</a:pPr>
            <a:r>
              <a:rPr lang="fr-FR" sz="2000" b="1" dirty="0" smtClean="0"/>
              <a:t>La </a:t>
            </a:r>
            <a:r>
              <a:rPr lang="fr-FR" sz="2000" b="1" dirty="0"/>
              <a:t>mise en commun des ressources venant des différentes sources de </a:t>
            </a:r>
            <a:r>
              <a:rPr lang="fr-FR" sz="2000" b="1" dirty="0" smtClean="0"/>
              <a:t>financement n’est pas optimale et est limitée et pour cause:</a:t>
            </a:r>
            <a:endParaRPr lang="fr-FR" sz="900" b="1" dirty="0"/>
          </a:p>
          <a:p>
            <a:pPr lvl="2">
              <a:lnSpc>
                <a:spcPct val="110000"/>
              </a:lnSpc>
            </a:pPr>
            <a:r>
              <a:rPr lang="fr-FR" sz="2400" dirty="0" smtClean="0"/>
              <a:t>les </a:t>
            </a:r>
            <a:r>
              <a:rPr lang="fr-FR" sz="2400" dirty="0"/>
              <a:t>paiements directs des patients </a:t>
            </a:r>
            <a:r>
              <a:rPr lang="fr-FR" sz="2400" dirty="0" smtClean="0"/>
              <a:t>sont certes  </a:t>
            </a:r>
            <a:r>
              <a:rPr lang="fr-FR" sz="2400" dirty="0"/>
              <a:t>captés  </a:t>
            </a:r>
            <a:r>
              <a:rPr lang="fr-FR" sz="2400" dirty="0" smtClean="0"/>
              <a:t>mais  </a:t>
            </a:r>
            <a:r>
              <a:rPr lang="fr-FR" sz="2400" dirty="0"/>
              <a:t>l’essentiel des recettes financières </a:t>
            </a:r>
            <a:r>
              <a:rPr lang="fr-FR" sz="2400" dirty="0" smtClean="0"/>
              <a:t>est </a:t>
            </a:r>
            <a:r>
              <a:rPr lang="fr-FR" sz="2400" dirty="0"/>
              <a:t>réinvesti </a:t>
            </a:r>
            <a:r>
              <a:rPr lang="fr-FR" sz="2400" dirty="0" smtClean="0"/>
              <a:t>directement dans </a:t>
            </a:r>
            <a:r>
              <a:rPr lang="fr-FR" sz="2400" dirty="0"/>
              <a:t>les activités des formations </a:t>
            </a:r>
            <a:r>
              <a:rPr lang="fr-FR" sz="2400" dirty="0" smtClean="0"/>
              <a:t>sanitaires limitant la mise en commun </a:t>
            </a:r>
            <a:r>
              <a:rPr lang="fr-FR" sz="2400" dirty="0"/>
              <a:t>des </a:t>
            </a:r>
            <a:r>
              <a:rPr lang="fr-FR" sz="2400" dirty="0" smtClean="0"/>
              <a:t>ressources, la </a:t>
            </a:r>
            <a:r>
              <a:rPr lang="fr-FR" sz="2400" dirty="0"/>
              <a:t>qualité des </a:t>
            </a:r>
            <a:r>
              <a:rPr lang="fr-FR" sz="2400" dirty="0" smtClean="0"/>
              <a:t>soins, et leurs répartition selon les besoins (seulement 10% alimentent le fonds de solidarité constitué au niveau national);</a:t>
            </a:r>
          </a:p>
          <a:p>
            <a:pPr lvl="2">
              <a:lnSpc>
                <a:spcPct val="110000"/>
              </a:lnSpc>
            </a:pPr>
            <a:r>
              <a:rPr lang="fr-FR" sz="2400" dirty="0" smtClean="0"/>
              <a:t>les mécanismes de collecte des FINEX ne sont pas harmonisés entre les différents partenaires financiers, certains FINEX  ne sont pas pris en compte dans le budget de l’Etat. Ceci a pour conséquence la faible visibilité et efficacité des flux financiers.</a:t>
            </a:r>
          </a:p>
          <a:p>
            <a:pPr lvl="2">
              <a:lnSpc>
                <a:spcPct val="110000"/>
              </a:lnSpc>
            </a:pPr>
            <a:r>
              <a:rPr lang="fr-FR" sz="2400" dirty="0"/>
              <a:t>l</a:t>
            </a:r>
            <a:r>
              <a:rPr lang="fr-FR" sz="2400" dirty="0" smtClean="0"/>
              <a:t>e système de partage du risque maladie est peu développé (représente seulement 3% des dépenses) et fragmenté.</a:t>
            </a:r>
            <a:endParaRPr lang="fr-FR" sz="2400" dirty="0"/>
          </a:p>
          <a:p>
            <a:pPr marL="237744" lvl="2" indent="0">
              <a:buNone/>
            </a:pPr>
            <a:endParaRPr lang="fr-BE" sz="2000" dirty="0">
              <a:solidFill>
                <a:srgbClr val="FF0000"/>
              </a:solidFill>
            </a:endParaRPr>
          </a:p>
          <a:p>
            <a:pPr marL="237744" lvl="2" indent="0">
              <a:buNone/>
            </a:pPr>
            <a:endParaRPr lang="fr-BE" sz="2000" dirty="0">
              <a:solidFill>
                <a:srgbClr val="FF0000"/>
              </a:solidFill>
            </a:endParaRPr>
          </a:p>
          <a:p>
            <a:pPr marL="0" lvl="0" indent="0"/>
            <a:endParaRPr lang="fr-FR" sz="2000" dirty="0" smtClean="0"/>
          </a:p>
          <a:p>
            <a:pPr lvl="0">
              <a:buFont typeface="Arial" pitchFamily="34" charset="0"/>
              <a:buChar char="•"/>
            </a:pPr>
            <a:endParaRPr lang="fr-FR" sz="2000" dirty="0" smtClean="0"/>
          </a:p>
          <a:p>
            <a:pPr lvl="0">
              <a:buNone/>
            </a:pPr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2.2 MISE EN COMMUN DES </a:t>
            </a:r>
            <a:r>
              <a:rPr lang="fr-FR" b="1" dirty="0" smtClean="0">
                <a:solidFill>
                  <a:srgbClr val="0070C0"/>
                </a:solidFill>
              </a:rPr>
              <a:t>RESSOURCES ET PARTAGE DU RISQUE MALADIE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80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2761" y="1945384"/>
            <a:ext cx="11475720" cy="4256384"/>
          </a:xfrm>
        </p:spPr>
        <p:txBody>
          <a:bodyPr>
            <a:normAutofit/>
          </a:bodyPr>
          <a:lstStyle/>
          <a:p>
            <a:pPr marL="0" lvl="1" indent="0">
              <a:spcAft>
                <a:spcPts val="600"/>
              </a:spcAft>
              <a:buNone/>
            </a:pPr>
            <a:r>
              <a:rPr lang="fr-BE" sz="3000" b="1" dirty="0"/>
              <a:t>I</a:t>
            </a:r>
            <a:r>
              <a:rPr lang="fr-BE" sz="3000" b="1" dirty="0" smtClean="0"/>
              <a:t>l existe de</a:t>
            </a:r>
            <a:r>
              <a:rPr lang="fr-BE" sz="2800" b="1" dirty="0" smtClean="0"/>
              <a:t> nombreux mécanismes de partage du risque maladies :</a:t>
            </a:r>
          </a:p>
          <a:p>
            <a:pPr lvl="2">
              <a:lnSpc>
                <a:spcPct val="150000"/>
              </a:lnSpc>
            </a:pPr>
            <a:r>
              <a:rPr lang="fr-BE" sz="2400" dirty="0" smtClean="0"/>
              <a:t>43 mutuelles </a:t>
            </a:r>
            <a:r>
              <a:rPr lang="fr-BE" sz="2400" dirty="0"/>
              <a:t>de santé: </a:t>
            </a:r>
            <a:r>
              <a:rPr lang="fr-BE" sz="2400" dirty="0" smtClean="0"/>
              <a:t>couvre seulement 63,000 personnes en 2014;</a:t>
            </a:r>
          </a:p>
          <a:p>
            <a:pPr lvl="2">
              <a:lnSpc>
                <a:spcPct val="150000"/>
              </a:lnSpc>
            </a:pPr>
            <a:r>
              <a:rPr lang="fr-BE" sz="2400" dirty="0" smtClean="0"/>
              <a:t>16 compagnie d’assurance privée: peu accessible à la population;</a:t>
            </a:r>
            <a:endParaRPr lang="fr-BE" sz="2400" dirty="0"/>
          </a:p>
          <a:p>
            <a:pPr lvl="2">
              <a:lnSpc>
                <a:spcPct val="150000"/>
              </a:lnSpc>
            </a:pPr>
            <a:r>
              <a:rPr lang="fr-BE" sz="2400" dirty="0" smtClean="0"/>
              <a:t>CNPS: couvre seulement les accidents du travail et les maladies professionnelles;</a:t>
            </a:r>
          </a:p>
          <a:p>
            <a:pPr lvl="2">
              <a:lnSpc>
                <a:spcPct val="150000"/>
              </a:lnSpc>
            </a:pPr>
            <a:r>
              <a:rPr lang="fr-BE" sz="2400" dirty="0" smtClean="0"/>
              <a:t>Mutuelle des fonctionnaires;</a:t>
            </a:r>
          </a:p>
          <a:p>
            <a:pPr lvl="2">
              <a:lnSpc>
                <a:spcPct val="150000"/>
              </a:lnSpc>
            </a:pPr>
            <a:r>
              <a:rPr lang="fr-BE" sz="2400" dirty="0" smtClean="0"/>
              <a:t>Autre initiatives privée a but non-lucratif (exemple BEPHA)...</a:t>
            </a:r>
            <a:endParaRPr lang="fr-BE" sz="2400" dirty="0"/>
          </a:p>
          <a:p>
            <a:pPr marL="0" indent="0">
              <a:lnSpc>
                <a:spcPct val="150000"/>
              </a:lnSpc>
              <a:buNone/>
            </a:pPr>
            <a:r>
              <a:rPr lang="fr-BE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2.2 MISE EN COMMUN DES RESSOURCES ET PARTAGE DU RISQUE MALADIE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10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501913"/>
            <a:ext cx="11475720" cy="5148072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fr-BE" sz="2800" b="1" dirty="0" smtClean="0"/>
              <a:t>Les faits susmentionnés témoignent de la faible capacité du système à :</a:t>
            </a:r>
          </a:p>
          <a:p>
            <a:pPr lvl="2">
              <a:lnSpc>
                <a:spcPct val="150000"/>
              </a:lnSpc>
            </a:pPr>
            <a:r>
              <a:rPr lang="fr-BE" sz="2800" dirty="0"/>
              <a:t>Définir un mécanisme de partage du risque maladie </a:t>
            </a:r>
            <a:r>
              <a:rPr lang="fr-BE" sz="2800" dirty="0" smtClean="0"/>
              <a:t>soutenable;</a:t>
            </a:r>
            <a:endParaRPr lang="fr-FR" sz="2800" dirty="0"/>
          </a:p>
          <a:p>
            <a:pPr lvl="2">
              <a:lnSpc>
                <a:spcPct val="150000"/>
              </a:lnSpc>
            </a:pPr>
            <a:r>
              <a:rPr lang="fr-BE" sz="2800" dirty="0"/>
              <a:t>Mobiliser suffisamment de financement pour la mise en place d’un système national de partage des </a:t>
            </a:r>
            <a:r>
              <a:rPr lang="fr-BE" sz="2800" dirty="0" smtClean="0"/>
              <a:t>risques;</a:t>
            </a:r>
            <a:endParaRPr lang="fr-FR" sz="2800" dirty="0"/>
          </a:p>
          <a:p>
            <a:pPr lvl="2">
              <a:lnSpc>
                <a:spcPct val="150000"/>
              </a:lnSpc>
            </a:pPr>
            <a:r>
              <a:rPr lang="fr-BE" sz="2800" dirty="0"/>
              <a:t>Définir les modalités de participation des travailleurs du secteur </a:t>
            </a:r>
            <a:r>
              <a:rPr lang="fr-BE" sz="2800" dirty="0" smtClean="0"/>
              <a:t>informel;</a:t>
            </a:r>
            <a:endParaRPr lang="fr-FR" sz="2800" dirty="0"/>
          </a:p>
          <a:p>
            <a:pPr lvl="2">
              <a:lnSpc>
                <a:spcPct val="150000"/>
              </a:lnSpc>
            </a:pPr>
            <a:r>
              <a:rPr lang="fr-BE" sz="2800" dirty="0"/>
              <a:t>Assurer la coordination des efforts entre le Ministère de la Santé Publique et les ministères partenaires  impliqués dans la mise en place de la CSU.</a:t>
            </a:r>
            <a:endParaRPr lang="fr-FR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2.2 MISE EN COMMUN DES RESSOURCES ET PARTAGE DU RISQUE </a:t>
            </a:r>
            <a:r>
              <a:rPr lang="fr-FR" b="1" dirty="0" smtClean="0">
                <a:solidFill>
                  <a:srgbClr val="0070C0"/>
                </a:solidFill>
              </a:rPr>
              <a:t>MALADIE: PROBLEMES MAJEURS IDENTIFIES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2.3 </a:t>
            </a:r>
            <a:r>
              <a:rPr lang="fr-FR" b="1" dirty="0">
                <a:solidFill>
                  <a:srgbClr val="0070C0"/>
                </a:solidFill>
              </a:rPr>
              <a:t>ACHAT DES SERVICES DE </a:t>
            </a:r>
            <a:r>
              <a:rPr lang="fr-FR" b="1" dirty="0" smtClean="0">
                <a:solidFill>
                  <a:srgbClr val="0070C0"/>
                </a:solidFill>
              </a:rPr>
              <a:t>SANTE : </a:t>
            </a:r>
            <a:r>
              <a:rPr lang="fr-FR" b="1" dirty="0" err="1" smtClean="0">
                <a:solidFill>
                  <a:srgbClr val="0070C0"/>
                </a:solidFill>
              </a:rPr>
              <a:t>troisieme</a:t>
            </a:r>
            <a:r>
              <a:rPr lang="fr-FR" b="1" dirty="0" smtClean="0">
                <a:solidFill>
                  <a:srgbClr val="0070C0"/>
                </a:solidFill>
              </a:rPr>
              <a:t> fonction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358140" y="1485536"/>
            <a:ext cx="11475720" cy="5432425"/>
          </a:xfrm>
        </p:spPr>
        <p:txBody>
          <a:bodyPr>
            <a:noAutofit/>
          </a:bodyPr>
          <a:lstStyle/>
          <a:p>
            <a:pPr marL="0" indent="0"/>
            <a:r>
              <a:rPr lang="fr-FR" sz="2000" b="1" dirty="0" smtClean="0"/>
              <a:t>L’achat des services de sante se </a:t>
            </a:r>
            <a:r>
              <a:rPr lang="fr-FR" sz="2000" dirty="0"/>
              <a:t>fait à</a:t>
            </a:r>
            <a:r>
              <a:rPr lang="fr-FR" sz="2000" dirty="0" smtClean="0"/>
              <a:t> travers plusieurs mécanismes: </a:t>
            </a:r>
          </a:p>
          <a:p>
            <a:pPr lvl="2">
              <a:lnSpc>
                <a:spcPct val="150000"/>
              </a:lnSpc>
            </a:pPr>
            <a:r>
              <a:rPr lang="fr-FR" sz="2000" dirty="0"/>
              <a:t>Les paiements directs des </a:t>
            </a:r>
            <a:r>
              <a:rPr lang="fr-FR" sz="2000" dirty="0" smtClean="0"/>
              <a:t>ménages;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Remboursement </a:t>
            </a:r>
            <a:r>
              <a:rPr lang="fr-FR" sz="2000" dirty="0"/>
              <a:t>des frais de soins par les mutuelles/assurance maladie pour les personnes assurées avec ticket </a:t>
            </a:r>
            <a:r>
              <a:rPr lang="fr-FR" sz="2000" dirty="0" smtClean="0"/>
              <a:t>modérateur;</a:t>
            </a:r>
          </a:p>
          <a:p>
            <a:pPr lvl="2">
              <a:lnSpc>
                <a:spcPct val="150000"/>
              </a:lnSpc>
            </a:pPr>
            <a:r>
              <a:rPr lang="fr-FR" sz="2000" dirty="0"/>
              <a:t>Subvention de la gratuité de certains soins décidée par le </a:t>
            </a:r>
            <a:r>
              <a:rPr lang="fr-FR" sz="2000" dirty="0" smtClean="0"/>
              <a:t>Gouvernement;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Subvention </a:t>
            </a:r>
            <a:r>
              <a:rPr lang="fr-FR" sz="2000" dirty="0"/>
              <a:t>de l’État pour le fonctionnement des structures </a:t>
            </a:r>
            <a:r>
              <a:rPr lang="fr-FR" sz="2000" dirty="0" smtClean="0"/>
              <a:t>sanitaires;</a:t>
            </a:r>
            <a:endParaRPr lang="fr-FR" sz="2000" dirty="0"/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Expérimentation </a:t>
            </a:r>
            <a:r>
              <a:rPr lang="fr-FR" sz="2000" dirty="0"/>
              <a:t>du Financement basé sur les résultats (FBR</a:t>
            </a:r>
            <a:r>
              <a:rPr lang="fr-FR" sz="2000" dirty="0" smtClean="0"/>
              <a:t>).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 smtClean="0"/>
              <a:t> </a:t>
            </a:r>
            <a:endParaRPr lang="fr-FR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358140" y="1456258"/>
            <a:ext cx="11501764" cy="5446712"/>
          </a:xfrm>
        </p:spPr>
        <p:txBody>
          <a:bodyPr>
            <a:normAutofit/>
          </a:bodyPr>
          <a:lstStyle/>
          <a:p>
            <a:pPr marL="0" lvl="2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000" b="1" dirty="0" smtClean="0"/>
              <a:t>Les </a:t>
            </a:r>
            <a:r>
              <a:rPr lang="fr-FR" sz="2000" b="1" dirty="0"/>
              <a:t>goulots d’étranglements relatifs à l’achat des services sont :</a:t>
            </a:r>
            <a:endParaRPr lang="fr-FR" sz="2000" b="1" dirty="0">
              <a:solidFill>
                <a:srgbClr val="0070C0"/>
              </a:solidFill>
            </a:endParaRPr>
          </a:p>
          <a:p>
            <a:pPr lvl="2">
              <a:lnSpc>
                <a:spcPct val="110000"/>
              </a:lnSpc>
            </a:pPr>
            <a:r>
              <a:rPr lang="fr-FR" sz="2000" dirty="0" smtClean="0"/>
              <a:t>Les paiements directs des ménages trop élevé qui peuvent entrainer des dépenses catastrophiques pour les ménages les plus vulnérables;</a:t>
            </a:r>
          </a:p>
          <a:p>
            <a:pPr lvl="2">
              <a:lnSpc>
                <a:spcPct val="110000"/>
              </a:lnSpc>
            </a:pPr>
            <a:r>
              <a:rPr lang="fr-FR" sz="2000" dirty="0" smtClean="0"/>
              <a:t>Les </a:t>
            </a:r>
            <a:r>
              <a:rPr lang="fr-FR" sz="2000" dirty="0"/>
              <a:t>difficultés pour les mutuelles/assurances maladie à rembourser les frais de </a:t>
            </a:r>
            <a:r>
              <a:rPr lang="fr-FR" sz="2000" dirty="0" smtClean="0"/>
              <a:t>soins, dû à  l’i</a:t>
            </a:r>
            <a:r>
              <a:rPr lang="fr-BE" sz="2000" dirty="0" smtClean="0"/>
              <a:t>insuffisance dans la conception des mutuelles basée sur le volontariat , la modicité de la prime non compensée par un apport extérieur et la gestion insuffisance dans des ressources mutualisées;</a:t>
            </a:r>
          </a:p>
          <a:p>
            <a:pPr lvl="2">
              <a:lnSpc>
                <a:spcPct val="110000"/>
              </a:lnSpc>
            </a:pPr>
            <a:r>
              <a:rPr lang="fr-FR" sz="2000" dirty="0"/>
              <a:t>La politique de gratuité de certains soins n’apporte aucune valeur ajoutée au système de prestations de soins et peut </a:t>
            </a:r>
            <a:r>
              <a:rPr lang="fr-FR" sz="2000" dirty="0" smtClean="0"/>
              <a:t>entrainer une </a:t>
            </a:r>
            <a:r>
              <a:rPr lang="fr-BE" sz="2000" dirty="0" smtClean="0"/>
              <a:t>dégradation </a:t>
            </a:r>
            <a:r>
              <a:rPr lang="fr-BE" sz="2000" dirty="0"/>
              <a:t>de la qualité des </a:t>
            </a:r>
            <a:r>
              <a:rPr lang="fr-BE" sz="2000" dirty="0" smtClean="0"/>
              <a:t>soins, des </a:t>
            </a:r>
            <a:r>
              <a:rPr lang="fr-BE" sz="2000" dirty="0"/>
              <a:t>ruptures fréquentes de stocks d’intrants pour la prise en charge des </a:t>
            </a:r>
            <a:r>
              <a:rPr lang="fr-BE" sz="2000" dirty="0" smtClean="0"/>
              <a:t>cas et le </a:t>
            </a:r>
            <a:r>
              <a:rPr lang="fr-BE" sz="2000" dirty="0"/>
              <a:t>développement du marché informel et </a:t>
            </a:r>
            <a:r>
              <a:rPr lang="fr-BE" sz="2000" dirty="0" smtClean="0"/>
              <a:t>illicite;</a:t>
            </a:r>
          </a:p>
          <a:p>
            <a:pPr lvl="2">
              <a:lnSpc>
                <a:spcPct val="110000"/>
              </a:lnSpc>
            </a:pPr>
            <a:r>
              <a:rPr lang="fr-BE" sz="2000" dirty="0" smtClean="0"/>
              <a:t>La </a:t>
            </a:r>
            <a:r>
              <a:rPr lang="fr-BE" sz="2000" dirty="0"/>
              <a:t>mise en œuvre des meilleures pratiques du </a:t>
            </a:r>
            <a:r>
              <a:rPr lang="fr-BE" sz="2000" dirty="0" smtClean="0"/>
              <a:t>PBF </a:t>
            </a:r>
            <a:r>
              <a:rPr lang="fr-BE" sz="2000" dirty="0"/>
              <a:t>se heurte </a:t>
            </a:r>
            <a:r>
              <a:rPr lang="fr-BE" sz="2000" dirty="0" smtClean="0"/>
              <a:t>aux dispositions </a:t>
            </a:r>
            <a:r>
              <a:rPr lang="fr-BE" sz="2000" dirty="0"/>
              <a:t>des lois et textes en </a:t>
            </a:r>
            <a:r>
              <a:rPr lang="fr-BE" sz="2000" dirty="0" smtClean="0"/>
              <a:t>vigueur.</a:t>
            </a:r>
            <a:endParaRPr lang="fr-BE" sz="2000" dirty="0"/>
          </a:p>
          <a:p>
            <a:pPr marL="466344" lvl="3" indent="0">
              <a:lnSpc>
                <a:spcPct val="150000"/>
              </a:lnSpc>
              <a:buNone/>
            </a:pPr>
            <a:endParaRPr lang="fr-BE" sz="2000" dirty="0" smtClean="0"/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endParaRPr lang="fr-BE" sz="2000" dirty="0" smtClean="0"/>
          </a:p>
          <a:p>
            <a:pPr lvl="1">
              <a:lnSpc>
                <a:spcPct val="150000"/>
              </a:lnSpc>
            </a:pPr>
            <a:endParaRPr lang="fr-FR" sz="2000" i="1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2.3 </a:t>
            </a:r>
            <a:r>
              <a:rPr lang="fr-FR" b="1" dirty="0">
                <a:solidFill>
                  <a:srgbClr val="0070C0"/>
                </a:solidFill>
              </a:rPr>
              <a:t>ACHAT DES SERVICES DE </a:t>
            </a:r>
            <a:r>
              <a:rPr lang="fr-FR" b="1" dirty="0" smtClean="0">
                <a:solidFill>
                  <a:srgbClr val="0070C0"/>
                </a:solidFill>
              </a:rPr>
              <a:t>SANTE: PROBLEMES </a:t>
            </a:r>
            <a:r>
              <a:rPr lang="fr-FR" b="1" dirty="0">
                <a:solidFill>
                  <a:srgbClr val="0070C0"/>
                </a:solidFill>
              </a:rPr>
              <a:t>MAJEURS IDENTIFIES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455354"/>
            <a:ext cx="11475720" cy="5102943"/>
          </a:xfrm>
          <a:ln>
            <a:noFill/>
          </a:ln>
        </p:spPr>
        <p:txBody>
          <a:bodyPr>
            <a:normAutofit/>
          </a:bodyPr>
          <a:lstStyle/>
          <a:p>
            <a:pPr marL="0" lvl="1" indent="0">
              <a:lnSpc>
                <a:spcPct val="120000"/>
              </a:lnSpc>
              <a:buNone/>
            </a:pPr>
            <a:r>
              <a:rPr lang="fr-FR" sz="2000" b="1" dirty="0" smtClean="0"/>
              <a:t>Plus particulièrement au niveau des subventions de l’</a:t>
            </a:r>
            <a:r>
              <a:rPr lang="fr-FR" sz="2000" b="1" dirty="0"/>
              <a:t>E</a:t>
            </a:r>
            <a:r>
              <a:rPr lang="fr-FR" sz="2000" b="1" dirty="0" smtClean="0"/>
              <a:t>tat:</a:t>
            </a:r>
          </a:p>
          <a:p>
            <a:pPr lvl="2">
              <a:lnSpc>
                <a:spcPct val="120000"/>
              </a:lnSpc>
            </a:pPr>
            <a:r>
              <a:rPr lang="fr-FR" sz="2000" dirty="0" smtClean="0"/>
              <a:t>Absence d’une </a:t>
            </a:r>
            <a:r>
              <a:rPr lang="fr-FR" sz="2000" dirty="0"/>
              <a:t>clef d’allocation budgétaire basée sur les  critères </a:t>
            </a:r>
            <a:r>
              <a:rPr lang="fr-FR" sz="2000" dirty="0" smtClean="0"/>
              <a:t>prédéfinis </a:t>
            </a:r>
            <a:r>
              <a:rPr lang="fr-FR" sz="2000" dirty="0"/>
              <a:t>avec pour </a:t>
            </a:r>
            <a:r>
              <a:rPr lang="fr-FR" sz="2000" dirty="0" smtClean="0"/>
              <a:t>conséquence </a:t>
            </a:r>
            <a:r>
              <a:rPr lang="fr-FR" sz="2000" dirty="0"/>
              <a:t>une affectation budgétaire </a:t>
            </a:r>
            <a:r>
              <a:rPr lang="fr-FR" sz="2000" dirty="0" smtClean="0"/>
              <a:t>non basée </a:t>
            </a:r>
            <a:r>
              <a:rPr lang="fr-FR" sz="2000" dirty="0"/>
              <a:t>sur les besoins </a:t>
            </a:r>
            <a:r>
              <a:rPr lang="fr-FR" sz="2000" dirty="0" smtClean="0"/>
              <a:t>des DS/régions et une répartition </a:t>
            </a:r>
            <a:r>
              <a:rPr lang="fr-FR" sz="2000" dirty="0"/>
              <a:t>géographique du budget </a:t>
            </a:r>
            <a:r>
              <a:rPr lang="fr-FR" sz="2000" dirty="0" smtClean="0"/>
              <a:t>nettement </a:t>
            </a:r>
            <a:r>
              <a:rPr lang="fr-FR" sz="2000" dirty="0"/>
              <a:t>en faveur du niveau </a:t>
            </a:r>
            <a:r>
              <a:rPr lang="fr-FR" sz="2000" dirty="0" smtClean="0"/>
              <a:t>central;</a:t>
            </a:r>
            <a:endParaRPr lang="fr-FR" sz="2000" dirty="0"/>
          </a:p>
          <a:p>
            <a:pPr lvl="2">
              <a:lnSpc>
                <a:spcPct val="120000"/>
              </a:lnSpc>
            </a:pPr>
            <a:r>
              <a:rPr lang="fr-FR" sz="2000" dirty="0"/>
              <a:t>Décalage entre activités  planifiées  par les structures  sanitaires et allocation budgétaire faite en dehors de tout processus de priorisation dans le </a:t>
            </a:r>
            <a:r>
              <a:rPr lang="fr-FR" sz="2000" dirty="0" smtClean="0"/>
              <a:t>secteur; </a:t>
            </a:r>
            <a:endParaRPr lang="fr-FR" sz="2000" dirty="0"/>
          </a:p>
          <a:p>
            <a:endParaRPr lang="fr-FR" dirty="0"/>
          </a:p>
          <a:p>
            <a:pPr lvl="1">
              <a:buNone/>
            </a:pPr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2.3 </a:t>
            </a:r>
            <a:r>
              <a:rPr lang="fr-FR" b="1" dirty="0">
                <a:solidFill>
                  <a:srgbClr val="0070C0"/>
                </a:solidFill>
              </a:rPr>
              <a:t>ACHAT DES SERVICES DE </a:t>
            </a:r>
            <a:r>
              <a:rPr lang="fr-FR" b="1" dirty="0" smtClean="0">
                <a:solidFill>
                  <a:srgbClr val="0070C0"/>
                </a:solidFill>
              </a:rPr>
              <a:t>SANTE: PROBLEMES MAJEURS IDENTIFIES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70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69359" y="2404534"/>
            <a:ext cx="9453282" cy="193886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dirty="0" smtClean="0"/>
              <a:t>RECAPITULATIF </a:t>
            </a:r>
            <a:r>
              <a:rPr lang="fr-FR" sz="4000" b="1" dirty="0"/>
              <a:t>DU DIAGNOSTIC  DU FINANCEMENT DE LA SANTE AU CAMEROUN</a:t>
            </a:r>
            <a:br>
              <a:rPr lang="fr-FR" sz="4000" b="1" dirty="0"/>
            </a:br>
            <a:endParaRPr lang="fr-FR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77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3. RECAPITULATIF DU DIAGNOSTIC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8140" y="1295499"/>
            <a:ext cx="11475720" cy="3579849"/>
          </a:xfrm>
        </p:spPr>
        <p:txBody>
          <a:bodyPr>
            <a:noAutofit/>
          </a:bodyPr>
          <a:lstStyle/>
          <a:p>
            <a:pPr marL="0" fontAlgn="t"/>
            <a:r>
              <a:rPr lang="fr-FR" sz="2000" i="1" dirty="0" smtClean="0"/>
              <a:t>Rappel du problème central: </a:t>
            </a:r>
            <a:r>
              <a:rPr lang="fr-FR" sz="2000" b="0" i="1" dirty="0" smtClean="0"/>
              <a:t>Accessibilité </a:t>
            </a:r>
            <a:r>
              <a:rPr lang="fr-FR" sz="2000" b="0" i="1" dirty="0"/>
              <a:t>financière aux soins et services de santé de qualité limitée pour les populations, en particulier les plus vulnérables.</a:t>
            </a:r>
            <a:endParaRPr lang="en-US" sz="2000" b="0" i="1" dirty="0"/>
          </a:p>
          <a:p>
            <a:pPr fontAlgn="t"/>
            <a:r>
              <a:rPr lang="fr-FR" sz="2000" dirty="0"/>
              <a:t>Causes immédiates : </a:t>
            </a:r>
            <a:endParaRPr lang="en-US" sz="2000" b="0" dirty="0"/>
          </a:p>
          <a:p>
            <a:pPr lvl="2" fontAlgn="t">
              <a:lnSpc>
                <a:spcPct val="120000"/>
              </a:lnSpc>
            </a:pPr>
            <a:r>
              <a:rPr lang="fr-FR" sz="2000" dirty="0" smtClean="0"/>
              <a:t>­Forte </a:t>
            </a:r>
            <a:r>
              <a:rPr lang="fr-FR" sz="2000" dirty="0"/>
              <a:t>contribution </a:t>
            </a:r>
            <a:r>
              <a:rPr lang="fr-FR" sz="2000" dirty="0" smtClean="0"/>
              <a:t> </a:t>
            </a:r>
            <a:r>
              <a:rPr lang="fr-FR" sz="2000" dirty="0"/>
              <a:t>des ménages </a:t>
            </a:r>
            <a:r>
              <a:rPr lang="fr-FR" sz="2000" dirty="0" smtClean="0"/>
              <a:t>au financement de la santé  à travers les  paiements directs des services et soins de santé;</a:t>
            </a:r>
            <a:endParaRPr lang="fr-FR" sz="2000" dirty="0"/>
          </a:p>
          <a:p>
            <a:pPr lvl="2" fontAlgn="t">
              <a:lnSpc>
                <a:spcPct val="120000"/>
              </a:lnSpc>
            </a:pPr>
            <a:r>
              <a:rPr lang="fr-FR" sz="2000" dirty="0" smtClean="0"/>
              <a:t>­Faible </a:t>
            </a:r>
            <a:r>
              <a:rPr lang="fr-FR" sz="2000" dirty="0"/>
              <a:t>développement des mécanismes de partage du risque </a:t>
            </a:r>
            <a:r>
              <a:rPr lang="fr-FR" sz="2000" dirty="0" smtClean="0"/>
              <a:t>maladie; </a:t>
            </a:r>
            <a:endParaRPr lang="fr-FR" sz="2000" dirty="0"/>
          </a:p>
          <a:p>
            <a:pPr lvl="2" fontAlgn="t">
              <a:lnSpc>
                <a:spcPct val="120000"/>
              </a:lnSpc>
            </a:pPr>
            <a:r>
              <a:rPr lang="fr-FR" sz="2000" dirty="0" smtClean="0"/>
              <a:t>Insuffisance </a:t>
            </a:r>
            <a:r>
              <a:rPr lang="fr-FR" sz="2000" dirty="0"/>
              <a:t>du budget national alloué à la santé;</a:t>
            </a:r>
          </a:p>
          <a:p>
            <a:pPr lvl="2" fontAlgn="t">
              <a:lnSpc>
                <a:spcPct val="120000"/>
              </a:lnSpc>
            </a:pPr>
            <a:r>
              <a:rPr lang="fr-FR" sz="2000" dirty="0" smtClean="0"/>
              <a:t>­Allocation  insuffisante des </a:t>
            </a:r>
            <a:r>
              <a:rPr lang="fr-FR" sz="2000" dirty="0"/>
              <a:t>ressources </a:t>
            </a:r>
            <a:r>
              <a:rPr lang="fr-FR" sz="2000" dirty="0" smtClean="0"/>
              <a:t>au structures sanitaires  ;</a:t>
            </a:r>
            <a:endParaRPr lang="fr-FR" sz="2000" dirty="0"/>
          </a:p>
          <a:p>
            <a:pPr lvl="2" fontAlgn="t">
              <a:lnSpc>
                <a:spcPct val="120000"/>
              </a:lnSpc>
            </a:pPr>
            <a:r>
              <a:rPr lang="fr-FR" sz="2000" dirty="0" smtClean="0"/>
              <a:t>­Inefficience </a:t>
            </a:r>
            <a:r>
              <a:rPr lang="fr-FR" sz="2000" dirty="0"/>
              <a:t>dans l’utilisation des </a:t>
            </a:r>
            <a:r>
              <a:rPr lang="fr-FR" sz="2000" dirty="0" smtClean="0"/>
              <a:t>ressources. </a:t>
            </a:r>
            <a:endParaRPr lang="fr-FR" sz="2000" dirty="0"/>
          </a:p>
          <a:p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0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6176" y="1219066"/>
            <a:ext cx="11855824" cy="4908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/>
              <a:t>1. INTRODUCTION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2. ANALYSE DES FONCTIONS DU FINANCEMENT</a:t>
            </a:r>
          </a:p>
          <a:p>
            <a:pPr lvl="2">
              <a:lnSpc>
                <a:spcPct val="150000"/>
              </a:lnSpc>
              <a:buNone/>
            </a:pPr>
            <a:r>
              <a:rPr lang="fr-FR" sz="2000" dirty="0" smtClean="0"/>
              <a:t>2.1 Collecte des ressources </a:t>
            </a:r>
          </a:p>
          <a:p>
            <a:pPr lvl="2">
              <a:lnSpc>
                <a:spcPct val="150000"/>
              </a:lnSpc>
              <a:buNone/>
            </a:pPr>
            <a:r>
              <a:rPr lang="fr-FR" sz="2000" dirty="0" smtClean="0"/>
              <a:t>2.2 Mise en commun des ressources et mécanismes de partage des risques </a:t>
            </a:r>
          </a:p>
          <a:p>
            <a:pPr lvl="2">
              <a:lnSpc>
                <a:spcPct val="150000"/>
              </a:lnSpc>
              <a:buNone/>
            </a:pPr>
            <a:r>
              <a:rPr lang="fr-BE" sz="2000" dirty="0" smtClean="0"/>
              <a:t>2.3 Achat des services de santé</a:t>
            </a:r>
            <a:endParaRPr lang="fr-FR" sz="2000" b="1" dirty="0" smtClean="0"/>
          </a:p>
          <a:p>
            <a:pPr marL="342900" lvl="1" indent="-342900">
              <a:lnSpc>
                <a:spcPct val="150000"/>
              </a:lnSpc>
              <a:spcBef>
                <a:spcPts val="800"/>
              </a:spcBef>
              <a:buSzPct val="80000"/>
              <a:buNone/>
            </a:pPr>
            <a:r>
              <a:rPr lang="fr-BE" sz="2000" b="1" dirty="0" smtClean="0"/>
              <a:t>3. RECAPITULATIF DU DIAGNOSTIC DU FINANCEMENT DE LA SANTE</a:t>
            </a:r>
            <a:endParaRPr lang="fr-BE" sz="2000" b="1" dirty="0"/>
          </a:p>
          <a:p>
            <a:pPr marL="342900" lvl="1" indent="-342900">
              <a:lnSpc>
                <a:spcPct val="150000"/>
              </a:lnSpc>
              <a:spcBef>
                <a:spcPts val="800"/>
              </a:spcBef>
              <a:buSzPct val="80000"/>
              <a:buNone/>
            </a:pPr>
            <a:r>
              <a:rPr lang="fr-BE" sz="2000" b="1" dirty="0" smtClean="0"/>
              <a:t>4. </a:t>
            </a:r>
            <a:r>
              <a:rPr lang="fr-BE" sz="2000" b="1" dirty="0"/>
              <a:t>CONCLUSION</a:t>
            </a:r>
            <a:endParaRPr lang="fr-FR" sz="2000" b="1" dirty="0"/>
          </a:p>
          <a:p>
            <a:endParaRPr lang="fr-FR" sz="2000" dirty="0" smtClean="0"/>
          </a:p>
          <a:p>
            <a:pPr marL="342900" lvl="1" indent="-342900">
              <a:buNone/>
            </a:pPr>
            <a:endParaRPr lang="fr-FR" sz="2000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PLAN DE PRESENTATION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5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3. RECAPITULATIF DU DIAGNOSTIC</a:t>
            </a:r>
            <a:endParaRPr lang="en-US" b="1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58140" y="1295499"/>
            <a:ext cx="11475720" cy="3579849"/>
          </a:xfrm>
        </p:spPr>
        <p:txBody>
          <a:bodyPr>
            <a:noAutofit/>
          </a:bodyPr>
          <a:lstStyle/>
          <a:p>
            <a:pPr marL="0" fontAlgn="t"/>
            <a:r>
              <a:rPr lang="fr-FR" sz="2400" i="1" dirty="0" smtClean="0"/>
              <a:t>Rappel du problème central: </a:t>
            </a:r>
            <a:r>
              <a:rPr lang="fr-FR" sz="2400" b="0" i="1" dirty="0" smtClean="0"/>
              <a:t>Accessibilité </a:t>
            </a:r>
            <a:r>
              <a:rPr lang="fr-FR" sz="2400" b="0" i="1" dirty="0"/>
              <a:t>financière aux soins et services de santé de qualité limitée pour les populations, en particulier les plus vulnérables.</a:t>
            </a:r>
            <a:endParaRPr lang="en-US" sz="2400" b="0" i="1" dirty="0"/>
          </a:p>
          <a:p>
            <a:pPr fontAlgn="t"/>
            <a:r>
              <a:rPr lang="fr-FR" sz="2400" dirty="0"/>
              <a:t>Causes </a:t>
            </a:r>
            <a:r>
              <a:rPr lang="fr-FR" sz="2400" dirty="0" smtClean="0"/>
              <a:t>profondes</a:t>
            </a:r>
            <a:r>
              <a:rPr lang="fr-FR" sz="2400" dirty="0"/>
              <a:t> : </a:t>
            </a:r>
            <a:endParaRPr lang="en-US" sz="2400" b="0" dirty="0"/>
          </a:p>
          <a:p>
            <a:pPr lvl="2" fontAlgn="t">
              <a:lnSpc>
                <a:spcPct val="120000"/>
              </a:lnSpc>
            </a:pPr>
            <a:r>
              <a:rPr lang="fr-FR" sz="2400" dirty="0" smtClean="0"/>
              <a:t>­</a:t>
            </a:r>
            <a:r>
              <a:rPr lang="fr-FR" sz="2400" dirty="0"/>
              <a:t>Absence d’une stratégie </a:t>
            </a:r>
            <a:r>
              <a:rPr lang="fr-FR" sz="2400" dirty="0" smtClean="0"/>
              <a:t> </a:t>
            </a:r>
            <a:r>
              <a:rPr lang="fr-FR" sz="2400" dirty="0"/>
              <a:t>de financement du secteur santé </a:t>
            </a:r>
            <a:endParaRPr lang="fr-FR" sz="2400" dirty="0" smtClean="0"/>
          </a:p>
          <a:p>
            <a:pPr lvl="2" fontAlgn="t">
              <a:lnSpc>
                <a:spcPct val="120000"/>
              </a:lnSpc>
            </a:pPr>
            <a:r>
              <a:rPr lang="fr-FR" sz="2400" dirty="0" smtClean="0"/>
              <a:t>Absence </a:t>
            </a:r>
            <a:r>
              <a:rPr lang="fr-FR" sz="2400" dirty="0"/>
              <a:t>d’une clef d’allocation budgétaire basée sur des critères </a:t>
            </a:r>
            <a:r>
              <a:rPr lang="fr-FR" sz="2400" dirty="0" smtClean="0"/>
              <a:t>définis;</a:t>
            </a:r>
            <a:endParaRPr lang="fr-FR" sz="2400" dirty="0"/>
          </a:p>
          <a:p>
            <a:pPr lvl="2" fontAlgn="t">
              <a:lnSpc>
                <a:spcPct val="120000"/>
              </a:lnSpc>
            </a:pPr>
            <a:r>
              <a:rPr lang="fr-FR" sz="2400" dirty="0" smtClean="0"/>
              <a:t>­­­Absence d’une vision nationale </a:t>
            </a:r>
            <a:r>
              <a:rPr lang="fr-FR" sz="2400" dirty="0"/>
              <a:t>pour le développement et la mise en place de la </a:t>
            </a:r>
            <a:r>
              <a:rPr lang="fr-FR" sz="2400" dirty="0" smtClean="0"/>
              <a:t>Couverture Santé Universelle.</a:t>
            </a:r>
            <a:endParaRPr lang="fr-FR" sz="2400" dirty="0"/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513014"/>
              </p:ext>
            </p:extLst>
          </p:nvPr>
        </p:nvGraphicFramePr>
        <p:xfrm>
          <a:off x="548640" y="1269243"/>
          <a:ext cx="11027734" cy="332415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56689"/>
                <a:gridCol w="8871045"/>
              </a:tblGrid>
              <a:tr h="352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dirty="0">
                          <a:effectLst/>
                        </a:rPr>
                        <a:t>ENJEUX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7" marR="655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dirty="0">
                          <a:effectLst/>
                        </a:rPr>
                        <a:t>DEFIS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7" marR="65577" marT="0" marB="0"/>
                </a:tc>
              </a:tr>
              <a:tr h="2909457">
                <a:tc>
                  <a:txBody>
                    <a:bodyPr/>
                    <a:lstStyle/>
                    <a:p>
                      <a:pPr marL="63500" indent="0" algn="ctr">
                        <a:spcAft>
                          <a:spcPts val="0"/>
                        </a:spcAft>
                      </a:pPr>
                      <a:r>
                        <a:rPr lang="fr-BE" sz="2000" dirty="0" smtClean="0">
                          <a:effectLst/>
                        </a:rPr>
                        <a:t>Amélioration </a:t>
                      </a:r>
                      <a:r>
                        <a:rPr lang="fr-BE" sz="2000" dirty="0">
                          <a:effectLst/>
                        </a:rPr>
                        <a:t>de l’accès universel aux </a:t>
                      </a:r>
                      <a:r>
                        <a:rPr lang="fr-BE" sz="2000" dirty="0" smtClean="0">
                          <a:effectLst/>
                        </a:rPr>
                        <a:t> services et soins de santé </a:t>
                      </a:r>
                      <a:r>
                        <a:rPr lang="fr-BE" sz="2000" dirty="0">
                          <a:effectLst/>
                        </a:rPr>
                        <a:t>de qualité.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BE" sz="2000" kern="1200" dirty="0"/>
                        <a:t>Définition du mécanisme de partage du risque maladie </a:t>
                      </a:r>
                      <a:r>
                        <a:rPr lang="fr-BE" sz="2000" kern="1200" dirty="0" smtClean="0"/>
                        <a:t>soutenable;</a:t>
                      </a:r>
                      <a:endParaRPr lang="fr-FR" sz="2000" kern="1200" dirty="0"/>
                    </a:p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BE" sz="2000" kern="1200" dirty="0"/>
                        <a:t>Mobilisation de financements suffisant pour la mise en place d’un système national de partage </a:t>
                      </a:r>
                      <a:r>
                        <a:rPr lang="fr-BE" sz="2000" kern="1200" dirty="0" smtClean="0"/>
                        <a:t>du risque maladie;</a:t>
                      </a:r>
                      <a:endParaRPr lang="fr-FR" sz="2000" kern="1200" dirty="0"/>
                    </a:p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BE" sz="2000" kern="1200" dirty="0"/>
                        <a:t>Couverture </a:t>
                      </a:r>
                      <a:r>
                        <a:rPr lang="fr-BE" sz="2000" kern="1200" dirty="0" smtClean="0"/>
                        <a:t>équitable des </a:t>
                      </a:r>
                      <a:r>
                        <a:rPr lang="fr-BE" sz="2000" kern="1200" dirty="0"/>
                        <a:t>populations </a:t>
                      </a:r>
                      <a:r>
                        <a:rPr lang="fr-BE" sz="2000" kern="1200" dirty="0" smtClean="0"/>
                        <a:t>vulnérables;</a:t>
                      </a:r>
                      <a:endParaRPr lang="fr-FR" sz="2000" kern="1200" dirty="0"/>
                    </a:p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BE" sz="2000" kern="1200" dirty="0"/>
                        <a:t>Définition des modalités de participation des travailleurs du secteur </a:t>
                      </a:r>
                      <a:r>
                        <a:rPr lang="fr-BE" sz="2000" kern="1200" dirty="0" smtClean="0"/>
                        <a:t>informel;</a:t>
                      </a:r>
                      <a:endParaRPr lang="fr-FR" sz="2000" kern="1200" dirty="0"/>
                    </a:p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BE" sz="2000" kern="1200" dirty="0" smtClean="0"/>
                        <a:t>Coordination </a:t>
                      </a:r>
                      <a:r>
                        <a:rPr lang="fr-BE" sz="2000" kern="1200" dirty="0"/>
                        <a:t>des efforts entre le Ministère de la Santé Publique </a:t>
                      </a:r>
                      <a:r>
                        <a:rPr lang="fr-BE" sz="2000" kern="1200" dirty="0" smtClean="0"/>
                        <a:t>et les </a:t>
                      </a:r>
                      <a:r>
                        <a:rPr lang="fr-BE" sz="2000" kern="1200" dirty="0"/>
                        <a:t>ministères partenaires  </a:t>
                      </a:r>
                      <a:r>
                        <a:rPr lang="fr-BE" sz="2000" kern="1200" dirty="0" smtClean="0"/>
                        <a:t>impliqués dans </a:t>
                      </a:r>
                      <a:r>
                        <a:rPr lang="fr-BE" sz="2000" kern="1200" dirty="0"/>
                        <a:t>la </a:t>
                      </a:r>
                      <a:r>
                        <a:rPr lang="fr-BE" sz="2000" kern="1200" dirty="0" smtClean="0"/>
                        <a:t>CSU;</a:t>
                      </a:r>
                    </a:p>
                    <a:p>
                      <a:pPr marL="402336" marR="0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BE" sz="2000" kern="1200" dirty="0" smtClean="0"/>
                        <a:t>Renforcement de l’offre des soins et services de qualité;</a:t>
                      </a:r>
                      <a:endParaRPr lang="fr-FR" sz="2000" kern="1200" dirty="0" smtClean="0"/>
                    </a:p>
                    <a:p>
                      <a:pPr marL="402336" lvl="2" indent="-164592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buChar char="§"/>
                      </a:pPr>
                      <a:r>
                        <a:rPr lang="fr-FR" sz="2000" kern="1200" dirty="0" smtClean="0"/>
                        <a:t>Amélioration de l’efficience dans l’allocation et l’utilisation des ressources.</a:t>
                      </a:r>
                      <a:endParaRPr lang="fr-FR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7" marR="65577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4. CONCLUSIONS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6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3473" y="2285295"/>
            <a:ext cx="9652000" cy="1362075"/>
          </a:xfrm>
        </p:spPr>
        <p:txBody>
          <a:bodyPr/>
          <a:lstStyle/>
          <a:p>
            <a:pPr algn="ctr"/>
            <a:r>
              <a:rPr lang="fr-FR" sz="4000" b="1" dirty="0" smtClean="0"/>
              <a:t>MERCI POUR VOTRE AIMABLE ATTENTION</a:t>
            </a:r>
            <a:endParaRPr lang="fr-FR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573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43740" y="2129051"/>
            <a:ext cx="7104520" cy="1555846"/>
          </a:xfrm>
        </p:spPr>
        <p:txBody>
          <a:bodyPr/>
          <a:lstStyle/>
          <a:p>
            <a:pPr algn="ctr"/>
            <a:r>
              <a:rPr lang="fr-FR" sz="4000" b="1" dirty="0" smtClean="0"/>
              <a:t>INTRODUCTION</a:t>
            </a:r>
            <a:endParaRPr lang="fr-FR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6176" y="1532965"/>
            <a:ext cx="11513702" cy="4908177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</a:pPr>
            <a:r>
              <a:rPr lang="fr-BE" sz="2800" b="0" dirty="0" smtClean="0"/>
              <a:t>Le </a:t>
            </a:r>
            <a:r>
              <a:rPr lang="fr-BE" sz="2800" b="0" dirty="0"/>
              <a:t>Cameroun ne dispose pas </a:t>
            </a:r>
            <a:r>
              <a:rPr lang="fr-BE" sz="2800" b="0" dirty="0" smtClean="0"/>
              <a:t>d’une </a:t>
            </a:r>
            <a:r>
              <a:rPr lang="fr-BE" sz="2800" dirty="0" smtClean="0"/>
              <a:t>stratégie nationale de </a:t>
            </a:r>
            <a:r>
              <a:rPr lang="fr-BE" sz="2800" dirty="0"/>
              <a:t>financement de la </a:t>
            </a:r>
            <a:r>
              <a:rPr lang="fr-BE" sz="2800" dirty="0" smtClean="0"/>
              <a:t>santé</a:t>
            </a:r>
            <a:r>
              <a:rPr lang="fr-BE" sz="2800" dirty="0"/>
              <a:t> </a:t>
            </a:r>
            <a:r>
              <a:rPr lang="fr-BE" sz="2800" b="0" dirty="0" smtClean="0"/>
              <a:t>mais certains  programmes ont </a:t>
            </a:r>
            <a:r>
              <a:rPr lang="fr-BE" sz="2800" b="0" dirty="0"/>
              <a:t>élaboré </a:t>
            </a:r>
            <a:r>
              <a:rPr lang="fr-BE" sz="2800" b="0" dirty="0" smtClean="0"/>
              <a:t>les leurs. </a:t>
            </a:r>
            <a:r>
              <a:rPr lang="fr-BE" sz="2800" b="0" dirty="0"/>
              <a:t>C’est le cas </a:t>
            </a:r>
            <a:r>
              <a:rPr lang="fr-BE" sz="2800" b="0" dirty="0" smtClean="0"/>
              <a:t>notamment: </a:t>
            </a:r>
          </a:p>
          <a:p>
            <a:pPr lvl="3">
              <a:lnSpc>
                <a:spcPct val="150000"/>
              </a:lnSpc>
            </a:pPr>
            <a:r>
              <a:rPr lang="fr-BE" sz="2800" dirty="0"/>
              <a:t>du PPAC (Plan Pluri Annuel Complet) du PEV </a:t>
            </a:r>
          </a:p>
          <a:p>
            <a:pPr lvl="3">
              <a:lnSpc>
                <a:spcPct val="150000"/>
              </a:lnSpc>
            </a:pPr>
            <a:r>
              <a:rPr lang="fr-BE" sz="2800" dirty="0"/>
              <a:t>de la stratégie de financement du VIH/SIDA</a:t>
            </a:r>
            <a:r>
              <a:rPr lang="fr-BE" sz="2000" dirty="0"/>
              <a:t>. </a:t>
            </a: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1. INTRODUCTION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8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1. INTRODUCTION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8140" y="1509836"/>
            <a:ext cx="11475720" cy="35798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fr-FR" sz="2400" b="0" dirty="0" smtClean="0"/>
              <a:t>Problème central du financement de la santé:</a:t>
            </a:r>
            <a:endParaRPr lang="fr-FR" sz="2400" b="0" i="1" dirty="0" smtClean="0"/>
          </a:p>
          <a:p>
            <a:pPr algn="ctr">
              <a:lnSpc>
                <a:spcPct val="150000"/>
              </a:lnSpc>
            </a:pPr>
            <a:r>
              <a:rPr lang="fr-FR" sz="2800" i="1" dirty="0" smtClean="0"/>
              <a:t>Faible accessibilité financière aux soins et services de santé de qualité particulièrement pour les populations les plus vulnérables</a:t>
            </a:r>
            <a:endParaRPr lang="fr-FR" sz="28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507151"/>
            <a:ext cx="11475720" cy="4427715"/>
          </a:xfrm>
        </p:spPr>
        <p:txBody>
          <a:bodyPr>
            <a:normAutofit/>
          </a:bodyPr>
          <a:lstStyle/>
          <a:p>
            <a:pPr marL="0" lvl="1" indent="0">
              <a:lnSpc>
                <a:spcPct val="150000"/>
              </a:lnSpc>
              <a:buNone/>
            </a:pPr>
            <a:r>
              <a:rPr lang="fr-FR" sz="2000" b="1" dirty="0" smtClean="0"/>
              <a:t>Pour faciliter la compréhension du problème central du financement du secteur santé, il faut procéder à l’analyse des trois fonctions du financement de la santé:</a:t>
            </a:r>
          </a:p>
          <a:p>
            <a:pPr lvl="3">
              <a:lnSpc>
                <a:spcPct val="150000"/>
              </a:lnSpc>
            </a:pPr>
            <a:r>
              <a:rPr lang="fr-FR" sz="2400" dirty="0"/>
              <a:t>Collecte des ressources; </a:t>
            </a:r>
          </a:p>
          <a:p>
            <a:pPr lvl="3">
              <a:lnSpc>
                <a:spcPct val="150000"/>
              </a:lnSpc>
            </a:pPr>
            <a:r>
              <a:rPr lang="fr-FR" sz="2400" dirty="0"/>
              <a:t>Mise en commun des ressources et mécanismes de partage du risque </a:t>
            </a:r>
            <a:r>
              <a:rPr lang="fr-FR" sz="2400" dirty="0" smtClean="0"/>
              <a:t>maladie;</a:t>
            </a:r>
            <a:endParaRPr lang="fr-FR" sz="2400" dirty="0"/>
          </a:p>
          <a:p>
            <a:pPr lvl="3">
              <a:lnSpc>
                <a:spcPct val="150000"/>
              </a:lnSpc>
            </a:pPr>
            <a:r>
              <a:rPr lang="fr-FR" sz="2400" dirty="0"/>
              <a:t>Achat des services de santé</a:t>
            </a:r>
            <a:r>
              <a:rPr lang="fr-FR" sz="2000" dirty="0"/>
              <a:t>. </a:t>
            </a:r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1. INTRODUCTION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67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3901" y="2101756"/>
            <a:ext cx="9984198" cy="1986980"/>
          </a:xfrm>
        </p:spPr>
        <p:txBody>
          <a:bodyPr/>
          <a:lstStyle/>
          <a:p>
            <a:pPr algn="ctr"/>
            <a:r>
              <a:rPr lang="fr-FR" sz="4000" b="1" dirty="0" smtClean="0"/>
              <a:t> ANALYSE </a:t>
            </a:r>
            <a:r>
              <a:rPr lang="fr-FR" sz="4000" b="1" dirty="0"/>
              <a:t>DES FONCTIONS DU FINANCEMENT</a:t>
            </a:r>
            <a:br>
              <a:rPr lang="fr-FR" sz="4000" b="1" dirty="0"/>
            </a:br>
            <a:endParaRPr lang="fr-FR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83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394103"/>
            <a:ext cx="11475720" cy="5002307"/>
          </a:xfrm>
        </p:spPr>
        <p:txBody>
          <a:bodyPr>
            <a:normAutofit/>
          </a:bodyPr>
          <a:lstStyle/>
          <a:p>
            <a:pPr marL="0" lvl="1" indent="0">
              <a:lnSpc>
                <a:spcPct val="150000"/>
              </a:lnSpc>
              <a:buNone/>
            </a:pPr>
            <a:r>
              <a:rPr lang="fr-FR" sz="2000" b="1" dirty="0"/>
              <a:t>Selon les compte nationaux  2011, le volume de financement était de 504 milliards FCFA , </a:t>
            </a:r>
            <a:r>
              <a:rPr lang="fr-FR" sz="2000" b="1" dirty="0" smtClean="0"/>
              <a:t>réparti </a:t>
            </a:r>
            <a:r>
              <a:rPr lang="fr-FR" sz="2000" b="1" dirty="0"/>
              <a:t>selon les principales sources de financement: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les </a:t>
            </a:r>
            <a:r>
              <a:rPr lang="fr-FR" sz="2000" dirty="0"/>
              <a:t>ménages </a:t>
            </a:r>
            <a:r>
              <a:rPr lang="fr-FR" sz="2000" dirty="0" smtClean="0"/>
              <a:t>(52%);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le </a:t>
            </a:r>
            <a:r>
              <a:rPr lang="fr-FR" sz="2000" dirty="0"/>
              <a:t>Gouvernement </a:t>
            </a:r>
            <a:r>
              <a:rPr lang="fr-FR" sz="2000" dirty="0" smtClean="0"/>
              <a:t>(33%);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le </a:t>
            </a:r>
            <a:r>
              <a:rPr lang="fr-FR" sz="2000" dirty="0"/>
              <a:t>secteur privé </a:t>
            </a:r>
            <a:r>
              <a:rPr lang="fr-FR" sz="2000" dirty="0" smtClean="0"/>
              <a:t>(1%);</a:t>
            </a:r>
          </a:p>
          <a:p>
            <a:pPr lvl="2">
              <a:lnSpc>
                <a:spcPct val="150000"/>
              </a:lnSpc>
            </a:pPr>
            <a:r>
              <a:rPr lang="fr-FR" sz="2000" dirty="0" smtClean="0"/>
              <a:t>les </a:t>
            </a:r>
            <a:r>
              <a:rPr lang="fr-FR" sz="2000" dirty="0"/>
              <a:t>bailleurs de fonds </a:t>
            </a:r>
            <a:r>
              <a:rPr lang="fr-FR" sz="2000" dirty="0" smtClean="0"/>
              <a:t>(14%).</a:t>
            </a:r>
          </a:p>
          <a:p>
            <a:pPr>
              <a:lnSpc>
                <a:spcPct val="150000"/>
              </a:lnSpc>
            </a:pPr>
            <a:endParaRPr lang="fr-FR" sz="2000" b="1" i="1" dirty="0"/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2.1 COLLECTE DES RESSOURCES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4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8140" y="1379113"/>
            <a:ext cx="11475720" cy="50023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2000" dirty="0" smtClean="0"/>
              <a:t>Autres sources: </a:t>
            </a:r>
          </a:p>
          <a:p>
            <a:pPr lvl="1">
              <a:lnSpc>
                <a:spcPct val="150000"/>
              </a:lnSpc>
            </a:pPr>
            <a:r>
              <a:rPr lang="fr-FR" sz="2000" b="1" dirty="0" smtClean="0"/>
              <a:t> </a:t>
            </a:r>
            <a:r>
              <a:rPr lang="fr-FR" sz="2400" dirty="0" smtClean="0"/>
              <a:t>Ressources nationales hors budget de l’État : </a:t>
            </a:r>
            <a:r>
              <a:rPr lang="fr-BE" sz="2400" dirty="0" smtClean="0"/>
              <a:t>En marge du budget de l’État, de nombreux acteurs nationaux  et internationaux s’investissent, à titre caritatif et humanitaire, pour soutenir des actions de santé.. En l’absence  d’un mécanisme intégré de suivi, il est difficile d’évaluer leur montant.</a:t>
            </a:r>
          </a:p>
          <a:p>
            <a:pPr lvl="1">
              <a:lnSpc>
                <a:spcPct val="150000"/>
              </a:lnSpc>
            </a:pPr>
            <a:r>
              <a:rPr lang="fr-BE" sz="2400" dirty="0" smtClean="0"/>
              <a:t>Financement innovants:</a:t>
            </a:r>
            <a:r>
              <a:rPr lang="fr-FR" sz="2400" dirty="0"/>
              <a:t> </a:t>
            </a:r>
            <a:r>
              <a:rPr lang="fr-FR" sz="2400" dirty="0" smtClean="0"/>
              <a:t>Fonds UNITAID issus d’une quotité  de 10 % de la taxe aéroportuaire prélevée sur les billets d’avion des vols internationaux ;</a:t>
            </a:r>
            <a:endParaRPr lang="fr-FR" sz="2400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b="1" i="1" dirty="0"/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2.1 COLLECTE DES RESSOURCES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Custom 5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A8544"/>
      </a:accent2>
      <a:accent3>
        <a:srgbClr val="34C5F8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1918</TotalTime>
  <Words>1396</Words>
  <Application>Microsoft Office PowerPoint</Application>
  <PresentationFormat>Custom</PresentationFormat>
  <Paragraphs>144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Angles</vt:lpstr>
      <vt:lpstr>DIAGNOSTIC DU FINANCEMENT  DE LA SANTE </vt:lpstr>
      <vt:lpstr>PLAN DE PRESENTATION</vt:lpstr>
      <vt:lpstr>INTRODUCTION</vt:lpstr>
      <vt:lpstr>1. INTRODUCTION</vt:lpstr>
      <vt:lpstr>1. INTRODUCTION</vt:lpstr>
      <vt:lpstr>1. INTRODUCTION</vt:lpstr>
      <vt:lpstr> ANALYSE DES FONCTIONS DU FINANCEMENT </vt:lpstr>
      <vt:lpstr>2.1 COLLECTE DES RESSOURCES</vt:lpstr>
      <vt:lpstr>2.1 COLLECTE DES RESSOURCES</vt:lpstr>
      <vt:lpstr>2.1 COLLECTE DES RESSOURCES: PROBLEMES MAJEURS IDENTIFIES PAR SOURCES DE FINANCEMENT</vt:lpstr>
      <vt:lpstr>2.1 COLLECTE DES RESSOURCES: PROBLEMES MAJEURS IDENTIFIES PAR SOURCES DE FINANCEMENT</vt:lpstr>
      <vt:lpstr>2.2 MISE EN COMMUN DES RESSOURCES ET PARTAGE DU RISQUE MALADIE</vt:lpstr>
      <vt:lpstr>2.2 MISE EN COMMUN DES RESSOURCES ET PARTAGE DU RISQUE MALADIE</vt:lpstr>
      <vt:lpstr>2.2 MISE EN COMMUN DES RESSOURCES ET PARTAGE DU RISQUE MALADIE: PROBLEMES MAJEURS IDENTIFIES</vt:lpstr>
      <vt:lpstr>2.3 ACHAT DES SERVICES DE SANTE : troisieme fonction</vt:lpstr>
      <vt:lpstr>2.3 ACHAT DES SERVICES DE SANTE: PROBLEMES MAJEURS IDENTIFIES</vt:lpstr>
      <vt:lpstr>2.3 ACHAT DES SERVICES DE SANTE: PROBLEMES MAJEURS IDENTIFIES</vt:lpstr>
      <vt:lpstr>RECAPITULATIF DU DIAGNOSTIC  DU FINANCEMENT DE LA SANTE AU CAMEROUN </vt:lpstr>
      <vt:lpstr>3. RECAPITULATIF DU DIAGNOSTIC</vt:lpstr>
      <vt:lpstr>3. RECAPITULATIF DU DIAGNOSTIC</vt:lpstr>
      <vt:lpstr>4. CONCLUSIONS</vt:lpstr>
      <vt:lpstr>MERCI POUR VOTRE AIMABLE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DU FINANCEMENT DE LA SANTE</dc:title>
  <dc:creator>GUY-pc</dc:creator>
  <cp:lastModifiedBy>MEYER, Claude</cp:lastModifiedBy>
  <cp:revision>174</cp:revision>
  <dcterms:created xsi:type="dcterms:W3CDTF">2016-02-13T23:03:56Z</dcterms:created>
  <dcterms:modified xsi:type="dcterms:W3CDTF">2016-02-25T12:38:33Z</dcterms:modified>
</cp:coreProperties>
</file>