
<file path=[Content_Types].xml><?xml version="1.0" encoding="utf-8"?>
<Types xmlns="http://schemas.openxmlformats.org/package/2006/content-types">
  <Default Extension="xml" ContentType="application/xml"/>
  <Default Extension="JPG" ContentType="image/jpeg"/>
  <Default Extension="tiff" ContentType="image/tiff"/>
  <Default Extension="emf" ContentType="image/x-emf"/>
  <Default Extension="jpe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charts/chart4.xml" ContentType="application/vnd.openxmlformats-officedocument.drawingml.chart+xml"/>
  <Override PartName="/ppt/notesSlides/notesSlide8.xml" ContentType="application/vnd.openxmlformats-officedocument.presentationml.notesSlide+xml"/>
  <Override PartName="/ppt/charts/chart5.xml" ContentType="application/vnd.openxmlformats-officedocument.drawingml.chart+xml"/>
  <Override PartName="/ppt/notesSlides/notesSlide9.xml" ContentType="application/vnd.openxmlformats-officedocument.presentationml.notesSlide+xml"/>
  <Override PartName="/ppt/charts/chart6.xml" ContentType="application/vnd.openxmlformats-officedocument.drawingml.chart+xml"/>
  <Override PartName="/ppt/notesSlides/notesSlide10.xml" ContentType="application/vnd.openxmlformats-officedocument.presentationml.notesSlide+xml"/>
  <Override PartName="/ppt/charts/chart7.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67" r:id="rId2"/>
    <p:sldId id="295" r:id="rId3"/>
    <p:sldId id="296" r:id="rId4"/>
    <p:sldId id="293" r:id="rId5"/>
    <p:sldId id="274" r:id="rId6"/>
    <p:sldId id="270" r:id="rId7"/>
    <p:sldId id="291" r:id="rId8"/>
    <p:sldId id="278" r:id="rId9"/>
    <p:sldId id="279" r:id="rId10"/>
    <p:sldId id="318" r:id="rId11"/>
    <p:sldId id="319" r:id="rId12"/>
    <p:sldId id="320" r:id="rId13"/>
    <p:sldId id="322" r:id="rId14"/>
    <p:sldId id="299" r:id="rId15"/>
    <p:sldId id="336" r:id="rId16"/>
    <p:sldId id="337" r:id="rId17"/>
    <p:sldId id="338" r:id="rId18"/>
    <p:sldId id="339" r:id="rId19"/>
    <p:sldId id="340" r:id="rId20"/>
    <p:sldId id="341" r:id="rId21"/>
    <p:sldId id="342" r:id="rId22"/>
    <p:sldId id="343" r:id="rId23"/>
    <p:sldId id="325" r:id="rId24"/>
    <p:sldId id="332" r:id="rId25"/>
    <p:sldId id="346" r:id="rId26"/>
    <p:sldId id="300" r:id="rId27"/>
    <p:sldId id="301" r:id="rId28"/>
    <p:sldId id="313" r:id="rId29"/>
    <p:sldId id="312" r:id="rId30"/>
    <p:sldId id="314" r:id="rId31"/>
    <p:sldId id="315" r:id="rId32"/>
    <p:sldId id="316" r:id="rId33"/>
    <p:sldId id="326" r:id="rId34"/>
    <p:sldId id="329" r:id="rId35"/>
    <p:sldId id="327" r:id="rId36"/>
    <p:sldId id="330" r:id="rId37"/>
    <p:sldId id="333" r:id="rId38"/>
    <p:sldId id="334" r:id="rId39"/>
    <p:sldId id="335" r:id="rId40"/>
    <p:sldId id="348" r:id="rId41"/>
    <p:sldId id="288" r:id="rId42"/>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05" autoAdjust="0"/>
    <p:restoredTop sz="71045" autoAdjust="0"/>
  </p:normalViewPr>
  <p:slideViewPr>
    <p:cSldViewPr snapToGrid="0" snapToObjects="1">
      <p:cViewPr varScale="1">
        <p:scale>
          <a:sx n="75" d="100"/>
          <a:sy n="75" d="100"/>
        </p:scale>
        <p:origin x="-1472" y="-120"/>
      </p:cViewPr>
      <p:guideLst>
        <p:guide orient="horz" pos="2160"/>
        <p:guide pos="2880"/>
      </p:guideLst>
    </p:cSldViewPr>
  </p:slideViewPr>
  <p:notesTextViewPr>
    <p:cViewPr>
      <p:scale>
        <a:sx n="100" d="100"/>
        <a:sy n="100" d="100"/>
      </p:scale>
      <p:origin x="0" y="0"/>
    </p:cViewPr>
  </p:notesTextViewPr>
  <p:sorterViewPr>
    <p:cViewPr>
      <p:scale>
        <a:sx n="124" d="100"/>
        <a:sy n="124" d="100"/>
      </p:scale>
      <p:origin x="0" y="5376"/>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esktop\Bureau%202016\Madagascar\Base%20de%20Calcul\Nouvelle%20Base%20d'anlyse%20ok%2005072016.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User\Desktop\Bureau%202016\Madagascar\Base%20de%20Calcul\Nouvelle%20Base%20d'anlyse%20ok%2005072016.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User\Desktop\Bureau%202016\Madagascar\Base%20de%20Calcul\Nouvelle%20Base%20d'anlyse%20ok%2005072016.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User\Desktop\Bureau%202016\Madagascar\Base%20de%20Calcul\Nouvelle%20Base%20d'anlyse%20ok%2005072016.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User\Desktop\Bureau%202016\Madagascar\Base%20de%20Calcul\Nouvelle%20Base%20d'anlyse%20ok%2005072016.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User\Desktop\Bureau%202016\Madagascar\Base%20de%20Calcul\Nouvelle%20Base%20d'anlyse%20ok%2005072016.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User\Desktop\Bureau%202016\Madagascar\Base%20de%20Calcul\Nouvelle%20Base%20d'anlyse%20ok%2005072016.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'SANTE -GRD'!$C$23</c:f>
              <c:strCache>
                <c:ptCount val="1"/>
                <c:pt idx="0">
                  <c:v>Solde Modifié</c:v>
                </c:pt>
              </c:strCache>
            </c:strRef>
          </c:tx>
          <c:invertIfNegative val="0"/>
          <c:cat>
            <c:numRef>
              <c:f>'SANTE -GRD'!$A$24:$B$31</c:f>
              <c:numCache>
                <c:formatCode>General</c:formatCode>
                <c:ptCount val="8"/>
                <c:pt idx="0">
                  <c:v>2008.0</c:v>
                </c:pt>
                <c:pt idx="1">
                  <c:v>2009.0</c:v>
                </c:pt>
                <c:pt idx="2">
                  <c:v>2010.0</c:v>
                </c:pt>
                <c:pt idx="3">
                  <c:v>2011.0</c:v>
                </c:pt>
                <c:pt idx="4">
                  <c:v>2012.0</c:v>
                </c:pt>
                <c:pt idx="5">
                  <c:v>2013.0</c:v>
                </c:pt>
                <c:pt idx="6">
                  <c:v>2014.0</c:v>
                </c:pt>
                <c:pt idx="7">
                  <c:v>2015.0</c:v>
                </c:pt>
              </c:numCache>
            </c:numRef>
          </c:cat>
          <c:val>
            <c:numRef>
              <c:f>'SANTE -GRD'!$C$24:$C$31</c:f>
              <c:numCache>
                <c:formatCode>#,##0</c:formatCode>
                <c:ptCount val="8"/>
                <c:pt idx="0">
                  <c:v>6.5013601E10</c:v>
                </c:pt>
                <c:pt idx="1">
                  <c:v>7.8666268E10</c:v>
                </c:pt>
                <c:pt idx="2">
                  <c:v>8.3487738E10</c:v>
                </c:pt>
                <c:pt idx="3">
                  <c:v>1.03599767E11</c:v>
                </c:pt>
                <c:pt idx="4">
                  <c:v>1.11748398E11</c:v>
                </c:pt>
                <c:pt idx="5">
                  <c:v>1.35511053E11</c:v>
                </c:pt>
                <c:pt idx="6">
                  <c:v>1.58437634E11</c:v>
                </c:pt>
                <c:pt idx="7">
                  <c:v>1.49772084E11</c:v>
                </c:pt>
              </c:numCache>
            </c:numRef>
          </c:val>
        </c:ser>
        <c:ser>
          <c:idx val="1"/>
          <c:order val="1"/>
          <c:tx>
            <c:strRef>
              <c:f>'SANTE -GRD'!$D$23</c:f>
              <c:strCache>
                <c:ptCount val="1"/>
                <c:pt idx="0">
                  <c:v>Solde Engagé</c:v>
                </c:pt>
              </c:strCache>
            </c:strRef>
          </c:tx>
          <c:invertIfNegative val="0"/>
          <c:cat>
            <c:numRef>
              <c:f>'SANTE -GRD'!$A$24:$B$31</c:f>
              <c:numCache>
                <c:formatCode>General</c:formatCode>
                <c:ptCount val="8"/>
                <c:pt idx="0">
                  <c:v>2008.0</c:v>
                </c:pt>
                <c:pt idx="1">
                  <c:v>2009.0</c:v>
                </c:pt>
                <c:pt idx="2">
                  <c:v>2010.0</c:v>
                </c:pt>
                <c:pt idx="3">
                  <c:v>2011.0</c:v>
                </c:pt>
                <c:pt idx="4">
                  <c:v>2012.0</c:v>
                </c:pt>
                <c:pt idx="5">
                  <c:v>2013.0</c:v>
                </c:pt>
                <c:pt idx="6">
                  <c:v>2014.0</c:v>
                </c:pt>
                <c:pt idx="7">
                  <c:v>2015.0</c:v>
                </c:pt>
              </c:numCache>
            </c:numRef>
          </c:cat>
          <c:val>
            <c:numRef>
              <c:f>'SANTE -GRD'!$D$24:$D$31</c:f>
              <c:numCache>
                <c:formatCode>#,##0</c:formatCode>
                <c:ptCount val="8"/>
                <c:pt idx="0">
                  <c:v>6.068506517874E10</c:v>
                </c:pt>
                <c:pt idx="1">
                  <c:v>6.46131746274E10</c:v>
                </c:pt>
                <c:pt idx="2">
                  <c:v>7.76419510918E10</c:v>
                </c:pt>
                <c:pt idx="3">
                  <c:v>1.022940725398E11</c:v>
                </c:pt>
                <c:pt idx="4">
                  <c:v>1.051156175792E11</c:v>
                </c:pt>
                <c:pt idx="5">
                  <c:v>1.233381157634E11</c:v>
                </c:pt>
                <c:pt idx="6">
                  <c:v>1.399980310681E11</c:v>
                </c:pt>
                <c:pt idx="7">
                  <c:v>1.43701789324E11</c:v>
                </c:pt>
              </c:numCache>
            </c:numRef>
          </c:val>
        </c:ser>
        <c:ser>
          <c:idx val="2"/>
          <c:order val="2"/>
          <c:tx>
            <c:strRef>
              <c:f>'SANTE -GRD'!$E$23</c:f>
              <c:strCache>
                <c:ptCount val="1"/>
                <c:pt idx="0">
                  <c:v>Fonc Modifié</c:v>
                </c:pt>
              </c:strCache>
            </c:strRef>
          </c:tx>
          <c:invertIfNegative val="0"/>
          <c:cat>
            <c:numRef>
              <c:f>'SANTE -GRD'!$A$24:$B$31</c:f>
              <c:numCache>
                <c:formatCode>General</c:formatCode>
                <c:ptCount val="8"/>
                <c:pt idx="0">
                  <c:v>2008.0</c:v>
                </c:pt>
                <c:pt idx="1">
                  <c:v>2009.0</c:v>
                </c:pt>
                <c:pt idx="2">
                  <c:v>2010.0</c:v>
                </c:pt>
                <c:pt idx="3">
                  <c:v>2011.0</c:v>
                </c:pt>
                <c:pt idx="4">
                  <c:v>2012.0</c:v>
                </c:pt>
                <c:pt idx="5">
                  <c:v>2013.0</c:v>
                </c:pt>
                <c:pt idx="6">
                  <c:v>2014.0</c:v>
                </c:pt>
                <c:pt idx="7">
                  <c:v>2015.0</c:v>
                </c:pt>
              </c:numCache>
            </c:numRef>
          </c:cat>
          <c:val>
            <c:numRef>
              <c:f>'SANTE -GRD'!$E$24:$E$31</c:f>
              <c:numCache>
                <c:formatCode>#,##0</c:formatCode>
                <c:ptCount val="8"/>
                <c:pt idx="0">
                  <c:v>4.99437822304E10</c:v>
                </c:pt>
                <c:pt idx="1">
                  <c:v>5.7446459E10</c:v>
                </c:pt>
                <c:pt idx="2">
                  <c:v>3.7602310886E10</c:v>
                </c:pt>
                <c:pt idx="3">
                  <c:v>1.49400389E11</c:v>
                </c:pt>
                <c:pt idx="4">
                  <c:v>2.902221E10</c:v>
                </c:pt>
                <c:pt idx="5">
                  <c:v>3.3849205E10</c:v>
                </c:pt>
                <c:pt idx="6">
                  <c:v>5.8891759E10</c:v>
                </c:pt>
                <c:pt idx="7">
                  <c:v>2.6419195E10</c:v>
                </c:pt>
              </c:numCache>
            </c:numRef>
          </c:val>
        </c:ser>
        <c:ser>
          <c:idx val="3"/>
          <c:order val="3"/>
          <c:tx>
            <c:strRef>
              <c:f>'SANTE -GRD'!$F$23</c:f>
              <c:strCache>
                <c:ptCount val="1"/>
                <c:pt idx="0">
                  <c:v>Fonc Engagé</c:v>
                </c:pt>
              </c:strCache>
            </c:strRef>
          </c:tx>
          <c:invertIfNegative val="0"/>
          <c:cat>
            <c:numRef>
              <c:f>'SANTE -GRD'!$A$24:$B$31</c:f>
              <c:numCache>
                <c:formatCode>General</c:formatCode>
                <c:ptCount val="8"/>
                <c:pt idx="0">
                  <c:v>2008.0</c:v>
                </c:pt>
                <c:pt idx="1">
                  <c:v>2009.0</c:v>
                </c:pt>
                <c:pt idx="2">
                  <c:v>2010.0</c:v>
                </c:pt>
                <c:pt idx="3">
                  <c:v>2011.0</c:v>
                </c:pt>
                <c:pt idx="4">
                  <c:v>2012.0</c:v>
                </c:pt>
                <c:pt idx="5">
                  <c:v>2013.0</c:v>
                </c:pt>
                <c:pt idx="6">
                  <c:v>2014.0</c:v>
                </c:pt>
                <c:pt idx="7">
                  <c:v>2015.0</c:v>
                </c:pt>
              </c:numCache>
            </c:numRef>
          </c:cat>
          <c:val>
            <c:numRef>
              <c:f>'SANTE -GRD'!$F$24:$F$31</c:f>
              <c:numCache>
                <c:formatCode>#,##0</c:formatCode>
                <c:ptCount val="8"/>
                <c:pt idx="0">
                  <c:v>4.8501297163332E10</c:v>
                </c:pt>
                <c:pt idx="1">
                  <c:v>4.1331397858E10</c:v>
                </c:pt>
                <c:pt idx="2">
                  <c:v>3.7602310886E10</c:v>
                </c:pt>
                <c:pt idx="3">
                  <c:v>1.3758804960641E11</c:v>
                </c:pt>
                <c:pt idx="4">
                  <c:v>2.671220924579E10</c:v>
                </c:pt>
                <c:pt idx="5">
                  <c:v>2.343741079554E10</c:v>
                </c:pt>
                <c:pt idx="6">
                  <c:v>4.693008699758E10</c:v>
                </c:pt>
                <c:pt idx="7">
                  <c:v>2.581176714857E10</c:v>
                </c:pt>
              </c:numCache>
            </c:numRef>
          </c:val>
        </c:ser>
        <c:ser>
          <c:idx val="4"/>
          <c:order val="4"/>
          <c:tx>
            <c:strRef>
              <c:f>'SANTE -GRD'!$G$23</c:f>
              <c:strCache>
                <c:ptCount val="1"/>
                <c:pt idx="0">
                  <c:v>Invest Modifié</c:v>
                </c:pt>
              </c:strCache>
            </c:strRef>
          </c:tx>
          <c:invertIfNegative val="0"/>
          <c:cat>
            <c:numRef>
              <c:f>'SANTE -GRD'!$A$24:$B$31</c:f>
              <c:numCache>
                <c:formatCode>General</c:formatCode>
                <c:ptCount val="8"/>
                <c:pt idx="0">
                  <c:v>2008.0</c:v>
                </c:pt>
                <c:pt idx="1">
                  <c:v>2009.0</c:v>
                </c:pt>
                <c:pt idx="2">
                  <c:v>2010.0</c:v>
                </c:pt>
                <c:pt idx="3">
                  <c:v>2011.0</c:v>
                </c:pt>
                <c:pt idx="4">
                  <c:v>2012.0</c:v>
                </c:pt>
                <c:pt idx="5">
                  <c:v>2013.0</c:v>
                </c:pt>
                <c:pt idx="6">
                  <c:v>2014.0</c:v>
                </c:pt>
                <c:pt idx="7">
                  <c:v>2015.0</c:v>
                </c:pt>
              </c:numCache>
            </c:numRef>
          </c:cat>
          <c:val>
            <c:numRef>
              <c:f>'SANTE -GRD'!$G$24:$G$31</c:f>
              <c:numCache>
                <c:formatCode>#,##0</c:formatCode>
                <c:ptCount val="8"/>
                <c:pt idx="0">
                  <c:v>1.372250842155E11</c:v>
                </c:pt>
                <c:pt idx="1">
                  <c:v>1.95072108E11</c:v>
                </c:pt>
                <c:pt idx="2">
                  <c:v>6.7969851531E10</c:v>
                </c:pt>
                <c:pt idx="3">
                  <c:v>1.33448957E11</c:v>
                </c:pt>
                <c:pt idx="4">
                  <c:v>7.007877E10</c:v>
                </c:pt>
                <c:pt idx="5">
                  <c:v>6.3354352E10</c:v>
                </c:pt>
                <c:pt idx="6">
                  <c:v>8.3015292E10</c:v>
                </c:pt>
                <c:pt idx="7">
                  <c:v>9.3484862E10</c:v>
                </c:pt>
              </c:numCache>
            </c:numRef>
          </c:val>
        </c:ser>
        <c:ser>
          <c:idx val="5"/>
          <c:order val="5"/>
          <c:tx>
            <c:strRef>
              <c:f>'SANTE -GRD'!$H$23</c:f>
              <c:strCache>
                <c:ptCount val="1"/>
                <c:pt idx="0">
                  <c:v>Invest Engagé</c:v>
                </c:pt>
              </c:strCache>
            </c:strRef>
          </c:tx>
          <c:invertIfNegative val="0"/>
          <c:cat>
            <c:numRef>
              <c:f>'SANTE -GRD'!$A$24:$B$31</c:f>
              <c:numCache>
                <c:formatCode>General</c:formatCode>
                <c:ptCount val="8"/>
                <c:pt idx="0">
                  <c:v>2008.0</c:v>
                </c:pt>
                <c:pt idx="1">
                  <c:v>2009.0</c:v>
                </c:pt>
                <c:pt idx="2">
                  <c:v>2010.0</c:v>
                </c:pt>
                <c:pt idx="3">
                  <c:v>2011.0</c:v>
                </c:pt>
                <c:pt idx="4">
                  <c:v>2012.0</c:v>
                </c:pt>
                <c:pt idx="5">
                  <c:v>2013.0</c:v>
                </c:pt>
                <c:pt idx="6">
                  <c:v>2014.0</c:v>
                </c:pt>
                <c:pt idx="7">
                  <c:v>2015.0</c:v>
                </c:pt>
              </c:numCache>
            </c:numRef>
          </c:cat>
          <c:val>
            <c:numRef>
              <c:f>'SANTE -GRD'!$H$24:$H$31</c:f>
              <c:numCache>
                <c:formatCode>#,##0</c:formatCode>
                <c:ptCount val="8"/>
                <c:pt idx="0">
                  <c:v>3.279175393516E10</c:v>
                </c:pt>
                <c:pt idx="1">
                  <c:v>5.239332396934E10</c:v>
                </c:pt>
                <c:pt idx="2">
                  <c:v>8.61737935371E9</c:v>
                </c:pt>
                <c:pt idx="3">
                  <c:v>6.758167872771E10</c:v>
                </c:pt>
                <c:pt idx="4">
                  <c:v>1.738511011722E10</c:v>
                </c:pt>
                <c:pt idx="5">
                  <c:v>1.032956189262E10</c:v>
                </c:pt>
                <c:pt idx="6">
                  <c:v>5.029400632707E10</c:v>
                </c:pt>
                <c:pt idx="7">
                  <c:v>5.705375458745E10</c:v>
                </c:pt>
              </c:numCache>
            </c:numRef>
          </c:val>
        </c:ser>
        <c:dLbls>
          <c:showLegendKey val="0"/>
          <c:showVal val="0"/>
          <c:showCatName val="0"/>
          <c:showSerName val="0"/>
          <c:showPercent val="0"/>
          <c:showBubbleSize val="0"/>
        </c:dLbls>
        <c:gapWidth val="150"/>
        <c:shape val="cylinder"/>
        <c:axId val="-2146603000"/>
        <c:axId val="2116427592"/>
        <c:axId val="0"/>
      </c:bar3DChart>
      <c:catAx>
        <c:axId val="-2146603000"/>
        <c:scaling>
          <c:orientation val="minMax"/>
        </c:scaling>
        <c:delete val="0"/>
        <c:axPos val="b"/>
        <c:numFmt formatCode="General" sourceLinked="1"/>
        <c:majorTickMark val="out"/>
        <c:minorTickMark val="none"/>
        <c:tickLblPos val="nextTo"/>
        <c:txPr>
          <a:bodyPr/>
          <a:lstStyle/>
          <a:p>
            <a:pPr>
              <a:defRPr sz="1600"/>
            </a:pPr>
            <a:endParaRPr lang="fr-FR"/>
          </a:p>
        </c:txPr>
        <c:crossAx val="2116427592"/>
        <c:crosses val="autoZero"/>
        <c:auto val="1"/>
        <c:lblAlgn val="ctr"/>
        <c:lblOffset val="100"/>
        <c:noMultiLvlLbl val="0"/>
      </c:catAx>
      <c:valAx>
        <c:axId val="2116427592"/>
        <c:scaling>
          <c:orientation val="minMax"/>
        </c:scaling>
        <c:delete val="0"/>
        <c:axPos val="l"/>
        <c:majorGridlines/>
        <c:numFmt formatCode="#,##0" sourceLinked="1"/>
        <c:majorTickMark val="out"/>
        <c:minorTickMark val="none"/>
        <c:tickLblPos val="nextTo"/>
        <c:txPr>
          <a:bodyPr/>
          <a:lstStyle/>
          <a:p>
            <a:pPr>
              <a:defRPr sz="1400"/>
            </a:pPr>
            <a:endParaRPr lang="fr-FR"/>
          </a:p>
        </c:txPr>
        <c:crossAx val="-2146603000"/>
        <c:crosses val="autoZero"/>
        <c:crossBetween val="between"/>
        <c:dispUnits>
          <c:builtInUnit val="billions"/>
          <c:dispUnitsLbl>
            <c:layout/>
          </c:dispUnitsLbl>
        </c:dispUnits>
      </c:valAx>
    </c:plotArea>
    <c:legend>
      <c:legendPos val="b"/>
      <c:layout/>
      <c:overlay val="0"/>
      <c:txPr>
        <a:bodyPr/>
        <a:lstStyle/>
        <a:p>
          <a:pPr>
            <a:defRPr sz="1600"/>
          </a:pPr>
          <a:endParaRPr lang="fr-FR"/>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'Taux Cr Fiscal (2)'!$A$6</c:f>
              <c:strCache>
                <c:ptCount val="1"/>
                <c:pt idx="0">
                  <c:v>IR</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(2)'!$B$6:$J$6</c:f>
            </c:numRef>
          </c:val>
        </c:ser>
        <c:ser>
          <c:idx val="1"/>
          <c:order val="1"/>
          <c:tx>
            <c:strRef>
              <c:f>'Taux Cr Fiscal (2)'!$A$7</c:f>
              <c:strCache>
                <c:ptCount val="1"/>
                <c:pt idx="0">
                  <c:v> IRSA</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(2)'!$B$7:$J$7</c:f>
            </c:numRef>
          </c:val>
        </c:ser>
        <c:ser>
          <c:idx val="2"/>
          <c:order val="2"/>
          <c:tx>
            <c:strRef>
              <c:f>'Taux Cr Fiscal (2)'!$A$8</c:f>
              <c:strCache>
                <c:ptCount val="1"/>
                <c:pt idx="0">
                  <c:v> IRCM</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(2)'!$B$8:$J$8</c:f>
            </c:numRef>
          </c:val>
        </c:ser>
        <c:ser>
          <c:idx val="3"/>
          <c:order val="3"/>
          <c:tx>
            <c:strRef>
              <c:f>'Taux Cr Fiscal (2)'!$A$9</c:f>
              <c:strCache>
                <c:ptCount val="1"/>
                <c:pt idx="0">
                  <c:v> IPVI</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(2)'!$B$9:$J$9</c:f>
            </c:numRef>
          </c:val>
        </c:ser>
        <c:ser>
          <c:idx val="4"/>
          <c:order val="4"/>
          <c:tx>
            <c:strRef>
              <c:f>'Taux Cr Fiscal (2)'!$A$10</c:f>
              <c:strCache>
                <c:ptCount val="1"/>
                <c:pt idx="0">
                  <c:v> IS</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(2)'!$B$10:$J$10</c:f>
            </c:numRef>
          </c:val>
        </c:ser>
        <c:ser>
          <c:idx val="5"/>
          <c:order val="5"/>
          <c:tx>
            <c:strRef>
              <c:f>'Taux Cr Fiscal (2)'!$A$11</c:f>
              <c:strCache>
                <c:ptCount val="1"/>
                <c:pt idx="0">
                  <c:v>DE</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(2)'!$B$11:$J$11</c:f>
            </c:numRef>
          </c:val>
        </c:ser>
        <c:ser>
          <c:idx val="6"/>
          <c:order val="6"/>
          <c:tx>
            <c:strRef>
              <c:f>'Taux Cr Fiscal (2)'!$A$12</c:f>
              <c:strCache>
                <c:ptCount val="1"/>
                <c:pt idx="0">
                  <c:v>TVA</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(2)'!$B$12:$J$12</c:f>
            </c:numRef>
          </c:val>
        </c:ser>
        <c:ser>
          <c:idx val="7"/>
          <c:order val="7"/>
          <c:tx>
            <c:strRef>
              <c:f>'Taux Cr Fiscal (2)'!$A$13</c:f>
              <c:strCache>
                <c:ptCount val="1"/>
                <c:pt idx="0">
                  <c:v>DA</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(2)'!$B$13:$J$13</c:f>
            </c:numRef>
          </c:val>
        </c:ser>
        <c:ser>
          <c:idx val="8"/>
          <c:order val="8"/>
          <c:tx>
            <c:strRef>
              <c:f>'Taux Cr Fiscal (2)'!$A$14</c:f>
              <c:strCache>
                <c:ptCount val="1"/>
                <c:pt idx="0">
                  <c:v>ASSURANCES</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(2)'!$B$14:$J$14</c:f>
            </c:numRef>
          </c:val>
        </c:ser>
        <c:ser>
          <c:idx val="9"/>
          <c:order val="9"/>
          <c:tx>
            <c:strRef>
              <c:f>'Taux Cr Fiscal (2)'!$A$15</c:f>
              <c:strCache>
                <c:ptCount val="1"/>
                <c:pt idx="0">
                  <c:v>AUTRES</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(2)'!$B$15:$J$15</c:f>
            </c:numRef>
          </c:val>
        </c:ser>
        <c:ser>
          <c:idx val="10"/>
          <c:order val="10"/>
          <c:tx>
            <c:strRef>
              <c:f>'Taux Cr Fiscal (2)'!$A$16</c:f>
              <c:strCache>
                <c:ptCount val="1"/>
                <c:pt idx="0">
                  <c:v>TIMBRES</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(2)'!$B$16:$J$16</c:f>
            </c:numRef>
          </c:val>
        </c:ser>
        <c:ser>
          <c:idx val="11"/>
          <c:order val="11"/>
          <c:tx>
            <c:strRef>
              <c:f>'Taux Cr Fiscal (2)'!$A$17</c:f>
              <c:strCache>
                <c:ptCount val="1"/>
                <c:pt idx="0">
                  <c:v>TOT BG</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(2)'!$B$17:$J$17</c:f>
            </c:numRef>
          </c:val>
        </c:ser>
        <c:ser>
          <c:idx val="12"/>
          <c:order val="12"/>
          <c:tx>
            <c:strRef>
              <c:f>'Taux Cr Fiscal (2)'!$A$18</c:f>
              <c:strCache>
                <c:ptCount val="1"/>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(2)'!$B$18:$J$18</c:f>
            </c:numRef>
          </c:val>
        </c:ser>
        <c:ser>
          <c:idx val="13"/>
          <c:order val="13"/>
          <c:tx>
            <c:strRef>
              <c:f>'Taux Cr Fiscal (2)'!$A$19</c:f>
              <c:strCache>
                <c:ptCount val="1"/>
                <c:pt idx="0">
                  <c:v>TOT REC FISc</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(2)'!$B$19:$J$19</c:f>
            </c:numRef>
          </c:val>
        </c:ser>
        <c:ser>
          <c:idx val="14"/>
          <c:order val="14"/>
          <c:tx>
            <c:strRef>
              <c:f>'Taux Cr Fiscal (2)'!$A$20</c:f>
              <c:strCache>
                <c:ptCount val="1"/>
                <c:pt idx="0">
                  <c:v>TOT REC FISc</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(2)'!$B$20:$J$20</c:f>
            </c:numRef>
          </c:val>
        </c:ser>
        <c:ser>
          <c:idx val="15"/>
          <c:order val="15"/>
          <c:tx>
            <c:strRef>
              <c:f>'Taux Cr Fiscal (2)'!$A$21</c:f>
              <c:strCache>
                <c:ptCount val="1"/>
                <c:pt idx="0">
                  <c:v>Variation</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(2)'!$B$21:$J$21</c:f>
            </c:numRef>
          </c:val>
        </c:ser>
        <c:ser>
          <c:idx val="16"/>
          <c:order val="16"/>
          <c:tx>
            <c:strRef>
              <c:f>'Taux Cr Fiscal (2)'!$A$22</c:f>
              <c:strCache>
                <c:ptCount val="1"/>
                <c:pt idx="0">
                  <c:v>IR</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(2)'!$B$22:$J$22</c:f>
            </c:numRef>
          </c:val>
        </c:ser>
        <c:ser>
          <c:idx val="17"/>
          <c:order val="17"/>
          <c:tx>
            <c:strRef>
              <c:f>'Taux Cr Fiscal (2)'!$A$23</c:f>
              <c:strCache>
                <c:ptCount val="1"/>
                <c:pt idx="0">
                  <c:v>IR</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(2)'!$B$23:$J$23</c:f>
              <c:numCache>
                <c:formatCode>_-* #,##0.00\ _€_-;\-* #,##0.00\ _€_-;_-* "-"??\ _€_-;_-@_-</c:formatCode>
                <c:ptCount val="8"/>
                <c:pt idx="0">
                  <c:v>-7.559836704256853</c:v>
                </c:pt>
                <c:pt idx="1">
                  <c:v>-0.10494839192186</c:v>
                </c:pt>
                <c:pt idx="2">
                  <c:v>-0.0715843901728237</c:v>
                </c:pt>
                <c:pt idx="3">
                  <c:v>0.0505287548582001</c:v>
                </c:pt>
                <c:pt idx="4">
                  <c:v>0.199084910123005</c:v>
                </c:pt>
                <c:pt idx="5">
                  <c:v>0.102101479137696</c:v>
                </c:pt>
                <c:pt idx="6">
                  <c:v>0.11621751938903</c:v>
                </c:pt>
                <c:pt idx="7">
                  <c:v>-7.268436822843605</c:v>
                </c:pt>
              </c:numCache>
            </c:numRef>
          </c:val>
        </c:ser>
        <c:ser>
          <c:idx val="18"/>
          <c:order val="18"/>
          <c:tx>
            <c:strRef>
              <c:f>'Taux Cr Fiscal (2)'!$A$24</c:f>
              <c:strCache>
                <c:ptCount val="1"/>
                <c:pt idx="0">
                  <c:v> IRSA</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(2)'!$B$24:$J$24</c:f>
            </c:numRef>
          </c:val>
        </c:ser>
        <c:ser>
          <c:idx val="19"/>
          <c:order val="19"/>
          <c:tx>
            <c:strRef>
              <c:f>'Taux Cr Fiscal (2)'!$A$25</c:f>
              <c:strCache>
                <c:ptCount val="1"/>
                <c:pt idx="0">
                  <c:v> IRSA</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(2)'!$B$25:$J$25</c:f>
              <c:numCache>
                <c:formatCode>_-* #,##0.00\ _€_-;\-* #,##0.00\ _€_-;_-* "-"??\ _€_-;_-@_-</c:formatCode>
                <c:ptCount val="8"/>
                <c:pt idx="0">
                  <c:v>0.0283322265366367</c:v>
                </c:pt>
                <c:pt idx="1">
                  <c:v>0.320385879935538</c:v>
                </c:pt>
                <c:pt idx="2">
                  <c:v>0.291496541847153</c:v>
                </c:pt>
                <c:pt idx="3">
                  <c:v>-0.110946342240083</c:v>
                </c:pt>
                <c:pt idx="4">
                  <c:v>0.0805376356915817</c:v>
                </c:pt>
                <c:pt idx="5">
                  <c:v>0.0454759431031699</c:v>
                </c:pt>
                <c:pt idx="6">
                  <c:v>0.209934513474046</c:v>
                </c:pt>
                <c:pt idx="7">
                  <c:v>0.865216398348041</c:v>
                </c:pt>
              </c:numCache>
            </c:numRef>
          </c:val>
        </c:ser>
        <c:ser>
          <c:idx val="20"/>
          <c:order val="20"/>
          <c:tx>
            <c:strRef>
              <c:f>'Taux Cr Fiscal (2)'!$A$26</c:f>
              <c:strCache>
                <c:ptCount val="1"/>
                <c:pt idx="0">
                  <c:v> IRCM</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(2)'!$B$26:$J$26</c:f>
            </c:numRef>
          </c:val>
        </c:ser>
        <c:ser>
          <c:idx val="21"/>
          <c:order val="21"/>
          <c:tx>
            <c:strRef>
              <c:f>'Taux Cr Fiscal (2)'!$A$27</c:f>
              <c:strCache>
                <c:ptCount val="1"/>
                <c:pt idx="0">
                  <c:v> IRCM</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(2)'!$B$27:$J$27</c:f>
              <c:numCache>
                <c:formatCode>_-* #,##0.00\ _€_-;\-* #,##0.00\ _€_-;_-* "-"??\ _€_-;_-@_-</c:formatCode>
                <c:ptCount val="8"/>
                <c:pt idx="0">
                  <c:v>-0.596107894015699</c:v>
                </c:pt>
                <c:pt idx="1">
                  <c:v>0.146713031052428</c:v>
                </c:pt>
                <c:pt idx="2">
                  <c:v>0.0396024745147252</c:v>
                </c:pt>
                <c:pt idx="3">
                  <c:v>-0.0913588255455565</c:v>
                </c:pt>
                <c:pt idx="4">
                  <c:v>-0.210749252238134</c:v>
                </c:pt>
                <c:pt idx="5">
                  <c:v>-0.0657472411085159</c:v>
                </c:pt>
                <c:pt idx="6">
                  <c:v>0.0748560101802257</c:v>
                </c:pt>
                <c:pt idx="7">
                  <c:v>-0.702791697160527</c:v>
                </c:pt>
              </c:numCache>
            </c:numRef>
          </c:val>
        </c:ser>
        <c:ser>
          <c:idx val="22"/>
          <c:order val="22"/>
          <c:tx>
            <c:strRef>
              <c:f>'Taux Cr Fiscal (2)'!$A$28</c:f>
              <c:strCache>
                <c:ptCount val="1"/>
                <c:pt idx="0">
                  <c:v> IPVI</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(2)'!$B$28:$J$28</c:f>
            </c:numRef>
          </c:val>
        </c:ser>
        <c:ser>
          <c:idx val="23"/>
          <c:order val="23"/>
          <c:tx>
            <c:strRef>
              <c:f>'Taux Cr Fiscal (2)'!$A$29</c:f>
              <c:strCache>
                <c:ptCount val="1"/>
                <c:pt idx="0">
                  <c:v> IPVI</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(2)'!$B$29:$J$29</c:f>
              <c:numCache>
                <c:formatCode>_-* #,##0.00\ _€_-;\-* #,##0.00\ _€_-;_-* "-"??\ _€_-;_-@_-</c:formatCode>
                <c:ptCount val="8"/>
                <c:pt idx="0">
                  <c:v>-0.495842662483517</c:v>
                </c:pt>
                <c:pt idx="1">
                  <c:v>0.0647192610163578</c:v>
                </c:pt>
                <c:pt idx="2">
                  <c:v>-0.114388006518197</c:v>
                </c:pt>
                <c:pt idx="3">
                  <c:v>0.118421584786488</c:v>
                </c:pt>
                <c:pt idx="4">
                  <c:v>-0.0408713063839482</c:v>
                </c:pt>
                <c:pt idx="5">
                  <c:v>0.380287359049307</c:v>
                </c:pt>
                <c:pt idx="6">
                  <c:v>0.593233621508436</c:v>
                </c:pt>
                <c:pt idx="7">
                  <c:v>0.505559850974926</c:v>
                </c:pt>
              </c:numCache>
            </c:numRef>
          </c:val>
        </c:ser>
        <c:ser>
          <c:idx val="24"/>
          <c:order val="24"/>
          <c:tx>
            <c:strRef>
              <c:f>'Taux Cr Fiscal (2)'!$A$30</c:f>
              <c:strCache>
                <c:ptCount val="1"/>
                <c:pt idx="0">
                  <c:v> IS</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(2)'!$B$30:$J$30</c:f>
            </c:numRef>
          </c:val>
        </c:ser>
        <c:ser>
          <c:idx val="25"/>
          <c:order val="25"/>
          <c:tx>
            <c:strRef>
              <c:f>'Taux Cr Fiscal (2)'!$A$31</c:f>
              <c:strCache>
                <c:ptCount val="1"/>
                <c:pt idx="0">
                  <c:v> IS</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(2)'!$B$31:$J$31</c:f>
              <c:numCache>
                <c:formatCode>_-* #,##0.00\ _€_-;\-* #,##0.00\ _€_-;_-* "-"??\ _€_-;_-@_-</c:formatCode>
                <c:ptCount val="8"/>
                <c:pt idx="0">
                  <c:v>-0.172180603078372</c:v>
                </c:pt>
                <c:pt idx="1">
                  <c:v>0.114886818089928</c:v>
                </c:pt>
                <c:pt idx="2">
                  <c:v>0.0313110128176632</c:v>
                </c:pt>
                <c:pt idx="3">
                  <c:v>0.00628250511659285</c:v>
                </c:pt>
                <c:pt idx="4">
                  <c:v>0.0597304567053306</c:v>
                </c:pt>
                <c:pt idx="5">
                  <c:v>0.166820797663704</c:v>
                </c:pt>
                <c:pt idx="6">
                  <c:v>0.0965506193126492</c:v>
                </c:pt>
                <c:pt idx="7">
                  <c:v>0.303401606627496</c:v>
                </c:pt>
              </c:numCache>
            </c:numRef>
          </c:val>
        </c:ser>
        <c:ser>
          <c:idx val="26"/>
          <c:order val="26"/>
          <c:tx>
            <c:strRef>
              <c:f>'Taux Cr Fiscal (2)'!$A$32</c:f>
              <c:strCache>
                <c:ptCount val="1"/>
                <c:pt idx="0">
                  <c:v>DE</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(2)'!$B$32:$J$32</c:f>
            </c:numRef>
          </c:val>
        </c:ser>
        <c:ser>
          <c:idx val="27"/>
          <c:order val="27"/>
          <c:tx>
            <c:strRef>
              <c:f>'Taux Cr Fiscal (2)'!$A$33</c:f>
              <c:strCache>
                <c:ptCount val="1"/>
                <c:pt idx="0">
                  <c:v>DE</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(2)'!$B$33:$J$33</c:f>
              <c:numCache>
                <c:formatCode>_-* #,##0.00\ _€_-;\-* #,##0.00\ _€_-;_-* "-"??\ _€_-;_-@_-</c:formatCode>
                <c:ptCount val="8"/>
                <c:pt idx="0">
                  <c:v>-0.635105451679715</c:v>
                </c:pt>
                <c:pt idx="1">
                  <c:v>-0.00530407388621459</c:v>
                </c:pt>
                <c:pt idx="2">
                  <c:v>0.43042097282197</c:v>
                </c:pt>
                <c:pt idx="3">
                  <c:v>-0.0954099119789922</c:v>
                </c:pt>
                <c:pt idx="4">
                  <c:v>0.120566129891313</c:v>
                </c:pt>
                <c:pt idx="5">
                  <c:v>0.21325645955773</c:v>
                </c:pt>
                <c:pt idx="6">
                  <c:v>0.299928917928942</c:v>
                </c:pt>
                <c:pt idx="7">
                  <c:v>0.328353042655033</c:v>
                </c:pt>
              </c:numCache>
            </c:numRef>
          </c:val>
        </c:ser>
        <c:ser>
          <c:idx val="28"/>
          <c:order val="28"/>
          <c:tx>
            <c:strRef>
              <c:f>'Taux Cr Fiscal (2)'!$A$34</c:f>
              <c:strCache>
                <c:ptCount val="1"/>
                <c:pt idx="0">
                  <c:v>TVA</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(2)'!$B$34:$J$34</c:f>
            </c:numRef>
          </c:val>
        </c:ser>
        <c:ser>
          <c:idx val="29"/>
          <c:order val="29"/>
          <c:tx>
            <c:strRef>
              <c:f>'Taux Cr Fiscal (2)'!$A$35</c:f>
              <c:strCache>
                <c:ptCount val="1"/>
                <c:pt idx="0">
                  <c:v>TVA</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(2)'!$B$35:$J$35</c:f>
              <c:numCache>
                <c:formatCode>_-* #,##0.00\ _€_-;\-* #,##0.00\ _€_-;_-* "-"??\ _€_-;_-@_-</c:formatCode>
                <c:ptCount val="8"/>
                <c:pt idx="0">
                  <c:v>0.101832415925696</c:v>
                </c:pt>
                <c:pt idx="1">
                  <c:v>0.139927474512111</c:v>
                </c:pt>
                <c:pt idx="2">
                  <c:v>0.0457570371466202</c:v>
                </c:pt>
                <c:pt idx="3">
                  <c:v>-0.0295500824065673</c:v>
                </c:pt>
                <c:pt idx="4">
                  <c:v>-0.0199023743070261</c:v>
                </c:pt>
                <c:pt idx="5">
                  <c:v>0.0512569871652945</c:v>
                </c:pt>
                <c:pt idx="6">
                  <c:v>0.189877701666628</c:v>
                </c:pt>
                <c:pt idx="7">
                  <c:v>0.479199159702757</c:v>
                </c:pt>
              </c:numCache>
            </c:numRef>
          </c:val>
        </c:ser>
        <c:ser>
          <c:idx val="30"/>
          <c:order val="30"/>
          <c:tx>
            <c:strRef>
              <c:f>'Taux Cr Fiscal (2)'!$A$36</c:f>
              <c:strCache>
                <c:ptCount val="1"/>
                <c:pt idx="0">
                  <c:v>DA</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(2)'!$B$36:$J$36</c:f>
            </c:numRef>
          </c:val>
        </c:ser>
        <c:ser>
          <c:idx val="31"/>
          <c:order val="31"/>
          <c:tx>
            <c:strRef>
              <c:f>'Taux Cr Fiscal (2)'!$A$37</c:f>
              <c:strCache>
                <c:ptCount val="1"/>
                <c:pt idx="0">
                  <c:v>DA</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(2)'!$B$37:$J$37</c:f>
              <c:numCache>
                <c:formatCode>_-* #,##0.00\ _€_-;\-* #,##0.00\ _€_-;_-* "-"??\ _€_-;_-@_-</c:formatCode>
                <c:ptCount val="8"/>
                <c:pt idx="0">
                  <c:v>0.176217471245427</c:v>
                </c:pt>
                <c:pt idx="1">
                  <c:v>0.274661528222748</c:v>
                </c:pt>
                <c:pt idx="2">
                  <c:v>0.0740973194653774</c:v>
                </c:pt>
                <c:pt idx="3">
                  <c:v>0.0847081949055337</c:v>
                </c:pt>
                <c:pt idx="4">
                  <c:v>0.0592595318928416</c:v>
                </c:pt>
                <c:pt idx="5">
                  <c:v>-0.045247494980779</c:v>
                </c:pt>
                <c:pt idx="6">
                  <c:v>0.133446721049752</c:v>
                </c:pt>
                <c:pt idx="7">
                  <c:v>0.757143271800901</c:v>
                </c:pt>
              </c:numCache>
            </c:numRef>
          </c:val>
        </c:ser>
        <c:ser>
          <c:idx val="32"/>
          <c:order val="32"/>
          <c:tx>
            <c:strRef>
              <c:f>'Taux Cr Fiscal (2)'!$A$38</c:f>
              <c:strCache>
                <c:ptCount val="1"/>
                <c:pt idx="0">
                  <c:v>ASSURANCES</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(2)'!$B$38:$J$38</c:f>
            </c:numRef>
          </c:val>
        </c:ser>
        <c:ser>
          <c:idx val="33"/>
          <c:order val="33"/>
          <c:tx>
            <c:strRef>
              <c:f>'Taux Cr Fiscal (2)'!$A$39</c:f>
              <c:strCache>
                <c:ptCount val="1"/>
                <c:pt idx="0">
                  <c:v>ASSURANCES</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(2)'!$B$39:$J$39</c:f>
              <c:numCache>
                <c:formatCode>_-* #,##0.00\ _€_-;\-* #,##0.00\ _€_-;_-* "-"??\ _€_-;_-@_-</c:formatCode>
                <c:ptCount val="8"/>
                <c:pt idx="0">
                  <c:v>0.277674383103788</c:v>
                </c:pt>
                <c:pt idx="1">
                  <c:v>0.051035163220188</c:v>
                </c:pt>
                <c:pt idx="2">
                  <c:v>0.0497337279894876</c:v>
                </c:pt>
                <c:pt idx="3">
                  <c:v>0.30971315304258</c:v>
                </c:pt>
                <c:pt idx="4">
                  <c:v>0.0171312363557346</c:v>
                </c:pt>
                <c:pt idx="5">
                  <c:v>0.0237492942719082</c:v>
                </c:pt>
                <c:pt idx="6">
                  <c:v>0.0869809445537945</c:v>
                </c:pt>
                <c:pt idx="7">
                  <c:v>0.816017902537481</c:v>
                </c:pt>
              </c:numCache>
            </c:numRef>
          </c:val>
        </c:ser>
        <c:ser>
          <c:idx val="34"/>
          <c:order val="34"/>
          <c:tx>
            <c:strRef>
              <c:f>'Taux Cr Fiscal (2)'!$A$40</c:f>
              <c:strCache>
                <c:ptCount val="1"/>
                <c:pt idx="0">
                  <c:v>AUTRES</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(2)'!$B$40:$J$40</c:f>
            </c:numRef>
          </c:val>
        </c:ser>
        <c:ser>
          <c:idx val="35"/>
          <c:order val="35"/>
          <c:tx>
            <c:strRef>
              <c:f>'Taux Cr Fiscal (2)'!$A$41</c:f>
              <c:strCache>
                <c:ptCount val="1"/>
                <c:pt idx="0">
                  <c:v>AUTRES</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(2)'!$B$41:$J$41</c:f>
              <c:numCache>
                <c:formatCode>_-* #,##0.00\ _€_-;\-* #,##0.00\ _€_-;_-* "-"??\ _€_-;_-@_-</c:formatCode>
                <c:ptCount val="8"/>
                <c:pt idx="0">
                  <c:v>-0.604999136312406</c:v>
                </c:pt>
                <c:pt idx="1">
                  <c:v>0.0713285754744014</c:v>
                </c:pt>
                <c:pt idx="2">
                  <c:v>0.798363388874029</c:v>
                </c:pt>
                <c:pt idx="3">
                  <c:v>-0.889652794502276</c:v>
                </c:pt>
                <c:pt idx="4">
                  <c:v>-0.57649685171712</c:v>
                </c:pt>
                <c:pt idx="5">
                  <c:v>0.504252940471391</c:v>
                </c:pt>
                <c:pt idx="6">
                  <c:v>0.38371174564003</c:v>
                </c:pt>
                <c:pt idx="7">
                  <c:v>-0.313492132071948</c:v>
                </c:pt>
              </c:numCache>
            </c:numRef>
          </c:val>
        </c:ser>
        <c:ser>
          <c:idx val="36"/>
          <c:order val="36"/>
          <c:tx>
            <c:strRef>
              <c:f>'Taux Cr Fiscal (2)'!$A$42</c:f>
              <c:strCache>
                <c:ptCount val="1"/>
                <c:pt idx="0">
                  <c:v>TIMBRES</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(2)'!$B$42:$J$42</c:f>
            </c:numRef>
          </c:val>
        </c:ser>
        <c:ser>
          <c:idx val="37"/>
          <c:order val="37"/>
          <c:tx>
            <c:strRef>
              <c:f>'Taux Cr Fiscal (2)'!$A$43</c:f>
              <c:strCache>
                <c:ptCount val="1"/>
                <c:pt idx="0">
                  <c:v>TIMBRES</c:v>
                </c:pt>
              </c:strCache>
            </c:strRef>
          </c:tx>
          <c:invertIfNegative val="0"/>
          <c:cat>
            <c:strRef>
              <c:f>'Taux Cr Fiscal (2)'!$B$4:$J$5</c:f>
              <c:strCache>
                <c:ptCount val="8"/>
                <c:pt idx="0">
                  <c:v>2009</c:v>
                </c:pt>
                <c:pt idx="1">
                  <c:v>2010</c:v>
                </c:pt>
                <c:pt idx="2">
                  <c:v>2011</c:v>
                </c:pt>
                <c:pt idx="3">
                  <c:v>2012</c:v>
                </c:pt>
                <c:pt idx="4">
                  <c:v>2013</c:v>
                </c:pt>
                <c:pt idx="5">
                  <c:v>2014</c:v>
                </c:pt>
                <c:pt idx="6">
                  <c:v>2015</c:v>
                </c:pt>
                <c:pt idx="7">
                  <c:v>2016 1er trimestre</c:v>
                </c:pt>
              </c:strCache>
            </c:strRef>
          </c:cat>
          <c:val>
            <c:numRef>
              <c:f>'Taux Cr Fiscal (2)'!$B$43:$J$43</c:f>
              <c:numCache>
                <c:formatCode>_-* #,##0.00\ _€_-;\-* #,##0.00\ _€_-;_-* "-"??\ _€_-;_-@_-</c:formatCode>
                <c:ptCount val="8"/>
                <c:pt idx="0">
                  <c:v>-0.751221665984204</c:v>
                </c:pt>
                <c:pt idx="1">
                  <c:v>-0.389832032163111</c:v>
                </c:pt>
                <c:pt idx="2">
                  <c:v>0.0301395337078652</c:v>
                </c:pt>
                <c:pt idx="3">
                  <c:v>-0.151672238009297</c:v>
                </c:pt>
                <c:pt idx="4">
                  <c:v>-0.140299782090767</c:v>
                </c:pt>
                <c:pt idx="5">
                  <c:v>-0.0190257839276527</c:v>
                </c:pt>
                <c:pt idx="6">
                  <c:v>-0.0476783234980699</c:v>
                </c:pt>
                <c:pt idx="7">
                  <c:v>-1.469590291965235</c:v>
                </c:pt>
              </c:numCache>
            </c:numRef>
          </c:val>
        </c:ser>
        <c:dLbls>
          <c:showLegendKey val="0"/>
          <c:showVal val="0"/>
          <c:showCatName val="0"/>
          <c:showSerName val="0"/>
          <c:showPercent val="0"/>
          <c:showBubbleSize val="0"/>
        </c:dLbls>
        <c:gapWidth val="150"/>
        <c:axId val="-2082512296"/>
        <c:axId val="-2082846952"/>
      </c:barChart>
      <c:catAx>
        <c:axId val="-2082512296"/>
        <c:scaling>
          <c:orientation val="minMax"/>
        </c:scaling>
        <c:delete val="0"/>
        <c:axPos val="b"/>
        <c:numFmt formatCode="General" sourceLinked="1"/>
        <c:majorTickMark val="out"/>
        <c:minorTickMark val="none"/>
        <c:tickLblPos val="nextTo"/>
        <c:txPr>
          <a:bodyPr/>
          <a:lstStyle/>
          <a:p>
            <a:pPr>
              <a:defRPr sz="1600"/>
            </a:pPr>
            <a:endParaRPr lang="fr-FR"/>
          </a:p>
        </c:txPr>
        <c:crossAx val="-2082846952"/>
        <c:crosses val="autoZero"/>
        <c:auto val="1"/>
        <c:lblAlgn val="ctr"/>
        <c:lblOffset val="100"/>
        <c:noMultiLvlLbl val="0"/>
      </c:catAx>
      <c:valAx>
        <c:axId val="-2082846952"/>
        <c:scaling>
          <c:orientation val="minMax"/>
        </c:scaling>
        <c:delete val="0"/>
        <c:axPos val="l"/>
        <c:majorGridlines/>
        <c:numFmt formatCode="_-* #,##0.00\ _€_-;\-* #,##0.00\ _€_-;_-* &quot;-&quot;??\ _€_-;_-@_-" sourceLinked="1"/>
        <c:majorTickMark val="out"/>
        <c:minorTickMark val="none"/>
        <c:tickLblPos val="nextTo"/>
        <c:txPr>
          <a:bodyPr/>
          <a:lstStyle/>
          <a:p>
            <a:pPr>
              <a:defRPr sz="1400"/>
            </a:pPr>
            <a:endParaRPr lang="fr-FR"/>
          </a:p>
        </c:txPr>
        <c:crossAx val="-2082512296"/>
        <c:crosses val="autoZero"/>
        <c:crossBetween val="between"/>
      </c:valAx>
    </c:plotArea>
    <c:legend>
      <c:legendPos val="b"/>
      <c:layout/>
      <c:overlay val="0"/>
      <c:txPr>
        <a:bodyPr/>
        <a:lstStyle/>
        <a:p>
          <a:pPr>
            <a:defRPr sz="1800"/>
          </a:pPr>
          <a:endParaRPr lang="fr-FR"/>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'Rec Douane'!$B$2</c:f>
              <c:strCache>
                <c:ptCount val="1"/>
                <c:pt idx="0">
                  <c:v>2008</c:v>
                </c:pt>
              </c:strCache>
            </c:strRef>
          </c:tx>
          <c:invertIfNegative val="0"/>
          <c:cat>
            <c:strRef>
              <c:f>'Rec Douane'!$A$3:$A$11</c:f>
              <c:strCache>
                <c:ptCount val="1"/>
                <c:pt idx="0">
                  <c:v>Taux de variation des recettes douanières</c:v>
                </c:pt>
              </c:strCache>
            </c:strRef>
          </c:cat>
          <c:val>
            <c:numRef>
              <c:f>'Rec Douane'!$B$3:$B$11</c:f>
              <c:numCache>
                <c:formatCode>General</c:formatCode>
                <c:ptCount val="1"/>
              </c:numCache>
            </c:numRef>
          </c:val>
        </c:ser>
        <c:ser>
          <c:idx val="1"/>
          <c:order val="1"/>
          <c:tx>
            <c:strRef>
              <c:f>'Rec Douane'!$C$2</c:f>
              <c:strCache>
                <c:ptCount val="1"/>
                <c:pt idx="0">
                  <c:v>2009</c:v>
                </c:pt>
              </c:strCache>
            </c:strRef>
          </c:tx>
          <c:invertIfNegative val="0"/>
          <c:cat>
            <c:strRef>
              <c:f>'Rec Douane'!$A$3:$A$11</c:f>
              <c:strCache>
                <c:ptCount val="1"/>
                <c:pt idx="0">
                  <c:v>Taux de variation des recettes douanières</c:v>
                </c:pt>
              </c:strCache>
            </c:strRef>
          </c:cat>
          <c:val>
            <c:numRef>
              <c:f>'Rec Douane'!$C$3:$C$11</c:f>
              <c:numCache>
                <c:formatCode>0%</c:formatCode>
                <c:ptCount val="1"/>
                <c:pt idx="0">
                  <c:v>-0.252431037904346</c:v>
                </c:pt>
              </c:numCache>
            </c:numRef>
          </c:val>
        </c:ser>
        <c:ser>
          <c:idx val="2"/>
          <c:order val="2"/>
          <c:tx>
            <c:strRef>
              <c:f>'Rec Douane'!$D$2</c:f>
              <c:strCache>
                <c:ptCount val="1"/>
                <c:pt idx="0">
                  <c:v>2010</c:v>
                </c:pt>
              </c:strCache>
            </c:strRef>
          </c:tx>
          <c:invertIfNegative val="0"/>
          <c:cat>
            <c:strRef>
              <c:f>'Rec Douane'!$A$3:$A$11</c:f>
              <c:strCache>
                <c:ptCount val="1"/>
                <c:pt idx="0">
                  <c:v>Taux de variation des recettes douanières</c:v>
                </c:pt>
              </c:strCache>
            </c:strRef>
          </c:cat>
          <c:val>
            <c:numRef>
              <c:f>'Rec Douane'!$D$3:$D$11</c:f>
              <c:numCache>
                <c:formatCode>0%</c:formatCode>
                <c:ptCount val="1"/>
                <c:pt idx="0">
                  <c:v>0.100876028670029</c:v>
                </c:pt>
              </c:numCache>
            </c:numRef>
          </c:val>
        </c:ser>
        <c:ser>
          <c:idx val="3"/>
          <c:order val="3"/>
          <c:tx>
            <c:strRef>
              <c:f>'Rec Douane'!$E$2</c:f>
              <c:strCache>
                <c:ptCount val="1"/>
                <c:pt idx="0">
                  <c:v>2011</c:v>
                </c:pt>
              </c:strCache>
            </c:strRef>
          </c:tx>
          <c:invertIfNegative val="0"/>
          <c:cat>
            <c:strRef>
              <c:f>'Rec Douane'!$A$3:$A$11</c:f>
              <c:strCache>
                <c:ptCount val="1"/>
                <c:pt idx="0">
                  <c:v>Taux de variation des recettes douanières</c:v>
                </c:pt>
              </c:strCache>
            </c:strRef>
          </c:cat>
          <c:val>
            <c:numRef>
              <c:f>'Rec Douane'!$E$3:$E$11</c:f>
              <c:numCache>
                <c:formatCode>0%</c:formatCode>
                <c:ptCount val="1"/>
                <c:pt idx="0">
                  <c:v>0.202194357366771</c:v>
                </c:pt>
              </c:numCache>
            </c:numRef>
          </c:val>
        </c:ser>
        <c:ser>
          <c:idx val="4"/>
          <c:order val="4"/>
          <c:tx>
            <c:strRef>
              <c:f>'Rec Douane'!$F$2</c:f>
              <c:strCache>
                <c:ptCount val="1"/>
                <c:pt idx="0">
                  <c:v>2012</c:v>
                </c:pt>
              </c:strCache>
            </c:strRef>
          </c:tx>
          <c:invertIfNegative val="0"/>
          <c:cat>
            <c:strRef>
              <c:f>'Rec Douane'!$A$3:$A$11</c:f>
              <c:strCache>
                <c:ptCount val="1"/>
                <c:pt idx="0">
                  <c:v>Taux de variation des recettes douanières</c:v>
                </c:pt>
              </c:strCache>
            </c:strRef>
          </c:cat>
          <c:val>
            <c:numRef>
              <c:f>'Rec Douane'!$F$3:$F$11</c:f>
              <c:numCache>
                <c:formatCode>0%</c:formatCode>
                <c:ptCount val="1"/>
                <c:pt idx="0">
                  <c:v>0.0516497843746865</c:v>
                </c:pt>
              </c:numCache>
            </c:numRef>
          </c:val>
        </c:ser>
        <c:ser>
          <c:idx val="5"/>
          <c:order val="5"/>
          <c:tx>
            <c:strRef>
              <c:f>'Rec Douane'!$G$2</c:f>
              <c:strCache>
                <c:ptCount val="1"/>
                <c:pt idx="0">
                  <c:v>2013</c:v>
                </c:pt>
              </c:strCache>
            </c:strRef>
          </c:tx>
          <c:invertIfNegative val="0"/>
          <c:cat>
            <c:strRef>
              <c:f>'Rec Douane'!$A$3:$A$11</c:f>
              <c:strCache>
                <c:ptCount val="1"/>
                <c:pt idx="0">
                  <c:v>Taux de variation des recettes douanières</c:v>
                </c:pt>
              </c:strCache>
            </c:strRef>
          </c:cat>
          <c:val>
            <c:numRef>
              <c:f>'Rec Douane'!$G$3:$G$11</c:f>
              <c:numCache>
                <c:formatCode>0%</c:formatCode>
                <c:ptCount val="1"/>
                <c:pt idx="0">
                  <c:v>0.117966812893382</c:v>
                </c:pt>
              </c:numCache>
            </c:numRef>
          </c:val>
        </c:ser>
        <c:ser>
          <c:idx val="6"/>
          <c:order val="6"/>
          <c:tx>
            <c:strRef>
              <c:f>'Rec Douane'!$H$2</c:f>
              <c:strCache>
                <c:ptCount val="1"/>
                <c:pt idx="0">
                  <c:v>2014</c:v>
                </c:pt>
              </c:strCache>
            </c:strRef>
          </c:tx>
          <c:invertIfNegative val="0"/>
          <c:cat>
            <c:strRef>
              <c:f>'Rec Douane'!$A$3:$A$11</c:f>
              <c:strCache>
                <c:ptCount val="1"/>
                <c:pt idx="0">
                  <c:v>Taux de variation des recettes douanières</c:v>
                </c:pt>
              </c:strCache>
            </c:strRef>
          </c:cat>
          <c:val>
            <c:numRef>
              <c:f>'Rec Douane'!$H$3:$H$11</c:f>
              <c:numCache>
                <c:formatCode>0%</c:formatCode>
                <c:ptCount val="1"/>
                <c:pt idx="0">
                  <c:v>0.0705743853962296</c:v>
                </c:pt>
              </c:numCache>
            </c:numRef>
          </c:val>
        </c:ser>
        <c:ser>
          <c:idx val="7"/>
          <c:order val="7"/>
          <c:tx>
            <c:strRef>
              <c:f>'Rec Douane'!$I$2</c:f>
              <c:strCache>
                <c:ptCount val="1"/>
                <c:pt idx="0">
                  <c:v>2015</c:v>
                </c:pt>
              </c:strCache>
            </c:strRef>
          </c:tx>
          <c:invertIfNegative val="0"/>
          <c:cat>
            <c:strRef>
              <c:f>'Rec Douane'!$A$3:$A$11</c:f>
              <c:strCache>
                <c:ptCount val="1"/>
                <c:pt idx="0">
                  <c:v>Taux de variation des recettes douanières</c:v>
                </c:pt>
              </c:strCache>
            </c:strRef>
          </c:cat>
          <c:val>
            <c:numRef>
              <c:f>'Rec Douane'!$I$3:$I$11</c:f>
              <c:numCache>
                <c:formatCode>0%</c:formatCode>
                <c:ptCount val="1"/>
                <c:pt idx="0">
                  <c:v>0.16267866052323</c:v>
                </c:pt>
              </c:numCache>
            </c:numRef>
          </c:val>
        </c:ser>
        <c:dLbls>
          <c:showLegendKey val="0"/>
          <c:showVal val="0"/>
          <c:showCatName val="0"/>
          <c:showSerName val="0"/>
          <c:showPercent val="0"/>
          <c:showBubbleSize val="0"/>
        </c:dLbls>
        <c:gapWidth val="150"/>
        <c:axId val="-2012273272"/>
        <c:axId val="-2012276456"/>
      </c:barChart>
      <c:catAx>
        <c:axId val="-2012273272"/>
        <c:scaling>
          <c:orientation val="minMax"/>
        </c:scaling>
        <c:delete val="1"/>
        <c:axPos val="b"/>
        <c:majorTickMark val="out"/>
        <c:minorTickMark val="none"/>
        <c:tickLblPos val="nextTo"/>
        <c:crossAx val="-2012276456"/>
        <c:crosses val="autoZero"/>
        <c:auto val="1"/>
        <c:lblAlgn val="ctr"/>
        <c:lblOffset val="100"/>
        <c:noMultiLvlLbl val="0"/>
      </c:catAx>
      <c:valAx>
        <c:axId val="-2012276456"/>
        <c:scaling>
          <c:orientation val="minMax"/>
        </c:scaling>
        <c:delete val="0"/>
        <c:axPos val="l"/>
        <c:majorGridlines/>
        <c:title>
          <c:tx>
            <c:rich>
              <a:bodyPr rot="-5400000" vert="horz"/>
              <a:lstStyle/>
              <a:p>
                <a:pPr>
                  <a:defRPr sz="1400"/>
                </a:pPr>
                <a:r>
                  <a:rPr lang="fr-FR" sz="1400" dirty="0" smtClean="0"/>
                  <a:t>Pourcent</a:t>
                </a:r>
                <a:endParaRPr lang="fr-FR" sz="1400" dirty="0"/>
              </a:p>
            </c:rich>
          </c:tx>
          <c:layout/>
          <c:overlay val="0"/>
        </c:title>
        <c:numFmt formatCode="General" sourceLinked="1"/>
        <c:majorTickMark val="out"/>
        <c:minorTickMark val="none"/>
        <c:tickLblPos val="nextTo"/>
        <c:txPr>
          <a:bodyPr/>
          <a:lstStyle/>
          <a:p>
            <a:pPr>
              <a:defRPr sz="1600"/>
            </a:pPr>
            <a:endParaRPr lang="fr-FR"/>
          </a:p>
        </c:txPr>
        <c:crossAx val="-2012273272"/>
        <c:crosses val="autoZero"/>
        <c:crossBetween val="between"/>
      </c:valAx>
    </c:plotArea>
    <c:legend>
      <c:legendPos val="b"/>
      <c:layout>
        <c:manualLayout>
          <c:xMode val="edge"/>
          <c:yMode val="edge"/>
          <c:x val="0.123378049965976"/>
          <c:y val="0.84638274771579"/>
          <c:w val="0.808535998868405"/>
          <c:h val="0.0834664357618478"/>
        </c:manualLayout>
      </c:layout>
      <c:overlay val="0"/>
      <c:txPr>
        <a:bodyPr/>
        <a:lstStyle/>
        <a:p>
          <a:pPr>
            <a:defRPr sz="1800"/>
          </a:pPr>
          <a:endParaRPr lang="fr-FR"/>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451966432174"/>
          <c:y val="0.0516125419831679"/>
          <c:w val="0.679878567955635"/>
          <c:h val="0.829831688023632"/>
        </c:manualLayout>
      </c:layout>
      <c:lineChart>
        <c:grouping val="standard"/>
        <c:varyColors val="0"/>
        <c:ser>
          <c:idx val="0"/>
          <c:order val="0"/>
          <c:tx>
            <c:strRef>
              <c:f>'Calcul CF CV  RE'!$O$3</c:f>
              <c:strCache>
                <c:ptCount val="1"/>
                <c:pt idx="0">
                  <c:v>Coût Fixe Etat</c:v>
                </c:pt>
              </c:strCache>
            </c:strRef>
          </c:tx>
          <c:spPr>
            <a:ln w="50800"/>
          </c:spPr>
          <c:marker>
            <c:symbol val="none"/>
          </c:marker>
          <c:cat>
            <c:numRef>
              <c:f>'Calcul CF CV  RE'!$M$4:$M$8</c:f>
              <c:numCache>
                <c:formatCode>General</c:formatCode>
                <c:ptCount val="5"/>
                <c:pt idx="0">
                  <c:v>2017.0</c:v>
                </c:pt>
                <c:pt idx="1">
                  <c:v>2018.0</c:v>
                </c:pt>
                <c:pt idx="2">
                  <c:v>2019.0</c:v>
                </c:pt>
                <c:pt idx="3">
                  <c:v>2020.0</c:v>
                </c:pt>
                <c:pt idx="4">
                  <c:v>2021.0</c:v>
                </c:pt>
              </c:numCache>
            </c:numRef>
          </c:cat>
          <c:val>
            <c:numRef>
              <c:f>'Calcul CF CV  RE'!$O$4:$O$8</c:f>
              <c:numCache>
                <c:formatCode>#,##0</c:formatCode>
                <c:ptCount val="5"/>
                <c:pt idx="0">
                  <c:v>1.94549269078499E11</c:v>
                </c:pt>
                <c:pt idx="1">
                  <c:v>2.15269601221037E11</c:v>
                </c:pt>
                <c:pt idx="2">
                  <c:v>2.49443553371966E11</c:v>
                </c:pt>
                <c:pt idx="3">
                  <c:v>3.12018492731928E11</c:v>
                </c:pt>
                <c:pt idx="4">
                  <c:v>4.18549162507201E11</c:v>
                </c:pt>
              </c:numCache>
            </c:numRef>
          </c:val>
          <c:smooth val="0"/>
        </c:ser>
        <c:ser>
          <c:idx val="1"/>
          <c:order val="1"/>
          <c:tx>
            <c:strRef>
              <c:f>'Calcul CF CV  RE'!$P$3</c:f>
              <c:strCache>
                <c:ptCount val="1"/>
                <c:pt idx="0">
                  <c:v>Coût Extérieur</c:v>
                </c:pt>
              </c:strCache>
            </c:strRef>
          </c:tx>
          <c:spPr>
            <a:ln w="50800"/>
          </c:spPr>
          <c:marker>
            <c:symbol val="none"/>
          </c:marker>
          <c:cat>
            <c:numRef>
              <c:f>'Calcul CF CV  RE'!$M$4:$M$8</c:f>
              <c:numCache>
                <c:formatCode>General</c:formatCode>
                <c:ptCount val="5"/>
                <c:pt idx="0">
                  <c:v>2017.0</c:v>
                </c:pt>
                <c:pt idx="1">
                  <c:v>2018.0</c:v>
                </c:pt>
                <c:pt idx="2">
                  <c:v>2019.0</c:v>
                </c:pt>
                <c:pt idx="3">
                  <c:v>2020.0</c:v>
                </c:pt>
                <c:pt idx="4">
                  <c:v>2021.0</c:v>
                </c:pt>
              </c:numCache>
            </c:numRef>
          </c:cat>
          <c:val>
            <c:numRef>
              <c:f>'Calcul CF CV  RE'!$P$4:$P$8</c:f>
              <c:numCache>
                <c:formatCode>#,##0</c:formatCode>
                <c:ptCount val="5"/>
                <c:pt idx="0">
                  <c:v>7.88711740215006E10</c:v>
                </c:pt>
                <c:pt idx="1">
                  <c:v>8.32618868659632E10</c:v>
                </c:pt>
                <c:pt idx="2">
                  <c:v>8.78970281663438E10</c:v>
                </c:pt>
                <c:pt idx="3">
                  <c:v>9.2790205114044E10</c:v>
                </c:pt>
                <c:pt idx="4">
                  <c:v>9.79557824049752E10</c:v>
                </c:pt>
              </c:numCache>
            </c:numRef>
          </c:val>
          <c:smooth val="0"/>
        </c:ser>
        <c:dLbls>
          <c:showLegendKey val="0"/>
          <c:showVal val="0"/>
          <c:showCatName val="0"/>
          <c:showSerName val="0"/>
          <c:showPercent val="0"/>
          <c:showBubbleSize val="0"/>
        </c:dLbls>
        <c:marker val="1"/>
        <c:smooth val="0"/>
        <c:axId val="-2082672696"/>
        <c:axId val="-2082739192"/>
      </c:lineChart>
      <c:catAx>
        <c:axId val="-2082672696"/>
        <c:scaling>
          <c:orientation val="minMax"/>
        </c:scaling>
        <c:delete val="0"/>
        <c:axPos val="b"/>
        <c:numFmt formatCode="General" sourceLinked="1"/>
        <c:majorTickMark val="out"/>
        <c:minorTickMark val="none"/>
        <c:tickLblPos val="nextTo"/>
        <c:txPr>
          <a:bodyPr/>
          <a:lstStyle/>
          <a:p>
            <a:pPr>
              <a:defRPr sz="1600"/>
            </a:pPr>
            <a:endParaRPr lang="fr-FR"/>
          </a:p>
        </c:txPr>
        <c:crossAx val="-2082739192"/>
        <c:crosses val="autoZero"/>
        <c:auto val="1"/>
        <c:lblAlgn val="ctr"/>
        <c:lblOffset val="100"/>
        <c:noMultiLvlLbl val="0"/>
      </c:catAx>
      <c:valAx>
        <c:axId val="-2082739192"/>
        <c:scaling>
          <c:orientation val="minMax"/>
        </c:scaling>
        <c:delete val="0"/>
        <c:axPos val="l"/>
        <c:majorGridlines/>
        <c:numFmt formatCode="#,##0" sourceLinked="1"/>
        <c:majorTickMark val="out"/>
        <c:minorTickMark val="none"/>
        <c:tickLblPos val="nextTo"/>
        <c:txPr>
          <a:bodyPr/>
          <a:lstStyle/>
          <a:p>
            <a:pPr>
              <a:defRPr sz="1800"/>
            </a:pPr>
            <a:endParaRPr lang="fr-FR"/>
          </a:p>
        </c:txPr>
        <c:crossAx val="-2082672696"/>
        <c:crosses val="autoZero"/>
        <c:crossBetween val="between"/>
        <c:dispUnits>
          <c:builtInUnit val="billions"/>
          <c:dispUnitsLbl>
            <c:layout/>
          </c:dispUnitsLbl>
        </c:dispUnits>
      </c:valAx>
      <c:spPr>
        <a:ln>
          <a:solidFill>
            <a:schemeClr val="bg1">
              <a:lumMod val="50000"/>
            </a:schemeClr>
          </a:solidFill>
        </a:ln>
      </c:spPr>
    </c:plotArea>
    <c:legend>
      <c:legendPos val="r"/>
      <c:layout>
        <c:manualLayout>
          <c:xMode val="edge"/>
          <c:yMode val="edge"/>
          <c:x val="0.810300122952578"/>
          <c:y val="0.414709258377894"/>
          <c:w val="0.176652058075123"/>
          <c:h val="0.463052554482163"/>
        </c:manualLayout>
      </c:layout>
      <c:overlay val="0"/>
      <c:txPr>
        <a:bodyPr/>
        <a:lstStyle/>
        <a:p>
          <a:pPr>
            <a:defRPr sz="1800"/>
          </a:pPr>
          <a:endParaRPr lang="fr-FR"/>
        </a:p>
      </c:txPr>
    </c:legend>
    <c:plotVisOnly val="1"/>
    <c:dispBlanksAs val="gap"/>
    <c:showDLblsOverMax val="0"/>
  </c:chart>
  <c:spPr>
    <a:ln w="9525" cmpd="sng"/>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6618059260214"/>
          <c:y val="0.0352458475481237"/>
          <c:w val="0.690235274264899"/>
          <c:h val="0.861641013386234"/>
        </c:manualLayout>
      </c:layout>
      <c:lineChart>
        <c:grouping val="standard"/>
        <c:varyColors val="0"/>
        <c:ser>
          <c:idx val="0"/>
          <c:order val="0"/>
          <c:tx>
            <c:strRef>
              <c:f>'Calcul CF CV  RE'!$N$3</c:f>
              <c:strCache>
                <c:ptCount val="1"/>
                <c:pt idx="0">
                  <c:v>Cout Fixe</c:v>
                </c:pt>
              </c:strCache>
            </c:strRef>
          </c:tx>
          <c:spPr>
            <a:ln w="50800"/>
          </c:spPr>
          <c:marker>
            <c:symbol val="none"/>
          </c:marker>
          <c:cat>
            <c:numRef>
              <c:f>'Calcul CF CV  RE'!$M$4:$M$8</c:f>
              <c:numCache>
                <c:formatCode>General</c:formatCode>
                <c:ptCount val="5"/>
                <c:pt idx="0">
                  <c:v>2017.0</c:v>
                </c:pt>
                <c:pt idx="1">
                  <c:v>2018.0</c:v>
                </c:pt>
                <c:pt idx="2">
                  <c:v>2019.0</c:v>
                </c:pt>
                <c:pt idx="3">
                  <c:v>2020.0</c:v>
                </c:pt>
                <c:pt idx="4">
                  <c:v>2021.0</c:v>
                </c:pt>
              </c:numCache>
            </c:numRef>
          </c:cat>
          <c:val>
            <c:numRef>
              <c:f>'Calcul CF CV  RE'!$N$4:$N$8</c:f>
              <c:numCache>
                <c:formatCode>#,##0</c:formatCode>
                <c:ptCount val="5"/>
                <c:pt idx="0">
                  <c:v>2.734204431E11</c:v>
                </c:pt>
                <c:pt idx="1">
                  <c:v>2.98531488087E11</c:v>
                </c:pt>
                <c:pt idx="2">
                  <c:v>3.3734058153831E11</c:v>
                </c:pt>
                <c:pt idx="3">
                  <c:v>4.04808697845972E11</c:v>
                </c:pt>
                <c:pt idx="4">
                  <c:v>5.16504944912176E11</c:v>
                </c:pt>
              </c:numCache>
            </c:numRef>
          </c:val>
          <c:smooth val="0"/>
        </c:ser>
        <c:ser>
          <c:idx val="1"/>
          <c:order val="1"/>
          <c:tx>
            <c:strRef>
              <c:f>'Calcul CF CV  RE'!$Q$3</c:f>
              <c:strCache>
                <c:ptCount val="1"/>
                <c:pt idx="0">
                  <c:v>Coût Variable</c:v>
                </c:pt>
              </c:strCache>
            </c:strRef>
          </c:tx>
          <c:spPr>
            <a:ln w="50800"/>
          </c:spPr>
          <c:marker>
            <c:symbol val="none"/>
          </c:marker>
          <c:cat>
            <c:numRef>
              <c:f>'Calcul CF CV  RE'!$M$4:$M$8</c:f>
              <c:numCache>
                <c:formatCode>General</c:formatCode>
                <c:ptCount val="5"/>
                <c:pt idx="0">
                  <c:v>2017.0</c:v>
                </c:pt>
                <c:pt idx="1">
                  <c:v>2018.0</c:v>
                </c:pt>
                <c:pt idx="2">
                  <c:v>2019.0</c:v>
                </c:pt>
                <c:pt idx="3">
                  <c:v>2020.0</c:v>
                </c:pt>
                <c:pt idx="4">
                  <c:v>2021.0</c:v>
                </c:pt>
              </c:numCache>
            </c:numRef>
          </c:cat>
          <c:val>
            <c:numRef>
              <c:f>'Calcul CF CV  RE'!$Q$4:$Q$8</c:f>
              <c:numCache>
                <c:formatCode>#,##0</c:formatCode>
                <c:ptCount val="5"/>
                <c:pt idx="0">
                  <c:v>3.9549216E11</c:v>
                </c:pt>
                <c:pt idx="1">
                  <c:v>4.0656594048E11</c:v>
                </c:pt>
                <c:pt idx="2">
                  <c:v>4.1794978681344E11</c:v>
                </c:pt>
                <c:pt idx="3">
                  <c:v>4.29652380844216E11</c:v>
                </c:pt>
                <c:pt idx="4">
                  <c:v>4.41682647507854E11</c:v>
                </c:pt>
              </c:numCache>
            </c:numRef>
          </c:val>
          <c:smooth val="0"/>
        </c:ser>
        <c:dLbls>
          <c:showLegendKey val="0"/>
          <c:showVal val="0"/>
          <c:showCatName val="0"/>
          <c:showSerName val="0"/>
          <c:showPercent val="0"/>
          <c:showBubbleSize val="0"/>
        </c:dLbls>
        <c:marker val="1"/>
        <c:smooth val="0"/>
        <c:axId val="-2083204968"/>
        <c:axId val="-2083239592"/>
      </c:lineChart>
      <c:catAx>
        <c:axId val="-2083204968"/>
        <c:scaling>
          <c:orientation val="minMax"/>
        </c:scaling>
        <c:delete val="0"/>
        <c:axPos val="b"/>
        <c:numFmt formatCode="General" sourceLinked="1"/>
        <c:majorTickMark val="out"/>
        <c:minorTickMark val="none"/>
        <c:tickLblPos val="nextTo"/>
        <c:txPr>
          <a:bodyPr/>
          <a:lstStyle/>
          <a:p>
            <a:pPr>
              <a:defRPr sz="1800"/>
            </a:pPr>
            <a:endParaRPr lang="fr-FR"/>
          </a:p>
        </c:txPr>
        <c:crossAx val="-2083239592"/>
        <c:crosses val="autoZero"/>
        <c:auto val="1"/>
        <c:lblAlgn val="ctr"/>
        <c:lblOffset val="100"/>
        <c:noMultiLvlLbl val="0"/>
      </c:catAx>
      <c:valAx>
        <c:axId val="-2083239592"/>
        <c:scaling>
          <c:orientation val="minMax"/>
        </c:scaling>
        <c:delete val="0"/>
        <c:axPos val="l"/>
        <c:majorGridlines/>
        <c:numFmt formatCode="#,##0" sourceLinked="1"/>
        <c:majorTickMark val="out"/>
        <c:minorTickMark val="none"/>
        <c:tickLblPos val="nextTo"/>
        <c:txPr>
          <a:bodyPr/>
          <a:lstStyle/>
          <a:p>
            <a:pPr>
              <a:defRPr sz="1800"/>
            </a:pPr>
            <a:endParaRPr lang="fr-FR"/>
          </a:p>
        </c:txPr>
        <c:crossAx val="-2083204968"/>
        <c:crosses val="autoZero"/>
        <c:crossBetween val="between"/>
        <c:dispUnits>
          <c:builtInUnit val="billions"/>
          <c:dispUnitsLbl>
            <c:layout/>
            <c:txPr>
              <a:bodyPr/>
              <a:lstStyle/>
              <a:p>
                <a:pPr>
                  <a:defRPr sz="1200"/>
                </a:pPr>
                <a:endParaRPr lang="fr-FR"/>
              </a:p>
            </c:txPr>
          </c:dispUnitsLbl>
        </c:dispUnits>
      </c:valAx>
    </c:plotArea>
    <c:legend>
      <c:legendPos val="r"/>
      <c:layout/>
      <c:overlay val="0"/>
      <c:txPr>
        <a:bodyPr/>
        <a:lstStyle/>
        <a:p>
          <a:pPr>
            <a:defRPr sz="1600"/>
          </a:pPr>
          <a:endParaRPr lang="fr-FR"/>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'Calcul CF CV  RE'!$T$3</c:f>
              <c:strCache>
                <c:ptCount val="1"/>
                <c:pt idx="0">
                  <c:v>Coût Fix + Variable</c:v>
                </c:pt>
              </c:strCache>
            </c:strRef>
          </c:tx>
          <c:invertIfNegative val="0"/>
          <c:cat>
            <c:numRef>
              <c:f>'Calcul CF CV  RE'!$M$4:$M$8</c:f>
              <c:numCache>
                <c:formatCode>General</c:formatCode>
                <c:ptCount val="5"/>
                <c:pt idx="0">
                  <c:v>2017.0</c:v>
                </c:pt>
                <c:pt idx="1">
                  <c:v>2018.0</c:v>
                </c:pt>
                <c:pt idx="2">
                  <c:v>2019.0</c:v>
                </c:pt>
                <c:pt idx="3">
                  <c:v>2020.0</c:v>
                </c:pt>
                <c:pt idx="4">
                  <c:v>2021.0</c:v>
                </c:pt>
              </c:numCache>
            </c:numRef>
          </c:cat>
          <c:val>
            <c:numRef>
              <c:f>'Calcul CF CV  RE'!$T$4:$T$9</c:f>
              <c:numCache>
                <c:formatCode>_-* #,##0.00\ _€_-;\-* #,##0.00\ _€_-;_-* "-"??\ _€_-;_-@_-</c:formatCode>
                <c:ptCount val="6"/>
                <c:pt idx="0">
                  <c:v>6.689126031E11</c:v>
                </c:pt>
                <c:pt idx="1">
                  <c:v>7.05097428567E11</c:v>
                </c:pt>
                <c:pt idx="2">
                  <c:v>7.5529036835175E11</c:v>
                </c:pt>
                <c:pt idx="3">
                  <c:v>8.34461078690188E11</c:v>
                </c:pt>
                <c:pt idx="4">
                  <c:v>9.58187592420031E11</c:v>
                </c:pt>
              </c:numCache>
            </c:numRef>
          </c:val>
        </c:ser>
        <c:ser>
          <c:idx val="1"/>
          <c:order val="1"/>
          <c:tx>
            <c:strRef>
              <c:f>'Calcul CF CV  RE'!$U$3</c:f>
              <c:strCache>
                <c:ptCount val="1"/>
                <c:pt idx="0">
                  <c:v>Fiscale + Douanière</c:v>
                </c:pt>
              </c:strCache>
            </c:strRef>
          </c:tx>
          <c:invertIfNegative val="0"/>
          <c:cat>
            <c:numRef>
              <c:f>'Calcul CF CV  RE'!$M$4:$M$8</c:f>
              <c:numCache>
                <c:formatCode>General</c:formatCode>
                <c:ptCount val="5"/>
                <c:pt idx="0">
                  <c:v>2017.0</c:v>
                </c:pt>
                <c:pt idx="1">
                  <c:v>2018.0</c:v>
                </c:pt>
                <c:pt idx="2">
                  <c:v>2019.0</c:v>
                </c:pt>
                <c:pt idx="3">
                  <c:v>2020.0</c:v>
                </c:pt>
                <c:pt idx="4">
                  <c:v>2021.0</c:v>
                </c:pt>
              </c:numCache>
            </c:numRef>
          </c:cat>
          <c:val>
            <c:numRef>
              <c:f>'Calcul CF CV  RE'!$U$4:$U$8</c:f>
              <c:numCache>
                <c:formatCode>_-* #,##0.00\ _€_-;\-* #,##0.00\ _€_-;_-* "-"??\ _€_-;_-@_-</c:formatCode>
                <c:ptCount val="5"/>
                <c:pt idx="0">
                  <c:v>3.38562770135492E12</c:v>
                </c:pt>
                <c:pt idx="1">
                  <c:v>3.5231694344677E12</c:v>
                </c:pt>
                <c:pt idx="2">
                  <c:v>3.8046777447109E12</c:v>
                </c:pt>
                <c:pt idx="3">
                  <c:v>4.033383669696E12</c:v>
                </c:pt>
                <c:pt idx="4">
                  <c:v>4.2759183791373E12</c:v>
                </c:pt>
              </c:numCache>
            </c:numRef>
          </c:val>
        </c:ser>
        <c:dLbls>
          <c:showLegendKey val="0"/>
          <c:showVal val="0"/>
          <c:showCatName val="0"/>
          <c:showSerName val="0"/>
          <c:showPercent val="0"/>
          <c:showBubbleSize val="0"/>
        </c:dLbls>
        <c:gapWidth val="150"/>
        <c:axId val="-2096092568"/>
        <c:axId val="-2147347576"/>
      </c:barChart>
      <c:catAx>
        <c:axId val="-2096092568"/>
        <c:scaling>
          <c:orientation val="minMax"/>
        </c:scaling>
        <c:delete val="0"/>
        <c:axPos val="b"/>
        <c:numFmt formatCode="General" sourceLinked="1"/>
        <c:majorTickMark val="out"/>
        <c:minorTickMark val="none"/>
        <c:tickLblPos val="nextTo"/>
        <c:txPr>
          <a:bodyPr/>
          <a:lstStyle/>
          <a:p>
            <a:pPr>
              <a:defRPr sz="1600"/>
            </a:pPr>
            <a:endParaRPr lang="fr-FR"/>
          </a:p>
        </c:txPr>
        <c:crossAx val="-2147347576"/>
        <c:crosses val="autoZero"/>
        <c:auto val="1"/>
        <c:lblAlgn val="ctr"/>
        <c:lblOffset val="100"/>
        <c:noMultiLvlLbl val="0"/>
      </c:catAx>
      <c:valAx>
        <c:axId val="-2147347576"/>
        <c:scaling>
          <c:orientation val="minMax"/>
        </c:scaling>
        <c:delete val="0"/>
        <c:axPos val="l"/>
        <c:majorGridlines/>
        <c:numFmt formatCode="_-* #,##0.00\ _€_-;\-* #,##0.00\ _€_-;_-* &quot;-&quot;??\ _€_-;_-@_-" sourceLinked="1"/>
        <c:majorTickMark val="out"/>
        <c:minorTickMark val="none"/>
        <c:tickLblPos val="nextTo"/>
        <c:crossAx val="-2096092568"/>
        <c:crosses val="autoZero"/>
        <c:crossBetween val="between"/>
        <c:dispUnits>
          <c:builtInUnit val="billions"/>
          <c:dispUnitsLbl>
            <c:layout/>
          </c:dispUnitsLbl>
        </c:dispUnits>
      </c:valAx>
    </c:plotArea>
    <c:legend>
      <c:legendPos val="r"/>
      <c:layout/>
      <c:overlay val="0"/>
      <c:txPr>
        <a:bodyPr/>
        <a:lstStyle/>
        <a:p>
          <a:pPr>
            <a:defRPr sz="1600"/>
          </a:pPr>
          <a:endParaRPr lang="fr-FR"/>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018043407948"/>
          <c:y val="0.0733165393451559"/>
          <c:w val="0.853543205140271"/>
          <c:h val="0.740834401667308"/>
        </c:manualLayout>
      </c:layout>
      <c:lineChart>
        <c:grouping val="standard"/>
        <c:varyColors val="0"/>
        <c:ser>
          <c:idx val="0"/>
          <c:order val="0"/>
          <c:tx>
            <c:strRef>
              <c:f>'Calcul CF CV  RE'!$A$30</c:f>
              <c:strCache>
                <c:ptCount val="1"/>
                <c:pt idx="0">
                  <c:v>Population Prise en compte</c:v>
                </c:pt>
              </c:strCache>
            </c:strRef>
          </c:tx>
          <c:spPr>
            <a:ln w="50800"/>
          </c:spPr>
          <c:marker>
            <c:symbol val="none"/>
          </c:marker>
          <c:cat>
            <c:numRef>
              <c:f>'Calcul CF CV  RE'!$B$29:$J$29</c:f>
              <c:numCache>
                <c:formatCode>General</c:formatCode>
                <c:ptCount val="5"/>
                <c:pt idx="0">
                  <c:v>2017.0</c:v>
                </c:pt>
                <c:pt idx="1">
                  <c:v>2018.0</c:v>
                </c:pt>
                <c:pt idx="2">
                  <c:v>2019.0</c:v>
                </c:pt>
                <c:pt idx="3">
                  <c:v>2020.0</c:v>
                </c:pt>
                <c:pt idx="4">
                  <c:v>2021.0</c:v>
                </c:pt>
              </c:numCache>
            </c:numRef>
          </c:cat>
          <c:val>
            <c:numRef>
              <c:f>'Calcul CF CV  RE'!$B$30:$J$30</c:f>
              <c:numCache>
                <c:formatCode>General</c:formatCode>
                <c:ptCount val="5"/>
                <c:pt idx="0">
                  <c:v>1.2336E7</c:v>
                </c:pt>
                <c:pt idx="1">
                  <c:v>1.2681408E7</c:v>
                </c:pt>
                <c:pt idx="2" formatCode="_-* #,##0.00\ _€_-;\-* #,##0.00\ _€_-;_-* &quot;-&quot;??\ _€_-;_-@_-">
                  <c:v>1.43401361664E7</c:v>
                </c:pt>
                <c:pt idx="3" formatCode="_-* #,##0.00\ _€_-;\-* #,##0.00\ _€_-;_-* &quot;-&quot;??\ _€_-;_-@_-">
                  <c:v>1.60818108862464E7</c:v>
                </c:pt>
                <c:pt idx="4" formatCode="_-* #,##0.00\ _€_-;\-* #,##0.00\ _€_-;_-* &quot;-&quot;??\ _€_-;_-@_-">
                  <c:v>1.79097767236497E7</c:v>
                </c:pt>
              </c:numCache>
            </c:numRef>
          </c:val>
          <c:smooth val="0"/>
        </c:ser>
        <c:dLbls>
          <c:showLegendKey val="0"/>
          <c:showVal val="0"/>
          <c:showCatName val="0"/>
          <c:showSerName val="0"/>
          <c:showPercent val="0"/>
          <c:showBubbleSize val="0"/>
        </c:dLbls>
        <c:marker val="1"/>
        <c:smooth val="0"/>
        <c:axId val="-2008371288"/>
        <c:axId val="-2008368248"/>
      </c:lineChart>
      <c:catAx>
        <c:axId val="-2008371288"/>
        <c:scaling>
          <c:orientation val="minMax"/>
        </c:scaling>
        <c:delete val="0"/>
        <c:axPos val="b"/>
        <c:numFmt formatCode="General" sourceLinked="1"/>
        <c:majorTickMark val="out"/>
        <c:minorTickMark val="none"/>
        <c:tickLblPos val="nextTo"/>
        <c:txPr>
          <a:bodyPr/>
          <a:lstStyle/>
          <a:p>
            <a:pPr>
              <a:defRPr sz="1400"/>
            </a:pPr>
            <a:endParaRPr lang="fr-FR"/>
          </a:p>
        </c:txPr>
        <c:crossAx val="-2008368248"/>
        <c:crosses val="autoZero"/>
        <c:auto val="1"/>
        <c:lblAlgn val="ctr"/>
        <c:lblOffset val="100"/>
        <c:noMultiLvlLbl val="0"/>
      </c:catAx>
      <c:valAx>
        <c:axId val="-2008368248"/>
        <c:scaling>
          <c:orientation val="minMax"/>
        </c:scaling>
        <c:delete val="0"/>
        <c:axPos val="l"/>
        <c:majorGridlines/>
        <c:title>
          <c:tx>
            <c:rich>
              <a:bodyPr rot="-5400000" vert="horz"/>
              <a:lstStyle/>
              <a:p>
                <a:pPr>
                  <a:defRPr sz="1600"/>
                </a:pPr>
                <a:r>
                  <a:rPr lang="fr-FR" sz="1600" dirty="0" smtClean="0"/>
                  <a:t>Population couverte</a:t>
                </a:r>
                <a:endParaRPr lang="fr-FR" sz="1600" dirty="0"/>
              </a:p>
            </c:rich>
          </c:tx>
          <c:layout/>
          <c:overlay val="0"/>
        </c:title>
        <c:numFmt formatCode="General" sourceLinked="1"/>
        <c:majorTickMark val="out"/>
        <c:minorTickMark val="none"/>
        <c:tickLblPos val="nextTo"/>
        <c:txPr>
          <a:bodyPr/>
          <a:lstStyle/>
          <a:p>
            <a:pPr>
              <a:defRPr sz="1600"/>
            </a:pPr>
            <a:endParaRPr lang="fr-FR"/>
          </a:p>
        </c:txPr>
        <c:crossAx val="-2008371288"/>
        <c:crosses val="autoZero"/>
        <c:crossBetween val="between"/>
        <c:dispUnits>
          <c:builtInUnit val="millions"/>
          <c:dispUnitsLbl>
            <c:layout/>
          </c:dispUnitsLbl>
        </c:dispUnits>
      </c:valAx>
    </c:plotArea>
    <c:legend>
      <c:legendPos val="b"/>
      <c:layout>
        <c:manualLayout>
          <c:xMode val="edge"/>
          <c:yMode val="edge"/>
          <c:x val="0.211572299520476"/>
          <c:y val="0.920934219814441"/>
          <c:w val="0.576855400959047"/>
          <c:h val="0.0790657801855589"/>
        </c:manualLayout>
      </c:layout>
      <c:overlay val="0"/>
      <c:txPr>
        <a:bodyPr/>
        <a:lstStyle/>
        <a:p>
          <a:pPr>
            <a:defRPr sz="1600"/>
          </a:pPr>
          <a:endParaRPr lang="fr-FR"/>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F3432F-9169-8A49-A8F4-77F1D002C175}" type="datetimeFigureOut">
              <a:rPr lang="fr-FR" smtClean="0"/>
              <a:t>07/07/16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866832-ACED-1242-9608-1CD564DE5096}" type="slidenum">
              <a:rPr lang="fr-FR" smtClean="0"/>
              <a:t>‹#›</a:t>
            </a:fld>
            <a:endParaRPr lang="fr-FR"/>
          </a:p>
        </p:txBody>
      </p:sp>
    </p:spTree>
    <p:extLst>
      <p:ext uri="{BB962C8B-B14F-4D97-AF65-F5344CB8AC3E}">
        <p14:creationId xmlns:p14="http://schemas.microsoft.com/office/powerpoint/2010/main" val="377044471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1866832-ACED-1242-9608-1CD564DE5096}" type="slidenum">
              <a:rPr lang="fr-FR" smtClean="0"/>
              <a:t>10</a:t>
            </a:fld>
            <a:endParaRPr lang="fr-FR"/>
          </a:p>
        </p:txBody>
      </p:sp>
    </p:spTree>
    <p:extLst>
      <p:ext uri="{BB962C8B-B14F-4D97-AF65-F5344CB8AC3E}">
        <p14:creationId xmlns:p14="http://schemas.microsoft.com/office/powerpoint/2010/main" val="1711349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3A3C32B-695D-486E-BF00-C84053442A7D}" type="slidenum">
              <a:rPr lang="fr-FR" smtClean="0"/>
              <a:t>11</a:t>
            </a:fld>
            <a:endParaRPr lang="fr-FR"/>
          </a:p>
        </p:txBody>
      </p:sp>
    </p:spTree>
    <p:extLst>
      <p:ext uri="{BB962C8B-B14F-4D97-AF65-F5344CB8AC3E}">
        <p14:creationId xmlns:p14="http://schemas.microsoft.com/office/powerpoint/2010/main" val="1929316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1866832-ACED-1242-9608-1CD564DE5096}" type="slidenum">
              <a:rPr lang="fr-FR" smtClean="0"/>
              <a:t>12</a:t>
            </a:fld>
            <a:endParaRPr lang="fr-FR"/>
          </a:p>
        </p:txBody>
      </p:sp>
    </p:spTree>
    <p:extLst>
      <p:ext uri="{BB962C8B-B14F-4D97-AF65-F5344CB8AC3E}">
        <p14:creationId xmlns:p14="http://schemas.microsoft.com/office/powerpoint/2010/main" val="3279316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fr-FR">
                <a:latin typeface="Calibri" charset="0"/>
              </a:rPr>
              <a:t>Il est à observer que sur la période de 2008 à 2015 il y a un bon niveau d</a:t>
            </a:r>
            <a:r>
              <a:rPr lang="ja-JP" altLang="fr-FR">
                <a:latin typeface="Calibri" charset="0"/>
              </a:rPr>
              <a:t>’</a:t>
            </a:r>
            <a:r>
              <a:rPr lang="fr-FR">
                <a:latin typeface="Calibri" charset="0"/>
              </a:rPr>
              <a:t>engagement des ressources mobilisées. Par ailleurs sur la période il est à noter une forte mobilisation de ressources en faveur des investissements mais les engagements n</a:t>
            </a:r>
            <a:r>
              <a:rPr lang="ja-JP" altLang="fr-FR">
                <a:latin typeface="Calibri" charset="0"/>
              </a:rPr>
              <a:t>’</a:t>
            </a:r>
            <a:r>
              <a:rPr lang="fr-FR">
                <a:latin typeface="Calibri" charset="0"/>
              </a:rPr>
              <a:t>ont pas souvent été à la hauteur. De 2013 à 2013 on note une forte mobilisation de ressources en faveur du salaire du personnel avec un niveau bien acceptable d</a:t>
            </a:r>
            <a:r>
              <a:rPr lang="ja-JP" altLang="fr-FR">
                <a:latin typeface="Calibri" charset="0"/>
              </a:rPr>
              <a:t>’</a:t>
            </a:r>
            <a:r>
              <a:rPr lang="fr-FR">
                <a:latin typeface="Calibri" charset="0"/>
              </a:rPr>
              <a:t>engagement. Eu égard à tout ce qui précède il est important de faire un croisement entre ces ressources mobilisées et les résultats auxquels on est parvenu au niveau du système. </a:t>
            </a:r>
          </a:p>
        </p:txBody>
      </p:sp>
      <p:sp>
        <p:nvSpPr>
          <p:cNvPr id="28676" name="Espace réservé du numéro de diapositive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3663565B-FA03-584D-9440-7403A3DA5A71}" type="slidenum">
              <a:rPr lang="fr-FR">
                <a:latin typeface="Calibri" charset="0"/>
              </a:rPr>
              <a:pPr eaLnBrk="1" hangingPunct="1"/>
              <a:t>15</a:t>
            </a:fld>
            <a:endParaRPr lang="fr-FR">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67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fr-FR">
                <a:latin typeface="Calibri" charset="0"/>
              </a:rPr>
              <a:t>Le graphique ci-dessus traduit une évolution pas très reluisante des recettes fiscales. On observe trop de déficit en matière de recouvrement fixcal ce qui réduit les marges de manœuvre de l</a:t>
            </a:r>
            <a:r>
              <a:rPr lang="ja-JP" altLang="fr-FR">
                <a:latin typeface="Calibri" charset="0"/>
              </a:rPr>
              <a:t>’</a:t>
            </a:r>
            <a:r>
              <a:rPr lang="fr-FR">
                <a:latin typeface="Calibri" charset="0"/>
              </a:rPr>
              <a:t>Etat en matière de financement de certaine dépense de souveraineté. </a:t>
            </a:r>
          </a:p>
        </p:txBody>
      </p:sp>
      <p:sp>
        <p:nvSpPr>
          <p:cNvPr id="29700" name="Espace réservé du numéro de diapositive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E0B4C423-A06F-0841-858C-4CECE1577909}" type="slidenum">
              <a:rPr lang="fr-FR">
                <a:latin typeface="Calibri" charset="0"/>
              </a:rPr>
              <a:pPr eaLnBrk="1" hangingPunct="1"/>
              <a:t>16</a:t>
            </a:fld>
            <a:endParaRPr lang="fr-FR">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fr-FR">
                <a:latin typeface="Calibri" charset="0"/>
              </a:rPr>
              <a:t>À l</a:t>
            </a:r>
            <a:r>
              <a:rPr lang="ja-JP" altLang="fr-FR">
                <a:latin typeface="Calibri" charset="0"/>
              </a:rPr>
              <a:t>’</a:t>
            </a:r>
            <a:r>
              <a:rPr lang="fr-FR">
                <a:latin typeface="Calibri" charset="0"/>
              </a:rPr>
              <a:t>exception de 2008 où les recettes douanières ont connu une baisse au niveau du recouvrement de l</a:t>
            </a:r>
            <a:r>
              <a:rPr lang="ja-JP" altLang="fr-FR">
                <a:latin typeface="Calibri" charset="0"/>
              </a:rPr>
              <a:t>’</a:t>
            </a:r>
            <a:r>
              <a:rPr lang="fr-FR">
                <a:latin typeface="Calibri" charset="0"/>
              </a:rPr>
              <a:t>ordre de 25%, les autre années ont offert un peu d</a:t>
            </a:r>
            <a:r>
              <a:rPr lang="ja-JP" altLang="fr-FR">
                <a:latin typeface="Calibri" charset="0"/>
              </a:rPr>
              <a:t>’</a:t>
            </a:r>
            <a:r>
              <a:rPr lang="fr-FR">
                <a:latin typeface="Calibri" charset="0"/>
              </a:rPr>
              <a:t>espoir en matière de recouvrement. En faisant un rapprochement entre les recettes fiscales et les recettes douanières, on note que le niveau de recouvrement pour l</a:t>
            </a:r>
            <a:r>
              <a:rPr lang="ja-JP" altLang="fr-FR">
                <a:latin typeface="Calibri" charset="0"/>
              </a:rPr>
              <a:t>’</a:t>
            </a:r>
            <a:r>
              <a:rPr lang="fr-FR">
                <a:latin typeface="Calibri" charset="0"/>
              </a:rPr>
              <a:t>ensemble du pays laisse à désirer.</a:t>
            </a:r>
          </a:p>
        </p:txBody>
      </p:sp>
      <p:sp>
        <p:nvSpPr>
          <p:cNvPr id="30724" name="Espace réservé du numéro de diapositive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3ADC047-AA70-084A-BC3B-F34271931505}" type="slidenum">
              <a:rPr lang="fr-FR">
                <a:latin typeface="Calibri" charset="0"/>
              </a:rPr>
              <a:pPr eaLnBrk="1" hangingPunct="1"/>
              <a:t>17</a:t>
            </a:fld>
            <a:endParaRPr lang="fr-FR">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fr-FR">
                <a:latin typeface="Calibri" charset="0"/>
              </a:rPr>
              <a:t>Dans les projections de coûts fixes on note que les ressources pour les salaire et les investissements connaissent un accroissement. Ce qui est logique dans la mesure où il faudra pour répondre à la demande de soin l</a:t>
            </a:r>
            <a:r>
              <a:rPr lang="ja-JP" altLang="fr-FR">
                <a:latin typeface="Calibri" charset="0"/>
              </a:rPr>
              <a:t>’</a:t>
            </a:r>
            <a:r>
              <a:rPr lang="fr-FR">
                <a:latin typeface="Calibri" charset="0"/>
              </a:rPr>
              <a:t>offre doit disposer d</a:t>
            </a:r>
            <a:r>
              <a:rPr lang="ja-JP" altLang="fr-FR">
                <a:latin typeface="Calibri" charset="0"/>
              </a:rPr>
              <a:t>’</a:t>
            </a:r>
            <a:r>
              <a:rPr lang="fr-FR">
                <a:latin typeface="Calibri" charset="0"/>
              </a:rPr>
              <a:t>un plateau technique adéquat et des ressources humaines qualifiées. Mais la question fondamentale qui demeure est le degré de rationalité de cette projection. Nous sommes dans un environnement de rareté de ressources Financières et Humaines. Ainsi c</a:t>
            </a:r>
            <a:r>
              <a:rPr lang="ja-JP" altLang="fr-FR">
                <a:latin typeface="Calibri" charset="0"/>
              </a:rPr>
              <a:t>’</a:t>
            </a:r>
            <a:r>
              <a:rPr lang="fr-FR">
                <a:latin typeface="Calibri" charset="0"/>
              </a:rPr>
              <a:t>est pas évident d</a:t>
            </a:r>
            <a:r>
              <a:rPr lang="ja-JP" altLang="fr-FR">
                <a:latin typeface="Calibri" charset="0"/>
              </a:rPr>
              <a:t>’</a:t>
            </a:r>
            <a:r>
              <a:rPr lang="fr-FR">
                <a:latin typeface="Calibri" charset="0"/>
              </a:rPr>
              <a:t>une part de mobiliser les ressources pour soutenir cette augmentation et d</a:t>
            </a:r>
            <a:r>
              <a:rPr lang="ja-JP" altLang="fr-FR">
                <a:latin typeface="Calibri" charset="0"/>
              </a:rPr>
              <a:t>’</a:t>
            </a:r>
            <a:r>
              <a:rPr lang="fr-FR">
                <a:latin typeface="Calibri" charset="0"/>
              </a:rPr>
              <a:t>autre part de disposer de ressources humaines qualifiées sur le marché de travail disponible pour cette politique. Ces limites vont nous amener à revoir les projections des coûts fixes de manière à ce qu</a:t>
            </a:r>
            <a:r>
              <a:rPr lang="ja-JP" altLang="fr-FR">
                <a:latin typeface="Calibri" charset="0"/>
              </a:rPr>
              <a:t>’</a:t>
            </a:r>
            <a:r>
              <a:rPr lang="fr-FR">
                <a:latin typeface="Calibri" charset="0"/>
              </a:rPr>
              <a:t>ils soient coûts efficaces et supportable pour l</a:t>
            </a:r>
            <a:r>
              <a:rPr lang="ja-JP" altLang="fr-FR">
                <a:latin typeface="Calibri" charset="0"/>
              </a:rPr>
              <a:t>’</a:t>
            </a:r>
            <a:r>
              <a:rPr lang="fr-FR">
                <a:latin typeface="Calibri" charset="0"/>
              </a:rPr>
              <a:t>Etat. </a:t>
            </a:r>
          </a:p>
        </p:txBody>
      </p:sp>
      <p:sp>
        <p:nvSpPr>
          <p:cNvPr id="31748" name="Espace réservé du numéro de diapositive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4EFD323F-C6D1-0949-9371-F6E6076EB956}" type="slidenum">
              <a:rPr lang="fr-FR">
                <a:latin typeface="Calibri" charset="0"/>
              </a:rPr>
              <a:pPr eaLnBrk="1" hangingPunct="1"/>
              <a:t>19</a:t>
            </a:fld>
            <a:endParaRPr lang="fr-FR">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fr-FR">
                <a:latin typeface="Calibri" charset="0"/>
              </a:rPr>
              <a:t>Il est important qu</a:t>
            </a:r>
            <a:r>
              <a:rPr lang="ja-JP" altLang="fr-FR">
                <a:latin typeface="Calibri" charset="0"/>
              </a:rPr>
              <a:t>’</a:t>
            </a:r>
            <a:r>
              <a:rPr lang="fr-FR">
                <a:latin typeface="Calibri" charset="0"/>
              </a:rPr>
              <a:t>on arrive à stabiliser l</a:t>
            </a:r>
            <a:r>
              <a:rPr lang="ja-JP" altLang="fr-FR">
                <a:latin typeface="Calibri" charset="0"/>
              </a:rPr>
              <a:t>’</a:t>
            </a:r>
            <a:r>
              <a:rPr lang="fr-FR">
                <a:latin typeface="Calibri" charset="0"/>
              </a:rPr>
              <a:t>offre et la demande. Dans une logique de coût efficacité c</a:t>
            </a:r>
            <a:r>
              <a:rPr lang="ja-JP" altLang="fr-FR">
                <a:latin typeface="Calibri" charset="0"/>
              </a:rPr>
              <a:t>’</a:t>
            </a:r>
            <a:r>
              <a:rPr lang="fr-FR">
                <a:latin typeface="Calibri" charset="0"/>
              </a:rPr>
              <a:t>est normale qu</a:t>
            </a:r>
            <a:r>
              <a:rPr lang="ja-JP" altLang="fr-FR">
                <a:latin typeface="Calibri" charset="0"/>
              </a:rPr>
              <a:t>’</a:t>
            </a:r>
            <a:r>
              <a:rPr lang="fr-FR">
                <a:latin typeface="Calibri" charset="0"/>
              </a:rPr>
              <a:t> à un moment donnée l</a:t>
            </a:r>
            <a:r>
              <a:rPr lang="ja-JP" altLang="fr-FR">
                <a:latin typeface="Calibri" charset="0"/>
              </a:rPr>
              <a:t>’</a:t>
            </a:r>
            <a:r>
              <a:rPr lang="fr-FR">
                <a:latin typeface="Calibri" charset="0"/>
              </a:rPr>
              <a:t>offre et la demande se croise et se stabilise. Cela traduit la performance attendu du système et une gestion rationnelle des ressources mobilisées.</a:t>
            </a:r>
          </a:p>
        </p:txBody>
      </p:sp>
      <p:sp>
        <p:nvSpPr>
          <p:cNvPr id="32772" name="Espace réservé du numéro de diapositive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F5FAF69E-C93E-2E4E-B5BF-5DFEF56909CD}" type="slidenum">
              <a:rPr lang="fr-FR">
                <a:latin typeface="Calibri" charset="0"/>
              </a:rPr>
              <a:pPr eaLnBrk="1" hangingPunct="1"/>
              <a:t>21</a:t>
            </a:fld>
            <a:endParaRPr lang="fr-FR">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fr-FR">
                <a:latin typeface="Calibri" charset="0"/>
              </a:rPr>
              <a:t>En faisant un rapprochement entre les recettes douanières et le total des coûts fixes et variables et les, on s</a:t>
            </a:r>
            <a:r>
              <a:rPr lang="ja-JP" altLang="fr-FR">
                <a:latin typeface="Calibri" charset="0"/>
              </a:rPr>
              <a:t>’</a:t>
            </a:r>
            <a:r>
              <a:rPr lang="fr-FR">
                <a:latin typeface="Calibri" charset="0"/>
              </a:rPr>
              <a:t>aperçoit que ces derniers représentent près du tiers des recettes douanière ce qui n</a:t>
            </a:r>
            <a:r>
              <a:rPr lang="ja-JP" altLang="fr-FR">
                <a:latin typeface="Calibri" charset="0"/>
              </a:rPr>
              <a:t>’</a:t>
            </a:r>
            <a:r>
              <a:rPr lang="fr-FR">
                <a:latin typeface="Calibri" charset="0"/>
              </a:rPr>
              <a:t>est pas supportable pour l</a:t>
            </a:r>
            <a:r>
              <a:rPr lang="ja-JP" altLang="fr-FR">
                <a:latin typeface="Calibri" charset="0"/>
              </a:rPr>
              <a:t>’</a:t>
            </a:r>
            <a:r>
              <a:rPr lang="fr-FR">
                <a:latin typeface="Calibri" charset="0"/>
              </a:rPr>
              <a:t>économie du pays. </a:t>
            </a:r>
          </a:p>
        </p:txBody>
      </p:sp>
      <p:sp>
        <p:nvSpPr>
          <p:cNvPr id="33796" name="Espace réservé du numéro de diapositive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41A4B7FC-9545-9545-BE46-27ACFB16660D}" type="slidenum">
              <a:rPr lang="fr-FR">
                <a:latin typeface="Calibri" charset="0"/>
              </a:rPr>
              <a:pPr eaLnBrk="1" hangingPunct="1"/>
              <a:t>22</a:t>
            </a:fld>
            <a:endParaRPr lang="fr-FR">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fr-FR" dirty="0">
                <a:latin typeface="Calibri" charset="0"/>
              </a:rPr>
              <a:t>Dans une dynamique de réduction des coûts, </a:t>
            </a:r>
            <a:r>
              <a:rPr lang="fr-FR" dirty="0" smtClean="0">
                <a:latin typeface="Calibri" charset="0"/>
              </a:rPr>
              <a:t>nous </a:t>
            </a:r>
            <a:r>
              <a:rPr lang="fr-FR" dirty="0">
                <a:latin typeface="Calibri" charset="0"/>
              </a:rPr>
              <a:t>avons fait varier cette population de 50% en 2017, 50% en 2018, 55% en 2019, 60% en 2020 et 65% en 2021. Dans cette hypothèse nous arrivons à stabiliser les coûts fixes autours de 5% et les coûts variables à 6% de 2017 à 2020 et à 7% en 2021. </a:t>
            </a:r>
          </a:p>
        </p:txBody>
      </p:sp>
      <p:sp>
        <p:nvSpPr>
          <p:cNvPr id="36868" name="Espace réservé du numéro de diapositive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B9B79226-67D6-124D-BDE4-51FF66C7AE03}" type="slidenum">
              <a:rPr lang="fr-FR">
                <a:latin typeface="Calibri" charset="0"/>
              </a:rPr>
              <a:pPr eaLnBrk="1" hangingPunct="1"/>
              <a:t>25</a:t>
            </a:fld>
            <a:endParaRPr lang="fr-FR">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400" b="1" dirty="0" smtClean="0"/>
              <a:t>2 phases  :</a:t>
            </a:r>
          </a:p>
          <a:p>
            <a:pPr marL="0" indent="0">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200" b="1" u="sng" dirty="0" smtClean="0"/>
              <a:t>Phase 1  </a:t>
            </a:r>
            <a:r>
              <a:rPr lang="fr-CH" sz="1200" b="1" dirty="0" smtClean="0"/>
              <a:t>:</a:t>
            </a:r>
            <a:r>
              <a:rPr lang="fr-CH" sz="1200" dirty="0" smtClean="0"/>
              <a:t> mission de diagnostic (avril-mai 2016)  </a:t>
            </a:r>
          </a:p>
          <a:p>
            <a:pPr marL="0" indent="0">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200" u="sng" dirty="0" smtClean="0"/>
              <a:t>Objectifs</a:t>
            </a:r>
            <a:r>
              <a:rPr lang="fr-CH" sz="1200" dirty="0" smtClean="0"/>
              <a:t>  :</a:t>
            </a:r>
          </a:p>
          <a:p>
            <a:pPr marL="0" indent="0">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200" dirty="0" smtClean="0">
                <a:cs typeface="Times New Roman" charset="0"/>
              </a:rPr>
              <a:t>●</a:t>
            </a:r>
            <a:r>
              <a:rPr lang="fr-CH" sz="1200" dirty="0" smtClean="0">
                <a:cs typeface="Mangal" charset="0"/>
              </a:rPr>
              <a:t> </a:t>
            </a:r>
            <a:r>
              <a:rPr lang="fr-CH" sz="1200" dirty="0" smtClean="0">
                <a:cs typeface="Times New Roman" charset="0"/>
              </a:rPr>
              <a:t>Examen de la situation de droit existante  ;</a:t>
            </a:r>
          </a:p>
          <a:p>
            <a:pPr marL="0" indent="0">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200" dirty="0" smtClean="0">
                <a:cs typeface="Times New Roman" charset="0"/>
              </a:rPr>
              <a:t>●</a:t>
            </a:r>
            <a:r>
              <a:rPr lang="fr-CH" sz="1200" dirty="0" smtClean="0">
                <a:cs typeface="Mangal" charset="0"/>
              </a:rPr>
              <a:t> Analyse des risques juridiques et</a:t>
            </a:r>
            <a:r>
              <a:rPr lang="fr-CH" sz="1200" dirty="0" smtClean="0"/>
              <a:t> identification des mesures d'atténuation possibles.</a:t>
            </a:r>
          </a:p>
          <a:p>
            <a:pPr marL="0" indent="0">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fr-CH" sz="1200" dirty="0" smtClean="0"/>
          </a:p>
          <a:p>
            <a:pPr marL="0" indent="0">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200" b="1" u="sng" dirty="0" smtClean="0"/>
              <a:t>Phase 2</a:t>
            </a:r>
            <a:r>
              <a:rPr lang="fr-CH" sz="1200" b="1" dirty="0" smtClean="0"/>
              <a:t>  :</a:t>
            </a:r>
            <a:r>
              <a:rPr lang="fr-CH" sz="1200" dirty="0" smtClean="0"/>
              <a:t> mission de restitution (juillet 2016)</a:t>
            </a:r>
          </a:p>
          <a:p>
            <a:pPr marL="0" indent="0">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200" u="sng" dirty="0" smtClean="0"/>
              <a:t>Objectif  </a:t>
            </a:r>
            <a:r>
              <a:rPr lang="fr-CH" sz="1200" dirty="0" smtClean="0"/>
              <a:t>:</a:t>
            </a:r>
          </a:p>
          <a:p>
            <a:pPr marL="0" indent="0">
              <a:lnSpc>
                <a:spcPct val="95000"/>
              </a:lnSpc>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200" dirty="0" smtClean="0">
                <a:latin typeface="Times New Roman" charset="0"/>
                <a:cs typeface="Times New Roman" charset="0"/>
              </a:rPr>
              <a:t>●</a:t>
            </a:r>
            <a:r>
              <a:rPr lang="fr-CH" sz="1200" dirty="0" smtClean="0">
                <a:cs typeface="Mangal" charset="0"/>
              </a:rPr>
              <a:t> F</a:t>
            </a:r>
            <a:r>
              <a:rPr lang="fr-CH" sz="1200" dirty="0" smtClean="0"/>
              <a:t>acilitation et opérationnalisation du DAS du point de vue juridique.</a:t>
            </a:r>
          </a:p>
          <a:p>
            <a:pPr marL="0" indent="0">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200" dirty="0" smtClean="0"/>
              <a:t>En particulier sur 2 points:</a:t>
            </a:r>
          </a:p>
          <a:p>
            <a:pPr marL="414726" indent="-205923">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200" dirty="0" smtClean="0"/>
              <a:t>Le fonds dédié  : Modalités de création ? Cadre juridique et institutionnel  possible?</a:t>
            </a:r>
          </a:p>
          <a:p>
            <a:pPr marL="414726" indent="-205923">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200" dirty="0" smtClean="0"/>
              <a:t>La CNSS  : Modalités de création ? Cadre juridique et institutionnel  possible? </a:t>
            </a:r>
          </a:p>
          <a:p>
            <a:endParaRPr lang="fr-FR" dirty="0"/>
          </a:p>
        </p:txBody>
      </p:sp>
      <p:sp>
        <p:nvSpPr>
          <p:cNvPr id="4" name="Espace réservé du numéro de diapositive 3"/>
          <p:cNvSpPr>
            <a:spLocks noGrp="1"/>
          </p:cNvSpPr>
          <p:nvPr>
            <p:ph type="sldNum" sz="quarter" idx="10"/>
          </p:nvPr>
        </p:nvSpPr>
        <p:spPr/>
        <p:txBody>
          <a:bodyPr/>
          <a:lstStyle/>
          <a:p>
            <a:fld id="{31866832-ACED-1242-9608-1CD564DE5096}" type="slidenum">
              <a:rPr lang="fr-FR" smtClean="0"/>
              <a:t>26</a:t>
            </a:fld>
            <a:endParaRPr lang="fr-FR"/>
          </a:p>
        </p:txBody>
      </p:sp>
    </p:spTree>
    <p:extLst>
      <p:ext uri="{BB962C8B-B14F-4D97-AF65-F5344CB8AC3E}">
        <p14:creationId xmlns:p14="http://schemas.microsoft.com/office/powerpoint/2010/main" val="3291125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00D50CC-C6CF-7E4E-8EAE-D17FA8C1B5F0}" type="slidenum">
              <a:rPr lang="fr-CH"/>
              <a:pPr/>
              <a:t>27</a:t>
            </a:fld>
            <a:endParaRPr lang="fr-CH"/>
          </a:p>
        </p:txBody>
      </p:sp>
      <p:sp>
        <p:nvSpPr>
          <p:cNvPr id="13313" name="Text Box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13314" name="Text Box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4BFF8C7-7DC5-8D48-925A-AB6AAB61882C}" type="slidenum">
              <a:rPr lang="fr-CH"/>
              <a:pPr/>
              <a:t>28</a:t>
            </a:fld>
            <a:endParaRPr lang="fr-CH"/>
          </a:p>
        </p:txBody>
      </p:sp>
      <p:sp>
        <p:nvSpPr>
          <p:cNvPr id="15361" name="Text Box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15362" name="Text Box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4BFF8C7-7DC5-8D48-925A-AB6AAB61882C}" type="slidenum">
              <a:rPr lang="fr-CH"/>
              <a:pPr/>
              <a:t>30</a:t>
            </a:fld>
            <a:endParaRPr lang="fr-CH"/>
          </a:p>
        </p:txBody>
      </p:sp>
      <p:sp>
        <p:nvSpPr>
          <p:cNvPr id="15361" name="Text Box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15362" name="Text Box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1866832-ACED-1242-9608-1CD564DE5096}" type="slidenum">
              <a:rPr lang="fr-FR" smtClean="0"/>
              <a:t>33</a:t>
            </a:fld>
            <a:endParaRPr lang="fr-FR"/>
          </a:p>
        </p:txBody>
      </p:sp>
    </p:spTree>
    <p:extLst>
      <p:ext uri="{BB962C8B-B14F-4D97-AF65-F5344CB8AC3E}">
        <p14:creationId xmlns:p14="http://schemas.microsoft.com/office/powerpoint/2010/main" val="3291125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1866832-ACED-1242-9608-1CD564DE5096}" type="slidenum">
              <a:rPr lang="fr-FR" smtClean="0"/>
              <a:t>34</a:t>
            </a:fld>
            <a:endParaRPr lang="fr-FR"/>
          </a:p>
        </p:txBody>
      </p:sp>
    </p:spTree>
    <p:extLst>
      <p:ext uri="{BB962C8B-B14F-4D97-AF65-F5344CB8AC3E}">
        <p14:creationId xmlns:p14="http://schemas.microsoft.com/office/powerpoint/2010/main" val="804423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1866832-ACED-1242-9608-1CD564DE5096}" type="slidenum">
              <a:rPr lang="fr-FR" smtClean="0"/>
              <a:t>35</a:t>
            </a:fld>
            <a:endParaRPr lang="fr-FR"/>
          </a:p>
        </p:txBody>
      </p:sp>
    </p:spTree>
    <p:extLst>
      <p:ext uri="{BB962C8B-B14F-4D97-AF65-F5344CB8AC3E}">
        <p14:creationId xmlns:p14="http://schemas.microsoft.com/office/powerpoint/2010/main" val="804423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1866832-ACED-1242-9608-1CD564DE5096}" type="slidenum">
              <a:rPr lang="fr-FR" smtClean="0"/>
              <a:t>36</a:t>
            </a:fld>
            <a:endParaRPr lang="fr-FR"/>
          </a:p>
        </p:txBody>
      </p:sp>
    </p:spTree>
    <p:extLst>
      <p:ext uri="{BB962C8B-B14F-4D97-AF65-F5344CB8AC3E}">
        <p14:creationId xmlns:p14="http://schemas.microsoft.com/office/powerpoint/2010/main" val="804423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1866832-ACED-1242-9608-1CD564DE5096}" type="slidenum">
              <a:rPr lang="fr-FR" smtClean="0"/>
              <a:t>37</a:t>
            </a:fld>
            <a:endParaRPr lang="fr-FR"/>
          </a:p>
        </p:txBody>
      </p:sp>
    </p:spTree>
    <p:extLst>
      <p:ext uri="{BB962C8B-B14F-4D97-AF65-F5344CB8AC3E}">
        <p14:creationId xmlns:p14="http://schemas.microsoft.com/office/powerpoint/2010/main" val="80442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1866832-ACED-1242-9608-1CD564DE5096}" type="slidenum">
              <a:rPr lang="fr-FR" smtClean="0"/>
              <a:t>39</a:t>
            </a:fld>
            <a:endParaRPr lang="fr-FR"/>
          </a:p>
        </p:txBody>
      </p:sp>
    </p:spTree>
    <p:extLst>
      <p:ext uri="{BB962C8B-B14F-4D97-AF65-F5344CB8AC3E}">
        <p14:creationId xmlns:p14="http://schemas.microsoft.com/office/powerpoint/2010/main" val="3291125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1866832-ACED-1242-9608-1CD564DE5096}" type="slidenum">
              <a:rPr lang="fr-FR" smtClean="0"/>
              <a:t>40</a:t>
            </a:fld>
            <a:endParaRPr lang="fr-FR"/>
          </a:p>
        </p:txBody>
      </p:sp>
    </p:spTree>
    <p:extLst>
      <p:ext uri="{BB962C8B-B14F-4D97-AF65-F5344CB8AC3E}">
        <p14:creationId xmlns:p14="http://schemas.microsoft.com/office/powerpoint/2010/main" val="2648650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5AEB03EF-14BB-F047-902B-E98964A190BE}" type="datetimeFigureOut">
              <a:rPr lang="fr-FR" smtClean="0"/>
              <a:t>07/07/16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20784F9-8FA7-8349-9B0F-AFFFFF91A994}" type="slidenum">
              <a:rPr lang="fr-FR" smtClean="0"/>
              <a:t>‹#›</a:t>
            </a:fld>
            <a:endParaRPr lang="fr-FR"/>
          </a:p>
        </p:txBody>
      </p:sp>
    </p:spTree>
    <p:extLst>
      <p:ext uri="{BB962C8B-B14F-4D97-AF65-F5344CB8AC3E}">
        <p14:creationId xmlns:p14="http://schemas.microsoft.com/office/powerpoint/2010/main" val="3793453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AEB03EF-14BB-F047-902B-E98964A190BE}" type="datetimeFigureOut">
              <a:rPr lang="fr-FR" smtClean="0"/>
              <a:t>07/07/16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20784F9-8FA7-8349-9B0F-AFFFFF91A994}" type="slidenum">
              <a:rPr lang="fr-FR" smtClean="0"/>
              <a:t>‹#›</a:t>
            </a:fld>
            <a:endParaRPr lang="fr-FR"/>
          </a:p>
        </p:txBody>
      </p:sp>
    </p:spTree>
    <p:extLst>
      <p:ext uri="{BB962C8B-B14F-4D97-AF65-F5344CB8AC3E}">
        <p14:creationId xmlns:p14="http://schemas.microsoft.com/office/powerpoint/2010/main" val="1316333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5AEB03EF-14BB-F047-902B-E98964A190BE}" type="datetimeFigureOut">
              <a:rPr lang="fr-FR" smtClean="0"/>
              <a:t>07/07/16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20784F9-8FA7-8349-9B0F-AFFFFF91A994}" type="slidenum">
              <a:rPr lang="fr-FR" smtClean="0"/>
              <a:t>‹#›</a:t>
            </a:fld>
            <a:endParaRPr lang="fr-FR"/>
          </a:p>
        </p:txBody>
      </p:sp>
    </p:spTree>
    <p:extLst>
      <p:ext uri="{BB962C8B-B14F-4D97-AF65-F5344CB8AC3E}">
        <p14:creationId xmlns:p14="http://schemas.microsoft.com/office/powerpoint/2010/main" val="2971363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AEB03EF-14BB-F047-902B-E98964A190BE}" type="datetimeFigureOut">
              <a:rPr lang="fr-FR" smtClean="0"/>
              <a:t>07/07/16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20784F9-8FA7-8349-9B0F-AFFFFF91A994}" type="slidenum">
              <a:rPr lang="fr-FR" smtClean="0"/>
              <a:t>‹#›</a:t>
            </a:fld>
            <a:endParaRPr lang="fr-FR"/>
          </a:p>
        </p:txBody>
      </p:sp>
    </p:spTree>
    <p:extLst>
      <p:ext uri="{BB962C8B-B14F-4D97-AF65-F5344CB8AC3E}">
        <p14:creationId xmlns:p14="http://schemas.microsoft.com/office/powerpoint/2010/main" val="3558910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AEB03EF-14BB-F047-902B-E98964A190BE}" type="datetimeFigureOut">
              <a:rPr lang="fr-FR" smtClean="0"/>
              <a:t>07/07/16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20784F9-8FA7-8349-9B0F-AFFFFF91A994}" type="slidenum">
              <a:rPr lang="fr-FR" smtClean="0"/>
              <a:t>‹#›</a:t>
            </a:fld>
            <a:endParaRPr lang="fr-FR"/>
          </a:p>
        </p:txBody>
      </p:sp>
    </p:spTree>
    <p:extLst>
      <p:ext uri="{BB962C8B-B14F-4D97-AF65-F5344CB8AC3E}">
        <p14:creationId xmlns:p14="http://schemas.microsoft.com/office/powerpoint/2010/main" val="4226075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5AEB03EF-14BB-F047-902B-E98964A190BE}" type="datetimeFigureOut">
              <a:rPr lang="fr-FR" smtClean="0"/>
              <a:t>07/07/16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20784F9-8FA7-8349-9B0F-AFFFFF91A994}" type="slidenum">
              <a:rPr lang="fr-FR" smtClean="0"/>
              <a:t>‹#›</a:t>
            </a:fld>
            <a:endParaRPr lang="fr-FR"/>
          </a:p>
        </p:txBody>
      </p:sp>
    </p:spTree>
    <p:extLst>
      <p:ext uri="{BB962C8B-B14F-4D97-AF65-F5344CB8AC3E}">
        <p14:creationId xmlns:p14="http://schemas.microsoft.com/office/powerpoint/2010/main" val="3747070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AEB03EF-14BB-F047-902B-E98964A190BE}" type="datetimeFigureOut">
              <a:rPr lang="fr-FR" smtClean="0"/>
              <a:t>07/07/16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20784F9-8FA7-8349-9B0F-AFFFFF91A994}" type="slidenum">
              <a:rPr lang="fr-FR" smtClean="0"/>
              <a:t>‹#›</a:t>
            </a:fld>
            <a:endParaRPr lang="fr-FR"/>
          </a:p>
        </p:txBody>
      </p:sp>
    </p:spTree>
    <p:extLst>
      <p:ext uri="{BB962C8B-B14F-4D97-AF65-F5344CB8AC3E}">
        <p14:creationId xmlns:p14="http://schemas.microsoft.com/office/powerpoint/2010/main" val="2751468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AEB03EF-14BB-F047-902B-E98964A190BE}" type="datetimeFigureOut">
              <a:rPr lang="fr-FR" smtClean="0"/>
              <a:t>07/07/16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20784F9-8FA7-8349-9B0F-AFFFFF91A994}" type="slidenum">
              <a:rPr lang="fr-FR" smtClean="0"/>
              <a:t>‹#›</a:t>
            </a:fld>
            <a:endParaRPr lang="fr-FR"/>
          </a:p>
        </p:txBody>
      </p:sp>
    </p:spTree>
    <p:extLst>
      <p:ext uri="{BB962C8B-B14F-4D97-AF65-F5344CB8AC3E}">
        <p14:creationId xmlns:p14="http://schemas.microsoft.com/office/powerpoint/2010/main" val="3986817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AEB03EF-14BB-F047-902B-E98964A190BE}" type="datetimeFigureOut">
              <a:rPr lang="fr-FR" smtClean="0"/>
              <a:t>07/07/16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20784F9-8FA7-8349-9B0F-AFFFFF91A994}" type="slidenum">
              <a:rPr lang="fr-FR" smtClean="0"/>
              <a:t>‹#›</a:t>
            </a:fld>
            <a:endParaRPr lang="fr-FR"/>
          </a:p>
        </p:txBody>
      </p:sp>
    </p:spTree>
    <p:extLst>
      <p:ext uri="{BB962C8B-B14F-4D97-AF65-F5344CB8AC3E}">
        <p14:creationId xmlns:p14="http://schemas.microsoft.com/office/powerpoint/2010/main" val="2441362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AEB03EF-14BB-F047-902B-E98964A190BE}" type="datetimeFigureOut">
              <a:rPr lang="fr-FR" smtClean="0"/>
              <a:t>07/07/16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20784F9-8FA7-8349-9B0F-AFFFFF91A994}" type="slidenum">
              <a:rPr lang="fr-FR" smtClean="0"/>
              <a:t>‹#›</a:t>
            </a:fld>
            <a:endParaRPr lang="fr-FR"/>
          </a:p>
        </p:txBody>
      </p:sp>
    </p:spTree>
    <p:extLst>
      <p:ext uri="{BB962C8B-B14F-4D97-AF65-F5344CB8AC3E}">
        <p14:creationId xmlns:p14="http://schemas.microsoft.com/office/powerpoint/2010/main" val="4272953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AEB03EF-14BB-F047-902B-E98964A190BE}" type="datetimeFigureOut">
              <a:rPr lang="fr-FR" smtClean="0"/>
              <a:t>07/07/16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20784F9-8FA7-8349-9B0F-AFFFFF91A994}" type="slidenum">
              <a:rPr lang="fr-FR" smtClean="0"/>
              <a:t>‹#›</a:t>
            </a:fld>
            <a:endParaRPr lang="fr-FR"/>
          </a:p>
        </p:txBody>
      </p:sp>
    </p:spTree>
    <p:extLst>
      <p:ext uri="{BB962C8B-B14F-4D97-AF65-F5344CB8AC3E}">
        <p14:creationId xmlns:p14="http://schemas.microsoft.com/office/powerpoint/2010/main" val="1213150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456481" y="273629"/>
            <a:ext cx="8226720" cy="1143480"/>
          </a:xfrm>
        </p:spPr>
        <p:txBody>
          <a:bodyPr/>
          <a:lstStyle/>
          <a:p>
            <a:r>
              <a:rPr lang="fr-FR" smtClean="0"/>
              <a:t>Cliquez et modifiez le titre</a:t>
            </a:r>
            <a:endParaRPr lang="fr-FR"/>
          </a:p>
        </p:txBody>
      </p:sp>
      <p:sp>
        <p:nvSpPr>
          <p:cNvPr id="3" name="Espace réservé de la date 2"/>
          <p:cNvSpPr>
            <a:spLocks noGrp="1"/>
          </p:cNvSpPr>
          <p:nvPr>
            <p:ph type="dt" idx="10"/>
          </p:nvPr>
        </p:nvSpPr>
        <p:spPr>
          <a:xfrm>
            <a:off x="456481" y="6247376"/>
            <a:ext cx="2128320" cy="470930"/>
          </a:xfrm>
        </p:spPr>
        <p:txBody>
          <a:bodyPr/>
          <a:lstStyle>
            <a:lvl1pPr>
              <a:defRPr/>
            </a:lvl1pPr>
          </a:lstStyle>
          <a:p>
            <a:endParaRPr lang="fr-CH"/>
          </a:p>
        </p:txBody>
      </p:sp>
      <p:sp>
        <p:nvSpPr>
          <p:cNvPr id="4" name="Espace réservé du pied de page 3"/>
          <p:cNvSpPr>
            <a:spLocks noGrp="1"/>
          </p:cNvSpPr>
          <p:nvPr>
            <p:ph type="ftr" idx="11"/>
          </p:nvPr>
        </p:nvSpPr>
        <p:spPr>
          <a:xfrm>
            <a:off x="3127680" y="6247376"/>
            <a:ext cx="2897280" cy="470930"/>
          </a:xfrm>
        </p:spPr>
        <p:txBody>
          <a:bodyPr/>
          <a:lstStyle>
            <a:lvl1pPr>
              <a:defRPr/>
            </a:lvl1pPr>
          </a:lstStyle>
          <a:p>
            <a:endParaRPr lang="fr-CH"/>
          </a:p>
        </p:txBody>
      </p:sp>
      <p:sp>
        <p:nvSpPr>
          <p:cNvPr id="5" name="Espace réservé du numéro de diapositive 4"/>
          <p:cNvSpPr>
            <a:spLocks noGrp="1"/>
          </p:cNvSpPr>
          <p:nvPr>
            <p:ph type="sldNum" idx="12"/>
          </p:nvPr>
        </p:nvSpPr>
        <p:spPr>
          <a:xfrm>
            <a:off x="6556321" y="6247376"/>
            <a:ext cx="2128320" cy="470930"/>
          </a:xfrm>
        </p:spPr>
        <p:txBody>
          <a:bodyPr/>
          <a:lstStyle>
            <a:lvl1pPr>
              <a:defRPr/>
            </a:lvl1pPr>
          </a:lstStyle>
          <a:p>
            <a:fld id="{08333431-A6C2-D144-BBDB-3031E3D978C6}" type="slidenum">
              <a:rPr lang="fr-CH"/>
              <a:pPr/>
              <a:t>‹#›</a:t>
            </a:fld>
            <a:endParaRPr lang="fr-CH"/>
          </a:p>
        </p:txBody>
      </p:sp>
    </p:spTree>
    <p:extLst>
      <p:ext uri="{BB962C8B-B14F-4D97-AF65-F5344CB8AC3E}">
        <p14:creationId xmlns:p14="http://schemas.microsoft.com/office/powerpoint/2010/main" val="62449620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EB03EF-14BB-F047-902B-E98964A190BE}" type="datetimeFigureOut">
              <a:rPr lang="fr-FR" smtClean="0"/>
              <a:t>07/07/16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0784F9-8FA7-8349-9B0F-AFFFFF91A994}" type="slidenum">
              <a:rPr lang="fr-FR" smtClean="0"/>
              <a:t>‹#›</a:t>
            </a:fld>
            <a:endParaRPr lang="fr-FR"/>
          </a:p>
        </p:txBody>
      </p:sp>
    </p:spTree>
    <p:extLst>
      <p:ext uri="{BB962C8B-B14F-4D97-AF65-F5344CB8AC3E}">
        <p14:creationId xmlns:p14="http://schemas.microsoft.com/office/powerpoint/2010/main" val="64006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 Id="rId3" Type="http://schemas.openxmlformats.org/officeDocument/2006/relationships/image" Target="../media/image8.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434"/>
            <a:ext cx="7772400" cy="1470025"/>
          </a:xfrm>
        </p:spPr>
        <p:txBody>
          <a:bodyPr>
            <a:noAutofit/>
          </a:bodyPr>
          <a:lstStyle/>
          <a:p>
            <a:r>
              <a:rPr lang="fr-FR" sz="3200" dirty="0" smtClean="0">
                <a:solidFill>
                  <a:srgbClr val="000090"/>
                </a:solidFill>
              </a:rPr>
              <a:t>Appui technique</a:t>
            </a:r>
            <a:br>
              <a:rPr lang="fr-FR" sz="3200" dirty="0" smtClean="0">
                <a:solidFill>
                  <a:srgbClr val="000090"/>
                </a:solidFill>
              </a:rPr>
            </a:br>
            <a:r>
              <a:rPr lang="fr-FR" sz="3200" dirty="0" smtClean="0">
                <a:solidFill>
                  <a:srgbClr val="000090"/>
                </a:solidFill>
              </a:rPr>
              <a:t>sur les modalités de mise en œuvre </a:t>
            </a:r>
            <a:br>
              <a:rPr lang="fr-FR" sz="3200" dirty="0" smtClean="0">
                <a:solidFill>
                  <a:srgbClr val="000090"/>
                </a:solidFill>
              </a:rPr>
            </a:br>
            <a:r>
              <a:rPr lang="fr-FR" sz="3200" dirty="0" smtClean="0">
                <a:solidFill>
                  <a:srgbClr val="000090"/>
                </a:solidFill>
              </a:rPr>
              <a:t>du dispositif d’assurance santé a Madagascar</a:t>
            </a:r>
            <a:endParaRPr lang="fr-FR" sz="3200" dirty="0">
              <a:solidFill>
                <a:srgbClr val="000090"/>
              </a:solidFill>
            </a:endParaRPr>
          </a:p>
        </p:txBody>
      </p:sp>
      <p:sp>
        <p:nvSpPr>
          <p:cNvPr id="3" name="Sous-titre 2"/>
          <p:cNvSpPr>
            <a:spLocks noGrp="1"/>
          </p:cNvSpPr>
          <p:nvPr>
            <p:ph type="subTitle" idx="1"/>
          </p:nvPr>
        </p:nvSpPr>
        <p:spPr/>
        <p:txBody>
          <a:bodyPr>
            <a:normAutofit fontScale="92500" lnSpcReduction="20000"/>
          </a:bodyPr>
          <a:lstStyle/>
          <a:p>
            <a:r>
              <a:rPr lang="fr-FR" sz="2800" dirty="0" smtClean="0"/>
              <a:t>Evariste Lodi, Justin </a:t>
            </a:r>
            <a:r>
              <a:rPr lang="fr-FR" sz="2800" dirty="0" err="1" smtClean="0"/>
              <a:t>Sossou</a:t>
            </a:r>
            <a:r>
              <a:rPr lang="fr-FR" sz="2800" dirty="0" smtClean="0"/>
              <a:t>, </a:t>
            </a:r>
          </a:p>
          <a:p>
            <a:r>
              <a:rPr lang="fr-FR" sz="2800" dirty="0" smtClean="0"/>
              <a:t>Virgile Pace, François </a:t>
            </a:r>
            <a:r>
              <a:rPr lang="fr-FR" sz="2800" dirty="0" err="1" smtClean="0"/>
              <a:t>Boillot</a:t>
            </a:r>
            <a:endParaRPr lang="fr-FR" dirty="0" smtClean="0"/>
          </a:p>
          <a:p>
            <a:r>
              <a:rPr lang="fr-FR" b="1" dirty="0" smtClean="0"/>
              <a:t>Présentation des propositions</a:t>
            </a:r>
          </a:p>
          <a:p>
            <a:r>
              <a:rPr lang="fr-FR" dirty="0" smtClean="0"/>
              <a:t>07/07/2016</a:t>
            </a:r>
            <a:endParaRPr lang="fr-FR" dirty="0"/>
          </a:p>
        </p:txBody>
      </p:sp>
      <p:pic>
        <p:nvPicPr>
          <p:cNvPr id="4" name="Image 3"/>
          <p:cNvPicPr>
            <a:picLocks noChangeAspect="1"/>
          </p:cNvPicPr>
          <p:nvPr/>
        </p:nvPicPr>
        <p:blipFill>
          <a:blip r:embed="rId2"/>
          <a:stretch>
            <a:fillRect/>
          </a:stretch>
        </p:blipFill>
        <p:spPr>
          <a:xfrm>
            <a:off x="3867414" y="6209308"/>
            <a:ext cx="1745708" cy="482979"/>
          </a:xfrm>
          <a:prstGeom prst="rect">
            <a:avLst/>
          </a:prstGeom>
        </p:spPr>
      </p:pic>
      <p:pic>
        <p:nvPicPr>
          <p:cNvPr id="6" name="Image 5"/>
          <p:cNvPicPr>
            <a:picLocks noChangeAspect="1"/>
          </p:cNvPicPr>
          <p:nvPr/>
        </p:nvPicPr>
        <p:blipFill>
          <a:blip r:embed="rId3"/>
          <a:stretch>
            <a:fillRect/>
          </a:stretch>
        </p:blipFill>
        <p:spPr>
          <a:xfrm>
            <a:off x="2143658" y="6141268"/>
            <a:ext cx="736600" cy="635000"/>
          </a:xfrm>
          <a:prstGeom prst="rect">
            <a:avLst/>
          </a:prstGeom>
        </p:spPr>
      </p:pic>
      <p:pic>
        <p:nvPicPr>
          <p:cNvPr id="8" name="Image 7"/>
          <p:cNvPicPr>
            <a:picLocks noChangeAspect="1"/>
          </p:cNvPicPr>
          <p:nvPr/>
        </p:nvPicPr>
        <p:blipFill>
          <a:blip r:embed="rId4"/>
          <a:stretch>
            <a:fillRect/>
          </a:stretch>
        </p:blipFill>
        <p:spPr>
          <a:xfrm>
            <a:off x="5981764" y="6209308"/>
            <a:ext cx="1917700" cy="533400"/>
          </a:xfrm>
          <a:prstGeom prst="rect">
            <a:avLst/>
          </a:prstGeom>
        </p:spPr>
      </p:pic>
    </p:spTree>
    <p:extLst>
      <p:ext uri="{BB962C8B-B14F-4D97-AF65-F5344CB8AC3E}">
        <p14:creationId xmlns:p14="http://schemas.microsoft.com/office/powerpoint/2010/main" val="119642078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000090"/>
                </a:solidFill>
              </a:rPr>
              <a:t>Objectif de la mission et méthodologie</a:t>
            </a:r>
            <a:endParaRPr lang="fr-FR" dirty="0">
              <a:solidFill>
                <a:srgbClr val="000090"/>
              </a:solidFill>
            </a:endParaRPr>
          </a:p>
        </p:txBody>
      </p:sp>
      <p:sp>
        <p:nvSpPr>
          <p:cNvPr id="3" name="Espace réservé du contenu 2"/>
          <p:cNvSpPr>
            <a:spLocks noGrp="1"/>
          </p:cNvSpPr>
          <p:nvPr>
            <p:ph idx="1"/>
          </p:nvPr>
        </p:nvSpPr>
        <p:spPr>
          <a:xfrm>
            <a:off x="457200" y="1306000"/>
            <a:ext cx="8587962" cy="5307874"/>
          </a:xfrm>
        </p:spPr>
        <p:txBody>
          <a:bodyPr>
            <a:normAutofit fontScale="62500" lnSpcReduction="20000"/>
          </a:bodyPr>
          <a:lstStyle/>
          <a:p>
            <a:pPr marL="514350" indent="-514350">
              <a:buFont typeface="+mj-lt"/>
              <a:buAutoNum type="arabicPeriod"/>
            </a:pPr>
            <a:r>
              <a:rPr lang="fr-FR" dirty="0" smtClean="0"/>
              <a:t>Analyser </a:t>
            </a:r>
            <a:r>
              <a:rPr lang="fr-FR" dirty="0"/>
              <a:t>les ressources financières existantes (publiques, PTF, mutuelles, OSIE, ménages, Fonds d’équité) et potentielles (financements innovants</a:t>
            </a:r>
            <a:r>
              <a:rPr lang="fr-FR" dirty="0" smtClean="0"/>
              <a:t>)</a:t>
            </a:r>
          </a:p>
          <a:p>
            <a:pPr marL="0" indent="0">
              <a:buNone/>
            </a:pPr>
            <a:r>
              <a:rPr lang="fr-FR" i="1" dirty="0" smtClean="0"/>
              <a:t>	</a:t>
            </a:r>
            <a:r>
              <a:rPr lang="fr-FR" i="1" dirty="0" smtClean="0">
                <a:sym typeface="Wingdings"/>
              </a:rPr>
              <a:t>Documentation et analyse quantitative et qualitative des 	tendances des 	différentes sources de financement</a:t>
            </a:r>
          </a:p>
          <a:p>
            <a:pPr marL="0" indent="0">
              <a:buNone/>
            </a:pPr>
            <a:endParaRPr lang="fr-FR" i="1" dirty="0"/>
          </a:p>
          <a:p>
            <a:pPr marL="0" indent="0">
              <a:buNone/>
            </a:pPr>
            <a:r>
              <a:rPr lang="fr-FR" dirty="0" smtClean="0"/>
              <a:t>2. 	Etudier </a:t>
            </a:r>
            <a:r>
              <a:rPr lang="fr-FR" dirty="0"/>
              <a:t>les conditions d’opérationnalisation institutionnelle du </a:t>
            </a:r>
            <a:r>
              <a:rPr lang="fr-FR" dirty="0" smtClean="0"/>
              <a:t>DAS</a:t>
            </a:r>
          </a:p>
          <a:p>
            <a:pPr marL="0" indent="0">
              <a:buNone/>
            </a:pPr>
            <a:r>
              <a:rPr lang="fr-FR" dirty="0"/>
              <a:t>	</a:t>
            </a:r>
            <a:r>
              <a:rPr lang="fr-FR" i="1" dirty="0" smtClean="0">
                <a:sym typeface="Wingdings"/>
              </a:rPr>
              <a:t>Analyse des activités requises au fonctionnement </a:t>
            </a:r>
          </a:p>
          <a:p>
            <a:pPr marL="0" indent="0">
              <a:buNone/>
            </a:pPr>
            <a:r>
              <a:rPr lang="fr-FR" i="1" dirty="0">
                <a:sym typeface="Wingdings"/>
              </a:rPr>
              <a:t>	</a:t>
            </a:r>
            <a:r>
              <a:rPr lang="fr-FR" i="1" dirty="0" smtClean="0">
                <a:sym typeface="Wingdings"/>
              </a:rPr>
              <a:t>Analyse des coûts de mise en place des options</a:t>
            </a:r>
          </a:p>
          <a:p>
            <a:pPr marL="0" indent="0">
              <a:buNone/>
            </a:pPr>
            <a:endParaRPr lang="fr-FR" i="1" dirty="0"/>
          </a:p>
          <a:p>
            <a:pPr marL="514350" indent="-514350">
              <a:buAutoNum type="arabicPeriod" startAt="3"/>
            </a:pPr>
            <a:r>
              <a:rPr lang="fr-FR" dirty="0" smtClean="0"/>
              <a:t>Identifier </a:t>
            </a:r>
            <a:r>
              <a:rPr lang="fr-FR" dirty="0"/>
              <a:t>les différentes options possibles de mise en place d´une </a:t>
            </a:r>
            <a:r>
              <a:rPr lang="fr-FR" dirty="0" smtClean="0"/>
              <a:t>structure </a:t>
            </a:r>
            <a:r>
              <a:rPr lang="fr-FR" dirty="0"/>
              <a:t>institutionnelle, administrative et juridique du </a:t>
            </a:r>
            <a:r>
              <a:rPr lang="fr-FR" dirty="0" smtClean="0"/>
              <a:t>DAS</a:t>
            </a:r>
          </a:p>
          <a:p>
            <a:pPr marL="0" indent="0">
              <a:buNone/>
            </a:pPr>
            <a:r>
              <a:rPr lang="fr-FR" dirty="0"/>
              <a:t>	</a:t>
            </a:r>
            <a:r>
              <a:rPr lang="fr-FR" i="1" dirty="0" smtClean="0">
                <a:sym typeface="Wingdings"/>
              </a:rPr>
              <a:t> Analyse du cadre juridique</a:t>
            </a:r>
          </a:p>
          <a:p>
            <a:pPr marL="0" indent="0">
              <a:buNone/>
            </a:pPr>
            <a:r>
              <a:rPr lang="fr-FR" i="1" dirty="0" smtClean="0"/>
              <a:t>	</a:t>
            </a:r>
            <a:r>
              <a:rPr lang="fr-FR" i="1" dirty="0" smtClean="0">
                <a:sym typeface="Wingdings"/>
              </a:rPr>
              <a:t> Analyse des modèles possibles</a:t>
            </a:r>
          </a:p>
          <a:p>
            <a:pPr marL="0" indent="0">
              <a:buNone/>
            </a:pPr>
            <a:endParaRPr lang="fr-FR" i="1" dirty="0" smtClean="0"/>
          </a:p>
          <a:p>
            <a:pPr marL="514350" indent="-514350">
              <a:buAutoNum type="arabicPeriod" startAt="4"/>
            </a:pPr>
            <a:r>
              <a:rPr lang="fr-FR" dirty="0" smtClean="0"/>
              <a:t>Définir </a:t>
            </a:r>
            <a:r>
              <a:rPr lang="fr-FR" dirty="0"/>
              <a:t>des mécanismes de couverture en termes de panier de soins, </a:t>
            </a:r>
            <a:r>
              <a:rPr lang="fr-FR" dirty="0" smtClean="0"/>
              <a:t>mécanismes </a:t>
            </a:r>
            <a:r>
              <a:rPr lang="fr-FR" dirty="0"/>
              <a:t>de paiement et en </a:t>
            </a:r>
            <a:r>
              <a:rPr lang="fr-FR" dirty="0" smtClean="0"/>
              <a:t>population </a:t>
            </a:r>
            <a:r>
              <a:rPr lang="fr-FR" dirty="0"/>
              <a:t>à prendre </a:t>
            </a:r>
            <a:r>
              <a:rPr lang="fr-FR" dirty="0" smtClean="0"/>
              <a:t>en </a:t>
            </a:r>
            <a:r>
              <a:rPr lang="fr-FR" dirty="0"/>
              <a:t>charge</a:t>
            </a:r>
            <a:r>
              <a:rPr lang="fr-FR" dirty="0" smtClean="0"/>
              <a:t>.</a:t>
            </a:r>
          </a:p>
          <a:p>
            <a:pPr marL="0" indent="0">
              <a:buNone/>
            </a:pPr>
            <a:r>
              <a:rPr lang="fr-FR" dirty="0"/>
              <a:t>	</a:t>
            </a:r>
            <a:r>
              <a:rPr lang="fr-FR" dirty="0" smtClean="0">
                <a:sym typeface="Wingdings"/>
              </a:rPr>
              <a:t> </a:t>
            </a:r>
            <a:r>
              <a:rPr lang="fr-FR" i="1" dirty="0" smtClean="0">
                <a:sym typeface="Wingdings"/>
              </a:rPr>
              <a:t>Analyse des paquets, coûts, volumes et populations cibles</a:t>
            </a:r>
          </a:p>
          <a:p>
            <a:pPr marL="0" indent="0">
              <a:buNone/>
            </a:pPr>
            <a:r>
              <a:rPr lang="fr-FR" i="1" dirty="0">
                <a:sym typeface="Wingdings"/>
              </a:rPr>
              <a:t>	</a:t>
            </a:r>
            <a:r>
              <a:rPr lang="fr-FR" i="1" dirty="0" smtClean="0">
                <a:sym typeface="Wingdings"/>
              </a:rPr>
              <a:t> Analyse de la solvabilité et des possibilités d’avance</a:t>
            </a:r>
          </a:p>
          <a:p>
            <a:pPr marL="0" indent="0">
              <a:buNone/>
            </a:pPr>
            <a:endParaRPr lang="fr-FR" dirty="0"/>
          </a:p>
        </p:txBody>
      </p:sp>
    </p:spTree>
    <p:extLst>
      <p:ext uri="{BB962C8B-B14F-4D97-AF65-F5344CB8AC3E}">
        <p14:creationId xmlns:p14="http://schemas.microsoft.com/office/powerpoint/2010/main" val="148287488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000090"/>
                </a:solidFill>
              </a:rPr>
              <a:t>Limites </a:t>
            </a:r>
            <a:r>
              <a:rPr lang="fr-FR" dirty="0" smtClean="0">
                <a:solidFill>
                  <a:srgbClr val="000090"/>
                </a:solidFill>
              </a:rPr>
              <a:t>de l’étude</a:t>
            </a:r>
            <a:endParaRPr lang="fr-FR" dirty="0">
              <a:solidFill>
                <a:srgbClr val="000090"/>
              </a:solidFill>
            </a:endParaRPr>
          </a:p>
        </p:txBody>
      </p:sp>
      <p:sp>
        <p:nvSpPr>
          <p:cNvPr id="3" name="Espace réservé du contenu 2"/>
          <p:cNvSpPr>
            <a:spLocks noGrp="1"/>
          </p:cNvSpPr>
          <p:nvPr>
            <p:ph idx="1"/>
          </p:nvPr>
        </p:nvSpPr>
        <p:spPr>
          <a:xfrm>
            <a:off x="457199" y="1600200"/>
            <a:ext cx="8468159" cy="4525963"/>
          </a:xfrm>
        </p:spPr>
        <p:txBody>
          <a:bodyPr>
            <a:normAutofit fontScale="85000" lnSpcReduction="20000"/>
          </a:bodyPr>
          <a:lstStyle/>
          <a:p>
            <a:r>
              <a:rPr lang="fr-FR" dirty="0" smtClean="0"/>
              <a:t>Temps de la mission programmé pour utiliser des données et non les produire</a:t>
            </a:r>
          </a:p>
          <a:p>
            <a:r>
              <a:rPr lang="fr-FR" dirty="0" smtClean="0"/>
              <a:t>Disponibilité et précision de différentes données et informations:</a:t>
            </a:r>
          </a:p>
          <a:p>
            <a:pPr lvl="1"/>
            <a:r>
              <a:rPr lang="fr-FR" dirty="0" smtClean="0"/>
              <a:t>Utilisation des services et tendances pour l’estimation des volumes de prestation</a:t>
            </a:r>
          </a:p>
          <a:p>
            <a:pPr lvl="1"/>
            <a:r>
              <a:rPr lang="fr-FR" dirty="0" smtClean="0"/>
              <a:t>Estimation des couts de prestation indisponible et variabilité importante des tarifs pratiqués pour un même acte, sans justification des charges correspondantes</a:t>
            </a:r>
          </a:p>
          <a:p>
            <a:pPr lvl="1"/>
            <a:r>
              <a:rPr lang="fr-FR" dirty="0" smtClean="0"/>
              <a:t>Variation des données financières (budget, aide) selon les sources</a:t>
            </a:r>
          </a:p>
          <a:p>
            <a:pPr marL="0" indent="0">
              <a:buNone/>
            </a:pPr>
            <a:r>
              <a:rPr lang="fr-FR" b="1" dirty="0" smtClean="0">
                <a:solidFill>
                  <a:srgbClr val="000090"/>
                </a:solidFill>
                <a:sym typeface="Wingdings"/>
              </a:rPr>
              <a:t> </a:t>
            </a:r>
            <a:r>
              <a:rPr lang="fr-FR" b="1" dirty="0" smtClean="0">
                <a:solidFill>
                  <a:srgbClr val="000090"/>
                </a:solidFill>
              </a:rPr>
              <a:t>Fragilité des estimations produites</a:t>
            </a:r>
          </a:p>
          <a:p>
            <a:pPr lvl="1"/>
            <a:endParaRPr lang="fr-FR" dirty="0"/>
          </a:p>
        </p:txBody>
      </p:sp>
    </p:spTree>
    <p:extLst>
      <p:ext uri="{BB962C8B-B14F-4D97-AF65-F5344CB8AC3E}">
        <p14:creationId xmlns:p14="http://schemas.microsoft.com/office/powerpoint/2010/main" val="1381199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000090"/>
                </a:solidFill>
              </a:rPr>
              <a:t>Eléments clé du contexte</a:t>
            </a:r>
            <a:endParaRPr lang="fr-FR" dirty="0">
              <a:solidFill>
                <a:srgbClr val="000090"/>
              </a:solidFill>
            </a:endParaRPr>
          </a:p>
        </p:txBody>
      </p:sp>
      <p:sp>
        <p:nvSpPr>
          <p:cNvPr id="3" name="Espace réservé du texte 2"/>
          <p:cNvSpPr>
            <a:spLocks noGrp="1"/>
          </p:cNvSpPr>
          <p:nvPr>
            <p:ph type="body" idx="1"/>
          </p:nvPr>
        </p:nvSpPr>
        <p:spPr/>
        <p:txBody>
          <a:bodyPr/>
          <a:lstStyle/>
          <a:p>
            <a:r>
              <a:rPr lang="fr-FR" dirty="0" smtClean="0"/>
              <a:t>Les fondements des hypothèses</a:t>
            </a:r>
            <a:endParaRPr lang="fr-FR" dirty="0"/>
          </a:p>
        </p:txBody>
      </p:sp>
      <p:sp>
        <p:nvSpPr>
          <p:cNvPr id="5" name="ZoneTexte 4"/>
          <p:cNvSpPr txBox="1"/>
          <p:nvPr/>
        </p:nvSpPr>
        <p:spPr>
          <a:xfrm>
            <a:off x="6475110" y="321005"/>
            <a:ext cx="2638951" cy="1754327"/>
          </a:xfrm>
          <a:prstGeom prst="rect">
            <a:avLst/>
          </a:prstGeom>
          <a:noFill/>
        </p:spPr>
        <p:txBody>
          <a:bodyPr wrap="none" rtlCol="0">
            <a:spAutoFit/>
          </a:bodyPr>
          <a:lstStyle/>
          <a:p>
            <a:r>
              <a:rPr lang="fr-FR" dirty="0" smtClean="0"/>
              <a:t>Eléments clé du contexte</a:t>
            </a:r>
          </a:p>
          <a:p>
            <a:r>
              <a:rPr lang="fr-FR" dirty="0" smtClean="0">
                <a:solidFill>
                  <a:schemeClr val="bg1">
                    <a:lumMod val="65000"/>
                  </a:schemeClr>
                </a:solidFill>
              </a:rPr>
              <a:t>Définition du panier</a:t>
            </a:r>
          </a:p>
          <a:p>
            <a:r>
              <a:rPr lang="fr-FR" dirty="0">
                <a:solidFill>
                  <a:schemeClr val="bg1">
                    <a:lumMod val="65000"/>
                  </a:schemeClr>
                </a:solidFill>
              </a:rPr>
              <a:t>Coût et </a:t>
            </a:r>
            <a:r>
              <a:rPr lang="fr-FR" dirty="0" smtClean="0">
                <a:solidFill>
                  <a:schemeClr val="bg1">
                    <a:lumMod val="65000"/>
                  </a:schemeClr>
                </a:solidFill>
              </a:rPr>
              <a:t>financement</a:t>
            </a:r>
          </a:p>
          <a:p>
            <a:r>
              <a:rPr lang="fr-FR" dirty="0" smtClean="0">
                <a:solidFill>
                  <a:schemeClr val="bg1">
                    <a:lumMod val="65000"/>
                  </a:schemeClr>
                </a:solidFill>
              </a:rPr>
              <a:t>Cadre juridique du DAS</a:t>
            </a:r>
            <a:endParaRPr lang="fr-FR" dirty="0">
              <a:solidFill>
                <a:schemeClr val="bg1">
                  <a:lumMod val="65000"/>
                </a:schemeClr>
              </a:solidFill>
            </a:endParaRPr>
          </a:p>
          <a:p>
            <a:r>
              <a:rPr lang="fr-FR" dirty="0" smtClean="0">
                <a:solidFill>
                  <a:schemeClr val="bg1">
                    <a:lumMod val="65000"/>
                  </a:schemeClr>
                </a:solidFill>
              </a:rPr>
              <a:t>Mise en place du DAS</a:t>
            </a:r>
          </a:p>
          <a:p>
            <a:r>
              <a:rPr lang="fr-FR" dirty="0" smtClean="0">
                <a:solidFill>
                  <a:schemeClr val="bg1">
                    <a:lumMod val="65000"/>
                  </a:schemeClr>
                </a:solidFill>
              </a:rPr>
              <a:t>Feuille de route</a:t>
            </a:r>
          </a:p>
        </p:txBody>
      </p:sp>
    </p:spTree>
    <p:extLst>
      <p:ext uri="{BB962C8B-B14F-4D97-AF65-F5344CB8AC3E}">
        <p14:creationId xmlns:p14="http://schemas.microsoft.com/office/powerpoint/2010/main" val="239233931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solidFill>
                  <a:srgbClr val="000090"/>
                </a:solidFill>
              </a:rPr>
              <a:t>Transition épidémiologique</a:t>
            </a:r>
            <a:br>
              <a:rPr lang="fr-FR" dirty="0">
                <a:solidFill>
                  <a:srgbClr val="000090"/>
                </a:solidFill>
              </a:rPr>
            </a:br>
            <a:r>
              <a:rPr lang="fr-FR" dirty="0" smtClean="0">
                <a:solidFill>
                  <a:srgbClr val="000090"/>
                </a:solidFill>
              </a:rPr>
              <a:t>et grande pauvreté</a:t>
            </a:r>
            <a:endParaRPr lang="fr-FR" dirty="0">
              <a:solidFill>
                <a:srgbClr val="000090"/>
              </a:solidFill>
            </a:endParaRPr>
          </a:p>
        </p:txBody>
      </p:sp>
      <p:pic>
        <p:nvPicPr>
          <p:cNvPr id="4" name="Image 3"/>
          <p:cNvPicPr>
            <a:picLocks noChangeAspect="1"/>
          </p:cNvPicPr>
          <p:nvPr/>
        </p:nvPicPr>
        <p:blipFill>
          <a:blip r:embed="rId2"/>
          <a:stretch>
            <a:fillRect/>
          </a:stretch>
        </p:blipFill>
        <p:spPr>
          <a:xfrm>
            <a:off x="127431" y="1773969"/>
            <a:ext cx="4700649" cy="4886637"/>
          </a:xfrm>
          <a:prstGeom prst="rect">
            <a:avLst/>
          </a:prstGeom>
        </p:spPr>
      </p:pic>
      <p:sp>
        <p:nvSpPr>
          <p:cNvPr id="8" name="ZoneTexte 7"/>
          <p:cNvSpPr txBox="1"/>
          <p:nvPr/>
        </p:nvSpPr>
        <p:spPr>
          <a:xfrm>
            <a:off x="127430" y="1429286"/>
            <a:ext cx="4278853" cy="369332"/>
          </a:xfrm>
          <a:prstGeom prst="rect">
            <a:avLst/>
          </a:prstGeom>
          <a:noFill/>
        </p:spPr>
        <p:txBody>
          <a:bodyPr wrap="square" rtlCol="0">
            <a:spAutoFit/>
          </a:bodyPr>
          <a:lstStyle/>
          <a:p>
            <a:r>
              <a:rPr lang="fr-FR" dirty="0" smtClean="0"/>
              <a:t>Top-10 des causes de mortalité (OMS)</a:t>
            </a:r>
            <a:endParaRPr lang="fr-FR" dirty="0"/>
          </a:p>
        </p:txBody>
      </p:sp>
      <p:sp>
        <p:nvSpPr>
          <p:cNvPr id="9" name="ZoneTexte 8"/>
          <p:cNvSpPr txBox="1"/>
          <p:nvPr/>
        </p:nvSpPr>
        <p:spPr>
          <a:xfrm>
            <a:off x="5164578" y="2917519"/>
            <a:ext cx="3522222" cy="2308324"/>
          </a:xfrm>
          <a:prstGeom prst="rect">
            <a:avLst/>
          </a:prstGeom>
          <a:noFill/>
        </p:spPr>
        <p:txBody>
          <a:bodyPr wrap="square" rtlCol="0">
            <a:spAutoFit/>
          </a:bodyPr>
          <a:lstStyle/>
          <a:p>
            <a:r>
              <a:rPr lang="fr-FR" sz="2400" dirty="0" smtClean="0"/>
              <a:t>Les principales causes de mortalité relèvent de pathologies pouvant être prises en charge au niveau primaire de la pyramide de soins</a:t>
            </a:r>
            <a:endParaRPr lang="fr-FR" sz="2400" dirty="0"/>
          </a:p>
        </p:txBody>
      </p:sp>
    </p:spTree>
    <p:extLst>
      <p:ext uri="{BB962C8B-B14F-4D97-AF65-F5344CB8AC3E}">
        <p14:creationId xmlns:p14="http://schemas.microsoft.com/office/powerpoint/2010/main" val="192312886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14023"/>
          </a:xfrm>
        </p:spPr>
        <p:txBody>
          <a:bodyPr>
            <a:normAutofit/>
          </a:bodyPr>
          <a:lstStyle/>
          <a:p>
            <a:r>
              <a:rPr lang="fr-FR" dirty="0" smtClean="0">
                <a:solidFill>
                  <a:srgbClr val="000090"/>
                </a:solidFill>
              </a:rPr>
              <a:t>Pauvreté et utilisation des soins</a:t>
            </a:r>
            <a:endParaRPr lang="fr-FR" dirty="0">
              <a:solidFill>
                <a:srgbClr val="000090"/>
              </a:solidFill>
            </a:endParaRPr>
          </a:p>
        </p:txBody>
      </p:sp>
      <p:grpSp>
        <p:nvGrpSpPr>
          <p:cNvPr id="12" name="Grouper 11"/>
          <p:cNvGrpSpPr/>
          <p:nvPr/>
        </p:nvGrpSpPr>
        <p:grpSpPr>
          <a:xfrm>
            <a:off x="1480819" y="1272140"/>
            <a:ext cx="6114720" cy="4011771"/>
            <a:chOff x="4685513" y="1842765"/>
            <a:chExt cx="3800177" cy="2927176"/>
          </a:xfrm>
        </p:grpSpPr>
        <p:pic>
          <p:nvPicPr>
            <p:cNvPr id="8" name="Image 7"/>
            <p:cNvPicPr>
              <a:picLocks noChangeAspect="1"/>
            </p:cNvPicPr>
            <p:nvPr/>
          </p:nvPicPr>
          <p:blipFill>
            <a:blip r:embed="rId2"/>
            <a:stretch>
              <a:fillRect/>
            </a:stretch>
          </p:blipFill>
          <p:spPr>
            <a:xfrm>
              <a:off x="4685513" y="2131872"/>
              <a:ext cx="3800177" cy="2638069"/>
            </a:xfrm>
            <a:prstGeom prst="rect">
              <a:avLst/>
            </a:prstGeom>
          </p:spPr>
        </p:pic>
        <p:sp>
          <p:nvSpPr>
            <p:cNvPr id="7" name="ZoneTexte 6"/>
            <p:cNvSpPr txBox="1"/>
            <p:nvPr/>
          </p:nvSpPr>
          <p:spPr>
            <a:xfrm>
              <a:off x="4685513" y="1842765"/>
              <a:ext cx="3600247" cy="234114"/>
            </a:xfrm>
            <a:prstGeom prst="rect">
              <a:avLst/>
            </a:prstGeom>
            <a:noFill/>
          </p:spPr>
          <p:txBody>
            <a:bodyPr wrap="square" rtlCol="0">
              <a:spAutoFit/>
            </a:bodyPr>
            <a:lstStyle/>
            <a:p>
              <a:r>
                <a:rPr lang="fr-FR" sz="1600" dirty="0" smtClean="0"/>
                <a:t>Profil d’utilisation des services de santé de base (Données MSANP)</a:t>
              </a:r>
              <a:endParaRPr lang="fr-FR" sz="1600" dirty="0"/>
            </a:p>
          </p:txBody>
        </p:sp>
      </p:grpSp>
      <p:sp>
        <p:nvSpPr>
          <p:cNvPr id="3" name="ZoneTexte 2"/>
          <p:cNvSpPr txBox="1"/>
          <p:nvPr/>
        </p:nvSpPr>
        <p:spPr>
          <a:xfrm>
            <a:off x="162982" y="5283911"/>
            <a:ext cx="8810297" cy="1200328"/>
          </a:xfrm>
          <a:prstGeom prst="rect">
            <a:avLst/>
          </a:prstGeom>
          <a:noFill/>
        </p:spPr>
        <p:txBody>
          <a:bodyPr wrap="square" rtlCol="0">
            <a:spAutoFit/>
          </a:bodyPr>
          <a:lstStyle/>
          <a:p>
            <a:r>
              <a:rPr lang="fr-FR" sz="2400" dirty="0" smtClean="0"/>
              <a:t>La gratuité temporaire de 2003 donne la mesure: </a:t>
            </a:r>
          </a:p>
          <a:p>
            <a:pPr marL="342900" indent="-342900">
              <a:buFont typeface="Arial"/>
              <a:buChar char="•"/>
            </a:pPr>
            <a:r>
              <a:rPr lang="fr-FR" sz="2400" dirty="0" smtClean="0"/>
              <a:t>de l’obstacle économique et de l’effet de sa levée: utilisation x 2</a:t>
            </a:r>
          </a:p>
          <a:p>
            <a:pPr marL="342900" indent="-342900">
              <a:buFont typeface="Arial"/>
              <a:buChar char="•"/>
            </a:pPr>
            <a:r>
              <a:rPr lang="fr-FR" sz="2400" dirty="0" smtClean="0"/>
              <a:t>de l’importance de l’augmentation nécessaire à augmenter le taux</a:t>
            </a:r>
          </a:p>
        </p:txBody>
      </p:sp>
    </p:spTree>
    <p:extLst>
      <p:ext uri="{BB962C8B-B14F-4D97-AF65-F5344CB8AC3E}">
        <p14:creationId xmlns:p14="http://schemas.microsoft.com/office/powerpoint/2010/main" val="126308155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59384"/>
          </a:xfrm>
        </p:spPr>
        <p:txBody>
          <a:bodyPr/>
          <a:lstStyle/>
          <a:p>
            <a:r>
              <a:rPr lang="fr-FR" dirty="0" smtClean="0">
                <a:solidFill>
                  <a:srgbClr val="000090"/>
                </a:solidFill>
              </a:rPr>
              <a:t>Une offre de soins fragile</a:t>
            </a:r>
            <a:endParaRPr lang="fr-FR" dirty="0">
              <a:solidFill>
                <a:srgbClr val="000090"/>
              </a:solidFill>
            </a:endParaRPr>
          </a:p>
        </p:txBody>
      </p:sp>
      <p:pic>
        <p:nvPicPr>
          <p:cNvPr id="6" name="Image 5"/>
          <p:cNvPicPr>
            <a:picLocks noChangeAspect="1"/>
          </p:cNvPicPr>
          <p:nvPr/>
        </p:nvPicPr>
        <p:blipFill rotWithShape="1">
          <a:blip r:embed="rId2"/>
          <a:srcRect r="7827" b="12404"/>
          <a:stretch/>
        </p:blipFill>
        <p:spPr>
          <a:xfrm>
            <a:off x="756700" y="1639707"/>
            <a:ext cx="7609717" cy="2108771"/>
          </a:xfrm>
          <a:prstGeom prst="rect">
            <a:avLst/>
          </a:prstGeom>
        </p:spPr>
      </p:pic>
      <p:sp>
        <p:nvSpPr>
          <p:cNvPr id="12" name="ZoneTexte 11"/>
          <p:cNvSpPr txBox="1"/>
          <p:nvPr/>
        </p:nvSpPr>
        <p:spPr>
          <a:xfrm>
            <a:off x="802673" y="1238109"/>
            <a:ext cx="3243308" cy="369332"/>
          </a:xfrm>
          <a:prstGeom prst="rect">
            <a:avLst/>
          </a:prstGeom>
          <a:noFill/>
        </p:spPr>
        <p:txBody>
          <a:bodyPr wrap="none" rtlCol="0">
            <a:spAutoFit/>
          </a:bodyPr>
          <a:lstStyle/>
          <a:p>
            <a:r>
              <a:rPr lang="fr-FR" b="1" dirty="0" smtClean="0"/>
              <a:t>Offre faiblement opérationnelle</a:t>
            </a:r>
            <a:endParaRPr lang="fr-FR" b="1" dirty="0"/>
          </a:p>
        </p:txBody>
      </p:sp>
      <p:sp>
        <p:nvSpPr>
          <p:cNvPr id="13" name="ZoneTexte 12"/>
          <p:cNvSpPr txBox="1"/>
          <p:nvPr/>
        </p:nvSpPr>
        <p:spPr>
          <a:xfrm>
            <a:off x="5244037" y="1272129"/>
            <a:ext cx="3223809" cy="369332"/>
          </a:xfrm>
          <a:prstGeom prst="rect">
            <a:avLst/>
          </a:prstGeom>
          <a:noFill/>
        </p:spPr>
        <p:txBody>
          <a:bodyPr wrap="none" rtlCol="0">
            <a:spAutoFit/>
          </a:bodyPr>
          <a:lstStyle/>
          <a:p>
            <a:r>
              <a:rPr lang="fr-FR" b="1" dirty="0" smtClean="0"/>
              <a:t>Utilisation de l’offre de soins TB</a:t>
            </a:r>
            <a:endParaRPr lang="fr-FR" b="1" dirty="0"/>
          </a:p>
        </p:txBody>
      </p:sp>
      <p:sp>
        <p:nvSpPr>
          <p:cNvPr id="14" name="ZoneTexte 13"/>
          <p:cNvSpPr txBox="1"/>
          <p:nvPr/>
        </p:nvSpPr>
        <p:spPr>
          <a:xfrm>
            <a:off x="804620" y="3748478"/>
            <a:ext cx="2648381" cy="307777"/>
          </a:xfrm>
          <a:prstGeom prst="rect">
            <a:avLst/>
          </a:prstGeom>
          <a:noFill/>
        </p:spPr>
        <p:txBody>
          <a:bodyPr wrap="none" rtlCol="0">
            <a:spAutoFit/>
          </a:bodyPr>
          <a:lstStyle/>
          <a:p>
            <a:r>
              <a:rPr lang="fr-FR" sz="1400" dirty="0" smtClean="0"/>
              <a:t>Source: Annuaire statistique 2014</a:t>
            </a:r>
            <a:endParaRPr lang="fr-FR" sz="1400" dirty="0"/>
          </a:p>
        </p:txBody>
      </p:sp>
      <p:sp>
        <p:nvSpPr>
          <p:cNvPr id="15" name="ZoneTexte 14"/>
          <p:cNvSpPr txBox="1"/>
          <p:nvPr/>
        </p:nvSpPr>
        <p:spPr>
          <a:xfrm>
            <a:off x="5363841" y="3462884"/>
            <a:ext cx="2178939" cy="307777"/>
          </a:xfrm>
          <a:prstGeom prst="rect">
            <a:avLst/>
          </a:prstGeom>
          <a:noFill/>
        </p:spPr>
        <p:txBody>
          <a:bodyPr wrap="none" rtlCol="0">
            <a:spAutoFit/>
          </a:bodyPr>
          <a:lstStyle/>
          <a:p>
            <a:r>
              <a:rPr lang="fr-FR" sz="1400" dirty="0" smtClean="0"/>
              <a:t>Source: Rapport PNLT 2014</a:t>
            </a:r>
            <a:endParaRPr lang="fr-FR" sz="1400" dirty="0"/>
          </a:p>
        </p:txBody>
      </p:sp>
      <p:sp>
        <p:nvSpPr>
          <p:cNvPr id="16" name="ZoneTexte 15"/>
          <p:cNvSpPr txBox="1"/>
          <p:nvPr/>
        </p:nvSpPr>
        <p:spPr>
          <a:xfrm>
            <a:off x="227627" y="4425587"/>
            <a:ext cx="9002837" cy="2308324"/>
          </a:xfrm>
          <a:prstGeom prst="rect">
            <a:avLst/>
          </a:prstGeom>
          <a:noFill/>
        </p:spPr>
        <p:txBody>
          <a:bodyPr wrap="square" rtlCol="0">
            <a:spAutoFit/>
          </a:bodyPr>
          <a:lstStyle/>
          <a:p>
            <a:r>
              <a:rPr lang="fr-FR" sz="2400" dirty="0" smtClean="0"/>
              <a:t>Compte tenu de son importance dans le recours aux soins, </a:t>
            </a:r>
            <a:r>
              <a:rPr lang="fr-FR" sz="2400" b="1" dirty="0" smtClean="0"/>
              <a:t>l’implication du secteur confessionnel </a:t>
            </a:r>
            <a:r>
              <a:rPr lang="fr-FR" sz="2400" b="1" dirty="0"/>
              <a:t>dans le DAS </a:t>
            </a:r>
            <a:r>
              <a:rPr lang="fr-FR" sz="2400" b="1" dirty="0" smtClean="0"/>
              <a:t>est indispensable. </a:t>
            </a:r>
          </a:p>
          <a:p>
            <a:endParaRPr lang="fr-FR" sz="2400" b="1" dirty="0"/>
          </a:p>
          <a:p>
            <a:r>
              <a:rPr lang="fr-FR" sz="2400" b="1" dirty="0" smtClean="0"/>
              <a:t>De plus, d’importantes difficultés persistent au niveau de la gestion et de l’approvisionnement pharmaceutique des établissements</a:t>
            </a:r>
          </a:p>
          <a:p>
            <a:r>
              <a:rPr lang="fr-FR" sz="2400" b="1" dirty="0" smtClean="0">
                <a:solidFill>
                  <a:srgbClr val="000090"/>
                </a:solidFill>
                <a:sym typeface="Wingdings"/>
              </a:rPr>
              <a:t> Besoin d’opérer des choix en matière de politique de santé</a:t>
            </a:r>
            <a:endParaRPr lang="fr-FR" sz="2400" b="1" dirty="0">
              <a:solidFill>
                <a:srgbClr val="000090"/>
              </a:solidFill>
            </a:endParaRPr>
          </a:p>
        </p:txBody>
      </p:sp>
      <p:sp>
        <p:nvSpPr>
          <p:cNvPr id="3" name="ZoneTexte 2"/>
          <p:cNvSpPr txBox="1"/>
          <p:nvPr/>
        </p:nvSpPr>
        <p:spPr>
          <a:xfrm>
            <a:off x="646939" y="4056255"/>
            <a:ext cx="4172937" cy="369332"/>
          </a:xfrm>
          <a:prstGeom prst="rect">
            <a:avLst/>
          </a:prstGeom>
          <a:noFill/>
        </p:spPr>
        <p:txBody>
          <a:bodyPr wrap="none" rtlCol="0">
            <a:spAutoFit/>
          </a:bodyPr>
          <a:lstStyle/>
          <a:p>
            <a:r>
              <a:rPr lang="fr-FR" dirty="0" smtClean="0"/>
              <a:t>+ 5000 médecins et </a:t>
            </a:r>
            <a:r>
              <a:rPr lang="fr-FR" dirty="0"/>
              <a:t>234 </a:t>
            </a:r>
            <a:r>
              <a:rPr lang="fr-FR" dirty="0" smtClean="0"/>
              <a:t>pharmacies privés</a:t>
            </a:r>
            <a:endParaRPr lang="fr-FR" dirty="0"/>
          </a:p>
        </p:txBody>
      </p:sp>
      <p:sp>
        <p:nvSpPr>
          <p:cNvPr id="4" name="ZoneTexte 3"/>
          <p:cNvSpPr txBox="1"/>
          <p:nvPr/>
        </p:nvSpPr>
        <p:spPr>
          <a:xfrm>
            <a:off x="5363841" y="4062710"/>
            <a:ext cx="3424886" cy="369332"/>
          </a:xfrm>
          <a:prstGeom prst="rect">
            <a:avLst/>
          </a:prstGeom>
          <a:noFill/>
        </p:spPr>
        <p:txBody>
          <a:bodyPr wrap="none" rtlCol="0">
            <a:spAutoFit/>
          </a:bodyPr>
          <a:lstStyle/>
          <a:p>
            <a:r>
              <a:rPr lang="fr-FR" dirty="0" smtClean="0"/>
              <a:t>20% de la pop. consultent en privé</a:t>
            </a:r>
            <a:endParaRPr lang="fr-FR" dirty="0"/>
          </a:p>
        </p:txBody>
      </p:sp>
    </p:spTree>
    <p:extLst>
      <p:ext uri="{BB962C8B-B14F-4D97-AF65-F5344CB8AC3E}">
        <p14:creationId xmlns:p14="http://schemas.microsoft.com/office/powerpoint/2010/main" val="17515211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950106"/>
          </a:xfrm>
        </p:spPr>
        <p:txBody>
          <a:bodyPr>
            <a:normAutofit/>
          </a:bodyPr>
          <a:lstStyle/>
          <a:p>
            <a:r>
              <a:rPr lang="fr-FR" dirty="0" smtClean="0">
                <a:solidFill>
                  <a:srgbClr val="000090"/>
                </a:solidFill>
              </a:rPr>
              <a:t>Faiblesse des financements</a:t>
            </a:r>
            <a:endParaRPr lang="fr-FR" sz="2700" dirty="0">
              <a:solidFill>
                <a:srgbClr val="000090"/>
              </a:solidFill>
            </a:endParaRPr>
          </a:p>
        </p:txBody>
      </p:sp>
      <p:graphicFrame>
        <p:nvGraphicFramePr>
          <p:cNvPr id="5" name="Tableau 4"/>
          <p:cNvGraphicFramePr>
            <a:graphicFrameLocks noGrp="1"/>
          </p:cNvGraphicFramePr>
          <p:nvPr>
            <p:extLst>
              <p:ext uri="{D42A27DB-BD31-4B8C-83A1-F6EECF244321}">
                <p14:modId xmlns:p14="http://schemas.microsoft.com/office/powerpoint/2010/main" val="2238079708"/>
              </p:ext>
            </p:extLst>
          </p:nvPr>
        </p:nvGraphicFramePr>
        <p:xfrm>
          <a:off x="1235364" y="1502976"/>
          <a:ext cx="6621220" cy="1854200"/>
        </p:xfrm>
        <a:graphic>
          <a:graphicData uri="http://schemas.openxmlformats.org/drawingml/2006/table">
            <a:tbl>
              <a:tblPr firstRow="1" bandRow="1">
                <a:tableStyleId>{5C22544A-7EE6-4342-B048-85BDC9FD1C3A}</a:tableStyleId>
              </a:tblPr>
              <a:tblGrid>
                <a:gridCol w="5561680"/>
                <a:gridCol w="1059540"/>
              </a:tblGrid>
              <a:tr h="370840">
                <a:tc>
                  <a:txBody>
                    <a:bodyPr/>
                    <a:lstStyle/>
                    <a:p>
                      <a:r>
                        <a:rPr lang="fr-FR" b="0" dirty="0" smtClean="0">
                          <a:solidFill>
                            <a:schemeClr val="tx1"/>
                          </a:solidFill>
                        </a:rPr>
                        <a:t>Dépense totale sur le secteur en % du PIB</a:t>
                      </a:r>
                      <a:endParaRPr lang="fr-FR" b="0" dirty="0">
                        <a:solidFill>
                          <a:schemeClr val="tx1"/>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lang="fr-FR" b="0" dirty="0" smtClean="0">
                          <a:solidFill>
                            <a:schemeClr val="tx1"/>
                          </a:solidFill>
                        </a:rPr>
                        <a:t>4,3%</a:t>
                      </a:r>
                      <a:endParaRPr lang="fr-FR" b="0" dirty="0">
                        <a:solidFill>
                          <a:schemeClr val="tx1"/>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b="0" dirty="0" smtClean="0">
                          <a:solidFill>
                            <a:schemeClr val="tx1"/>
                          </a:solidFill>
                        </a:rPr>
                        <a:t>Dépense publique totale sur le secteur en % du PIB</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lang="fr-FR" b="1" dirty="0" smtClean="0">
                          <a:solidFill>
                            <a:srgbClr val="FF0000"/>
                          </a:solidFill>
                        </a:rPr>
                        <a:t>2,8%</a:t>
                      </a:r>
                      <a:endParaRPr lang="fr-FR" b="1" dirty="0">
                        <a:solidFill>
                          <a:srgbClr val="FF0000"/>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b="0" dirty="0" smtClean="0">
                          <a:solidFill>
                            <a:schemeClr val="tx1"/>
                          </a:solidFill>
                        </a:rPr>
                        <a:t>Financement extérieur dans les dépenses publiques</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lang="fr-FR" b="1" dirty="0" smtClean="0">
                          <a:solidFill>
                            <a:srgbClr val="FF0000"/>
                          </a:solidFill>
                        </a:rPr>
                        <a:t>80%</a:t>
                      </a:r>
                      <a:endParaRPr lang="fr-FR" b="1" dirty="0">
                        <a:solidFill>
                          <a:srgbClr val="FF0000"/>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b="0" dirty="0" smtClean="0">
                          <a:solidFill>
                            <a:schemeClr val="tx1"/>
                          </a:solidFill>
                        </a:rPr>
                        <a:t>Part du secteur</a:t>
                      </a:r>
                      <a:r>
                        <a:rPr lang="fr-FR" b="0" baseline="0" dirty="0" smtClean="0">
                          <a:solidFill>
                            <a:schemeClr val="tx1"/>
                          </a:solidFill>
                        </a:rPr>
                        <a:t> dans les dépenses du gouvernement</a:t>
                      </a:r>
                      <a:endParaRPr lang="fr-FR" b="0" dirty="0" smtClean="0">
                        <a:solidFill>
                          <a:schemeClr val="tx1"/>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lang="fr-FR" b="1" dirty="0" smtClean="0">
                          <a:solidFill>
                            <a:srgbClr val="FF6600"/>
                          </a:solidFill>
                        </a:rPr>
                        <a:t>9,8%</a:t>
                      </a:r>
                      <a:endParaRPr lang="fr-FR" b="1" dirty="0">
                        <a:solidFill>
                          <a:srgbClr val="FF6600"/>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b="0" dirty="0" smtClean="0">
                          <a:solidFill>
                            <a:schemeClr val="tx1"/>
                          </a:solidFill>
                        </a:rPr>
                        <a:t>Part des salaires dans</a:t>
                      </a:r>
                      <a:r>
                        <a:rPr lang="fr-FR" b="0" baseline="0" dirty="0" smtClean="0">
                          <a:solidFill>
                            <a:schemeClr val="tx1"/>
                          </a:solidFill>
                        </a:rPr>
                        <a:t> les dépenses publiques du secteur</a:t>
                      </a:r>
                      <a:endParaRPr lang="fr-FR" b="0" dirty="0" smtClean="0">
                        <a:solidFill>
                          <a:schemeClr val="tx1"/>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lang="fr-FR" b="1" dirty="0" smtClean="0">
                          <a:solidFill>
                            <a:srgbClr val="FF0000"/>
                          </a:solidFill>
                        </a:rPr>
                        <a:t>85%</a:t>
                      </a:r>
                      <a:endParaRPr lang="fr-FR" b="1" dirty="0">
                        <a:solidFill>
                          <a:srgbClr val="FF0000"/>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r>
            </a:tbl>
          </a:graphicData>
        </a:graphic>
      </p:graphicFrame>
      <p:sp>
        <p:nvSpPr>
          <p:cNvPr id="3" name="ZoneTexte 2"/>
          <p:cNvSpPr txBox="1"/>
          <p:nvPr/>
        </p:nvSpPr>
        <p:spPr>
          <a:xfrm>
            <a:off x="1315398" y="3368517"/>
            <a:ext cx="4301177" cy="276999"/>
          </a:xfrm>
          <a:prstGeom prst="rect">
            <a:avLst/>
          </a:prstGeom>
          <a:noFill/>
        </p:spPr>
        <p:txBody>
          <a:bodyPr wrap="none" rtlCol="0">
            <a:spAutoFit/>
          </a:bodyPr>
          <a:lstStyle/>
          <a:p>
            <a:r>
              <a:rPr lang="fr-FR" sz="1200" dirty="0" smtClean="0"/>
              <a:t>Source: Revue des dépenses publiques des secteurs sociaux, 2014</a:t>
            </a:r>
            <a:endParaRPr lang="fr-FR" sz="1200" dirty="0"/>
          </a:p>
        </p:txBody>
      </p:sp>
      <p:pic>
        <p:nvPicPr>
          <p:cNvPr id="6" name="Image 5" descr="Donateurs.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7477" y="4198640"/>
            <a:ext cx="2729135" cy="2626717"/>
          </a:xfrm>
          <a:prstGeom prst="rect">
            <a:avLst/>
          </a:prstGeom>
        </p:spPr>
      </p:pic>
      <p:pic>
        <p:nvPicPr>
          <p:cNvPr id="8" name="Image 7" descr="Prévisibilité.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6612" y="4116501"/>
            <a:ext cx="3101294" cy="2708856"/>
          </a:xfrm>
          <a:prstGeom prst="rect">
            <a:avLst/>
          </a:prstGeom>
        </p:spPr>
      </p:pic>
      <p:sp>
        <p:nvSpPr>
          <p:cNvPr id="14" name="ZoneTexte 13"/>
          <p:cNvSpPr txBox="1"/>
          <p:nvPr/>
        </p:nvSpPr>
        <p:spPr>
          <a:xfrm>
            <a:off x="238132" y="4309285"/>
            <a:ext cx="2348382" cy="923330"/>
          </a:xfrm>
          <a:prstGeom prst="rect">
            <a:avLst/>
          </a:prstGeom>
          <a:noFill/>
        </p:spPr>
        <p:txBody>
          <a:bodyPr wrap="none" rtlCol="0">
            <a:spAutoFit/>
          </a:bodyPr>
          <a:lstStyle/>
          <a:p>
            <a:r>
              <a:rPr lang="fr-FR" b="1" dirty="0" smtClean="0"/>
              <a:t>Aide externe en santé:</a:t>
            </a:r>
          </a:p>
          <a:p>
            <a:r>
              <a:rPr lang="fr-FR" dirty="0" smtClean="0"/>
              <a:t>Fonds globaux +++</a:t>
            </a:r>
          </a:p>
          <a:p>
            <a:r>
              <a:rPr lang="fr-FR" dirty="0" smtClean="0"/>
              <a:t>Prévisibilité limitée</a:t>
            </a:r>
            <a:endParaRPr lang="fr-FR" dirty="0"/>
          </a:p>
        </p:txBody>
      </p:sp>
      <p:sp>
        <p:nvSpPr>
          <p:cNvPr id="15" name="ZoneTexte 14"/>
          <p:cNvSpPr txBox="1"/>
          <p:nvPr/>
        </p:nvSpPr>
        <p:spPr>
          <a:xfrm>
            <a:off x="238132" y="5232615"/>
            <a:ext cx="1689660" cy="276999"/>
          </a:xfrm>
          <a:prstGeom prst="rect">
            <a:avLst/>
          </a:prstGeom>
          <a:noFill/>
        </p:spPr>
        <p:txBody>
          <a:bodyPr wrap="none" rtlCol="0">
            <a:spAutoFit/>
          </a:bodyPr>
          <a:lstStyle/>
          <a:p>
            <a:r>
              <a:rPr lang="fr-FR" sz="1200" dirty="0" smtClean="0"/>
              <a:t>Source: AMP, Primature</a:t>
            </a:r>
            <a:endParaRPr lang="fr-FR" sz="1200" dirty="0"/>
          </a:p>
        </p:txBody>
      </p:sp>
    </p:spTree>
    <p:extLst>
      <p:ext uri="{BB962C8B-B14F-4D97-AF65-F5344CB8AC3E}">
        <p14:creationId xmlns:p14="http://schemas.microsoft.com/office/powerpoint/2010/main" val="545918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000090"/>
                </a:solidFill>
              </a:rPr>
              <a:t>Définition du panier de soins</a:t>
            </a:r>
            <a:endParaRPr lang="fr-FR" dirty="0">
              <a:solidFill>
                <a:srgbClr val="000090"/>
              </a:solidFill>
            </a:endParaRPr>
          </a:p>
        </p:txBody>
      </p:sp>
      <p:sp>
        <p:nvSpPr>
          <p:cNvPr id="3" name="Espace réservé du texte 2"/>
          <p:cNvSpPr>
            <a:spLocks noGrp="1"/>
          </p:cNvSpPr>
          <p:nvPr>
            <p:ph type="body" idx="1"/>
          </p:nvPr>
        </p:nvSpPr>
        <p:spPr/>
        <p:txBody>
          <a:bodyPr/>
          <a:lstStyle/>
          <a:p>
            <a:endParaRPr lang="fr-FR" dirty="0"/>
          </a:p>
        </p:txBody>
      </p:sp>
      <p:sp>
        <p:nvSpPr>
          <p:cNvPr id="4" name="ZoneTexte 3"/>
          <p:cNvSpPr txBox="1"/>
          <p:nvPr/>
        </p:nvSpPr>
        <p:spPr>
          <a:xfrm>
            <a:off x="6475110" y="321005"/>
            <a:ext cx="2638951" cy="1754327"/>
          </a:xfrm>
          <a:prstGeom prst="rect">
            <a:avLst/>
          </a:prstGeom>
          <a:noFill/>
        </p:spPr>
        <p:txBody>
          <a:bodyPr wrap="none" rtlCol="0">
            <a:spAutoFit/>
          </a:bodyPr>
          <a:lstStyle/>
          <a:p>
            <a:r>
              <a:rPr lang="fr-FR" dirty="0" smtClean="0">
                <a:solidFill>
                  <a:schemeClr val="bg1">
                    <a:lumMod val="65000"/>
                  </a:schemeClr>
                </a:solidFill>
              </a:rPr>
              <a:t>Eléments clé du contexte</a:t>
            </a:r>
          </a:p>
          <a:p>
            <a:r>
              <a:rPr lang="fr-FR" dirty="0" smtClean="0"/>
              <a:t>Définition du panier</a:t>
            </a:r>
          </a:p>
          <a:p>
            <a:r>
              <a:rPr lang="fr-FR" dirty="0">
                <a:solidFill>
                  <a:schemeClr val="bg1">
                    <a:lumMod val="65000"/>
                  </a:schemeClr>
                </a:solidFill>
              </a:rPr>
              <a:t>Coût et </a:t>
            </a:r>
            <a:r>
              <a:rPr lang="fr-FR" dirty="0" smtClean="0">
                <a:solidFill>
                  <a:schemeClr val="bg1">
                    <a:lumMod val="65000"/>
                  </a:schemeClr>
                </a:solidFill>
              </a:rPr>
              <a:t>financement</a:t>
            </a:r>
          </a:p>
          <a:p>
            <a:r>
              <a:rPr lang="fr-FR" dirty="0" smtClean="0">
                <a:solidFill>
                  <a:schemeClr val="bg1">
                    <a:lumMod val="65000"/>
                  </a:schemeClr>
                </a:solidFill>
              </a:rPr>
              <a:t>Cadre juridique du DAS</a:t>
            </a:r>
            <a:endParaRPr lang="fr-FR" dirty="0">
              <a:solidFill>
                <a:schemeClr val="bg1">
                  <a:lumMod val="65000"/>
                </a:schemeClr>
              </a:solidFill>
            </a:endParaRPr>
          </a:p>
          <a:p>
            <a:r>
              <a:rPr lang="fr-FR" dirty="0" smtClean="0">
                <a:solidFill>
                  <a:schemeClr val="bg1">
                    <a:lumMod val="65000"/>
                  </a:schemeClr>
                </a:solidFill>
              </a:rPr>
              <a:t>Institutions du DAS</a:t>
            </a:r>
          </a:p>
          <a:p>
            <a:r>
              <a:rPr lang="fr-FR" dirty="0" smtClean="0">
                <a:solidFill>
                  <a:schemeClr val="bg1">
                    <a:lumMod val="65000"/>
                  </a:schemeClr>
                </a:solidFill>
              </a:rPr>
              <a:t>Feuille de route</a:t>
            </a:r>
          </a:p>
        </p:txBody>
      </p:sp>
    </p:spTree>
    <p:extLst>
      <p:ext uri="{BB962C8B-B14F-4D97-AF65-F5344CB8AC3E}">
        <p14:creationId xmlns:p14="http://schemas.microsoft.com/office/powerpoint/2010/main" val="242785759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504056"/>
          </a:xfrm>
        </p:spPr>
        <p:txBody>
          <a:bodyPr>
            <a:noAutofit/>
          </a:bodyPr>
          <a:lstStyle/>
          <a:p>
            <a:r>
              <a:rPr lang="fr-FR" sz="4000" dirty="0" smtClean="0">
                <a:solidFill>
                  <a:srgbClr val="000090"/>
                </a:solidFill>
              </a:rPr>
              <a:t>Options et étendue de paniers</a:t>
            </a:r>
            <a:r>
              <a:rPr lang="fr-FR" dirty="0" smtClean="0">
                <a:solidFill>
                  <a:srgbClr val="000090"/>
                </a:solidFill>
              </a:rPr>
              <a:t> (1/2)</a:t>
            </a:r>
            <a:endParaRPr lang="fr-FR" sz="3200" dirty="0">
              <a:solidFill>
                <a:srgbClr val="000090"/>
              </a:solidFill>
            </a:endParaRPr>
          </a:p>
        </p:txBody>
      </p:sp>
      <p:sp>
        <p:nvSpPr>
          <p:cNvPr id="3" name="Espace réservé du contenu 2"/>
          <p:cNvSpPr>
            <a:spLocks noGrp="1"/>
          </p:cNvSpPr>
          <p:nvPr>
            <p:ph idx="1"/>
          </p:nvPr>
        </p:nvSpPr>
        <p:spPr>
          <a:xfrm>
            <a:off x="457200" y="764704"/>
            <a:ext cx="8435280" cy="5688632"/>
          </a:xfrm>
        </p:spPr>
        <p:txBody>
          <a:bodyPr/>
          <a:lstStyle/>
          <a:p>
            <a:pPr marL="0" indent="0">
              <a:lnSpc>
                <a:spcPct val="150000"/>
              </a:lnSpc>
              <a:buNone/>
            </a:pPr>
            <a:endParaRPr lang="fr-FR" sz="2400" b="1" dirty="0">
              <a:solidFill>
                <a:srgbClr val="0070C0"/>
              </a:solidFill>
            </a:endParaRPr>
          </a:p>
          <a:p>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1317367356"/>
              </p:ext>
            </p:extLst>
          </p:nvPr>
        </p:nvGraphicFramePr>
        <p:xfrm>
          <a:off x="457200" y="887075"/>
          <a:ext cx="8579296" cy="5470317"/>
        </p:xfrm>
        <a:graphic>
          <a:graphicData uri="http://schemas.openxmlformats.org/drawingml/2006/table">
            <a:tbl>
              <a:tblPr firstRow="1" bandRow="1">
                <a:tableStyleId>{5940675A-B579-460E-94D1-54222C63F5DA}</a:tableStyleId>
              </a:tblPr>
              <a:tblGrid>
                <a:gridCol w="2588996"/>
                <a:gridCol w="5990300"/>
              </a:tblGrid>
              <a:tr h="669717">
                <a:tc>
                  <a:txBody>
                    <a:bodyPr/>
                    <a:lstStyle/>
                    <a:p>
                      <a:r>
                        <a:rPr lang="fr-FR" sz="2800" b="1" kern="1200" dirty="0" smtClean="0">
                          <a:solidFill>
                            <a:schemeClr val="tx1"/>
                          </a:solidFill>
                          <a:effectLst/>
                          <a:latin typeface="+mn-lt"/>
                          <a:ea typeface="+mn-ea"/>
                          <a:cs typeface="+mn-cs"/>
                        </a:rPr>
                        <a:t>Panier large </a:t>
                      </a:r>
                      <a:endParaRPr lang="fr-FR" sz="2800" b="1" dirty="0"/>
                    </a:p>
                  </a:txBody>
                  <a:tcPr anchor="ctr"/>
                </a:tc>
                <a:tc>
                  <a:txBody>
                    <a:bodyPr/>
                    <a:lstStyle/>
                    <a:p>
                      <a:r>
                        <a:rPr lang="fr-FR" sz="2400" b="1" kern="1200" dirty="0" smtClean="0">
                          <a:solidFill>
                            <a:schemeClr val="tx1"/>
                          </a:solidFill>
                          <a:effectLst/>
                          <a:latin typeface="+mn-lt"/>
                          <a:ea typeface="+mn-ea"/>
                          <a:cs typeface="+mn-cs"/>
                        </a:rPr>
                        <a:t>PMA/PCA actuel (</a:t>
                      </a:r>
                      <a:r>
                        <a:rPr lang="fr-FR" sz="2400" b="1" kern="1200" baseline="0" dirty="0" smtClean="0">
                          <a:solidFill>
                            <a:schemeClr val="tx1"/>
                          </a:solidFill>
                          <a:effectLst/>
                          <a:latin typeface="+mn-lt"/>
                          <a:ea typeface="+mn-ea"/>
                          <a:cs typeface="+mn-cs"/>
                        </a:rPr>
                        <a:t>avec </a:t>
                      </a:r>
                      <a:r>
                        <a:rPr lang="fr-FR" sz="2400" b="1" kern="1200" dirty="0" smtClean="0">
                          <a:solidFill>
                            <a:schemeClr val="tx1"/>
                          </a:solidFill>
                          <a:effectLst/>
                          <a:latin typeface="+mn-lt"/>
                          <a:ea typeface="+mn-ea"/>
                          <a:cs typeface="+mn-cs"/>
                        </a:rPr>
                        <a:t>privé non-lucratif)</a:t>
                      </a:r>
                      <a:endParaRPr lang="fr-FR" sz="2400" b="1" dirty="0"/>
                    </a:p>
                  </a:txBody>
                  <a:tcPr/>
                </a:tc>
              </a:tr>
              <a:tr h="1417459">
                <a:tc>
                  <a:txBody>
                    <a:bodyPr/>
                    <a:lstStyle/>
                    <a:p>
                      <a:r>
                        <a:rPr lang="fr-FR" sz="2800" b="1" kern="1200" dirty="0" smtClean="0">
                          <a:solidFill>
                            <a:schemeClr val="tx1"/>
                          </a:solidFill>
                          <a:effectLst/>
                          <a:latin typeface="+mn-lt"/>
                          <a:ea typeface="+mn-ea"/>
                          <a:cs typeface="+mn-cs"/>
                        </a:rPr>
                        <a:t>Panier intermédiaire</a:t>
                      </a:r>
                      <a:endParaRPr lang="fr-FR" sz="2800" b="1" dirty="0"/>
                    </a:p>
                  </a:txBody>
                  <a:tcPr anchor="ctr">
                    <a:solidFill>
                      <a:schemeClr val="accent1">
                        <a:lumMod val="20000"/>
                        <a:lumOff val="80000"/>
                      </a:schemeClr>
                    </a:solidFill>
                  </a:tcPr>
                </a:tc>
                <a:tc>
                  <a:txBody>
                    <a:bodyPr/>
                    <a:lstStyle/>
                    <a:p>
                      <a:r>
                        <a:rPr lang="fr-FR" sz="2400" b="1" dirty="0" smtClean="0"/>
                        <a:t>PMA/PCA actuel</a:t>
                      </a:r>
                      <a:r>
                        <a:rPr lang="fr-FR" sz="2400" b="1" baseline="0" dirty="0" smtClean="0"/>
                        <a:t> mais sans</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fr-FR" sz="2400" u="sng" kern="1200" dirty="0" smtClean="0">
                          <a:solidFill>
                            <a:schemeClr val="tx1"/>
                          </a:solidFill>
                          <a:effectLst/>
                          <a:latin typeface="+mn-lt"/>
                          <a:ea typeface="+mn-ea"/>
                          <a:cs typeface="+mn-cs"/>
                        </a:rPr>
                        <a:t>chirurgie lourde  </a:t>
                      </a:r>
                    </a:p>
                    <a:p>
                      <a:pPr marL="914400" marR="0" lvl="2"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fr-FR" sz="2400" i="0" dirty="0" smtClean="0">
                          <a:solidFill>
                            <a:schemeClr val="tx1"/>
                          </a:solidFill>
                        </a:rPr>
                        <a:t>prothèse (genou, hanche et épaule), lobectomie pulmonaire, splénectomie, chirurgie intracrânienne,</a:t>
                      </a:r>
                      <a:r>
                        <a:rPr lang="fr-FR" sz="2400" i="0" baseline="0" dirty="0" smtClean="0">
                          <a:solidFill>
                            <a:schemeClr val="tx1"/>
                          </a:solidFill>
                        </a:rPr>
                        <a:t> </a:t>
                      </a:r>
                      <a:r>
                        <a:rPr lang="fr-FR" sz="2400" i="0" dirty="0" smtClean="0">
                          <a:solidFill>
                            <a:schemeClr val="tx1"/>
                          </a:solidFill>
                        </a:rPr>
                        <a:t>surrénalectomie</a:t>
                      </a:r>
                      <a:r>
                        <a:rPr lang="fr-FR" sz="2400" i="0" baseline="0" dirty="0" smtClean="0">
                          <a:solidFill>
                            <a:schemeClr val="tx1"/>
                          </a:solidFill>
                        </a:rPr>
                        <a:t> etc</a:t>
                      </a:r>
                      <a:r>
                        <a:rPr lang="fr-FR" sz="2400" i="1" baseline="0" dirty="0" smtClean="0">
                          <a:solidFill>
                            <a:schemeClr val="tx1"/>
                          </a:solidFill>
                        </a:rPr>
                        <a:t>.</a:t>
                      </a:r>
                      <a:r>
                        <a:rPr lang="fr-FR" sz="2400" i="1" dirty="0" smtClean="0">
                          <a:solidFill>
                            <a:schemeClr val="tx1"/>
                          </a:solidFill>
                        </a:rPr>
                        <a:t> </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fr-FR" sz="2400" u="sng" kern="1200" dirty="0" smtClean="0">
                          <a:solidFill>
                            <a:schemeClr val="tx1"/>
                          </a:solidFill>
                          <a:effectLst/>
                          <a:latin typeface="+mn-lt"/>
                          <a:ea typeface="+mn-ea"/>
                          <a:cs typeface="+mn-cs"/>
                        </a:rPr>
                        <a:t>lunetterie</a:t>
                      </a:r>
                      <a:r>
                        <a:rPr lang="fr-FR" sz="2400" kern="1200" dirty="0" smtClean="0">
                          <a:solidFill>
                            <a:schemeClr val="tx1"/>
                          </a:solidFill>
                          <a:effectLst/>
                          <a:latin typeface="+mn-lt"/>
                          <a:ea typeface="+mn-ea"/>
                          <a:cs typeface="+mn-cs"/>
                        </a:rPr>
                        <a:t> </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fr-FR" sz="2400" u="sng" kern="1200" dirty="0" smtClean="0">
                          <a:solidFill>
                            <a:schemeClr val="tx1"/>
                          </a:solidFill>
                          <a:effectLst/>
                          <a:latin typeface="+mn-lt"/>
                          <a:ea typeface="+mn-ea"/>
                          <a:cs typeface="+mn-cs"/>
                        </a:rPr>
                        <a:t>certains</a:t>
                      </a:r>
                      <a:r>
                        <a:rPr lang="fr-FR" sz="2400" kern="1200" dirty="0" smtClean="0">
                          <a:solidFill>
                            <a:schemeClr val="tx1"/>
                          </a:solidFill>
                          <a:effectLst/>
                          <a:latin typeface="+mn-lt"/>
                          <a:ea typeface="+mn-ea"/>
                          <a:cs typeface="+mn-cs"/>
                        </a:rPr>
                        <a:t> examens complémentaires</a:t>
                      </a:r>
                      <a:endParaRPr lang="fr-FR" sz="2400" dirty="0"/>
                    </a:p>
                  </a:txBody>
                  <a:tcPr>
                    <a:solidFill>
                      <a:schemeClr val="accent1">
                        <a:lumMod val="20000"/>
                        <a:lumOff val="80000"/>
                      </a:schemeClr>
                    </a:solidFill>
                  </a:tcPr>
                </a:tc>
              </a:tr>
              <a:tr h="1543590">
                <a:tc>
                  <a:txBody>
                    <a:bodyPr/>
                    <a:lstStyle/>
                    <a:p>
                      <a:r>
                        <a:rPr lang="fr-FR" sz="2800" b="1" dirty="0" smtClean="0"/>
                        <a:t>Panier restreint</a:t>
                      </a:r>
                      <a:endParaRPr lang="fr-FR" sz="2800" b="1" dirty="0"/>
                    </a:p>
                  </a:txBody>
                  <a:tcPr anchor="ctr"/>
                </a:tc>
                <a:tc>
                  <a:txBody>
                    <a:bodyPr/>
                    <a:lstStyle/>
                    <a:p>
                      <a:r>
                        <a:rPr lang="fr-FR" sz="2400" b="1" dirty="0" smtClean="0"/>
                        <a:t>Panier intermédiaire mais sans</a:t>
                      </a:r>
                    </a:p>
                    <a:p>
                      <a:pPr marL="742950" lvl="1" indent="-285750">
                        <a:lnSpc>
                          <a:spcPct val="150000"/>
                        </a:lnSpc>
                        <a:buFont typeface="Arial" panose="020B0604020202020204" pitchFamily="34" charset="0"/>
                        <a:buChar char="•"/>
                      </a:pPr>
                      <a:r>
                        <a:rPr lang="fr-FR" sz="2400" dirty="0" smtClean="0"/>
                        <a:t>offre privée</a:t>
                      </a:r>
                    </a:p>
                    <a:p>
                      <a:pPr marL="742950" lvl="1" indent="-285750">
                        <a:lnSpc>
                          <a:spcPct val="150000"/>
                        </a:lnSpc>
                        <a:buFont typeface="Arial" panose="020B0604020202020204" pitchFamily="34" charset="0"/>
                        <a:buChar char="•"/>
                      </a:pPr>
                      <a:r>
                        <a:rPr lang="fr-FR" sz="2400" dirty="0" smtClean="0"/>
                        <a:t>examens</a:t>
                      </a:r>
                      <a:r>
                        <a:rPr lang="fr-FR" sz="2400" baseline="0" dirty="0" smtClean="0"/>
                        <a:t> complémentaires</a:t>
                      </a:r>
                      <a:r>
                        <a:rPr lang="fr-FR" sz="2400" dirty="0" smtClean="0"/>
                        <a:t> </a:t>
                      </a:r>
                      <a:endParaRPr lang="fr-FR" sz="2400" dirty="0"/>
                    </a:p>
                  </a:txBody>
                  <a:tcPr/>
                </a:tc>
              </a:tr>
            </a:tbl>
          </a:graphicData>
        </a:graphic>
      </p:graphicFrame>
    </p:spTree>
    <p:extLst>
      <p:ext uri="{BB962C8B-B14F-4D97-AF65-F5344CB8AC3E}">
        <p14:creationId xmlns:p14="http://schemas.microsoft.com/office/powerpoint/2010/main" val="38674154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extLst>
              <p:ext uri="{D42A27DB-BD31-4B8C-83A1-F6EECF244321}">
                <p14:modId xmlns:p14="http://schemas.microsoft.com/office/powerpoint/2010/main" val="2016460168"/>
              </p:ext>
            </p:extLst>
          </p:nvPr>
        </p:nvGraphicFramePr>
        <p:xfrm>
          <a:off x="107504" y="737451"/>
          <a:ext cx="8928992" cy="6035040"/>
        </p:xfrm>
        <a:graphic>
          <a:graphicData uri="http://schemas.openxmlformats.org/drawingml/2006/table">
            <a:tbl>
              <a:tblPr firstRow="1" bandRow="1">
                <a:tableStyleId>{5940675A-B579-460E-94D1-54222C63F5DA}</a:tableStyleId>
              </a:tblPr>
              <a:tblGrid>
                <a:gridCol w="2626749"/>
                <a:gridCol w="3152099"/>
                <a:gridCol w="3150144"/>
              </a:tblGrid>
              <a:tr h="370840">
                <a:tc>
                  <a:txBody>
                    <a:bodyPr/>
                    <a:lstStyle/>
                    <a:p>
                      <a:pPr algn="ctr"/>
                      <a:r>
                        <a:rPr lang="fr-FR" sz="2400" b="1" dirty="0" smtClean="0"/>
                        <a:t>Prestations</a:t>
                      </a:r>
                      <a:endParaRPr lang="fr-FR" sz="2400" b="1" dirty="0"/>
                    </a:p>
                  </a:txBody>
                  <a:tcPr>
                    <a:solidFill>
                      <a:schemeClr val="bg1">
                        <a:lumMod val="85000"/>
                      </a:schemeClr>
                    </a:solidFill>
                  </a:tcPr>
                </a:tc>
                <a:tc>
                  <a:txBody>
                    <a:bodyPr/>
                    <a:lstStyle/>
                    <a:p>
                      <a:pPr algn="ctr"/>
                      <a:r>
                        <a:rPr lang="fr-FR" sz="2400" b="1" dirty="0" smtClean="0"/>
                        <a:t>Type</a:t>
                      </a:r>
                      <a:endParaRPr lang="fr-FR" sz="2400" b="1" dirty="0"/>
                    </a:p>
                  </a:txBody>
                  <a:tcPr>
                    <a:solidFill>
                      <a:schemeClr val="bg1">
                        <a:lumMod val="85000"/>
                      </a:schemeClr>
                    </a:solidFill>
                  </a:tcPr>
                </a:tc>
                <a:tc>
                  <a:txBody>
                    <a:bodyPr/>
                    <a:lstStyle/>
                    <a:p>
                      <a:pPr algn="ctr"/>
                      <a:r>
                        <a:rPr lang="fr-FR" sz="2400" b="1" dirty="0" smtClean="0"/>
                        <a:t>Contenu</a:t>
                      </a:r>
                      <a:endParaRPr lang="fr-FR" sz="2400" b="1" dirty="0"/>
                    </a:p>
                  </a:txBody>
                  <a:tcPr>
                    <a:solidFill>
                      <a:schemeClr val="bg1">
                        <a:lumMod val="85000"/>
                      </a:schemeClr>
                    </a:solidFill>
                  </a:tcPr>
                </a:tc>
              </a:tr>
              <a:tr h="370840">
                <a:tc rowSpan="5">
                  <a:txBody>
                    <a:bodyPr/>
                    <a:lstStyle/>
                    <a:p>
                      <a:pPr algn="l"/>
                      <a:endParaRPr lang="fr-FR" sz="2000" b="1" dirty="0" smtClean="0"/>
                    </a:p>
                    <a:p>
                      <a:pPr algn="l"/>
                      <a:endParaRPr lang="fr-FR" sz="2000" b="1" dirty="0" smtClean="0"/>
                    </a:p>
                    <a:p>
                      <a:pPr algn="l"/>
                      <a:endParaRPr lang="fr-FR" sz="2000" b="1" dirty="0" smtClean="0"/>
                    </a:p>
                    <a:p>
                      <a:pPr algn="l"/>
                      <a:endParaRPr lang="fr-FR" sz="2000" b="1" dirty="0" smtClean="0"/>
                    </a:p>
                    <a:p>
                      <a:pPr algn="l"/>
                      <a:endParaRPr lang="fr-FR" sz="2000" b="1" dirty="0" smtClean="0"/>
                    </a:p>
                    <a:p>
                      <a:pPr algn="l"/>
                      <a:endParaRPr lang="fr-FR" sz="2000" b="1" dirty="0" smtClean="0"/>
                    </a:p>
                    <a:p>
                      <a:pPr algn="l"/>
                      <a:r>
                        <a:rPr lang="fr-FR" sz="2000" b="1" dirty="0" smtClean="0"/>
                        <a:t>I. </a:t>
                      </a:r>
                      <a:r>
                        <a:rPr lang="fr-FR" sz="2000" b="1" u="sng" dirty="0" smtClean="0"/>
                        <a:t>ACTES</a:t>
                      </a:r>
                      <a:endParaRPr lang="fr-FR" sz="2000" b="1" u="sng" dirty="0"/>
                    </a:p>
                  </a:txBody>
                  <a:tcPr/>
                </a:tc>
                <a:tc>
                  <a:txBody>
                    <a:bodyPr/>
                    <a:lstStyle/>
                    <a:p>
                      <a:pPr marL="342900" indent="-342900">
                        <a:buFont typeface="+mj-lt"/>
                        <a:buAutoNum type="arabicPeriod"/>
                      </a:pPr>
                      <a:r>
                        <a:rPr lang="fr-FR" sz="2400" b="1" dirty="0" smtClean="0"/>
                        <a:t>Consultation</a:t>
                      </a:r>
                      <a:endParaRPr lang="fr-FR" sz="2400" b="1" dirty="0"/>
                    </a:p>
                  </a:txBody>
                  <a:tcPr/>
                </a:tc>
                <a:tc>
                  <a:txBody>
                    <a:bodyPr/>
                    <a:lstStyle/>
                    <a:p>
                      <a:pPr marL="285750" indent="-285750">
                        <a:buFont typeface="Arial" panose="020B0604020202020204" pitchFamily="34" charset="0"/>
                        <a:buChar char="•"/>
                      </a:pPr>
                      <a:r>
                        <a:rPr lang="fr-FR" sz="2000" dirty="0" smtClean="0"/>
                        <a:t>externe</a:t>
                      </a:r>
                    </a:p>
                    <a:p>
                      <a:pPr marL="285750" indent="-285750">
                        <a:buFont typeface="Arial" panose="020B0604020202020204" pitchFamily="34" charset="0"/>
                        <a:buChar char="•"/>
                      </a:pPr>
                      <a:r>
                        <a:rPr lang="fr-FR" sz="2000" dirty="0" smtClean="0"/>
                        <a:t>référence &amp; spécialisée</a:t>
                      </a:r>
                      <a:endParaRPr lang="fr-FR" sz="2000" dirty="0"/>
                    </a:p>
                  </a:txBody>
                  <a:tcPr/>
                </a:tc>
              </a:tr>
              <a:tr h="185420">
                <a:tc vMerge="1">
                  <a:txBody>
                    <a:bodyPr/>
                    <a:lstStyle/>
                    <a:p>
                      <a:endParaRPr lang="fr-FR" sz="2000" b="1" dirty="0"/>
                    </a:p>
                  </a:txBody>
                  <a:tcPr/>
                </a:tc>
                <a:tc>
                  <a:txBody>
                    <a:bodyPr/>
                    <a:lstStyle/>
                    <a:p>
                      <a:pPr marL="0" indent="0">
                        <a:buFont typeface="+mj-lt"/>
                        <a:buNone/>
                      </a:pPr>
                      <a:r>
                        <a:rPr lang="fr-FR" sz="2400" b="1" dirty="0" smtClean="0"/>
                        <a:t>2.</a:t>
                      </a:r>
                      <a:r>
                        <a:rPr lang="fr-FR" sz="2400" b="1" baseline="0" dirty="0" smtClean="0"/>
                        <a:t> Soins</a:t>
                      </a:r>
                      <a:endParaRPr lang="fr-FR" sz="2400" b="1" dirty="0"/>
                    </a:p>
                  </a:txBody>
                  <a:tcPr/>
                </a:tc>
                <a:tc>
                  <a:txBody>
                    <a:bodyPr/>
                    <a:lstStyle/>
                    <a:p>
                      <a:pPr marL="285750" indent="-285750">
                        <a:buFont typeface="Arial" panose="020B0604020202020204" pitchFamily="34" charset="0"/>
                        <a:buChar char="•"/>
                      </a:pPr>
                      <a:r>
                        <a:rPr lang="fr-FR" sz="2000" dirty="0" smtClean="0"/>
                        <a:t>préventifs et curatifs</a:t>
                      </a:r>
                    </a:p>
                    <a:p>
                      <a:pPr marL="285750" indent="-285750">
                        <a:buFont typeface="Arial" panose="020B0604020202020204" pitchFamily="34" charset="0"/>
                        <a:buChar char="•"/>
                      </a:pPr>
                      <a:r>
                        <a:rPr lang="fr-FR" sz="2000" dirty="0" err="1" smtClean="0"/>
                        <a:t>renutrition</a:t>
                      </a:r>
                      <a:endParaRPr lang="fr-FR" sz="2000" dirty="0" smtClean="0"/>
                    </a:p>
                  </a:txBody>
                  <a:tcPr/>
                </a:tc>
              </a:tr>
              <a:tr h="185420">
                <a:tc vMerge="1">
                  <a:txBody>
                    <a:bodyPr/>
                    <a:lstStyle/>
                    <a:p>
                      <a:endParaRPr lang="fr-FR" sz="2000" b="1" dirty="0"/>
                    </a:p>
                  </a:txBody>
                  <a:tcPr/>
                </a:tc>
                <a:tc>
                  <a:txBody>
                    <a:bodyPr/>
                    <a:lstStyle/>
                    <a:p>
                      <a:pPr marL="0" indent="0">
                        <a:buFont typeface="+mj-lt"/>
                        <a:buNone/>
                      </a:pPr>
                      <a:r>
                        <a:rPr lang="fr-FR" sz="2400" b="1" dirty="0" smtClean="0"/>
                        <a:t>3. Accouchements</a:t>
                      </a:r>
                      <a:endParaRPr lang="fr-FR" sz="2400" b="1" dirty="0"/>
                    </a:p>
                  </a:txBody>
                  <a:tcPr/>
                </a:tc>
                <a:tc>
                  <a:txBody>
                    <a:bodyPr/>
                    <a:lstStyle/>
                    <a:p>
                      <a:pPr marL="285750" indent="-285750">
                        <a:buFont typeface="Arial" panose="020B0604020202020204" pitchFamily="34" charset="0"/>
                        <a:buChar char="•"/>
                      </a:pPr>
                      <a:r>
                        <a:rPr lang="fr-FR" sz="2000" dirty="0" smtClean="0"/>
                        <a:t>Eutociques &amp; Dystociques</a:t>
                      </a:r>
                      <a:endParaRPr lang="fr-FR" sz="2000" dirty="0"/>
                    </a:p>
                  </a:txBody>
                  <a:tcPr/>
                </a:tc>
              </a:tr>
              <a:tr h="185420">
                <a:tc vMerge="1">
                  <a:txBody>
                    <a:bodyPr/>
                    <a:lstStyle/>
                    <a:p>
                      <a:endParaRPr lang="fr-FR" sz="2000" b="1" dirty="0"/>
                    </a:p>
                  </a:txBody>
                  <a:tcPr/>
                </a:tc>
                <a:tc>
                  <a:txBody>
                    <a:bodyPr/>
                    <a:lstStyle/>
                    <a:p>
                      <a:r>
                        <a:rPr lang="fr-FR" sz="2400" b="1" dirty="0" smtClean="0"/>
                        <a:t>4. Actes chirurgicaux</a:t>
                      </a:r>
                      <a:endParaRPr lang="fr-FR" sz="2400" b="1" dirty="0"/>
                    </a:p>
                  </a:txBody>
                  <a:tcPr/>
                </a:tc>
                <a:tc>
                  <a:txBody>
                    <a:bodyPr/>
                    <a:lstStyle/>
                    <a:p>
                      <a:pPr marL="285750" indent="-285750">
                        <a:buFont typeface="Arial" panose="020B0604020202020204" pitchFamily="34" charset="0"/>
                        <a:buChar char="•"/>
                      </a:pPr>
                      <a:r>
                        <a:rPr lang="fr-FR" sz="2000" dirty="0" smtClean="0"/>
                        <a:t>petite chirurgie</a:t>
                      </a:r>
                    </a:p>
                    <a:p>
                      <a:pPr marL="285750" indent="-285750">
                        <a:buFont typeface="Arial" panose="020B0604020202020204" pitchFamily="34" charset="0"/>
                        <a:buChar char="•"/>
                      </a:pPr>
                      <a:r>
                        <a:rPr lang="fr-FR" sz="2000" dirty="0" smtClean="0"/>
                        <a:t>chirurgie</a:t>
                      </a:r>
                      <a:r>
                        <a:rPr lang="fr-FR" sz="2000" baseline="0" dirty="0" smtClean="0"/>
                        <a:t> essentielle</a:t>
                      </a:r>
                      <a:endParaRPr lang="fr-FR" sz="2000" dirty="0"/>
                    </a:p>
                  </a:txBody>
                  <a:tcPr/>
                </a:tc>
              </a:tr>
              <a:tr h="185420">
                <a:tc vMerge="1">
                  <a:txBody>
                    <a:bodyPr/>
                    <a:lstStyle/>
                    <a:p>
                      <a:endParaRPr lang="fr-FR" sz="2000" b="1" dirty="0"/>
                    </a:p>
                  </a:txBody>
                  <a:tcPr/>
                </a:tc>
                <a:tc>
                  <a:txBody>
                    <a:bodyPr/>
                    <a:lstStyle/>
                    <a:p>
                      <a:r>
                        <a:rPr lang="fr-FR" sz="2400" b="1" dirty="0" smtClean="0"/>
                        <a:t>5. Hospitalisation</a:t>
                      </a:r>
                      <a:endParaRPr lang="fr-FR" sz="2400" b="1" dirty="0"/>
                    </a:p>
                  </a:txBody>
                  <a:tcPr/>
                </a:tc>
                <a:tc>
                  <a:txBody>
                    <a:bodyPr/>
                    <a:lstStyle/>
                    <a:p>
                      <a:pPr marL="285750" indent="-285750">
                        <a:buFont typeface="Arial" panose="020B0604020202020204" pitchFamily="34" charset="0"/>
                        <a:buChar char="•"/>
                      </a:pPr>
                      <a:r>
                        <a:rPr lang="fr-FR" sz="2000" dirty="0" smtClean="0"/>
                        <a:t>observation</a:t>
                      </a:r>
                    </a:p>
                    <a:p>
                      <a:pPr marL="285750" indent="-285750">
                        <a:buFont typeface="Arial" panose="020B0604020202020204" pitchFamily="34" charset="0"/>
                        <a:buChar char="•"/>
                      </a:pPr>
                      <a:r>
                        <a:rPr lang="fr-FR" sz="2000" dirty="0" smtClean="0"/>
                        <a:t>hébergement</a:t>
                      </a:r>
                    </a:p>
                  </a:txBody>
                  <a:tcPr/>
                </a:tc>
              </a:tr>
              <a:tr h="185420">
                <a:tc>
                  <a:txBody>
                    <a:bodyPr/>
                    <a:lstStyle/>
                    <a:p>
                      <a:pPr algn="l"/>
                      <a:r>
                        <a:rPr lang="fr-FR" sz="2000" b="1" dirty="0" smtClean="0"/>
                        <a:t>II. </a:t>
                      </a:r>
                      <a:r>
                        <a:rPr lang="fr-FR" sz="2000" b="1" u="sng" dirty="0" smtClean="0"/>
                        <a:t>TRANSPORT</a:t>
                      </a:r>
                      <a:endParaRPr lang="fr-FR" sz="2000" b="1" u="sng" dirty="0"/>
                    </a:p>
                  </a:txBody>
                  <a:tcPr/>
                </a:tc>
                <a:tc>
                  <a:txBody>
                    <a:bodyPr/>
                    <a:lstStyle/>
                    <a:p>
                      <a:endParaRPr lang="fr-FR" sz="2400" b="1" dirty="0"/>
                    </a:p>
                  </a:txBody>
                  <a:tcPr/>
                </a:tc>
                <a:tc>
                  <a:txBody>
                    <a:bodyPr/>
                    <a:lstStyle/>
                    <a:p>
                      <a:pPr marL="285750" indent="-285750">
                        <a:buFont typeface="Arial" panose="020B0604020202020204" pitchFamily="34" charset="0"/>
                        <a:buChar char="•"/>
                      </a:pPr>
                      <a:r>
                        <a:rPr lang="fr-FR" sz="2000" dirty="0" smtClean="0"/>
                        <a:t>ambulancier</a:t>
                      </a:r>
                      <a:endParaRPr lang="fr-FR" sz="2000" dirty="0"/>
                    </a:p>
                  </a:txBody>
                  <a:tcPr/>
                </a:tc>
              </a:tr>
              <a:tr h="185420">
                <a:tc>
                  <a:txBody>
                    <a:bodyPr/>
                    <a:lstStyle/>
                    <a:p>
                      <a:pPr algn="l"/>
                      <a:r>
                        <a:rPr lang="fr-FR" sz="2000" b="1" dirty="0" smtClean="0"/>
                        <a:t>III. </a:t>
                      </a:r>
                      <a:r>
                        <a:rPr lang="fr-FR" sz="2000" b="1" u="sng" dirty="0" smtClean="0"/>
                        <a:t>MEDICAMENTS &amp;  CONSOMMABLES     </a:t>
                      </a:r>
                      <a:endParaRPr lang="fr-FR" sz="2000" b="1" u="sng" dirty="0"/>
                    </a:p>
                  </a:txBody>
                  <a:tcPr/>
                </a:tc>
                <a:tc>
                  <a:txBody>
                    <a:bodyPr/>
                    <a:lstStyle/>
                    <a:p>
                      <a:endParaRPr lang="fr-FR" sz="2400" b="1" dirty="0"/>
                    </a:p>
                  </a:txBody>
                  <a:tcPr/>
                </a:tc>
                <a:tc>
                  <a:txBody>
                    <a:bodyPr/>
                    <a:lstStyle/>
                    <a:p>
                      <a:pPr marL="285750" indent="-285750">
                        <a:buFont typeface="Arial" panose="020B0604020202020204" pitchFamily="34" charset="0"/>
                        <a:buChar char="•"/>
                      </a:pPr>
                      <a:r>
                        <a:rPr lang="fr-FR" sz="2000" dirty="0" smtClean="0"/>
                        <a:t>MEG</a:t>
                      </a:r>
                    </a:p>
                    <a:p>
                      <a:pPr marL="285750" indent="-285750">
                        <a:buFont typeface="Arial" panose="020B0604020202020204" pitchFamily="34" charset="0"/>
                        <a:buChar char="•"/>
                      </a:pPr>
                      <a:r>
                        <a:rPr lang="fr-FR" sz="2000" dirty="0" smtClean="0"/>
                        <a:t>spécialités</a:t>
                      </a:r>
                      <a:endParaRPr lang="fr-FR" sz="2000" dirty="0"/>
                    </a:p>
                  </a:txBody>
                  <a:tcPr/>
                </a:tc>
              </a:tr>
              <a:tr h="185420">
                <a:tc rowSpan="2">
                  <a:txBody>
                    <a:bodyPr/>
                    <a:lstStyle/>
                    <a:p>
                      <a:pPr algn="l"/>
                      <a:endParaRPr lang="fr-FR" sz="2000" b="1" dirty="0" smtClean="0"/>
                    </a:p>
                    <a:p>
                      <a:pPr algn="l"/>
                      <a:r>
                        <a:rPr lang="fr-FR" sz="2000" b="1" dirty="0" smtClean="0"/>
                        <a:t>IV. </a:t>
                      </a:r>
                      <a:r>
                        <a:rPr lang="fr-FR" sz="2000" b="1" u="sng" dirty="0" smtClean="0"/>
                        <a:t>EXAMENS COMPLEMENTAIRES </a:t>
                      </a:r>
                      <a:endParaRPr lang="fr-FR" sz="2000" b="1" u="sng" dirty="0"/>
                    </a:p>
                  </a:txBody>
                  <a:tcPr/>
                </a:tc>
                <a:tc>
                  <a:txBody>
                    <a:bodyPr/>
                    <a:lstStyle/>
                    <a:p>
                      <a:r>
                        <a:rPr lang="fr-FR" sz="2400" b="1" dirty="0" smtClean="0"/>
                        <a:t>1. Laboratoire</a:t>
                      </a:r>
                      <a:endParaRPr lang="fr-FR" sz="2400" b="1" dirty="0"/>
                    </a:p>
                  </a:txBody>
                  <a:tcPr/>
                </a:tc>
                <a:tc>
                  <a:txBody>
                    <a:bodyPr/>
                    <a:lstStyle/>
                    <a:p>
                      <a:pPr marL="0" indent="0" algn="l" defTabSz="914400" rtl="0" eaLnBrk="1" latinLnBrk="0" hangingPunct="1">
                        <a:buFont typeface="Arial" panose="020B0604020202020204" pitchFamily="34" charset="0"/>
                        <a:buNone/>
                      </a:pPr>
                      <a:r>
                        <a:rPr lang="fr-FR" sz="2000" kern="1200" dirty="0" smtClean="0">
                          <a:solidFill>
                            <a:schemeClr val="tx1"/>
                          </a:solidFill>
                          <a:latin typeface="+mn-lt"/>
                          <a:ea typeface="+mn-ea"/>
                          <a:cs typeface="+mn-cs"/>
                        </a:rPr>
                        <a:t>biochimie, parasitologie, </a:t>
                      </a:r>
                      <a:r>
                        <a:rPr lang="fr-FR" sz="2000" kern="1200" dirty="0" err="1" smtClean="0">
                          <a:solidFill>
                            <a:schemeClr val="tx1"/>
                          </a:solidFill>
                          <a:latin typeface="+mn-lt"/>
                          <a:ea typeface="+mn-ea"/>
                          <a:cs typeface="+mn-cs"/>
                        </a:rPr>
                        <a:t>bactério</a:t>
                      </a:r>
                      <a:r>
                        <a:rPr lang="fr-FR" sz="2000" kern="1200" dirty="0" smtClean="0">
                          <a:solidFill>
                            <a:schemeClr val="tx1"/>
                          </a:solidFill>
                          <a:latin typeface="+mn-lt"/>
                          <a:ea typeface="+mn-ea"/>
                          <a:cs typeface="+mn-cs"/>
                        </a:rPr>
                        <a:t>, hématologie…</a:t>
                      </a:r>
                    </a:p>
                  </a:txBody>
                  <a:tcPr/>
                </a:tc>
              </a:tr>
              <a:tr h="185420">
                <a:tc vMerge="1">
                  <a:txBody>
                    <a:bodyPr/>
                    <a:lstStyle/>
                    <a:p>
                      <a:endParaRPr lang="fr-FR" dirty="0"/>
                    </a:p>
                  </a:txBody>
                  <a:tcPr/>
                </a:tc>
                <a:tc>
                  <a:txBody>
                    <a:bodyPr/>
                    <a:lstStyle/>
                    <a:p>
                      <a:r>
                        <a:rPr lang="fr-FR" sz="2400" b="1" dirty="0" smtClean="0"/>
                        <a:t>2. Imagerie médicale</a:t>
                      </a:r>
                      <a:endParaRPr lang="fr-FR" sz="2400" b="1" dirty="0"/>
                    </a:p>
                  </a:txBody>
                  <a:tcPr/>
                </a:tc>
                <a:tc>
                  <a:txBody>
                    <a:bodyPr/>
                    <a:lstStyle/>
                    <a:p>
                      <a:r>
                        <a:rPr lang="fr-FR" sz="2000" dirty="0" err="1" smtClean="0"/>
                        <a:t>Échogr</a:t>
                      </a:r>
                      <a:r>
                        <a:rPr lang="fr-FR" sz="2000" dirty="0" smtClean="0"/>
                        <a:t>., radio, </a:t>
                      </a:r>
                      <a:r>
                        <a:rPr lang="fr-FR" sz="2000" dirty="0" err="1" smtClean="0"/>
                        <a:t>Scano</a:t>
                      </a:r>
                      <a:endParaRPr lang="fr-FR" sz="2000" dirty="0"/>
                    </a:p>
                  </a:txBody>
                  <a:tcPr/>
                </a:tc>
              </a:tr>
            </a:tbl>
          </a:graphicData>
        </a:graphic>
      </p:graphicFrame>
      <p:sp>
        <p:nvSpPr>
          <p:cNvPr id="4" name="Titre 1"/>
          <p:cNvSpPr>
            <a:spLocks noGrp="1"/>
          </p:cNvSpPr>
          <p:nvPr>
            <p:ph type="title"/>
          </p:nvPr>
        </p:nvSpPr>
        <p:spPr>
          <a:xfrm>
            <a:off x="457200" y="0"/>
            <a:ext cx="8229600" cy="548680"/>
          </a:xfrm>
        </p:spPr>
        <p:txBody>
          <a:bodyPr>
            <a:noAutofit/>
          </a:bodyPr>
          <a:lstStyle/>
          <a:p>
            <a:r>
              <a:rPr lang="fr-FR" dirty="0" smtClean="0">
                <a:solidFill>
                  <a:srgbClr val="000090"/>
                </a:solidFill>
              </a:rPr>
              <a:t>Options et étendue de </a:t>
            </a:r>
            <a:r>
              <a:rPr lang="fr-FR" dirty="0">
                <a:solidFill>
                  <a:srgbClr val="000090"/>
                </a:solidFill>
              </a:rPr>
              <a:t>paniers </a:t>
            </a:r>
            <a:r>
              <a:rPr lang="fr-FR" sz="3600" dirty="0" smtClean="0">
                <a:solidFill>
                  <a:srgbClr val="000090"/>
                </a:solidFill>
              </a:rPr>
              <a:t>(2/2) </a:t>
            </a:r>
            <a:endParaRPr lang="fr-FR" sz="3600" dirty="0">
              <a:solidFill>
                <a:srgbClr val="000090"/>
              </a:solidFill>
            </a:endParaRPr>
          </a:p>
        </p:txBody>
      </p:sp>
    </p:spTree>
    <p:extLst>
      <p:ext uri="{BB962C8B-B14F-4D97-AF65-F5344CB8AC3E}">
        <p14:creationId xmlns:p14="http://schemas.microsoft.com/office/powerpoint/2010/main" val="187394301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512676"/>
            <a:ext cx="9144000" cy="418058"/>
          </a:xfrm>
        </p:spPr>
        <p:txBody>
          <a:bodyPr>
            <a:noAutofit/>
          </a:bodyPr>
          <a:lstStyle/>
          <a:p>
            <a:r>
              <a:rPr lang="fr-FR" dirty="0" smtClean="0">
                <a:solidFill>
                  <a:srgbClr val="000090"/>
                </a:solidFill>
              </a:rPr>
              <a:t>Estimation coût variable du panier </a:t>
            </a:r>
            <a:r>
              <a:rPr lang="fr-FR" sz="3200" dirty="0" smtClean="0">
                <a:solidFill>
                  <a:srgbClr val="000090"/>
                </a:solidFill>
              </a:rPr>
              <a:t>(1/2)</a:t>
            </a:r>
            <a:endParaRPr lang="fr-FR" sz="3200" dirty="0">
              <a:solidFill>
                <a:srgbClr val="000090"/>
              </a:solidFill>
            </a:endParaRPr>
          </a:p>
        </p:txBody>
      </p:sp>
      <p:sp>
        <p:nvSpPr>
          <p:cNvPr id="3" name="Espace réservé du contenu 2"/>
          <p:cNvSpPr>
            <a:spLocks noGrp="1"/>
          </p:cNvSpPr>
          <p:nvPr>
            <p:ph idx="1"/>
          </p:nvPr>
        </p:nvSpPr>
        <p:spPr>
          <a:xfrm>
            <a:off x="457200" y="1711243"/>
            <a:ext cx="8229600" cy="527127"/>
          </a:xfrm>
        </p:spPr>
        <p:txBody>
          <a:bodyPr>
            <a:normAutofit/>
          </a:bodyPr>
          <a:lstStyle/>
          <a:p>
            <a:pPr marL="0" indent="0">
              <a:buNone/>
            </a:pPr>
            <a:r>
              <a:rPr lang="fr-FR" sz="2800" i="1" dirty="0" smtClean="0"/>
              <a:t>Scénarios de </a:t>
            </a:r>
            <a:r>
              <a:rPr lang="fr-FR" sz="2800" i="1" dirty="0" err="1" smtClean="0"/>
              <a:t>co</a:t>
            </a:r>
            <a:r>
              <a:rPr lang="fr-FR" sz="2800" i="1" dirty="0" smtClean="0"/>
              <a:t>-paiement (« ticket modérateur »)</a:t>
            </a:r>
            <a:endParaRPr lang="fr-FR" sz="2400" i="1" dirty="0" smtClean="0">
              <a:solidFill>
                <a:schemeClr val="tx2"/>
              </a:solidFill>
            </a:endParaRPr>
          </a:p>
          <a:p>
            <a:pPr marL="457200" indent="-457200">
              <a:buAutoNum type="alphaLcParenBoth"/>
            </a:pPr>
            <a:endParaRPr lang="fr-FR" sz="2400" i="1" dirty="0">
              <a:solidFill>
                <a:schemeClr val="tx2"/>
              </a:solidFill>
            </a:endParaRPr>
          </a:p>
          <a:p>
            <a:pPr marL="457200" indent="-457200">
              <a:buAutoNum type="alphaLcParenBoth"/>
            </a:pPr>
            <a:endParaRPr lang="fr-FR" sz="2400" i="1" dirty="0" smtClean="0">
              <a:solidFill>
                <a:schemeClr val="tx2"/>
              </a:solidFill>
            </a:endParaRPr>
          </a:p>
          <a:p>
            <a:pPr marL="457200" indent="-457200">
              <a:buAutoNum type="alphaLcParenBoth"/>
            </a:pPr>
            <a:endParaRPr lang="fr-FR" sz="2400" i="1" dirty="0">
              <a:solidFill>
                <a:schemeClr val="tx2"/>
              </a:solidFill>
            </a:endParaRPr>
          </a:p>
          <a:p>
            <a:pPr marL="457200" indent="-457200">
              <a:buAutoNum type="alphaLcParenBoth"/>
            </a:pPr>
            <a:endParaRPr lang="fr-FR" sz="2400" i="1" dirty="0">
              <a:solidFill>
                <a:schemeClr val="tx2"/>
              </a:solidFill>
            </a:endParaRPr>
          </a:p>
          <a:p>
            <a:pPr marL="0" indent="0">
              <a:buNone/>
            </a:pPr>
            <a:endParaRPr lang="fr-FR" dirty="0" smtClean="0"/>
          </a:p>
          <a:p>
            <a:pPr marL="0" indent="0">
              <a:buNone/>
            </a:pPr>
            <a:endParaRPr lang="fr-FR" dirty="0"/>
          </a:p>
          <a:p>
            <a:pPr marL="0" indent="0">
              <a:buNone/>
            </a:pPr>
            <a:endParaRPr lang="fr-FR" sz="2400" b="1" i="1" dirty="0">
              <a:solidFill>
                <a:schemeClr val="tx2"/>
              </a:solidFill>
            </a:endParaRPr>
          </a:p>
          <a:p>
            <a:pPr marL="0" indent="0">
              <a:buNone/>
            </a:pP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1827558254"/>
              </p:ext>
            </p:extLst>
          </p:nvPr>
        </p:nvGraphicFramePr>
        <p:xfrm>
          <a:off x="457200" y="2329041"/>
          <a:ext cx="8229600" cy="4188383"/>
        </p:xfrm>
        <a:graphic>
          <a:graphicData uri="http://schemas.openxmlformats.org/drawingml/2006/table">
            <a:tbl>
              <a:tblPr firstRow="1" bandRow="1">
                <a:tableStyleId>{5940675A-B579-460E-94D1-54222C63F5DA}</a:tableStyleId>
              </a:tblPr>
              <a:tblGrid>
                <a:gridCol w="1522512"/>
                <a:gridCol w="2592288"/>
                <a:gridCol w="1296144"/>
                <a:gridCol w="1224136"/>
                <a:gridCol w="1594520"/>
              </a:tblGrid>
              <a:tr h="621069">
                <a:tc>
                  <a:txBody>
                    <a:bodyPr/>
                    <a:lstStyle/>
                    <a:p>
                      <a:endParaRPr lang="fr-FR" sz="2400" b="1" dirty="0"/>
                    </a:p>
                  </a:txBody>
                  <a:tcPr/>
                </a:tc>
                <a:tc>
                  <a:txBody>
                    <a:bodyPr/>
                    <a:lstStyle/>
                    <a:p>
                      <a:r>
                        <a:rPr lang="fr-FR" sz="2400" b="1" dirty="0" smtClean="0"/>
                        <a:t>Prestations</a:t>
                      </a:r>
                      <a:endParaRPr lang="fr-FR" sz="2400" b="1" dirty="0"/>
                    </a:p>
                  </a:txBody>
                  <a:tcPr/>
                </a:tc>
                <a:tc>
                  <a:txBody>
                    <a:bodyPr/>
                    <a:lstStyle/>
                    <a:p>
                      <a:pPr algn="ctr"/>
                      <a:r>
                        <a:rPr lang="fr-FR" sz="2400" b="1" dirty="0" smtClean="0"/>
                        <a:t>CSB</a:t>
                      </a:r>
                      <a:endParaRPr lang="fr-FR" sz="2400" b="1" dirty="0"/>
                    </a:p>
                  </a:txBody>
                  <a:tcPr/>
                </a:tc>
                <a:tc>
                  <a:txBody>
                    <a:bodyPr/>
                    <a:lstStyle/>
                    <a:p>
                      <a:pPr algn="ctr"/>
                      <a:r>
                        <a:rPr lang="fr-FR" sz="2400" b="1" dirty="0" smtClean="0"/>
                        <a:t>CHRD</a:t>
                      </a:r>
                      <a:endParaRPr lang="fr-FR" sz="2400" b="1" dirty="0"/>
                    </a:p>
                  </a:txBody>
                  <a:tcPr/>
                </a:tc>
                <a:tc>
                  <a:txBody>
                    <a:bodyPr/>
                    <a:lstStyle/>
                    <a:p>
                      <a:pPr algn="ctr"/>
                      <a:r>
                        <a:rPr lang="fr-FR" sz="2400" b="1" dirty="0" smtClean="0"/>
                        <a:t>CHRR/CHU</a:t>
                      </a:r>
                    </a:p>
                  </a:txBody>
                  <a:tcPr/>
                </a:tc>
              </a:tr>
              <a:tr h="617200">
                <a:tc rowSpan="2">
                  <a:txBody>
                    <a:bodyPr/>
                    <a:lstStyle/>
                    <a:p>
                      <a:endParaRPr lang="fr-FR" sz="2400" dirty="0" smtClean="0"/>
                    </a:p>
                    <a:p>
                      <a:r>
                        <a:rPr lang="fr-FR" sz="2400" dirty="0" smtClean="0"/>
                        <a:t>Scénario1</a:t>
                      </a:r>
                      <a:endParaRPr lang="fr-FR" sz="2400" dirty="0"/>
                    </a:p>
                  </a:txBody>
                  <a:tcPr>
                    <a:solidFill>
                      <a:schemeClr val="tx2">
                        <a:lumMod val="20000"/>
                        <a:lumOff val="80000"/>
                      </a:schemeClr>
                    </a:solidFill>
                  </a:tcPr>
                </a:tc>
                <a:tc>
                  <a:txBody>
                    <a:bodyPr/>
                    <a:lstStyle/>
                    <a:p>
                      <a:r>
                        <a:rPr lang="fr-FR" sz="2200" dirty="0" smtClean="0"/>
                        <a:t>Actes/examens</a:t>
                      </a:r>
                      <a:r>
                        <a:rPr lang="fr-FR" sz="2200" baseline="0" dirty="0" smtClean="0"/>
                        <a:t> par.</a:t>
                      </a:r>
                      <a:endParaRPr lang="fr-FR" sz="2200" dirty="0"/>
                    </a:p>
                  </a:txBody>
                  <a:tcPr anchor="ctr"/>
                </a:tc>
                <a:tc>
                  <a:txBody>
                    <a:bodyPr/>
                    <a:lstStyle/>
                    <a:p>
                      <a:pPr algn="ctr"/>
                      <a:r>
                        <a:rPr lang="fr-FR" sz="2400" dirty="0" smtClean="0"/>
                        <a:t>0%</a:t>
                      </a:r>
                      <a:endParaRPr lang="fr-FR" sz="2400" dirty="0"/>
                    </a:p>
                  </a:txBody>
                  <a:tcPr anchor="ctr">
                    <a:solidFill>
                      <a:srgbClr val="C3D69B"/>
                    </a:solidFill>
                  </a:tcPr>
                </a:tc>
                <a:tc>
                  <a:txBody>
                    <a:bodyPr/>
                    <a:lstStyle/>
                    <a:p>
                      <a:pPr algn="ctr"/>
                      <a:r>
                        <a:rPr lang="fr-FR" sz="2400" dirty="0" smtClean="0"/>
                        <a:t>10%</a:t>
                      </a:r>
                      <a:endParaRPr lang="fr-FR" sz="2400" dirty="0"/>
                    </a:p>
                  </a:txBody>
                  <a:tcPr anchor="ctr"/>
                </a:tc>
                <a:tc>
                  <a:txBody>
                    <a:bodyPr/>
                    <a:lstStyle/>
                    <a:p>
                      <a:pPr algn="ctr"/>
                      <a:r>
                        <a:rPr lang="fr-FR" sz="2400" dirty="0" smtClean="0"/>
                        <a:t>20%</a:t>
                      </a:r>
                      <a:endParaRPr lang="fr-FR" sz="2400" dirty="0"/>
                    </a:p>
                  </a:txBody>
                  <a:tcPr anchor="ctr"/>
                </a:tc>
              </a:tr>
              <a:tr h="576064">
                <a:tc vMerge="1">
                  <a:txBody>
                    <a:bodyPr/>
                    <a:lstStyle/>
                    <a:p>
                      <a:endParaRPr lang="fr-FR" sz="2400" dirty="0"/>
                    </a:p>
                  </a:txBody>
                  <a:tcPr>
                    <a:pattFill prst="divot">
                      <a:fgClr>
                        <a:schemeClr val="accent1"/>
                      </a:fgClr>
                      <a:bgClr>
                        <a:schemeClr val="bg1"/>
                      </a:bgClr>
                    </a:pattFill>
                  </a:tcPr>
                </a:tc>
                <a:tc>
                  <a:txBody>
                    <a:bodyPr/>
                    <a:lstStyle/>
                    <a:p>
                      <a:r>
                        <a:rPr lang="fr-FR" sz="2200" dirty="0" smtClean="0"/>
                        <a:t>Médicaments</a:t>
                      </a:r>
                      <a:endParaRPr lang="fr-FR" sz="2200" dirty="0"/>
                    </a:p>
                  </a:txBody>
                  <a:tcPr anchor="ctr"/>
                </a:tc>
                <a:tc>
                  <a:txBody>
                    <a:bodyPr/>
                    <a:lstStyle/>
                    <a:p>
                      <a:pPr algn="ctr"/>
                      <a:r>
                        <a:rPr lang="fr-FR" sz="2400" dirty="0" smtClean="0"/>
                        <a:t>0%</a:t>
                      </a:r>
                      <a:endParaRPr lang="fr-FR" sz="2400" dirty="0"/>
                    </a:p>
                  </a:txBody>
                  <a:tcPr anchor="ctr">
                    <a:solidFill>
                      <a:srgbClr val="C3D69B"/>
                    </a:solidFill>
                  </a:tcPr>
                </a:tc>
                <a:tc>
                  <a:txBody>
                    <a:bodyPr/>
                    <a:lstStyle/>
                    <a:p>
                      <a:pPr algn="ctr"/>
                      <a:r>
                        <a:rPr lang="fr-FR" sz="2400" dirty="0" smtClean="0"/>
                        <a:t>30%</a:t>
                      </a:r>
                      <a:endParaRPr lang="fr-FR" sz="2400" dirty="0"/>
                    </a:p>
                  </a:txBody>
                  <a:tcPr anchor="ctr"/>
                </a:tc>
                <a:tc>
                  <a:txBody>
                    <a:bodyPr/>
                    <a:lstStyle/>
                    <a:p>
                      <a:pPr algn="ctr"/>
                      <a:r>
                        <a:rPr lang="fr-FR" sz="2400" dirty="0" smtClean="0"/>
                        <a:t>40%</a:t>
                      </a:r>
                      <a:endParaRPr lang="fr-FR" sz="2400" dirty="0"/>
                    </a:p>
                  </a:txBody>
                  <a:tcPr anchor="ctr"/>
                </a:tc>
              </a:tr>
              <a:tr h="622920">
                <a:tc rowSpan="2">
                  <a:txBody>
                    <a:bodyPr/>
                    <a:lstStyle/>
                    <a:p>
                      <a:endParaRPr lang="fr-FR" sz="2400" dirty="0" smtClean="0"/>
                    </a:p>
                    <a:p>
                      <a:r>
                        <a:rPr lang="fr-FR" sz="2400" dirty="0" smtClean="0"/>
                        <a:t>Scénario 2</a:t>
                      </a:r>
                      <a:endParaRPr lang="fr-FR" sz="2400" dirty="0"/>
                    </a:p>
                  </a:txBody>
                  <a:tcPr>
                    <a:solidFill>
                      <a:schemeClr val="tx2">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200" dirty="0" smtClean="0"/>
                        <a:t>Actes/examens</a:t>
                      </a:r>
                      <a:r>
                        <a:rPr lang="fr-FR" sz="2200" baseline="0" dirty="0" smtClean="0"/>
                        <a:t> par.</a:t>
                      </a:r>
                      <a:endParaRPr lang="fr-FR" sz="2200" dirty="0" smtClean="0"/>
                    </a:p>
                  </a:txBody>
                  <a:tcPr anchor="ctr"/>
                </a:tc>
                <a:tc>
                  <a:txBody>
                    <a:bodyPr/>
                    <a:lstStyle/>
                    <a:p>
                      <a:pPr algn="ctr"/>
                      <a:r>
                        <a:rPr lang="fr-FR" sz="2400" dirty="0" smtClean="0"/>
                        <a:t>0%</a:t>
                      </a:r>
                      <a:endParaRPr lang="fr-FR" sz="2400" dirty="0"/>
                    </a:p>
                  </a:txBody>
                  <a:tcPr anchor="ctr">
                    <a:solidFill>
                      <a:srgbClr val="C3D69B"/>
                    </a:solidFill>
                  </a:tcPr>
                </a:tc>
                <a:tc>
                  <a:txBody>
                    <a:bodyPr/>
                    <a:lstStyle/>
                    <a:p>
                      <a:pPr algn="ctr"/>
                      <a:r>
                        <a:rPr lang="fr-FR" sz="2400" dirty="0" smtClean="0"/>
                        <a:t>20%</a:t>
                      </a:r>
                      <a:endParaRPr lang="fr-FR" sz="2400" dirty="0"/>
                    </a:p>
                  </a:txBody>
                  <a:tcPr anchor="ctr"/>
                </a:tc>
                <a:tc>
                  <a:txBody>
                    <a:bodyPr/>
                    <a:lstStyle/>
                    <a:p>
                      <a:pPr algn="ctr"/>
                      <a:r>
                        <a:rPr lang="fr-FR" sz="2400" dirty="0" smtClean="0"/>
                        <a:t>25%</a:t>
                      </a:r>
                      <a:endParaRPr lang="fr-FR" sz="2400" dirty="0"/>
                    </a:p>
                  </a:txBody>
                  <a:tcPr anchor="ctr"/>
                </a:tc>
              </a:tr>
              <a:tr h="508992">
                <a:tc vMerge="1">
                  <a:txBody>
                    <a:bodyPr/>
                    <a:lstStyle/>
                    <a:p>
                      <a:endParaRPr lang="fr-FR" sz="2400" dirty="0"/>
                    </a:p>
                  </a:txBody>
                  <a:tcPr>
                    <a:pattFill prst="pct40">
                      <a:fgClr>
                        <a:schemeClr val="accent1"/>
                      </a:fgClr>
                      <a:bgClr>
                        <a:schemeClr val="bg1"/>
                      </a:bgClr>
                    </a:patt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200" dirty="0" smtClean="0"/>
                        <a:t>Médicaments</a:t>
                      </a:r>
                    </a:p>
                  </a:txBody>
                  <a:tcPr anchor="ctr"/>
                </a:tc>
                <a:tc>
                  <a:txBody>
                    <a:bodyPr/>
                    <a:lstStyle/>
                    <a:p>
                      <a:pPr algn="ctr"/>
                      <a:r>
                        <a:rPr lang="fr-FR" sz="2400" dirty="0" smtClean="0"/>
                        <a:t>0%</a:t>
                      </a:r>
                      <a:endParaRPr lang="fr-FR" sz="2400" dirty="0"/>
                    </a:p>
                  </a:txBody>
                  <a:tcPr anchor="ctr">
                    <a:solidFill>
                      <a:srgbClr val="C3D69B"/>
                    </a:solidFill>
                  </a:tcPr>
                </a:tc>
                <a:tc>
                  <a:txBody>
                    <a:bodyPr/>
                    <a:lstStyle/>
                    <a:p>
                      <a:pPr algn="ctr"/>
                      <a:r>
                        <a:rPr lang="fr-FR" sz="2400" dirty="0" smtClean="0"/>
                        <a:t>40%</a:t>
                      </a:r>
                      <a:endParaRPr lang="fr-FR" sz="2400" dirty="0"/>
                    </a:p>
                  </a:txBody>
                  <a:tcPr anchor="ctr"/>
                </a:tc>
                <a:tc>
                  <a:txBody>
                    <a:bodyPr/>
                    <a:lstStyle/>
                    <a:p>
                      <a:pPr algn="ctr"/>
                      <a:r>
                        <a:rPr lang="fr-FR" sz="2400" dirty="0" smtClean="0"/>
                        <a:t>50%</a:t>
                      </a:r>
                      <a:endParaRPr lang="fr-FR" sz="2400" dirty="0"/>
                    </a:p>
                  </a:txBody>
                  <a:tcPr anchor="ctr"/>
                </a:tc>
              </a:tr>
              <a:tr h="621069">
                <a:tc rowSpan="2">
                  <a:txBody>
                    <a:bodyPr/>
                    <a:lstStyle/>
                    <a:p>
                      <a:endParaRPr lang="fr-FR" sz="2400" dirty="0" smtClean="0"/>
                    </a:p>
                    <a:p>
                      <a:r>
                        <a:rPr lang="fr-FR" sz="2400" dirty="0" smtClean="0"/>
                        <a:t>Scénario</a:t>
                      </a:r>
                      <a:r>
                        <a:rPr lang="fr-FR" sz="2400" baseline="0" dirty="0" smtClean="0"/>
                        <a:t> 3</a:t>
                      </a:r>
                      <a:endParaRPr lang="fr-FR" sz="2400" dirty="0"/>
                    </a:p>
                  </a:txBody>
                  <a:tcPr>
                    <a:solidFill>
                      <a:schemeClr val="tx2">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200" dirty="0" smtClean="0"/>
                        <a:t>Actes/examens</a:t>
                      </a:r>
                      <a:r>
                        <a:rPr lang="fr-FR" sz="2200" baseline="0" dirty="0" smtClean="0"/>
                        <a:t> par.</a:t>
                      </a:r>
                      <a:endParaRPr lang="fr-FR" sz="2200" dirty="0" smtClean="0"/>
                    </a:p>
                  </a:txBody>
                  <a:tcPr anchor="ctr"/>
                </a:tc>
                <a:tc>
                  <a:txBody>
                    <a:bodyPr/>
                    <a:lstStyle/>
                    <a:p>
                      <a:pPr algn="ctr"/>
                      <a:r>
                        <a:rPr lang="fr-FR" sz="2400" dirty="0" smtClean="0"/>
                        <a:t>0%</a:t>
                      </a:r>
                      <a:endParaRPr lang="fr-FR" sz="2400" dirty="0"/>
                    </a:p>
                  </a:txBody>
                  <a:tcPr anchor="ctr">
                    <a:solidFill>
                      <a:srgbClr val="C3D69B"/>
                    </a:solidFill>
                  </a:tcPr>
                </a:tc>
                <a:tc>
                  <a:txBody>
                    <a:bodyPr/>
                    <a:lstStyle/>
                    <a:p>
                      <a:pPr algn="ctr"/>
                      <a:r>
                        <a:rPr lang="fr-FR" sz="2400" dirty="0" smtClean="0"/>
                        <a:t>30%</a:t>
                      </a:r>
                      <a:endParaRPr lang="fr-FR" sz="2400" dirty="0"/>
                    </a:p>
                  </a:txBody>
                  <a:tcPr anchor="ctr"/>
                </a:tc>
                <a:tc>
                  <a:txBody>
                    <a:bodyPr/>
                    <a:lstStyle/>
                    <a:p>
                      <a:pPr algn="ctr"/>
                      <a:r>
                        <a:rPr lang="fr-FR" sz="2400" dirty="0" smtClean="0"/>
                        <a:t>50%</a:t>
                      </a:r>
                      <a:endParaRPr lang="fr-FR" sz="2400" dirty="0"/>
                    </a:p>
                  </a:txBody>
                  <a:tcPr anchor="ctr"/>
                </a:tc>
              </a:tr>
              <a:tr h="621069">
                <a:tc vMerge="1">
                  <a:txBody>
                    <a:bodyPr/>
                    <a:lstStyle/>
                    <a:p>
                      <a:endParaRPr lang="fr-FR" sz="2000" dirty="0"/>
                    </a:p>
                  </a:txBody>
                  <a:tcPr>
                    <a:pattFill prst="wave">
                      <a:fgClr>
                        <a:schemeClr val="accent1"/>
                      </a:fgClr>
                      <a:bgClr>
                        <a:schemeClr val="bg1"/>
                      </a:bgClr>
                    </a:patt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200" dirty="0" smtClean="0"/>
                        <a:t>Médicaments</a:t>
                      </a:r>
                    </a:p>
                  </a:txBody>
                  <a:tcPr anchor="ctr"/>
                </a:tc>
                <a:tc>
                  <a:txBody>
                    <a:bodyPr/>
                    <a:lstStyle/>
                    <a:p>
                      <a:pPr algn="ctr"/>
                      <a:r>
                        <a:rPr lang="fr-FR" sz="2400" dirty="0" smtClean="0"/>
                        <a:t>0%</a:t>
                      </a:r>
                      <a:endParaRPr lang="fr-FR" sz="2400" dirty="0"/>
                    </a:p>
                  </a:txBody>
                  <a:tcPr anchor="ctr">
                    <a:solidFill>
                      <a:srgbClr val="C3D69B"/>
                    </a:solidFill>
                  </a:tcPr>
                </a:tc>
                <a:tc>
                  <a:txBody>
                    <a:bodyPr/>
                    <a:lstStyle/>
                    <a:p>
                      <a:pPr algn="ctr"/>
                      <a:r>
                        <a:rPr lang="fr-FR" sz="2400" dirty="0" smtClean="0"/>
                        <a:t>50%</a:t>
                      </a:r>
                      <a:endParaRPr lang="fr-FR" sz="2400" dirty="0"/>
                    </a:p>
                  </a:txBody>
                  <a:tcPr anchor="ctr"/>
                </a:tc>
                <a:tc>
                  <a:txBody>
                    <a:bodyPr/>
                    <a:lstStyle/>
                    <a:p>
                      <a:pPr algn="ctr"/>
                      <a:r>
                        <a:rPr lang="fr-FR" sz="2400" dirty="0" smtClean="0"/>
                        <a:t>50%</a:t>
                      </a:r>
                      <a:endParaRPr lang="fr-FR" sz="2400" dirty="0"/>
                    </a:p>
                  </a:txBody>
                  <a:tcPr anchor="ctr"/>
                </a:tc>
              </a:tr>
            </a:tbl>
          </a:graphicData>
        </a:graphic>
      </p:graphicFrame>
      <p:sp>
        <p:nvSpPr>
          <p:cNvPr id="5" name="ZoneTexte 4"/>
          <p:cNvSpPr txBox="1"/>
          <p:nvPr/>
        </p:nvSpPr>
        <p:spPr>
          <a:xfrm>
            <a:off x="457200" y="1260972"/>
            <a:ext cx="6160661" cy="400110"/>
          </a:xfrm>
          <a:prstGeom prst="rect">
            <a:avLst/>
          </a:prstGeom>
          <a:noFill/>
        </p:spPr>
        <p:txBody>
          <a:bodyPr wrap="none" rtlCol="0">
            <a:spAutoFit/>
          </a:bodyPr>
          <a:lstStyle/>
          <a:p>
            <a:r>
              <a:rPr lang="fr-FR" sz="2000" b="1" dirty="0" smtClean="0"/>
              <a:t>Coûts variables: Médicaments et examens </a:t>
            </a:r>
            <a:r>
              <a:rPr lang="fr-FR" sz="2000" b="1" dirty="0" err="1" smtClean="0"/>
              <a:t>paracliniques</a:t>
            </a:r>
            <a:endParaRPr lang="fr-FR" sz="2000" b="1" dirty="0"/>
          </a:p>
        </p:txBody>
      </p:sp>
    </p:spTree>
    <p:extLst>
      <p:ext uri="{BB962C8B-B14F-4D97-AF65-F5344CB8AC3E}">
        <p14:creationId xmlns:p14="http://schemas.microsoft.com/office/powerpoint/2010/main" val="369976235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4582" y="418654"/>
            <a:ext cx="9009417" cy="418058"/>
          </a:xfrm>
        </p:spPr>
        <p:txBody>
          <a:bodyPr>
            <a:noAutofit/>
          </a:bodyPr>
          <a:lstStyle/>
          <a:p>
            <a:r>
              <a:rPr lang="fr-FR" dirty="0" smtClean="0">
                <a:solidFill>
                  <a:srgbClr val="000090"/>
                </a:solidFill>
              </a:rPr>
              <a:t>Estimation </a:t>
            </a:r>
            <a:r>
              <a:rPr lang="fr-FR" dirty="0">
                <a:solidFill>
                  <a:srgbClr val="000090"/>
                </a:solidFill>
              </a:rPr>
              <a:t>coût </a:t>
            </a:r>
            <a:r>
              <a:rPr lang="fr-FR" dirty="0" smtClean="0">
                <a:solidFill>
                  <a:srgbClr val="000090"/>
                </a:solidFill>
              </a:rPr>
              <a:t>variable du panier </a:t>
            </a:r>
            <a:r>
              <a:rPr lang="fr-FR" sz="3600" dirty="0" smtClean="0">
                <a:solidFill>
                  <a:srgbClr val="000090"/>
                </a:solidFill>
              </a:rPr>
              <a:t>(2/2)</a:t>
            </a:r>
            <a:endParaRPr lang="fr-FR" sz="3600" dirty="0">
              <a:solidFill>
                <a:srgbClr val="000090"/>
              </a:solidFill>
            </a:endParaRPr>
          </a:p>
        </p:txBody>
      </p:sp>
      <p:sp>
        <p:nvSpPr>
          <p:cNvPr id="3" name="Espace réservé du contenu 2"/>
          <p:cNvSpPr>
            <a:spLocks noGrp="1"/>
          </p:cNvSpPr>
          <p:nvPr>
            <p:ph idx="1"/>
          </p:nvPr>
        </p:nvSpPr>
        <p:spPr>
          <a:xfrm>
            <a:off x="251520" y="1647464"/>
            <a:ext cx="8892480" cy="463350"/>
          </a:xfrm>
        </p:spPr>
        <p:txBody>
          <a:bodyPr>
            <a:normAutofit fontScale="92500" lnSpcReduction="10000"/>
          </a:bodyPr>
          <a:lstStyle/>
          <a:p>
            <a:pPr marL="0" indent="0">
              <a:buNone/>
            </a:pPr>
            <a:r>
              <a:rPr lang="fr-FR" sz="2800" dirty="0" smtClean="0"/>
              <a:t> </a:t>
            </a:r>
            <a:r>
              <a:rPr lang="fr-FR" sz="2800" i="1" dirty="0" smtClean="0"/>
              <a:t>Coût du panier soins (TU, tarifs actuels, scénarios copaiement)</a:t>
            </a:r>
          </a:p>
          <a:p>
            <a:pPr marL="0" indent="0">
              <a:buNone/>
            </a:pPr>
            <a:endParaRPr lang="fr-FR" sz="2800" i="1" dirty="0">
              <a:solidFill>
                <a:schemeClr val="tx2"/>
              </a:solidFill>
            </a:endParaRPr>
          </a:p>
          <a:p>
            <a:pPr marL="0" indent="0">
              <a:buNone/>
            </a:pPr>
            <a:endParaRPr lang="fr-FR" sz="2400" i="1" dirty="0" smtClean="0">
              <a:solidFill>
                <a:schemeClr val="tx2"/>
              </a:solidFill>
            </a:endParaRPr>
          </a:p>
          <a:p>
            <a:pPr marL="0" indent="0">
              <a:buNone/>
            </a:pPr>
            <a:endParaRPr lang="fr-FR" sz="2400" i="1" dirty="0">
              <a:solidFill>
                <a:schemeClr val="tx2"/>
              </a:solidFill>
            </a:endParaRPr>
          </a:p>
          <a:p>
            <a:pPr marL="457200" indent="-457200">
              <a:buAutoNum type="alphaLcParenBoth"/>
            </a:pPr>
            <a:endParaRPr lang="fr-FR" sz="2400" i="1" dirty="0" smtClean="0">
              <a:solidFill>
                <a:schemeClr val="tx2"/>
              </a:solidFill>
            </a:endParaRPr>
          </a:p>
          <a:p>
            <a:pPr marL="457200" indent="-457200">
              <a:buAutoNum type="alphaLcParenBoth"/>
            </a:pPr>
            <a:endParaRPr lang="fr-FR" sz="2400" i="1" dirty="0">
              <a:solidFill>
                <a:schemeClr val="tx2"/>
              </a:solidFill>
            </a:endParaRPr>
          </a:p>
          <a:p>
            <a:pPr marL="457200" indent="-457200">
              <a:buAutoNum type="alphaLcParenBoth"/>
            </a:pPr>
            <a:endParaRPr lang="fr-FR" sz="2400" i="1" dirty="0" smtClean="0">
              <a:solidFill>
                <a:schemeClr val="tx2"/>
              </a:solidFill>
            </a:endParaRPr>
          </a:p>
          <a:p>
            <a:pPr marL="457200" indent="-457200">
              <a:buAutoNum type="alphaLcParenBoth"/>
            </a:pPr>
            <a:endParaRPr lang="fr-FR" sz="2400" i="1" dirty="0">
              <a:solidFill>
                <a:schemeClr val="tx2"/>
              </a:solidFill>
            </a:endParaRPr>
          </a:p>
          <a:p>
            <a:pPr marL="0" indent="0">
              <a:buNone/>
            </a:pPr>
            <a:endParaRPr lang="fr-FR" sz="2400" i="1" dirty="0">
              <a:solidFill>
                <a:schemeClr val="tx2"/>
              </a:solidFill>
            </a:endParaRPr>
          </a:p>
          <a:p>
            <a:pPr marL="0" indent="0">
              <a:buNone/>
            </a:pPr>
            <a:endParaRPr lang="fr-FR" dirty="0" smtClean="0"/>
          </a:p>
          <a:p>
            <a:pPr marL="0" indent="0">
              <a:buNone/>
            </a:pPr>
            <a:endParaRPr lang="fr-FR" dirty="0"/>
          </a:p>
          <a:p>
            <a:pPr marL="0" indent="0">
              <a:buNone/>
            </a:pPr>
            <a:endParaRPr lang="fr-FR" sz="2400" b="1" i="1" dirty="0">
              <a:solidFill>
                <a:schemeClr val="tx2"/>
              </a:solidFill>
            </a:endParaRPr>
          </a:p>
          <a:p>
            <a:pPr marL="0" indent="0">
              <a:buNone/>
            </a:pP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920421315"/>
              </p:ext>
            </p:extLst>
          </p:nvPr>
        </p:nvGraphicFramePr>
        <p:xfrm>
          <a:off x="504967" y="2368230"/>
          <a:ext cx="7859216" cy="2437253"/>
        </p:xfrm>
        <a:graphic>
          <a:graphicData uri="http://schemas.openxmlformats.org/drawingml/2006/table">
            <a:tbl>
              <a:tblPr firstRow="1" bandRow="1">
                <a:tableStyleId>{5940675A-B579-460E-94D1-54222C63F5DA}</a:tableStyleId>
              </a:tblPr>
              <a:tblGrid>
                <a:gridCol w="2674640"/>
                <a:gridCol w="1728192"/>
                <a:gridCol w="1800200"/>
                <a:gridCol w="1656184"/>
              </a:tblGrid>
              <a:tr h="621069">
                <a:tc>
                  <a:txBody>
                    <a:bodyPr/>
                    <a:lstStyle/>
                    <a:p>
                      <a:endParaRPr lang="fr-FR" sz="2800" dirty="0"/>
                    </a:p>
                  </a:txBody>
                  <a:tcPr/>
                </a:tc>
                <a:tc>
                  <a:txBody>
                    <a:bodyPr/>
                    <a:lstStyle/>
                    <a:p>
                      <a:pPr algn="ctr"/>
                      <a:r>
                        <a:rPr lang="fr-FR" sz="2400" b="1" dirty="0" smtClean="0"/>
                        <a:t>Scénario 1</a:t>
                      </a:r>
                      <a:endParaRPr lang="fr-FR" sz="2400" b="1" dirty="0"/>
                    </a:p>
                  </a:txBody>
                  <a:tcPr/>
                </a:tc>
                <a:tc>
                  <a:txBody>
                    <a:bodyPr/>
                    <a:lstStyle/>
                    <a:p>
                      <a:pPr algn="ctr"/>
                      <a:r>
                        <a:rPr lang="fr-FR" sz="2400" b="1" dirty="0" smtClean="0"/>
                        <a:t>Scénario 2</a:t>
                      </a:r>
                      <a:endParaRPr lang="fr-FR" sz="2400" b="1" dirty="0"/>
                    </a:p>
                  </a:txBody>
                  <a:tcPr/>
                </a:tc>
                <a:tc>
                  <a:txBody>
                    <a:bodyPr/>
                    <a:lstStyle/>
                    <a:p>
                      <a:pPr algn="ctr"/>
                      <a:r>
                        <a:rPr lang="fr-FR" sz="2400" b="1" dirty="0" smtClean="0"/>
                        <a:t>Scénario 3</a:t>
                      </a:r>
                      <a:endParaRPr lang="fr-FR" sz="2400" b="1" dirty="0"/>
                    </a:p>
                  </a:txBody>
                  <a:tcPr/>
                </a:tc>
              </a:tr>
              <a:tr h="617200">
                <a:tc>
                  <a:txBody>
                    <a:bodyPr/>
                    <a:lstStyle/>
                    <a:p>
                      <a:r>
                        <a:rPr lang="fr-FR" sz="2800" dirty="0" smtClean="0">
                          <a:latin typeface="Arial Narrow" panose="020B0606020202030204" pitchFamily="34" charset="0"/>
                        </a:rPr>
                        <a:t>District sanitaire</a:t>
                      </a:r>
                      <a:endParaRPr lang="fr-FR" sz="2800" dirty="0">
                        <a:latin typeface="Arial Narrow" panose="020B0606020202030204" pitchFamily="34" charset="0"/>
                      </a:endParaRPr>
                    </a:p>
                  </a:txBody>
                  <a:tcPr/>
                </a:tc>
                <a:tc>
                  <a:txBody>
                    <a:bodyPr/>
                    <a:lstStyle/>
                    <a:p>
                      <a:pPr algn="ctr"/>
                      <a:r>
                        <a:rPr lang="fr-FR" sz="2800" u="sng" dirty="0" smtClean="0">
                          <a:latin typeface="Arial Narrow" panose="020B0606020202030204" pitchFamily="34" charset="0"/>
                        </a:rPr>
                        <a:t>16 030</a:t>
                      </a:r>
                      <a:endParaRPr lang="fr-FR" sz="2800" u="sng" dirty="0">
                        <a:latin typeface="Arial Narrow" panose="020B0606020202030204" pitchFamily="34" charset="0"/>
                      </a:endParaRPr>
                    </a:p>
                  </a:txBody>
                  <a:tcPr>
                    <a:solidFill>
                      <a:schemeClr val="accent3">
                        <a:lumMod val="60000"/>
                        <a:lumOff val="40000"/>
                      </a:schemeClr>
                    </a:solidFill>
                  </a:tcPr>
                </a:tc>
                <a:tc>
                  <a:txBody>
                    <a:bodyPr/>
                    <a:lstStyle/>
                    <a:p>
                      <a:pPr algn="ctr"/>
                      <a:r>
                        <a:rPr lang="fr-FR" sz="2800" dirty="0" smtClean="0">
                          <a:latin typeface="Arial Narrow" panose="020B0606020202030204" pitchFamily="34" charset="0"/>
                        </a:rPr>
                        <a:t>15 333</a:t>
                      </a:r>
                      <a:endParaRPr lang="fr-FR" sz="2800" dirty="0">
                        <a:latin typeface="Arial Narrow" panose="020B0606020202030204" pitchFamily="34" charset="0"/>
                      </a:endParaRPr>
                    </a:p>
                  </a:txBody>
                  <a:tcPr/>
                </a:tc>
                <a:tc>
                  <a:txBody>
                    <a:bodyPr/>
                    <a:lstStyle/>
                    <a:p>
                      <a:pPr algn="ctr"/>
                      <a:r>
                        <a:rPr lang="fr-FR" sz="2800" dirty="0" smtClean="0">
                          <a:latin typeface="Arial Narrow" panose="020B0606020202030204" pitchFamily="34" charset="0"/>
                        </a:rPr>
                        <a:t>14 985</a:t>
                      </a:r>
                      <a:endParaRPr lang="fr-FR" sz="2800" dirty="0">
                        <a:latin typeface="Arial Narrow" panose="020B0606020202030204" pitchFamily="34" charset="0"/>
                      </a:endParaRPr>
                    </a:p>
                  </a:txBody>
                  <a:tcPr/>
                </a:tc>
              </a:tr>
              <a:tr h="576064">
                <a:tc>
                  <a:txBody>
                    <a:bodyPr/>
                    <a:lstStyle/>
                    <a:p>
                      <a:r>
                        <a:rPr lang="fr-FR" sz="2800" dirty="0" smtClean="0">
                          <a:latin typeface="Arial Narrow" panose="020B0606020202030204" pitchFamily="34" charset="0"/>
                        </a:rPr>
                        <a:t>Pyramide sanitaire</a:t>
                      </a:r>
                      <a:endParaRPr lang="fr-FR" sz="2800" dirty="0">
                        <a:latin typeface="Arial Narrow" panose="020B0606020202030204" pitchFamily="34" charset="0"/>
                      </a:endParaRPr>
                    </a:p>
                  </a:txBody>
                  <a:tcPr/>
                </a:tc>
                <a:tc>
                  <a:txBody>
                    <a:bodyPr/>
                    <a:lstStyle/>
                    <a:p>
                      <a:pPr algn="ctr"/>
                      <a:r>
                        <a:rPr lang="fr-FR" sz="2800" dirty="0" smtClean="0">
                          <a:latin typeface="Arial Narrow" panose="020B0606020202030204" pitchFamily="34" charset="0"/>
                        </a:rPr>
                        <a:t>25 015</a:t>
                      </a:r>
                      <a:endParaRPr lang="fr-FR" sz="2800" dirty="0">
                        <a:latin typeface="Arial Narrow" panose="020B0606020202030204" pitchFamily="34" charset="0"/>
                      </a:endParaRPr>
                    </a:p>
                  </a:txBody>
                  <a:tcPr/>
                </a:tc>
                <a:tc>
                  <a:txBody>
                    <a:bodyPr/>
                    <a:lstStyle/>
                    <a:p>
                      <a:pPr algn="ctr"/>
                      <a:r>
                        <a:rPr lang="fr-FR" sz="2800" dirty="0" smtClean="0">
                          <a:latin typeface="Arial Narrow" panose="020B0606020202030204" pitchFamily="34" charset="0"/>
                        </a:rPr>
                        <a:t>23 120</a:t>
                      </a:r>
                      <a:endParaRPr lang="fr-FR" sz="2800" dirty="0">
                        <a:latin typeface="Arial Narrow" panose="020B0606020202030204" pitchFamily="34" charset="0"/>
                      </a:endParaRPr>
                    </a:p>
                  </a:txBody>
                  <a:tcPr/>
                </a:tc>
                <a:tc>
                  <a:txBody>
                    <a:bodyPr/>
                    <a:lstStyle/>
                    <a:p>
                      <a:pPr algn="ctr"/>
                      <a:r>
                        <a:rPr lang="fr-FR" sz="2800" dirty="0" smtClean="0">
                          <a:latin typeface="Arial Narrow" panose="020B0606020202030204" pitchFamily="34" charset="0"/>
                        </a:rPr>
                        <a:t>22 173</a:t>
                      </a:r>
                      <a:endParaRPr lang="fr-FR" sz="2800" dirty="0">
                        <a:latin typeface="Arial Narrow" panose="020B0606020202030204" pitchFamily="34" charset="0"/>
                      </a:endParaRPr>
                    </a:p>
                  </a:txBody>
                  <a:tcPr/>
                </a:tc>
              </a:tr>
              <a:tr h="6229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800" dirty="0" smtClean="0">
                          <a:latin typeface="Arial Narrow" panose="020B0606020202030204" pitchFamily="34" charset="0"/>
                        </a:rPr>
                        <a:t>Coût réajusté (5%)</a:t>
                      </a:r>
                    </a:p>
                  </a:txBody>
                  <a:tcPr/>
                </a:tc>
                <a:tc>
                  <a:txBody>
                    <a:bodyPr/>
                    <a:lstStyle/>
                    <a:p>
                      <a:pPr algn="ctr"/>
                      <a:r>
                        <a:rPr lang="fr-FR" sz="2800" dirty="0" smtClean="0">
                          <a:latin typeface="Arial Narrow" panose="020B0606020202030204" pitchFamily="34" charset="0"/>
                        </a:rPr>
                        <a:t>26 250</a:t>
                      </a:r>
                      <a:endParaRPr lang="fr-FR" sz="2800" dirty="0">
                        <a:latin typeface="Arial Narrow" panose="020B0606020202030204" pitchFamily="34" charset="0"/>
                      </a:endParaRPr>
                    </a:p>
                  </a:txBody>
                  <a:tcPr/>
                </a:tc>
                <a:tc>
                  <a:txBody>
                    <a:bodyPr/>
                    <a:lstStyle/>
                    <a:p>
                      <a:pPr algn="ctr"/>
                      <a:r>
                        <a:rPr lang="fr-FR" sz="2800" dirty="0" smtClean="0">
                          <a:latin typeface="Arial Narrow" panose="020B0606020202030204" pitchFamily="34" charset="0"/>
                        </a:rPr>
                        <a:t>24 276</a:t>
                      </a:r>
                      <a:endParaRPr lang="fr-FR" sz="2800" dirty="0">
                        <a:latin typeface="Arial Narrow" panose="020B0606020202030204" pitchFamily="34" charset="0"/>
                      </a:endParaRPr>
                    </a:p>
                  </a:txBody>
                  <a:tcPr/>
                </a:tc>
                <a:tc>
                  <a:txBody>
                    <a:bodyPr/>
                    <a:lstStyle/>
                    <a:p>
                      <a:pPr algn="ctr"/>
                      <a:r>
                        <a:rPr lang="fr-FR" sz="2800" dirty="0" smtClean="0">
                          <a:latin typeface="Arial Narrow" panose="020B0606020202030204" pitchFamily="34" charset="0"/>
                        </a:rPr>
                        <a:t>23 282</a:t>
                      </a:r>
                      <a:endParaRPr lang="fr-FR" sz="2800" dirty="0">
                        <a:latin typeface="Arial Narrow" panose="020B0606020202030204" pitchFamily="34" charset="0"/>
                      </a:endParaRPr>
                    </a:p>
                  </a:txBody>
                  <a:tcPr/>
                </a:tc>
              </a:tr>
            </a:tbl>
          </a:graphicData>
        </a:graphic>
      </p:graphicFrame>
      <p:sp>
        <p:nvSpPr>
          <p:cNvPr id="5" name="Espace réservé du contenu 2"/>
          <p:cNvSpPr txBox="1">
            <a:spLocks/>
          </p:cNvSpPr>
          <p:nvPr/>
        </p:nvSpPr>
        <p:spPr>
          <a:xfrm>
            <a:off x="134582" y="5077632"/>
            <a:ext cx="8892480" cy="139209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fr-FR" sz="2800" i="1" dirty="0" smtClean="0"/>
              <a:t>Le Scénario 1 fourni au niveau du district (CSB et CHRD) est l’option qui assure le plus grand bénéfice sanitaire dans le contexte pour le </a:t>
            </a:r>
            <a:r>
              <a:rPr lang="fr-FR" sz="2800" i="1" dirty="0" smtClean="0"/>
              <a:t>coût consenti.</a:t>
            </a:r>
            <a:endParaRPr lang="fr-FR" sz="2800" i="1" dirty="0" smtClean="0"/>
          </a:p>
          <a:p>
            <a:pPr marL="0" indent="0">
              <a:buFont typeface="Arial"/>
              <a:buNone/>
            </a:pPr>
            <a:endParaRPr lang="fr-FR" sz="2800" i="1" dirty="0" smtClean="0">
              <a:solidFill>
                <a:schemeClr val="tx2"/>
              </a:solidFill>
            </a:endParaRPr>
          </a:p>
          <a:p>
            <a:pPr marL="0" indent="0">
              <a:buFont typeface="Arial"/>
              <a:buNone/>
            </a:pPr>
            <a:endParaRPr lang="fr-FR" sz="2400" i="1" dirty="0" smtClean="0">
              <a:solidFill>
                <a:schemeClr val="tx2"/>
              </a:solidFill>
            </a:endParaRPr>
          </a:p>
          <a:p>
            <a:pPr marL="0" indent="0">
              <a:buFont typeface="Arial"/>
              <a:buNone/>
            </a:pPr>
            <a:endParaRPr lang="fr-FR" sz="2400" i="1" dirty="0" smtClean="0">
              <a:solidFill>
                <a:schemeClr val="tx2"/>
              </a:solidFill>
            </a:endParaRPr>
          </a:p>
          <a:p>
            <a:pPr marL="457200" indent="-457200">
              <a:buFont typeface="Arial"/>
              <a:buAutoNum type="alphaLcParenBoth"/>
            </a:pPr>
            <a:endParaRPr lang="fr-FR" sz="2400" i="1" dirty="0" smtClean="0">
              <a:solidFill>
                <a:schemeClr val="tx2"/>
              </a:solidFill>
            </a:endParaRPr>
          </a:p>
          <a:p>
            <a:pPr marL="457200" indent="-457200">
              <a:buFont typeface="Arial"/>
              <a:buAutoNum type="alphaLcParenBoth"/>
            </a:pPr>
            <a:endParaRPr lang="fr-FR" sz="2400" i="1" dirty="0" smtClean="0">
              <a:solidFill>
                <a:schemeClr val="tx2"/>
              </a:solidFill>
            </a:endParaRPr>
          </a:p>
          <a:p>
            <a:pPr marL="457200" indent="-457200">
              <a:buFont typeface="Arial"/>
              <a:buAutoNum type="alphaLcParenBoth"/>
            </a:pPr>
            <a:endParaRPr lang="fr-FR" sz="2400" i="1" dirty="0" smtClean="0">
              <a:solidFill>
                <a:schemeClr val="tx2"/>
              </a:solidFill>
            </a:endParaRPr>
          </a:p>
          <a:p>
            <a:pPr marL="457200" indent="-457200">
              <a:buFont typeface="Arial"/>
              <a:buAutoNum type="alphaLcParenBoth"/>
            </a:pPr>
            <a:endParaRPr lang="fr-FR" sz="2400" i="1" dirty="0" smtClean="0">
              <a:solidFill>
                <a:schemeClr val="tx2"/>
              </a:solidFill>
            </a:endParaRPr>
          </a:p>
          <a:p>
            <a:pPr marL="0" indent="0">
              <a:buFont typeface="Arial"/>
              <a:buNone/>
            </a:pPr>
            <a:endParaRPr lang="fr-FR" sz="2400" i="1" dirty="0" smtClean="0">
              <a:solidFill>
                <a:schemeClr val="tx2"/>
              </a:solidFill>
            </a:endParaRPr>
          </a:p>
          <a:p>
            <a:pPr marL="0" indent="0">
              <a:buFont typeface="Arial"/>
              <a:buNone/>
            </a:pPr>
            <a:endParaRPr lang="fr-FR" dirty="0" smtClean="0"/>
          </a:p>
          <a:p>
            <a:pPr marL="0" indent="0">
              <a:buFont typeface="Arial"/>
              <a:buNone/>
            </a:pPr>
            <a:endParaRPr lang="fr-FR" dirty="0" smtClean="0"/>
          </a:p>
          <a:p>
            <a:pPr marL="0" indent="0">
              <a:buFont typeface="Arial"/>
              <a:buNone/>
            </a:pPr>
            <a:endParaRPr lang="fr-FR" sz="2400" b="1" i="1" dirty="0" smtClean="0">
              <a:solidFill>
                <a:schemeClr val="tx2"/>
              </a:solidFill>
            </a:endParaRPr>
          </a:p>
          <a:p>
            <a:pPr marL="0" indent="0">
              <a:buFont typeface="Arial"/>
              <a:buNone/>
            </a:pPr>
            <a:endParaRPr lang="fr-FR" dirty="0"/>
          </a:p>
        </p:txBody>
      </p:sp>
    </p:spTree>
    <p:extLst>
      <p:ext uri="{BB962C8B-B14F-4D97-AF65-F5344CB8AC3E}">
        <p14:creationId xmlns:p14="http://schemas.microsoft.com/office/powerpoint/2010/main" val="31242247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000090"/>
                </a:solidFill>
              </a:rPr>
              <a:t>Coût et financement du DAS</a:t>
            </a:r>
            <a:endParaRPr lang="fr-FR" dirty="0">
              <a:solidFill>
                <a:srgbClr val="000090"/>
              </a:solidFill>
            </a:endParaRPr>
          </a:p>
        </p:txBody>
      </p:sp>
      <p:sp>
        <p:nvSpPr>
          <p:cNvPr id="3" name="Espace réservé du texte 2"/>
          <p:cNvSpPr>
            <a:spLocks noGrp="1"/>
          </p:cNvSpPr>
          <p:nvPr>
            <p:ph type="body" idx="1"/>
          </p:nvPr>
        </p:nvSpPr>
        <p:spPr/>
        <p:txBody>
          <a:bodyPr/>
          <a:lstStyle/>
          <a:p>
            <a:endParaRPr lang="fr-FR" dirty="0"/>
          </a:p>
        </p:txBody>
      </p:sp>
      <p:sp>
        <p:nvSpPr>
          <p:cNvPr id="4" name="ZoneTexte 3"/>
          <p:cNvSpPr txBox="1"/>
          <p:nvPr/>
        </p:nvSpPr>
        <p:spPr>
          <a:xfrm>
            <a:off x="6475110" y="321005"/>
            <a:ext cx="2638951" cy="1754327"/>
          </a:xfrm>
          <a:prstGeom prst="rect">
            <a:avLst/>
          </a:prstGeom>
          <a:noFill/>
        </p:spPr>
        <p:txBody>
          <a:bodyPr wrap="none" rtlCol="0">
            <a:spAutoFit/>
          </a:bodyPr>
          <a:lstStyle/>
          <a:p>
            <a:r>
              <a:rPr lang="fr-FR" dirty="0" smtClean="0">
                <a:solidFill>
                  <a:schemeClr val="bg1">
                    <a:lumMod val="65000"/>
                  </a:schemeClr>
                </a:solidFill>
              </a:rPr>
              <a:t>Eléments clé du contexte</a:t>
            </a:r>
          </a:p>
          <a:p>
            <a:r>
              <a:rPr lang="fr-FR" dirty="0" smtClean="0">
                <a:solidFill>
                  <a:schemeClr val="bg1">
                    <a:lumMod val="65000"/>
                  </a:schemeClr>
                </a:solidFill>
              </a:rPr>
              <a:t>Développement du panier</a:t>
            </a:r>
          </a:p>
          <a:p>
            <a:r>
              <a:rPr lang="fr-FR" dirty="0" smtClean="0"/>
              <a:t>Coût et financement</a:t>
            </a:r>
          </a:p>
          <a:p>
            <a:r>
              <a:rPr lang="fr-FR" dirty="0" smtClean="0">
                <a:solidFill>
                  <a:schemeClr val="bg1">
                    <a:lumMod val="65000"/>
                  </a:schemeClr>
                </a:solidFill>
              </a:rPr>
              <a:t>Cadre juridique du DAS</a:t>
            </a:r>
            <a:endParaRPr lang="fr-FR" dirty="0">
              <a:solidFill>
                <a:schemeClr val="bg1">
                  <a:lumMod val="65000"/>
                </a:schemeClr>
              </a:solidFill>
            </a:endParaRPr>
          </a:p>
          <a:p>
            <a:r>
              <a:rPr lang="fr-FR" dirty="0" smtClean="0">
                <a:solidFill>
                  <a:schemeClr val="bg1">
                    <a:lumMod val="65000"/>
                  </a:schemeClr>
                </a:solidFill>
              </a:rPr>
              <a:t>Institutions du DAS</a:t>
            </a:r>
          </a:p>
          <a:p>
            <a:r>
              <a:rPr lang="fr-FR" dirty="0" smtClean="0">
                <a:solidFill>
                  <a:schemeClr val="bg1">
                    <a:lumMod val="65000"/>
                  </a:schemeClr>
                </a:solidFill>
              </a:rPr>
              <a:t>Feuille de route</a:t>
            </a:r>
          </a:p>
        </p:txBody>
      </p:sp>
    </p:spTree>
    <p:extLst>
      <p:ext uri="{BB962C8B-B14F-4D97-AF65-F5344CB8AC3E}">
        <p14:creationId xmlns:p14="http://schemas.microsoft.com/office/powerpoint/2010/main" val="3837133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p:txBody>
          <a:bodyPr/>
          <a:lstStyle/>
          <a:p>
            <a:pPr eaLnBrk="1" hangingPunct="1"/>
            <a:r>
              <a:rPr lang="fr-FR" dirty="0">
                <a:solidFill>
                  <a:srgbClr val="000090"/>
                </a:solidFill>
                <a:latin typeface="Calibri" charset="0"/>
              </a:rPr>
              <a:t>Evolution du Budget du Ministère </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541698792"/>
              </p:ext>
            </p:extLst>
          </p:nvPr>
        </p:nvGraphicFramePr>
        <p:xfrm>
          <a:off x="457200" y="1600200"/>
          <a:ext cx="8229600" cy="50715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1995114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re 1"/>
          <p:cNvSpPr>
            <a:spLocks noGrp="1"/>
          </p:cNvSpPr>
          <p:nvPr>
            <p:ph type="title"/>
          </p:nvPr>
        </p:nvSpPr>
        <p:spPr/>
        <p:txBody>
          <a:bodyPr>
            <a:normAutofit/>
          </a:bodyPr>
          <a:lstStyle/>
          <a:p>
            <a:pPr eaLnBrk="1" hangingPunct="1"/>
            <a:r>
              <a:rPr lang="fr-FR" dirty="0" smtClean="0">
                <a:solidFill>
                  <a:srgbClr val="000090"/>
                </a:solidFill>
                <a:latin typeface="Calibri" charset="0"/>
              </a:rPr>
              <a:t>Variation des recettes </a:t>
            </a:r>
            <a:r>
              <a:rPr lang="fr-FR" dirty="0">
                <a:solidFill>
                  <a:srgbClr val="000090"/>
                </a:solidFill>
                <a:latin typeface="Calibri" charset="0"/>
              </a:rPr>
              <a:t>fiscales</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691543568"/>
              </p:ext>
            </p:extLst>
          </p:nvPr>
        </p:nvGraphicFramePr>
        <p:xfrm>
          <a:off x="457200" y="1600200"/>
          <a:ext cx="8229600" cy="49699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1720507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1"/>
          <p:cNvSpPr>
            <a:spLocks noGrp="1"/>
          </p:cNvSpPr>
          <p:nvPr>
            <p:ph type="title"/>
          </p:nvPr>
        </p:nvSpPr>
        <p:spPr/>
        <p:txBody>
          <a:bodyPr/>
          <a:lstStyle/>
          <a:p>
            <a:pPr eaLnBrk="1" hangingPunct="1"/>
            <a:r>
              <a:rPr lang="fr-FR" dirty="0" smtClean="0">
                <a:solidFill>
                  <a:srgbClr val="000090"/>
                </a:solidFill>
                <a:latin typeface="Calibri" charset="0"/>
              </a:rPr>
              <a:t>Variation des </a:t>
            </a:r>
            <a:r>
              <a:rPr lang="fr-FR" dirty="0">
                <a:solidFill>
                  <a:srgbClr val="000090"/>
                </a:solidFill>
                <a:latin typeface="Calibri" charset="0"/>
              </a:rPr>
              <a:t>recettes douanières</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997128542"/>
              </p:ext>
            </p:extLst>
          </p:nvPr>
        </p:nvGraphicFramePr>
        <p:xfrm>
          <a:off x="203200" y="1600200"/>
          <a:ext cx="8483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2527524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title"/>
          </p:nvPr>
        </p:nvSpPr>
        <p:spPr/>
        <p:txBody>
          <a:bodyPr/>
          <a:lstStyle/>
          <a:p>
            <a:pPr eaLnBrk="1" hangingPunct="1"/>
            <a:r>
              <a:rPr lang="fr-FR" dirty="0">
                <a:solidFill>
                  <a:srgbClr val="000090"/>
                </a:solidFill>
                <a:latin typeface="Calibri" charset="0"/>
              </a:rPr>
              <a:t>Calcul </a:t>
            </a:r>
            <a:r>
              <a:rPr lang="fr-FR" dirty="0" smtClean="0">
                <a:solidFill>
                  <a:srgbClr val="000090"/>
                </a:solidFill>
                <a:latin typeface="Calibri" charset="0"/>
              </a:rPr>
              <a:t>des Coûts fixes </a:t>
            </a:r>
            <a:endParaRPr lang="fr-FR" dirty="0">
              <a:solidFill>
                <a:srgbClr val="000090"/>
              </a:solidFill>
              <a:latin typeface="Calibri" charset="0"/>
            </a:endParaRPr>
          </a:p>
        </p:txBody>
      </p:sp>
      <p:sp>
        <p:nvSpPr>
          <p:cNvPr id="16387" name="Espace réservé du contenu 2"/>
          <p:cNvSpPr>
            <a:spLocks noGrp="1"/>
          </p:cNvSpPr>
          <p:nvPr>
            <p:ph idx="1"/>
          </p:nvPr>
        </p:nvSpPr>
        <p:spPr>
          <a:xfrm>
            <a:off x="457200" y="1600200"/>
            <a:ext cx="8686800" cy="4525963"/>
          </a:xfrm>
        </p:spPr>
        <p:txBody>
          <a:bodyPr>
            <a:normAutofit/>
          </a:bodyPr>
          <a:lstStyle/>
          <a:p>
            <a:pPr marL="0" indent="0">
              <a:buNone/>
            </a:pPr>
            <a:r>
              <a:rPr lang="fr-FR" dirty="0" smtClean="0">
                <a:latin typeface="Calibri" charset="0"/>
              </a:rPr>
              <a:t>Prise </a:t>
            </a:r>
            <a:r>
              <a:rPr lang="fr-FR" dirty="0">
                <a:latin typeface="Calibri" charset="0"/>
              </a:rPr>
              <a:t>en compte pour une </a:t>
            </a:r>
            <a:r>
              <a:rPr lang="fr-FR" dirty="0" smtClean="0">
                <a:latin typeface="Calibri" charset="0"/>
              </a:rPr>
              <a:t>année des: </a:t>
            </a:r>
          </a:p>
          <a:p>
            <a:r>
              <a:rPr lang="fr-FR" dirty="0" smtClean="0">
                <a:latin typeface="Calibri" charset="0"/>
              </a:rPr>
              <a:t>Charges </a:t>
            </a:r>
            <a:r>
              <a:rPr lang="fr-FR" dirty="0">
                <a:latin typeface="Calibri" charset="0"/>
              </a:rPr>
              <a:t>du </a:t>
            </a:r>
            <a:r>
              <a:rPr lang="fr-FR" dirty="0" smtClean="0">
                <a:latin typeface="Calibri" charset="0"/>
              </a:rPr>
              <a:t>personnel;</a:t>
            </a:r>
            <a:endParaRPr lang="fr-FR" dirty="0">
              <a:latin typeface="Calibri" charset="0"/>
            </a:endParaRPr>
          </a:p>
          <a:p>
            <a:pPr eaLnBrk="1" hangingPunct="1"/>
            <a:r>
              <a:rPr lang="fr-FR" dirty="0">
                <a:latin typeface="Calibri" charset="0"/>
              </a:rPr>
              <a:t>C</a:t>
            </a:r>
            <a:r>
              <a:rPr lang="fr-FR" dirty="0" smtClean="0">
                <a:latin typeface="Calibri" charset="0"/>
              </a:rPr>
              <a:t>harges </a:t>
            </a:r>
            <a:r>
              <a:rPr lang="fr-FR" dirty="0" smtClean="0">
                <a:latin typeface="Calibri" charset="0"/>
              </a:rPr>
              <a:t>hors </a:t>
            </a:r>
            <a:r>
              <a:rPr lang="fr-FR" dirty="0" smtClean="0">
                <a:latin typeface="Calibri" charset="0"/>
              </a:rPr>
              <a:t>salaires et hors </a:t>
            </a:r>
            <a:r>
              <a:rPr lang="fr-FR" dirty="0" smtClean="0">
                <a:latin typeface="Calibri" charset="0"/>
              </a:rPr>
              <a:t>co</a:t>
            </a:r>
            <a:r>
              <a:rPr lang="fr-FR" dirty="0" smtClean="0">
                <a:latin typeface="Calibri" charset="0"/>
              </a:rPr>
              <a:t>û</a:t>
            </a:r>
            <a:r>
              <a:rPr lang="fr-FR" dirty="0" smtClean="0">
                <a:latin typeface="Calibri" charset="0"/>
              </a:rPr>
              <a:t>ts liés à l’activité</a:t>
            </a:r>
            <a:endParaRPr lang="fr-FR" dirty="0">
              <a:latin typeface="Calibri" charset="0"/>
            </a:endParaRPr>
          </a:p>
          <a:p>
            <a:pPr eaLnBrk="1" hangingPunct="1"/>
            <a:r>
              <a:rPr lang="fr-FR" dirty="0" smtClean="0">
                <a:latin typeface="Calibri" charset="0"/>
              </a:rPr>
              <a:t>Charges </a:t>
            </a:r>
            <a:r>
              <a:rPr lang="fr-FR" dirty="0" smtClean="0">
                <a:latin typeface="Calibri" charset="0"/>
              </a:rPr>
              <a:t>d</a:t>
            </a:r>
            <a:r>
              <a:rPr lang="fr-FR" dirty="0" smtClean="0">
                <a:latin typeface="Calibri" charset="0"/>
              </a:rPr>
              <a:t>’</a:t>
            </a:r>
            <a:r>
              <a:rPr lang="fr-FR" dirty="0" smtClean="0">
                <a:latin typeface="Calibri" charset="0"/>
              </a:rPr>
              <a:t>investissement </a:t>
            </a:r>
            <a:r>
              <a:rPr lang="fr-FR" dirty="0" smtClean="0">
                <a:latin typeface="Calibri" charset="0"/>
              </a:rPr>
              <a:t>(renouvellement </a:t>
            </a:r>
            <a:r>
              <a:rPr lang="fr-FR" dirty="0">
                <a:latin typeface="Calibri" charset="0"/>
              </a:rPr>
              <a:t>des </a:t>
            </a:r>
            <a:r>
              <a:rPr lang="fr-FR" dirty="0" smtClean="0">
                <a:latin typeface="Calibri" charset="0"/>
              </a:rPr>
              <a:t>équipements, </a:t>
            </a:r>
            <a:r>
              <a:rPr lang="fr-FR" dirty="0">
                <a:latin typeface="Calibri" charset="0"/>
              </a:rPr>
              <a:t>réhabilitation, dotation aux amortissement et </a:t>
            </a:r>
            <a:r>
              <a:rPr lang="fr-FR" dirty="0" smtClean="0">
                <a:latin typeface="Calibri" charset="0"/>
              </a:rPr>
              <a:t>construction)</a:t>
            </a:r>
            <a:endParaRPr lang="fr-FR" dirty="0">
              <a:latin typeface="Calibri" charset="0"/>
            </a:endParaRPr>
          </a:p>
        </p:txBody>
      </p:sp>
    </p:spTree>
    <p:extLst>
      <p:ext uri="{BB962C8B-B14F-4D97-AF65-F5344CB8AC3E}">
        <p14:creationId xmlns:p14="http://schemas.microsoft.com/office/powerpoint/2010/main" val="32948551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1"/>
          <p:cNvSpPr>
            <a:spLocks noGrp="1"/>
          </p:cNvSpPr>
          <p:nvPr>
            <p:ph type="title"/>
          </p:nvPr>
        </p:nvSpPr>
        <p:spPr/>
        <p:txBody>
          <a:bodyPr/>
          <a:lstStyle/>
          <a:p>
            <a:pPr eaLnBrk="1" hangingPunct="1"/>
            <a:r>
              <a:rPr lang="fr-FR" dirty="0" smtClean="0">
                <a:solidFill>
                  <a:srgbClr val="000090"/>
                </a:solidFill>
                <a:latin typeface="Calibri" charset="0"/>
              </a:rPr>
              <a:t>Projection des Coûts fixes</a:t>
            </a:r>
            <a:endParaRPr lang="fr-FR" dirty="0">
              <a:solidFill>
                <a:srgbClr val="000090"/>
              </a:solidFill>
              <a:latin typeface="Calibri" charset="0"/>
            </a:endParaRPr>
          </a:p>
        </p:txBody>
      </p:sp>
      <p:pic>
        <p:nvPicPr>
          <p:cNvPr id="17411"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14438" y="1785938"/>
            <a:ext cx="7143750" cy="4500562"/>
          </a:xfrm>
        </p:spPr>
      </p:pic>
    </p:spTree>
    <p:extLst>
      <p:ext uri="{BB962C8B-B14F-4D97-AF65-F5344CB8AC3E}">
        <p14:creationId xmlns:p14="http://schemas.microsoft.com/office/powerpoint/2010/main" val="358589828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p:txBody>
          <a:bodyPr>
            <a:normAutofit fontScale="90000"/>
          </a:bodyPr>
          <a:lstStyle/>
          <a:p>
            <a:pPr eaLnBrk="1" hangingPunct="1"/>
            <a:r>
              <a:rPr lang="fr-FR" dirty="0">
                <a:solidFill>
                  <a:srgbClr val="000090"/>
                </a:solidFill>
                <a:latin typeface="Calibri" charset="0"/>
              </a:rPr>
              <a:t>Projection </a:t>
            </a:r>
            <a:r>
              <a:rPr lang="fr-FR" dirty="0" smtClean="0">
                <a:solidFill>
                  <a:srgbClr val="000090"/>
                </a:solidFill>
                <a:latin typeface="Calibri" charset="0"/>
              </a:rPr>
              <a:t>de la part domestique et extérieure dans les co</a:t>
            </a:r>
            <a:r>
              <a:rPr lang="fr-FR" dirty="0" smtClean="0">
                <a:solidFill>
                  <a:srgbClr val="000090"/>
                </a:solidFill>
                <a:latin typeface="Calibri" charset="0"/>
              </a:rPr>
              <a:t>ûts fixes</a:t>
            </a:r>
            <a:endParaRPr lang="fr-FR" dirty="0">
              <a:solidFill>
                <a:srgbClr val="000090"/>
              </a:solidFill>
              <a:latin typeface="Calibri" charset="0"/>
            </a:endParaRPr>
          </a:p>
        </p:txBody>
      </p:sp>
      <p:sp>
        <p:nvSpPr>
          <p:cNvPr id="18435" name="Espace réservé du contenu 2"/>
          <p:cNvSpPr>
            <a:spLocks noGrp="1"/>
          </p:cNvSpPr>
          <p:nvPr>
            <p:ph idx="1"/>
          </p:nvPr>
        </p:nvSpPr>
        <p:spPr/>
        <p:txBody>
          <a:bodyPr/>
          <a:lstStyle/>
          <a:p>
            <a:pPr eaLnBrk="1" hangingPunct="1"/>
            <a:endParaRPr lang="fr-FR">
              <a:latin typeface="Calibri" charset="0"/>
            </a:endParaRPr>
          </a:p>
          <a:p>
            <a:pPr eaLnBrk="1" hangingPunct="1"/>
            <a:endParaRPr lang="fr-FR">
              <a:latin typeface="Calibri" charset="0"/>
            </a:endParaRPr>
          </a:p>
        </p:txBody>
      </p:sp>
      <p:graphicFrame>
        <p:nvGraphicFramePr>
          <p:cNvPr id="4" name="Graphique 3"/>
          <p:cNvGraphicFramePr/>
          <p:nvPr>
            <p:extLst>
              <p:ext uri="{D42A27DB-BD31-4B8C-83A1-F6EECF244321}">
                <p14:modId xmlns:p14="http://schemas.microsoft.com/office/powerpoint/2010/main" val="354200078"/>
              </p:ext>
            </p:extLst>
          </p:nvPr>
        </p:nvGraphicFramePr>
        <p:xfrm>
          <a:off x="785786" y="2061105"/>
          <a:ext cx="7786742" cy="44291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9801950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p:cNvSpPr>
            <a:spLocks noGrp="1"/>
          </p:cNvSpPr>
          <p:nvPr>
            <p:ph type="title"/>
          </p:nvPr>
        </p:nvSpPr>
        <p:spPr/>
        <p:txBody>
          <a:bodyPr>
            <a:normAutofit fontScale="90000"/>
          </a:bodyPr>
          <a:lstStyle/>
          <a:p>
            <a:pPr eaLnBrk="1" hangingPunct="1"/>
            <a:r>
              <a:rPr lang="fr-FR" dirty="0" smtClean="0">
                <a:solidFill>
                  <a:srgbClr val="000090"/>
                </a:solidFill>
                <a:latin typeface="Calibri" charset="0"/>
              </a:rPr>
              <a:t>Projection des volumes pour co</a:t>
            </a:r>
            <a:r>
              <a:rPr lang="fr-FR" dirty="0" smtClean="0">
                <a:solidFill>
                  <a:srgbClr val="000090"/>
                </a:solidFill>
                <a:latin typeface="Calibri" charset="0"/>
              </a:rPr>
              <a:t>ûts fixes et variables</a:t>
            </a:r>
            <a:endParaRPr lang="fr-FR" dirty="0">
              <a:solidFill>
                <a:srgbClr val="000090"/>
              </a:solidFill>
              <a:latin typeface="Calibri" charset="0"/>
            </a:endParaRPr>
          </a:p>
        </p:txBody>
      </p:sp>
      <p:sp>
        <p:nvSpPr>
          <p:cNvPr id="19459" name="Espace réservé du contenu 2"/>
          <p:cNvSpPr>
            <a:spLocks noGrp="1"/>
          </p:cNvSpPr>
          <p:nvPr>
            <p:ph idx="1"/>
          </p:nvPr>
        </p:nvSpPr>
        <p:spPr>
          <a:xfrm>
            <a:off x="457200" y="1417638"/>
            <a:ext cx="8229600" cy="542916"/>
          </a:xfrm>
        </p:spPr>
        <p:txBody>
          <a:bodyPr>
            <a:normAutofit lnSpcReduction="10000"/>
          </a:bodyPr>
          <a:lstStyle/>
          <a:p>
            <a:pPr marL="0" indent="0" eaLnBrk="1" hangingPunct="1">
              <a:buNone/>
            </a:pPr>
            <a:r>
              <a:rPr lang="fr-FR" dirty="0" smtClean="0">
                <a:latin typeface="Calibri" charset="0"/>
              </a:rPr>
              <a:t>Implications scénario </a:t>
            </a:r>
            <a:r>
              <a:rPr lang="fr-FR" dirty="0">
                <a:latin typeface="Calibri" charset="0"/>
              </a:rPr>
              <a:t>1: Coût Paquet 16030 Ar </a:t>
            </a:r>
          </a:p>
          <a:p>
            <a:pPr eaLnBrk="1" hangingPunct="1">
              <a:buFont typeface="Arial" charset="0"/>
              <a:buNone/>
            </a:pPr>
            <a:endParaRPr lang="fr-FR" dirty="0">
              <a:latin typeface="Calibri" charset="0"/>
            </a:endParaRPr>
          </a:p>
        </p:txBody>
      </p:sp>
      <p:graphicFrame>
        <p:nvGraphicFramePr>
          <p:cNvPr id="4" name="Graphique 3"/>
          <p:cNvGraphicFramePr/>
          <p:nvPr>
            <p:extLst>
              <p:ext uri="{D42A27DB-BD31-4B8C-83A1-F6EECF244321}">
                <p14:modId xmlns:p14="http://schemas.microsoft.com/office/powerpoint/2010/main" val="4143186486"/>
              </p:ext>
            </p:extLst>
          </p:nvPr>
        </p:nvGraphicFramePr>
        <p:xfrm>
          <a:off x="642910" y="2143116"/>
          <a:ext cx="7786742" cy="40005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6905397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re 1"/>
          <p:cNvSpPr>
            <a:spLocks noGrp="1"/>
          </p:cNvSpPr>
          <p:nvPr>
            <p:ph type="title"/>
          </p:nvPr>
        </p:nvSpPr>
        <p:spPr/>
        <p:txBody>
          <a:bodyPr>
            <a:normAutofit fontScale="90000"/>
          </a:bodyPr>
          <a:lstStyle/>
          <a:p>
            <a:pPr eaLnBrk="1" hangingPunct="1"/>
            <a:r>
              <a:rPr lang="fr-FR" dirty="0" smtClean="0">
                <a:solidFill>
                  <a:srgbClr val="000090"/>
                </a:solidFill>
                <a:latin typeface="Calibri" charset="0"/>
              </a:rPr>
              <a:t>Comparaison des co</a:t>
            </a:r>
            <a:r>
              <a:rPr lang="fr-FR" dirty="0" smtClean="0">
                <a:solidFill>
                  <a:srgbClr val="000090"/>
                </a:solidFill>
                <a:latin typeface="Calibri" charset="0"/>
              </a:rPr>
              <a:t>û</a:t>
            </a:r>
            <a:r>
              <a:rPr lang="fr-FR" dirty="0" smtClean="0">
                <a:solidFill>
                  <a:srgbClr val="000090"/>
                </a:solidFill>
                <a:latin typeface="Calibri" charset="0"/>
              </a:rPr>
              <a:t>ts </a:t>
            </a:r>
            <a:r>
              <a:rPr lang="fr-FR" dirty="0" smtClean="0">
                <a:solidFill>
                  <a:srgbClr val="000090"/>
                </a:solidFill>
                <a:latin typeface="Calibri" charset="0"/>
              </a:rPr>
              <a:t>totaux du panier </a:t>
            </a:r>
            <a:r>
              <a:rPr lang="fr-FR" dirty="0" smtClean="0">
                <a:solidFill>
                  <a:srgbClr val="000090"/>
                </a:solidFill>
                <a:latin typeface="Calibri" charset="0"/>
              </a:rPr>
              <a:t>aux recettes de l’Etat</a:t>
            </a:r>
            <a:endParaRPr lang="fr-FR" dirty="0">
              <a:solidFill>
                <a:srgbClr val="000090"/>
              </a:solidFill>
              <a:latin typeface="Calibri"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4230453611"/>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4278984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000090"/>
                </a:solidFill>
              </a:rPr>
              <a:t>Co</a:t>
            </a:r>
            <a:r>
              <a:rPr lang="fr-FR" dirty="0" smtClean="0">
                <a:solidFill>
                  <a:srgbClr val="000090"/>
                </a:solidFill>
              </a:rPr>
              <a:t>û</a:t>
            </a:r>
            <a:r>
              <a:rPr lang="fr-FR" dirty="0" smtClean="0">
                <a:solidFill>
                  <a:srgbClr val="000090"/>
                </a:solidFill>
              </a:rPr>
              <a:t>ts et leur financement</a:t>
            </a:r>
            <a:endParaRPr lang="fr-FR" dirty="0">
              <a:solidFill>
                <a:srgbClr val="000090"/>
              </a:solidFill>
            </a:endParaRPr>
          </a:p>
        </p:txBody>
      </p:sp>
      <p:sp>
        <p:nvSpPr>
          <p:cNvPr id="3" name="Espace réservé du contenu 2"/>
          <p:cNvSpPr>
            <a:spLocks noGrp="1"/>
          </p:cNvSpPr>
          <p:nvPr>
            <p:ph idx="1"/>
          </p:nvPr>
        </p:nvSpPr>
        <p:spPr>
          <a:xfrm>
            <a:off x="457200" y="1426105"/>
            <a:ext cx="8229600" cy="5088467"/>
          </a:xfrm>
        </p:spPr>
        <p:txBody>
          <a:bodyPr>
            <a:normAutofit fontScale="92500" lnSpcReduction="10000"/>
          </a:bodyPr>
          <a:lstStyle/>
          <a:p>
            <a:pPr>
              <a:lnSpc>
                <a:spcPct val="110000"/>
              </a:lnSpc>
              <a:spcBef>
                <a:spcPts val="0"/>
              </a:spcBef>
            </a:pPr>
            <a:r>
              <a:rPr lang="fr-FR" dirty="0" smtClean="0"/>
              <a:t>Coût total du panier de soins (Cv + </a:t>
            </a:r>
            <a:r>
              <a:rPr lang="fr-FR" dirty="0" err="1" smtClean="0"/>
              <a:t>Cf</a:t>
            </a:r>
            <a:r>
              <a:rPr lang="fr-FR" dirty="0" smtClean="0"/>
              <a:t>):</a:t>
            </a:r>
          </a:p>
          <a:p>
            <a:pPr lvl="1">
              <a:lnSpc>
                <a:spcPct val="110000"/>
              </a:lnSpc>
              <a:spcBef>
                <a:spcPts val="0"/>
              </a:spcBef>
            </a:pPr>
            <a:r>
              <a:rPr lang="fr-FR" dirty="0" smtClean="0"/>
              <a:t>Besoin de maitrise des couts variables: Protocoles à cout défini</a:t>
            </a:r>
          </a:p>
          <a:p>
            <a:pPr lvl="1">
              <a:lnSpc>
                <a:spcPct val="110000"/>
              </a:lnSpc>
              <a:spcBef>
                <a:spcPts val="0"/>
              </a:spcBef>
            </a:pPr>
            <a:r>
              <a:rPr lang="fr-FR" dirty="0" smtClean="0"/>
              <a:t>Besoin de maitrise des couts fixes: Action sur la solde, efficience de l’investissement public, </a:t>
            </a:r>
          </a:p>
          <a:p>
            <a:pPr>
              <a:lnSpc>
                <a:spcPct val="110000"/>
              </a:lnSpc>
              <a:spcBef>
                <a:spcPts val="0"/>
              </a:spcBef>
            </a:pPr>
            <a:r>
              <a:rPr lang="fr-FR" dirty="0" smtClean="0"/>
              <a:t>Besoin de Financement:</a:t>
            </a:r>
          </a:p>
          <a:p>
            <a:pPr lvl="1">
              <a:lnSpc>
                <a:spcPct val="110000"/>
              </a:lnSpc>
              <a:spcBef>
                <a:spcPts val="0"/>
              </a:spcBef>
            </a:pPr>
            <a:r>
              <a:rPr lang="fr-FR" dirty="0" smtClean="0"/>
              <a:t>Allocation Budget de l’Etat déliée du budget MSANP</a:t>
            </a:r>
          </a:p>
          <a:p>
            <a:pPr lvl="1">
              <a:lnSpc>
                <a:spcPct val="110000"/>
              </a:lnSpc>
              <a:spcBef>
                <a:spcPts val="0"/>
              </a:spcBef>
            </a:pPr>
            <a:r>
              <a:rPr lang="fr-FR" dirty="0" smtClean="0"/>
              <a:t>Implication des PTF +++</a:t>
            </a:r>
            <a:endParaRPr lang="fr-FR" dirty="0" smtClean="0"/>
          </a:p>
          <a:p>
            <a:pPr>
              <a:lnSpc>
                <a:spcPct val="110000"/>
              </a:lnSpc>
              <a:spcBef>
                <a:spcPts val="0"/>
              </a:spcBef>
            </a:pPr>
            <a:r>
              <a:rPr lang="fr-FR" dirty="0" smtClean="0"/>
              <a:t>Evolution couverture </a:t>
            </a:r>
            <a:r>
              <a:rPr lang="fr-FR" dirty="0" smtClean="0"/>
              <a:t>population:</a:t>
            </a:r>
          </a:p>
          <a:p>
            <a:pPr lvl="1">
              <a:lnSpc>
                <a:spcPct val="110000"/>
              </a:lnSpc>
              <a:spcBef>
                <a:spcPts val="0"/>
              </a:spcBef>
            </a:pPr>
            <a:r>
              <a:rPr lang="fr-FR" dirty="0" smtClean="0"/>
              <a:t>Gestion stratégique de la carte sanitaire comme pilotage de l’extension</a:t>
            </a:r>
          </a:p>
          <a:p>
            <a:pPr lvl="1">
              <a:lnSpc>
                <a:spcPct val="110000"/>
              </a:lnSpc>
              <a:spcBef>
                <a:spcPts val="0"/>
              </a:spcBef>
            </a:pPr>
            <a:r>
              <a:rPr lang="fr-FR" dirty="0" smtClean="0"/>
              <a:t>Commencer là où l’offre est aux normes</a:t>
            </a:r>
            <a:endParaRPr lang="fr-FR" dirty="0"/>
          </a:p>
        </p:txBody>
      </p:sp>
    </p:spTree>
    <p:extLst>
      <p:ext uri="{BB962C8B-B14F-4D97-AF65-F5344CB8AC3E}">
        <p14:creationId xmlns:p14="http://schemas.microsoft.com/office/powerpoint/2010/main" val="293211851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000090"/>
                </a:solidFill>
              </a:rPr>
              <a:t>Options de </a:t>
            </a:r>
            <a:r>
              <a:rPr lang="fr-FR" dirty="0" smtClean="0">
                <a:solidFill>
                  <a:srgbClr val="000090"/>
                </a:solidFill>
              </a:rPr>
              <a:t>ma</a:t>
            </a:r>
            <a:r>
              <a:rPr lang="fr-FR" dirty="0" smtClean="0">
                <a:solidFill>
                  <a:srgbClr val="000090"/>
                </a:solidFill>
              </a:rPr>
              <a:t>î</a:t>
            </a:r>
            <a:r>
              <a:rPr lang="fr-FR" dirty="0" smtClean="0">
                <a:solidFill>
                  <a:srgbClr val="000090"/>
                </a:solidFill>
              </a:rPr>
              <a:t>trise </a:t>
            </a:r>
            <a:r>
              <a:rPr lang="fr-FR" dirty="0" smtClean="0">
                <a:solidFill>
                  <a:srgbClr val="000090"/>
                </a:solidFill>
              </a:rPr>
              <a:t>des coûts</a:t>
            </a:r>
            <a:endParaRPr lang="fr-FR" dirty="0">
              <a:solidFill>
                <a:srgbClr val="000090"/>
              </a:solidFill>
            </a:endParaRPr>
          </a:p>
        </p:txBody>
      </p:sp>
      <p:sp>
        <p:nvSpPr>
          <p:cNvPr id="3" name="Espace réservé du contenu 2"/>
          <p:cNvSpPr>
            <a:spLocks noGrp="1"/>
          </p:cNvSpPr>
          <p:nvPr>
            <p:ph sz="half" idx="1"/>
          </p:nvPr>
        </p:nvSpPr>
        <p:spPr/>
        <p:txBody>
          <a:bodyPr>
            <a:normAutofit fontScale="85000" lnSpcReduction="10000"/>
          </a:bodyPr>
          <a:lstStyle/>
          <a:p>
            <a:pPr marL="0" indent="0">
              <a:buNone/>
            </a:pPr>
            <a:r>
              <a:rPr lang="fr-FR" b="1" dirty="0" smtClean="0"/>
              <a:t>Arbitrages:</a:t>
            </a:r>
          </a:p>
          <a:p>
            <a:r>
              <a:rPr lang="fr-FR" dirty="0" smtClean="0"/>
              <a:t>Priorisation de pathologies (gratuités, bénéfices, externalités, </a:t>
            </a:r>
            <a:r>
              <a:rPr lang="is-IS" dirty="0" smtClean="0"/>
              <a:t>…)</a:t>
            </a:r>
          </a:p>
          <a:p>
            <a:r>
              <a:rPr lang="is-IS" dirty="0" smtClean="0"/>
              <a:t>Priorisation de niveaux de soins</a:t>
            </a:r>
          </a:p>
          <a:p>
            <a:r>
              <a:rPr lang="is-IS" dirty="0" smtClean="0"/>
              <a:t>Limitation des </a:t>
            </a:r>
            <a:r>
              <a:rPr lang="is-IS" dirty="0" smtClean="0"/>
              <a:t>doublons dans la carte sanitaire</a:t>
            </a:r>
            <a:endParaRPr lang="is-IS" dirty="0" smtClean="0"/>
          </a:p>
          <a:p>
            <a:r>
              <a:rPr lang="is-IS" dirty="0" smtClean="0"/>
              <a:t>...</a:t>
            </a:r>
          </a:p>
          <a:p>
            <a:endParaRPr lang="is-IS" dirty="0" smtClean="0"/>
          </a:p>
          <a:p>
            <a:endParaRPr lang="fr-FR" dirty="0"/>
          </a:p>
        </p:txBody>
      </p:sp>
      <p:sp>
        <p:nvSpPr>
          <p:cNvPr id="4" name="Espace réservé du contenu 3"/>
          <p:cNvSpPr>
            <a:spLocks noGrp="1"/>
          </p:cNvSpPr>
          <p:nvPr>
            <p:ph sz="half" idx="2"/>
          </p:nvPr>
        </p:nvSpPr>
        <p:spPr/>
        <p:txBody>
          <a:bodyPr>
            <a:normAutofit fontScale="85000" lnSpcReduction="10000"/>
          </a:bodyPr>
          <a:lstStyle/>
          <a:p>
            <a:pPr marL="0" indent="0">
              <a:buNone/>
            </a:pPr>
            <a:r>
              <a:rPr lang="fr-FR" b="1" dirty="0" smtClean="0"/>
              <a:t>Interventions:</a:t>
            </a:r>
          </a:p>
          <a:p>
            <a:r>
              <a:rPr lang="fr-FR" dirty="0" smtClean="0"/>
              <a:t>Evaluation des </a:t>
            </a:r>
            <a:r>
              <a:rPr lang="fr-FR" dirty="0" smtClean="0"/>
              <a:t>technologies </a:t>
            </a:r>
            <a:r>
              <a:rPr lang="fr-FR" dirty="0" smtClean="0"/>
              <a:t>de soins (cout de la norme)</a:t>
            </a:r>
          </a:p>
          <a:p>
            <a:r>
              <a:rPr lang="fr-FR" dirty="0" smtClean="0"/>
              <a:t>Défragmentation des financements</a:t>
            </a:r>
          </a:p>
          <a:p>
            <a:r>
              <a:rPr lang="fr-FR" dirty="0" smtClean="0"/>
              <a:t>Contrôle des initiatives (projets sans capacité de relève)</a:t>
            </a:r>
          </a:p>
          <a:p>
            <a:r>
              <a:rPr lang="fr-FR" dirty="0" smtClean="0"/>
              <a:t>Schémas d’organisation des soins / Carte sanitaire</a:t>
            </a:r>
          </a:p>
          <a:p>
            <a:r>
              <a:rPr lang="fr-FR" dirty="0" smtClean="0"/>
              <a:t>Renforcement de la gestion</a:t>
            </a:r>
          </a:p>
          <a:p>
            <a:r>
              <a:rPr lang="is-IS" dirty="0" smtClean="0"/>
              <a:t>…</a:t>
            </a:r>
            <a:endParaRPr lang="fr-FR" dirty="0"/>
          </a:p>
        </p:txBody>
      </p:sp>
    </p:spTree>
    <p:extLst>
      <p:ext uri="{BB962C8B-B14F-4D97-AF65-F5344CB8AC3E}">
        <p14:creationId xmlns:p14="http://schemas.microsoft.com/office/powerpoint/2010/main" val="1689768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p:cNvSpPr>
            <a:spLocks noGrp="1"/>
          </p:cNvSpPr>
          <p:nvPr>
            <p:ph type="title"/>
          </p:nvPr>
        </p:nvSpPr>
        <p:spPr/>
        <p:txBody>
          <a:bodyPr>
            <a:normAutofit fontScale="90000"/>
          </a:bodyPr>
          <a:lstStyle/>
          <a:p>
            <a:pPr eaLnBrk="1" hangingPunct="1"/>
            <a:r>
              <a:rPr lang="fr-FR" dirty="0" smtClean="0">
                <a:solidFill>
                  <a:srgbClr val="000090"/>
                </a:solidFill>
                <a:latin typeface="Calibri" charset="0"/>
              </a:rPr>
              <a:t>Progression de la couverture de la population</a:t>
            </a:r>
            <a:endParaRPr lang="fr-FR" dirty="0">
              <a:solidFill>
                <a:srgbClr val="000090"/>
              </a:solidFill>
              <a:latin typeface="Calibri"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034293786"/>
              </p:ext>
            </p:extLst>
          </p:nvPr>
        </p:nvGraphicFramePr>
        <p:xfrm>
          <a:off x="167807" y="1688570"/>
          <a:ext cx="8281925" cy="494929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646008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000090"/>
                </a:solidFill>
              </a:rPr>
              <a:t>Cadre juridique du DAS</a:t>
            </a:r>
            <a:endParaRPr lang="fr-FR" dirty="0">
              <a:solidFill>
                <a:srgbClr val="000090"/>
              </a:solidFill>
            </a:endParaRPr>
          </a:p>
        </p:txBody>
      </p:sp>
      <p:sp>
        <p:nvSpPr>
          <p:cNvPr id="3" name="Espace réservé du texte 2"/>
          <p:cNvSpPr>
            <a:spLocks noGrp="1"/>
          </p:cNvSpPr>
          <p:nvPr>
            <p:ph type="body" idx="1"/>
          </p:nvPr>
        </p:nvSpPr>
        <p:spPr/>
        <p:txBody>
          <a:bodyPr/>
          <a:lstStyle/>
          <a:p>
            <a:endParaRPr lang="fr-FR" dirty="0"/>
          </a:p>
        </p:txBody>
      </p:sp>
      <p:sp>
        <p:nvSpPr>
          <p:cNvPr id="4" name="ZoneTexte 3"/>
          <p:cNvSpPr txBox="1"/>
          <p:nvPr/>
        </p:nvSpPr>
        <p:spPr>
          <a:xfrm>
            <a:off x="6475110" y="321005"/>
            <a:ext cx="2638951" cy="1754327"/>
          </a:xfrm>
          <a:prstGeom prst="rect">
            <a:avLst/>
          </a:prstGeom>
          <a:noFill/>
        </p:spPr>
        <p:txBody>
          <a:bodyPr wrap="none" rtlCol="0">
            <a:spAutoFit/>
          </a:bodyPr>
          <a:lstStyle/>
          <a:p>
            <a:r>
              <a:rPr lang="fr-FR" dirty="0" smtClean="0">
                <a:solidFill>
                  <a:schemeClr val="bg1">
                    <a:lumMod val="65000"/>
                  </a:schemeClr>
                </a:solidFill>
              </a:rPr>
              <a:t>Eléments clé du contexte</a:t>
            </a:r>
          </a:p>
          <a:p>
            <a:r>
              <a:rPr lang="fr-FR" dirty="0" smtClean="0">
                <a:solidFill>
                  <a:schemeClr val="bg1">
                    <a:lumMod val="65000"/>
                  </a:schemeClr>
                </a:solidFill>
              </a:rPr>
              <a:t>Développement du panier</a:t>
            </a:r>
          </a:p>
          <a:p>
            <a:r>
              <a:rPr lang="fr-FR" dirty="0" smtClean="0">
                <a:solidFill>
                  <a:schemeClr val="bg1">
                    <a:lumMod val="65000"/>
                  </a:schemeClr>
                </a:solidFill>
              </a:rPr>
              <a:t>Coût et financement</a:t>
            </a:r>
          </a:p>
          <a:p>
            <a:r>
              <a:rPr lang="fr-FR" dirty="0" smtClean="0"/>
              <a:t>Cadre juridique du DAS</a:t>
            </a:r>
            <a:endParaRPr lang="fr-FR" dirty="0"/>
          </a:p>
          <a:p>
            <a:r>
              <a:rPr lang="fr-FR" dirty="0" smtClean="0">
                <a:solidFill>
                  <a:schemeClr val="bg1">
                    <a:lumMod val="65000"/>
                  </a:schemeClr>
                </a:solidFill>
              </a:rPr>
              <a:t>Mise en place du DAS</a:t>
            </a:r>
          </a:p>
          <a:p>
            <a:r>
              <a:rPr lang="fr-FR" dirty="0" smtClean="0">
                <a:solidFill>
                  <a:schemeClr val="bg1">
                    <a:lumMod val="65000"/>
                  </a:schemeClr>
                </a:solidFill>
              </a:rPr>
              <a:t>Feuille de route</a:t>
            </a:r>
          </a:p>
        </p:txBody>
      </p:sp>
    </p:spTree>
    <p:extLst>
      <p:ext uri="{BB962C8B-B14F-4D97-AF65-F5344CB8AC3E}">
        <p14:creationId xmlns:p14="http://schemas.microsoft.com/office/powerpoint/2010/main" val="27553538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456481" y="273629"/>
            <a:ext cx="8228160" cy="1144921"/>
          </a:xfrm>
          <a:ln/>
        </p:spPr>
        <p:txBody>
          <a:bodyPr tIns="19201">
            <a:norm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dirty="0">
                <a:solidFill>
                  <a:srgbClr val="000090"/>
                </a:solidFill>
              </a:rPr>
              <a:t>Perspectives juridiques</a:t>
            </a:r>
          </a:p>
        </p:txBody>
      </p:sp>
      <p:sp>
        <p:nvSpPr>
          <p:cNvPr id="3074" name="Rectangle 2"/>
          <p:cNvSpPr>
            <a:spLocks noGrp="1" noChangeArrowheads="1"/>
          </p:cNvSpPr>
          <p:nvPr>
            <p:ph type="subTitle" idx="4294967295"/>
          </p:nvPr>
        </p:nvSpPr>
        <p:spPr bwMode="auto">
          <a:xfrm>
            <a:off x="391680" y="1574086"/>
            <a:ext cx="8228160" cy="452639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16001" rIns="0" bIns="0" anchor="ctr">
            <a:noAutofit/>
          </a:bodyPr>
          <a:lstStyle/>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b="1" u="sng" dirty="0" smtClean="0"/>
              <a:t>Phase </a:t>
            </a:r>
            <a:r>
              <a:rPr lang="fr-CH" sz="2400" b="1" u="sng" dirty="0"/>
              <a:t>1  </a:t>
            </a:r>
            <a:r>
              <a:rPr lang="fr-CH" sz="2400" b="1" dirty="0"/>
              <a:t>:</a:t>
            </a:r>
            <a:r>
              <a:rPr lang="fr-CH" sz="2400" dirty="0"/>
              <a:t> mission de </a:t>
            </a:r>
            <a:r>
              <a:rPr lang="fr-CH" sz="2400" b="1" dirty="0"/>
              <a:t>diagnostic</a:t>
            </a:r>
            <a:r>
              <a:rPr lang="fr-CH" sz="2400" dirty="0"/>
              <a:t> (avril-</a:t>
            </a:r>
            <a:r>
              <a:rPr lang="fr-CH" sz="2400" dirty="0" smtClean="0"/>
              <a:t>mai) - </a:t>
            </a:r>
            <a:r>
              <a:rPr lang="fr-CH" sz="2400" dirty="0"/>
              <a:t>Objectifs  </a:t>
            </a:r>
            <a:r>
              <a:rPr lang="fr-CH" sz="2400" dirty="0" smtClean="0"/>
              <a:t>:</a:t>
            </a:r>
            <a:endParaRPr lang="fr-CH" sz="2400" dirty="0"/>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dirty="0" smtClean="0">
                <a:cs typeface="Times New Roman" charset="0"/>
              </a:rPr>
              <a:t>Examen </a:t>
            </a:r>
            <a:r>
              <a:rPr lang="fr-CH" sz="2400" dirty="0">
                <a:cs typeface="Times New Roman" charset="0"/>
              </a:rPr>
              <a:t>de la situation de droit existante  ;</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dirty="0" smtClean="0">
                <a:cs typeface="Mangal" charset="0"/>
              </a:rPr>
              <a:t>Analyse </a:t>
            </a:r>
            <a:r>
              <a:rPr lang="fr-CH" sz="2400" dirty="0">
                <a:cs typeface="Mangal" charset="0"/>
              </a:rPr>
              <a:t>des risques juridiques et</a:t>
            </a:r>
            <a:r>
              <a:rPr lang="fr-CH" sz="2400" dirty="0"/>
              <a:t> identification des mesures d'atténuation possibles.</a:t>
            </a: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fr-CH" sz="2400" dirty="0" smtClean="0"/>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b="1" u="sng" dirty="0" smtClean="0"/>
              <a:t>Phase </a:t>
            </a:r>
            <a:r>
              <a:rPr lang="fr-CH" sz="2400" b="1" u="sng" dirty="0"/>
              <a:t>2</a:t>
            </a:r>
            <a:r>
              <a:rPr lang="fr-CH" sz="2400" b="1" dirty="0"/>
              <a:t>  :</a:t>
            </a:r>
            <a:r>
              <a:rPr lang="fr-CH" sz="2400" dirty="0"/>
              <a:t> mission de restitution (</a:t>
            </a:r>
            <a:r>
              <a:rPr lang="fr-CH" sz="2400" dirty="0" smtClean="0"/>
              <a:t>juillet)</a:t>
            </a:r>
            <a:r>
              <a:rPr lang="fr-CH" sz="2400" dirty="0"/>
              <a:t> </a:t>
            </a:r>
            <a:r>
              <a:rPr lang="fr-CH" sz="2400" dirty="0" smtClean="0"/>
              <a:t>- Objectif</a:t>
            </a:r>
            <a:r>
              <a:rPr lang="fr-CH" sz="2400" dirty="0"/>
              <a:t>  </a:t>
            </a:r>
            <a:r>
              <a:rPr lang="fr-CH" sz="2400" dirty="0" smtClean="0"/>
              <a:t>:</a:t>
            </a:r>
            <a:endParaRPr lang="fr-CH" sz="2400" dirty="0"/>
          </a:p>
          <a:p>
            <a:pPr>
              <a:lnSpc>
                <a:spcPct val="95000"/>
              </a:lnSpc>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dirty="0" smtClean="0">
                <a:cs typeface="Mangal" charset="0"/>
              </a:rPr>
              <a:t>F</a:t>
            </a:r>
            <a:r>
              <a:rPr lang="fr-CH" sz="2400" dirty="0" smtClean="0"/>
              <a:t>acilitation </a:t>
            </a:r>
            <a:r>
              <a:rPr lang="fr-CH" sz="2400" dirty="0"/>
              <a:t>et opérationnalisation du DAS du point de vue </a:t>
            </a:r>
            <a:r>
              <a:rPr lang="fr-CH" sz="2400" dirty="0" smtClean="0"/>
              <a:t>juridique:</a:t>
            </a:r>
            <a:endParaRPr lang="fr-CH" sz="2400" dirty="0"/>
          </a:p>
          <a:p>
            <a:pPr lvl="1">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b="1" dirty="0" smtClean="0"/>
              <a:t>Le </a:t>
            </a:r>
            <a:r>
              <a:rPr lang="fr-CH" sz="2400" b="1" dirty="0"/>
              <a:t>fonds dédié  </a:t>
            </a:r>
            <a:r>
              <a:rPr lang="fr-CH" sz="2400" dirty="0"/>
              <a:t>: Modalités de création ? Cadre juridique et institutionnel  possible</a:t>
            </a:r>
            <a:r>
              <a:rPr lang="fr-CH" sz="2400" dirty="0" smtClean="0"/>
              <a:t>?</a:t>
            </a:r>
          </a:p>
          <a:p>
            <a:pPr lvl="1">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b="1" dirty="0" smtClean="0"/>
              <a:t>La </a:t>
            </a:r>
            <a:r>
              <a:rPr lang="fr-CH" sz="2400" b="1" dirty="0"/>
              <a:t>CNSS</a:t>
            </a:r>
            <a:r>
              <a:rPr lang="fr-CH" sz="2400" dirty="0"/>
              <a:t>  : Modalités de création ? Cadre juridique et institutionnel  possible? </a:t>
            </a:r>
          </a:p>
        </p:txBody>
      </p:sp>
    </p:spTree>
    <p:extLst>
      <p:ext uri="{BB962C8B-B14F-4D97-AF65-F5344CB8AC3E}">
        <p14:creationId xmlns:p14="http://schemas.microsoft.com/office/powerpoint/2010/main" val="1347721460"/>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456481" y="273629"/>
            <a:ext cx="8228160" cy="1144921"/>
          </a:xfrm>
          <a:ln/>
        </p:spPr>
        <p:txBody>
          <a:bodyPr tIns="19201">
            <a:norm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dirty="0" smtClean="0">
                <a:solidFill>
                  <a:srgbClr val="000090"/>
                </a:solidFill>
              </a:rPr>
              <a:t>Le Fonds </a:t>
            </a:r>
            <a:r>
              <a:rPr lang="fr-CH" dirty="0">
                <a:solidFill>
                  <a:srgbClr val="000090"/>
                </a:solidFill>
              </a:rPr>
              <a:t>dédié </a:t>
            </a:r>
          </a:p>
        </p:txBody>
      </p:sp>
      <p:sp>
        <p:nvSpPr>
          <p:cNvPr id="5122" name="Rectangle 2"/>
          <p:cNvSpPr>
            <a:spLocks noGrp="1" noChangeArrowheads="1"/>
          </p:cNvSpPr>
          <p:nvPr>
            <p:ph type="subTitle" idx="4294967295"/>
          </p:nvPr>
        </p:nvSpPr>
        <p:spPr bwMode="auto">
          <a:xfrm>
            <a:off x="374516" y="1574086"/>
            <a:ext cx="8228160" cy="452639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16001" rIns="0" bIns="0" anchor="ctr">
            <a:noAutofit/>
          </a:bodyPr>
          <a:lstStyle/>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b="1" dirty="0"/>
              <a:t>A. Modalités de création possibles</a:t>
            </a: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u="sng" dirty="0" smtClean="0">
                <a:cs typeface="Times New Roman" charset="0"/>
              </a:rPr>
              <a:t>Scenario </a:t>
            </a:r>
            <a:r>
              <a:rPr lang="fr-CH" sz="2400" u="sng" dirty="0">
                <a:cs typeface="Times New Roman" charset="0"/>
              </a:rPr>
              <a:t>1</a:t>
            </a:r>
            <a:r>
              <a:rPr lang="fr-CH" sz="2400" dirty="0">
                <a:cs typeface="Times New Roman" charset="0"/>
              </a:rPr>
              <a:t> </a:t>
            </a:r>
            <a:r>
              <a:rPr lang="fr-CH" sz="2400" dirty="0" smtClean="0">
                <a:cs typeface="Times New Roman" charset="0"/>
              </a:rPr>
              <a:t>:</a:t>
            </a: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dirty="0" smtClean="0"/>
              <a:t>Rédaction </a:t>
            </a:r>
            <a:r>
              <a:rPr lang="fr-CH" sz="2400" dirty="0"/>
              <a:t>d'un projet de loi et/ou décret </a:t>
            </a:r>
            <a:r>
              <a:rPr lang="fr-CH" sz="2400" b="1" u="sng" dirty="0"/>
              <a:t>EXCLUSIVEMENT</a:t>
            </a:r>
            <a:r>
              <a:rPr lang="fr-CH" sz="2400" dirty="0"/>
              <a:t> consacré au </a:t>
            </a:r>
            <a:r>
              <a:rPr lang="fr-CH" sz="2400" dirty="0" smtClean="0"/>
              <a:t>Fonds </a:t>
            </a:r>
            <a:r>
              <a:rPr lang="fr-CH" sz="2400" dirty="0"/>
              <a:t>dédié :</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dirty="0" smtClean="0"/>
              <a:t>Option </a:t>
            </a:r>
            <a:r>
              <a:rPr lang="fr-CH" sz="2400" dirty="0"/>
              <a:t>1 : un projet de </a:t>
            </a:r>
            <a:r>
              <a:rPr lang="fr-CH" sz="2400" dirty="0" smtClean="0"/>
              <a:t>loi </a:t>
            </a:r>
            <a:r>
              <a:rPr lang="fr-CH" sz="2400" dirty="0"/>
              <a:t>(et un ou plusieurs décret(s) d'application)</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dirty="0" smtClean="0"/>
              <a:t>Option </a:t>
            </a:r>
            <a:r>
              <a:rPr lang="fr-CH" sz="2400" dirty="0"/>
              <a:t>2 : un décret </a:t>
            </a:r>
            <a:endParaRPr lang="fr-CH" sz="2400" dirty="0" smtClean="0"/>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fr-CH" sz="2400" u="sng" dirty="0" smtClean="0">
              <a:cs typeface="Times New Roman" charset="0"/>
            </a:endParaRP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u="sng" dirty="0" smtClean="0">
                <a:cs typeface="Times New Roman" charset="0"/>
              </a:rPr>
              <a:t>Scenario </a:t>
            </a:r>
            <a:r>
              <a:rPr lang="fr-CH" sz="2400" u="sng" dirty="0">
                <a:cs typeface="Times New Roman" charset="0"/>
              </a:rPr>
              <a:t>2</a:t>
            </a:r>
            <a:r>
              <a:rPr lang="fr-CH" sz="2400" dirty="0">
                <a:cs typeface="Times New Roman" charset="0"/>
              </a:rPr>
              <a:t> :</a:t>
            </a: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dirty="0">
                <a:cs typeface="Times New Roman" charset="0"/>
              </a:rPr>
              <a:t>Rédaction d'un projet de loi </a:t>
            </a:r>
            <a:r>
              <a:rPr lang="fr-CH" sz="2400" b="1" u="sng" dirty="0">
                <a:cs typeface="Times New Roman" charset="0"/>
              </a:rPr>
              <a:t>UNIQUE</a:t>
            </a:r>
            <a:r>
              <a:rPr lang="fr-CH" sz="2400" dirty="0">
                <a:cs typeface="Times New Roman" charset="0"/>
              </a:rPr>
              <a:t> DAS, couvrant ses deux institutions : Fonds dédié et CNSS</a:t>
            </a: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fr-CH" sz="2400" dirty="0" smtClean="0"/>
          </a:p>
        </p:txBody>
      </p:sp>
    </p:spTree>
    <p:extLst>
      <p:ext uri="{BB962C8B-B14F-4D97-AF65-F5344CB8AC3E}">
        <p14:creationId xmlns:p14="http://schemas.microsoft.com/office/powerpoint/2010/main" val="844776420"/>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dirty="0">
                <a:solidFill>
                  <a:srgbClr val="000090"/>
                </a:solidFill>
              </a:rPr>
              <a:t>Le Fonds dédié </a:t>
            </a:r>
            <a:endParaRPr lang="fr-FR" dirty="0"/>
          </a:p>
        </p:txBody>
      </p:sp>
      <p:sp>
        <p:nvSpPr>
          <p:cNvPr id="3" name="Espace réservé du contenu 2"/>
          <p:cNvSpPr>
            <a:spLocks noGrp="1"/>
          </p:cNvSpPr>
          <p:nvPr>
            <p:ph sz="half" idx="1"/>
          </p:nvPr>
        </p:nvSpPr>
        <p:spPr>
          <a:xfrm>
            <a:off x="457200" y="2080708"/>
            <a:ext cx="4038600" cy="4777292"/>
          </a:xfrm>
        </p:spPr>
        <p:txBody>
          <a:bodyPr>
            <a:normAutofit/>
          </a:bodyPr>
          <a:lstStyle/>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b="1" dirty="0">
                <a:cs typeface="Times New Roman" charset="0"/>
              </a:rPr>
              <a:t>Dispositions générales </a:t>
            </a:r>
            <a:r>
              <a:rPr lang="fr-CH" sz="1600" b="1" dirty="0" smtClean="0">
                <a:cs typeface="Times New Roman" charset="0"/>
              </a:rPr>
              <a:t>:</a:t>
            </a:r>
            <a:endParaRPr lang="fr-CH" sz="1600" b="1" dirty="0">
              <a:cs typeface="Times New Roman" charset="0"/>
            </a:endParaRP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Création</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a:cs typeface="Times New Roman" charset="0"/>
              </a:rPr>
              <a:t>N</a:t>
            </a:r>
            <a:r>
              <a:rPr lang="fr-CH" sz="1600" dirty="0" smtClean="0">
                <a:cs typeface="Times New Roman" charset="0"/>
              </a:rPr>
              <a:t>ature juridique</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Tutelle </a:t>
            </a:r>
            <a:r>
              <a:rPr lang="fr-CH" sz="1600" dirty="0">
                <a:cs typeface="Times New Roman" charset="0"/>
              </a:rPr>
              <a:t>(s</a:t>
            </a:r>
            <a:r>
              <a:rPr lang="fr-CH" sz="1600" dirty="0" smtClean="0">
                <a:cs typeface="Times New Roman" charset="0"/>
              </a:rPr>
              <a:t>)</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Siège</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a:cs typeface="Times New Roman" charset="0"/>
              </a:rPr>
              <a:t>M</a:t>
            </a:r>
            <a:r>
              <a:rPr lang="fr-CH" sz="1600" dirty="0" smtClean="0">
                <a:cs typeface="Times New Roman" charset="0"/>
              </a:rPr>
              <a:t>andat </a:t>
            </a:r>
            <a:r>
              <a:rPr lang="fr-CH" sz="1600" dirty="0">
                <a:cs typeface="Times New Roman" charset="0"/>
              </a:rPr>
              <a:t>général, </a:t>
            </a:r>
            <a:endParaRPr lang="fr-CH" sz="1600" dirty="0" smtClean="0">
              <a:cs typeface="Times New Roman" charset="0"/>
            </a:endParaRP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a:cs typeface="Times New Roman" charset="0"/>
              </a:rPr>
              <a:t>M</a:t>
            </a:r>
            <a:r>
              <a:rPr lang="fr-CH" sz="1600" dirty="0" smtClean="0">
                <a:cs typeface="Times New Roman" charset="0"/>
              </a:rPr>
              <a:t>issions </a:t>
            </a:r>
            <a:r>
              <a:rPr lang="fr-CH" sz="1600" dirty="0">
                <a:cs typeface="Times New Roman" charset="0"/>
              </a:rPr>
              <a:t>etc.</a:t>
            </a:r>
          </a:p>
          <a:p>
            <a:pPr marL="0" indent="0">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fr-CH" sz="1600" dirty="0">
              <a:cs typeface="Times New Roman" charset="0"/>
            </a:endParaRP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b="1" dirty="0" smtClean="0">
                <a:cs typeface="Times New Roman" charset="0"/>
              </a:rPr>
              <a:t>Organisation </a:t>
            </a:r>
            <a:r>
              <a:rPr lang="fr-CH" sz="1600" b="1" dirty="0">
                <a:cs typeface="Times New Roman" charset="0"/>
              </a:rPr>
              <a:t>générale et fonctionnement : </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Organes </a:t>
            </a:r>
            <a:r>
              <a:rPr lang="fr-CH" sz="1600" dirty="0">
                <a:cs typeface="Times New Roman" charset="0"/>
              </a:rPr>
              <a:t>dirigeants :</a:t>
            </a:r>
          </a:p>
          <a:p>
            <a:pPr lvl="1">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Conseil </a:t>
            </a:r>
            <a:r>
              <a:rPr lang="fr-CH" sz="1600" dirty="0">
                <a:cs typeface="Times New Roman" charset="0"/>
              </a:rPr>
              <a:t>d'administration, </a:t>
            </a:r>
          </a:p>
          <a:p>
            <a:pPr lvl="1">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Directeur</a:t>
            </a:r>
            <a:endParaRPr lang="fr-CH" sz="1600" dirty="0">
              <a:cs typeface="Times New Roman" charset="0"/>
            </a:endParaRPr>
          </a:p>
          <a:p>
            <a:pPr lvl="1">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Comité </a:t>
            </a:r>
            <a:r>
              <a:rPr lang="fr-CH" sz="1600" dirty="0">
                <a:cs typeface="Times New Roman" charset="0"/>
              </a:rPr>
              <a:t>de surveillance</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Personnels </a:t>
            </a:r>
            <a:r>
              <a:rPr lang="fr-CH" sz="1600" dirty="0">
                <a:cs typeface="Times New Roman" charset="0"/>
              </a:rPr>
              <a:t>administratifs et </a:t>
            </a:r>
            <a:r>
              <a:rPr lang="fr-CH" sz="1600" dirty="0" smtClean="0">
                <a:cs typeface="Times New Roman" charset="0"/>
              </a:rPr>
              <a:t>techniques</a:t>
            </a:r>
            <a:endParaRPr lang="fr-CH" sz="1600" dirty="0">
              <a:cs typeface="Times New Roman" charset="0"/>
            </a:endParaRPr>
          </a:p>
        </p:txBody>
      </p:sp>
      <p:sp>
        <p:nvSpPr>
          <p:cNvPr id="4" name="Espace réservé du contenu 3"/>
          <p:cNvSpPr>
            <a:spLocks noGrp="1"/>
          </p:cNvSpPr>
          <p:nvPr>
            <p:ph sz="half" idx="2"/>
          </p:nvPr>
        </p:nvSpPr>
        <p:spPr>
          <a:xfrm>
            <a:off x="4648200" y="2080708"/>
            <a:ext cx="4038600" cy="4525963"/>
          </a:xfrm>
        </p:spPr>
        <p:txBody>
          <a:bodyPr>
            <a:noAutofit/>
          </a:bodyPr>
          <a:lstStyle/>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b="1" dirty="0">
                <a:cs typeface="Times New Roman" charset="0"/>
              </a:rPr>
              <a:t>Régime financier et comptable :</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a:cs typeface="Times New Roman" charset="0"/>
              </a:rPr>
              <a:t>R</a:t>
            </a:r>
            <a:r>
              <a:rPr lang="fr-CH" sz="1600" dirty="0" smtClean="0">
                <a:cs typeface="Times New Roman" charset="0"/>
              </a:rPr>
              <a:t>essources</a:t>
            </a:r>
            <a:endParaRPr lang="fr-CH" sz="1600" dirty="0">
              <a:cs typeface="Times New Roman" charset="0"/>
            </a:endParaRP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Dépenses</a:t>
            </a:r>
            <a:endParaRPr lang="fr-CH" sz="1600" dirty="0">
              <a:cs typeface="Times New Roman" charset="0"/>
            </a:endParaRP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Fonds </a:t>
            </a:r>
            <a:r>
              <a:rPr lang="fr-CH" sz="1600" dirty="0">
                <a:cs typeface="Times New Roman" charset="0"/>
              </a:rPr>
              <a:t>disponibles</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Régime </a:t>
            </a:r>
            <a:r>
              <a:rPr lang="fr-CH" sz="1600" dirty="0">
                <a:cs typeface="Times New Roman" charset="0"/>
              </a:rPr>
              <a:t>financier et comptable </a:t>
            </a:r>
            <a:r>
              <a:rPr lang="fr-CH" sz="1600" dirty="0" smtClean="0">
                <a:cs typeface="Times New Roman" charset="0"/>
              </a:rPr>
              <a:t>applicable </a:t>
            </a:r>
            <a:r>
              <a:rPr lang="fr-CH" sz="1600" dirty="0">
                <a:cs typeface="Times New Roman" charset="0"/>
              </a:rPr>
              <a:t>etc.</a:t>
            </a: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fr-CH" sz="1600" dirty="0" smtClean="0">
              <a:cs typeface="Times New Roman" charset="0"/>
            </a:endParaRP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b="1" dirty="0" smtClean="0">
                <a:cs typeface="Times New Roman" charset="0"/>
              </a:rPr>
              <a:t>Gouvernance</a:t>
            </a:r>
            <a:r>
              <a:rPr lang="fr-CH" sz="1600" b="1" dirty="0">
                <a:cs typeface="Times New Roman" charset="0"/>
              </a:rPr>
              <a:t> :</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a:cs typeface="Times New Roman" charset="0"/>
              </a:rPr>
              <a:t>M</a:t>
            </a:r>
            <a:r>
              <a:rPr lang="fr-CH" sz="1600" dirty="0" smtClean="0">
                <a:cs typeface="Times New Roman" charset="0"/>
              </a:rPr>
              <a:t>odalités de contrôle (interne, externe etc.)</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a:cs typeface="Times New Roman" charset="0"/>
              </a:rPr>
              <a:t>M</a:t>
            </a:r>
            <a:r>
              <a:rPr lang="fr-CH" sz="1600" dirty="0" smtClean="0">
                <a:cs typeface="Times New Roman" charset="0"/>
              </a:rPr>
              <a:t>écanismes </a:t>
            </a:r>
            <a:r>
              <a:rPr lang="fr-CH" sz="1600" dirty="0">
                <a:cs typeface="Times New Roman" charset="0"/>
              </a:rPr>
              <a:t>de sauvegarde (en particulier contre l'érosion monétaire)</a:t>
            </a: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fr-CH" sz="1600" dirty="0" smtClean="0">
              <a:cs typeface="Times New Roman" charset="0"/>
            </a:endParaRP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b="1" dirty="0" smtClean="0">
                <a:cs typeface="Times New Roman" charset="0"/>
              </a:rPr>
              <a:t>Dispositions </a:t>
            </a:r>
            <a:r>
              <a:rPr lang="fr-CH" sz="1600" b="1" dirty="0">
                <a:cs typeface="Times New Roman" charset="0"/>
              </a:rPr>
              <a:t>transitoires et finales :</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a:cs typeface="Times New Roman" charset="0"/>
              </a:rPr>
              <a:t>I</a:t>
            </a:r>
            <a:r>
              <a:rPr lang="fr-CH" sz="1600" dirty="0" smtClean="0">
                <a:cs typeface="Times New Roman" charset="0"/>
              </a:rPr>
              <a:t>mmeubles </a:t>
            </a:r>
            <a:r>
              <a:rPr lang="fr-CH" sz="1600" dirty="0">
                <a:cs typeface="Times New Roman" charset="0"/>
              </a:rPr>
              <a:t>et biens mobiliers, dissolution, règles de consultation etc. </a:t>
            </a:r>
          </a:p>
        </p:txBody>
      </p:sp>
      <p:sp>
        <p:nvSpPr>
          <p:cNvPr id="5" name="Rectangle 4"/>
          <p:cNvSpPr/>
          <p:nvPr/>
        </p:nvSpPr>
        <p:spPr>
          <a:xfrm>
            <a:off x="457200" y="1418526"/>
            <a:ext cx="5872070" cy="461665"/>
          </a:xfrm>
          <a:prstGeom prst="rect">
            <a:avLst/>
          </a:prstGeom>
        </p:spPr>
        <p:txBody>
          <a:bodyPr wrap="none">
            <a:spAutoFit/>
          </a:bodyPr>
          <a:lstStyle/>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b="1" dirty="0"/>
              <a:t>B. Cadre juridique et institutionnel possible :</a:t>
            </a:r>
          </a:p>
        </p:txBody>
      </p:sp>
    </p:spTree>
    <p:extLst>
      <p:ext uri="{BB962C8B-B14F-4D97-AF65-F5344CB8AC3E}">
        <p14:creationId xmlns:p14="http://schemas.microsoft.com/office/powerpoint/2010/main" val="22914773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456481" y="273629"/>
            <a:ext cx="8228160" cy="1144921"/>
          </a:xfrm>
          <a:ln/>
        </p:spPr>
        <p:txBody>
          <a:bodyPr tIns="19201">
            <a:norm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dirty="0" smtClean="0">
                <a:solidFill>
                  <a:srgbClr val="000090"/>
                </a:solidFill>
              </a:rPr>
              <a:t>La CNSS</a:t>
            </a:r>
            <a:endParaRPr lang="fr-CH" dirty="0">
              <a:solidFill>
                <a:srgbClr val="000090"/>
              </a:solidFill>
            </a:endParaRPr>
          </a:p>
        </p:txBody>
      </p:sp>
      <p:sp>
        <p:nvSpPr>
          <p:cNvPr id="5122" name="Rectangle 2"/>
          <p:cNvSpPr>
            <a:spLocks noGrp="1" noChangeArrowheads="1"/>
          </p:cNvSpPr>
          <p:nvPr>
            <p:ph type="subTitle" idx="4294967295"/>
          </p:nvPr>
        </p:nvSpPr>
        <p:spPr bwMode="auto">
          <a:xfrm>
            <a:off x="374516" y="1574086"/>
            <a:ext cx="8228160" cy="452639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16001" rIns="0" bIns="0" anchor="ctr">
            <a:noAutofit/>
          </a:bodyPr>
          <a:lstStyle/>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b="1" dirty="0"/>
              <a:t>A. Modalités de création possibles</a:t>
            </a: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u="sng" dirty="0" smtClean="0">
                <a:cs typeface="Times New Roman" charset="0"/>
              </a:rPr>
              <a:t>Scenario </a:t>
            </a:r>
            <a:r>
              <a:rPr lang="fr-CH" sz="2400" u="sng" dirty="0">
                <a:cs typeface="Times New Roman" charset="0"/>
              </a:rPr>
              <a:t>1</a:t>
            </a:r>
            <a:r>
              <a:rPr lang="fr-CH" sz="2400" dirty="0">
                <a:cs typeface="Times New Roman" charset="0"/>
              </a:rPr>
              <a:t> </a:t>
            </a:r>
            <a:r>
              <a:rPr lang="fr-CH" sz="2400" dirty="0" smtClean="0">
                <a:cs typeface="Times New Roman" charset="0"/>
              </a:rPr>
              <a:t>:</a:t>
            </a: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dirty="0" smtClean="0"/>
              <a:t>Rédaction </a:t>
            </a:r>
            <a:r>
              <a:rPr lang="fr-CH" sz="2400" dirty="0"/>
              <a:t>d'un projet de loi et/ou décret </a:t>
            </a:r>
            <a:r>
              <a:rPr lang="fr-CH" sz="2400" b="1" u="sng" dirty="0"/>
              <a:t>EXCLUSIVEMENT</a:t>
            </a:r>
            <a:r>
              <a:rPr lang="fr-CH" sz="2400" dirty="0"/>
              <a:t> consacré </a:t>
            </a:r>
            <a:r>
              <a:rPr lang="fr-CH" sz="2400" dirty="0" smtClean="0"/>
              <a:t>à la CNSS</a:t>
            </a:r>
            <a:r>
              <a:rPr lang="fr-CH" sz="2400" dirty="0"/>
              <a:t> :</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dirty="0" smtClean="0"/>
              <a:t>Option </a:t>
            </a:r>
            <a:r>
              <a:rPr lang="fr-CH" sz="2400" dirty="0"/>
              <a:t>1 : un projet de </a:t>
            </a:r>
            <a:r>
              <a:rPr lang="fr-CH" sz="2400" dirty="0" smtClean="0"/>
              <a:t>loi </a:t>
            </a:r>
            <a:r>
              <a:rPr lang="fr-CH" sz="2400" dirty="0"/>
              <a:t>(et un ou plusieurs décret(s) d'application)</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dirty="0" smtClean="0"/>
              <a:t>Option </a:t>
            </a:r>
            <a:r>
              <a:rPr lang="fr-CH" sz="2400" dirty="0"/>
              <a:t>2 : un décret </a:t>
            </a:r>
            <a:endParaRPr lang="fr-CH" sz="2400" dirty="0" smtClean="0"/>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fr-CH" sz="2400" u="sng" dirty="0" smtClean="0">
              <a:cs typeface="Times New Roman" charset="0"/>
            </a:endParaRP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u="sng" dirty="0" smtClean="0">
                <a:cs typeface="Times New Roman" charset="0"/>
              </a:rPr>
              <a:t>Scenario </a:t>
            </a:r>
            <a:r>
              <a:rPr lang="fr-CH" sz="2400" u="sng" dirty="0">
                <a:cs typeface="Times New Roman" charset="0"/>
              </a:rPr>
              <a:t>2</a:t>
            </a:r>
            <a:r>
              <a:rPr lang="fr-CH" sz="2400" dirty="0">
                <a:cs typeface="Times New Roman" charset="0"/>
              </a:rPr>
              <a:t> </a:t>
            </a:r>
            <a:r>
              <a:rPr lang="fr-CH" sz="2400" dirty="0" smtClean="0">
                <a:cs typeface="Times New Roman" charset="0"/>
              </a:rPr>
              <a:t>:</a:t>
            </a:r>
            <a:endParaRPr lang="fr-CH" sz="2400" dirty="0">
              <a:cs typeface="Times New Roman" charset="0"/>
            </a:endParaRP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dirty="0">
                <a:cs typeface="Times New Roman" charset="0"/>
              </a:rPr>
              <a:t>Rédaction d'un projet de loi </a:t>
            </a:r>
            <a:r>
              <a:rPr lang="fr-CH" sz="2400" b="1" u="sng" dirty="0">
                <a:cs typeface="Times New Roman" charset="0"/>
              </a:rPr>
              <a:t>UNIQUE</a:t>
            </a:r>
            <a:r>
              <a:rPr lang="fr-CH" sz="2400" dirty="0">
                <a:cs typeface="Times New Roman" charset="0"/>
              </a:rPr>
              <a:t> DAS, couvrant ses deux institutions : Fonds dédié et CNSS</a:t>
            </a: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fr-CH" sz="2400" dirty="0" smtClean="0"/>
          </a:p>
        </p:txBody>
      </p:sp>
    </p:spTree>
    <p:extLst>
      <p:ext uri="{BB962C8B-B14F-4D97-AF65-F5344CB8AC3E}">
        <p14:creationId xmlns:p14="http://schemas.microsoft.com/office/powerpoint/2010/main" val="265137767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dirty="0" smtClean="0">
                <a:solidFill>
                  <a:srgbClr val="000090"/>
                </a:solidFill>
              </a:rPr>
              <a:t>La CNSS</a:t>
            </a:r>
            <a:endParaRPr lang="fr-FR" dirty="0"/>
          </a:p>
        </p:txBody>
      </p:sp>
      <p:sp>
        <p:nvSpPr>
          <p:cNvPr id="3" name="Espace réservé du contenu 2"/>
          <p:cNvSpPr>
            <a:spLocks noGrp="1"/>
          </p:cNvSpPr>
          <p:nvPr>
            <p:ph sz="half" idx="1"/>
          </p:nvPr>
        </p:nvSpPr>
        <p:spPr>
          <a:xfrm>
            <a:off x="457200" y="2080708"/>
            <a:ext cx="4038600" cy="4777292"/>
          </a:xfrm>
        </p:spPr>
        <p:txBody>
          <a:bodyPr>
            <a:normAutofit/>
          </a:bodyPr>
          <a:lstStyle/>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b="1" dirty="0">
                <a:cs typeface="Times New Roman" charset="0"/>
              </a:rPr>
              <a:t>Dispositions générales </a:t>
            </a:r>
            <a:r>
              <a:rPr lang="fr-CH" sz="1600" b="1" dirty="0" smtClean="0">
                <a:cs typeface="Times New Roman" charset="0"/>
              </a:rPr>
              <a:t>:</a:t>
            </a:r>
            <a:endParaRPr lang="fr-CH" sz="1600" b="1" dirty="0">
              <a:cs typeface="Times New Roman" charset="0"/>
            </a:endParaRP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Création</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a:cs typeface="Times New Roman" charset="0"/>
              </a:rPr>
              <a:t>N</a:t>
            </a:r>
            <a:r>
              <a:rPr lang="fr-CH" sz="1600" dirty="0" smtClean="0">
                <a:cs typeface="Times New Roman" charset="0"/>
              </a:rPr>
              <a:t>ature juridique</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Tutelle </a:t>
            </a:r>
            <a:r>
              <a:rPr lang="fr-CH" sz="1600" dirty="0">
                <a:cs typeface="Times New Roman" charset="0"/>
              </a:rPr>
              <a:t>(s</a:t>
            </a:r>
            <a:r>
              <a:rPr lang="fr-CH" sz="1600" dirty="0" smtClean="0">
                <a:cs typeface="Times New Roman" charset="0"/>
              </a:rPr>
              <a:t>)</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Siège</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a:cs typeface="Times New Roman" charset="0"/>
              </a:rPr>
              <a:t>M</a:t>
            </a:r>
            <a:r>
              <a:rPr lang="fr-CH" sz="1600" dirty="0" smtClean="0">
                <a:cs typeface="Times New Roman" charset="0"/>
              </a:rPr>
              <a:t>andat </a:t>
            </a:r>
            <a:r>
              <a:rPr lang="fr-CH" sz="1600" dirty="0">
                <a:cs typeface="Times New Roman" charset="0"/>
              </a:rPr>
              <a:t>général, </a:t>
            </a:r>
            <a:endParaRPr lang="fr-CH" sz="1600" dirty="0" smtClean="0">
              <a:cs typeface="Times New Roman" charset="0"/>
            </a:endParaRP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a:cs typeface="Times New Roman" charset="0"/>
              </a:rPr>
              <a:t>M</a:t>
            </a:r>
            <a:r>
              <a:rPr lang="fr-CH" sz="1600" dirty="0" smtClean="0">
                <a:cs typeface="Times New Roman" charset="0"/>
              </a:rPr>
              <a:t>issions </a:t>
            </a:r>
            <a:r>
              <a:rPr lang="fr-CH" sz="1600" dirty="0">
                <a:cs typeface="Times New Roman" charset="0"/>
              </a:rPr>
              <a:t>etc.</a:t>
            </a:r>
          </a:p>
          <a:p>
            <a:pPr marL="0" indent="0">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fr-CH" sz="1600" dirty="0">
              <a:cs typeface="Times New Roman" charset="0"/>
            </a:endParaRP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b="1" dirty="0" smtClean="0">
                <a:cs typeface="Times New Roman" charset="0"/>
              </a:rPr>
              <a:t>Organisation </a:t>
            </a:r>
            <a:r>
              <a:rPr lang="fr-CH" sz="1600" b="1" dirty="0">
                <a:cs typeface="Times New Roman" charset="0"/>
              </a:rPr>
              <a:t>générale et fonctionnement : </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Organes </a:t>
            </a:r>
            <a:r>
              <a:rPr lang="fr-CH" sz="1600" dirty="0">
                <a:cs typeface="Times New Roman" charset="0"/>
              </a:rPr>
              <a:t>dirigeants :</a:t>
            </a:r>
          </a:p>
          <a:p>
            <a:pPr lvl="1">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Conseil </a:t>
            </a:r>
            <a:r>
              <a:rPr lang="fr-CH" sz="1600" dirty="0">
                <a:cs typeface="Times New Roman" charset="0"/>
              </a:rPr>
              <a:t>d'administration, </a:t>
            </a:r>
          </a:p>
          <a:p>
            <a:pPr lvl="1">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Directeur</a:t>
            </a:r>
            <a:endParaRPr lang="fr-CH" sz="1600" dirty="0">
              <a:cs typeface="Times New Roman" charset="0"/>
            </a:endParaRP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Personnels </a:t>
            </a:r>
            <a:r>
              <a:rPr lang="fr-CH" sz="1600" dirty="0">
                <a:cs typeface="Times New Roman" charset="0"/>
              </a:rPr>
              <a:t>administratifs et techniques</a:t>
            </a:r>
          </a:p>
          <a:p>
            <a:endParaRPr lang="fr-FR" sz="1600" dirty="0"/>
          </a:p>
        </p:txBody>
      </p:sp>
      <p:sp>
        <p:nvSpPr>
          <p:cNvPr id="4" name="Espace réservé du contenu 3"/>
          <p:cNvSpPr>
            <a:spLocks noGrp="1"/>
          </p:cNvSpPr>
          <p:nvPr>
            <p:ph sz="half" idx="2"/>
          </p:nvPr>
        </p:nvSpPr>
        <p:spPr>
          <a:xfrm>
            <a:off x="4648199" y="2080708"/>
            <a:ext cx="4208307" cy="4525963"/>
          </a:xfrm>
        </p:spPr>
        <p:txBody>
          <a:bodyPr>
            <a:noAutofit/>
          </a:bodyPr>
          <a:lstStyle/>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b="1" dirty="0">
                <a:cs typeface="Times New Roman" charset="0"/>
              </a:rPr>
              <a:t>Régime financier et comptable :</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a:cs typeface="Times New Roman" charset="0"/>
              </a:rPr>
              <a:t>R</a:t>
            </a:r>
            <a:r>
              <a:rPr lang="fr-CH" sz="1600" dirty="0" smtClean="0">
                <a:cs typeface="Times New Roman" charset="0"/>
              </a:rPr>
              <a:t>essources</a:t>
            </a:r>
            <a:endParaRPr lang="fr-CH" sz="1600" dirty="0">
              <a:cs typeface="Times New Roman" charset="0"/>
            </a:endParaRP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Dépenses</a:t>
            </a:r>
            <a:endParaRPr lang="fr-CH" sz="1600" dirty="0">
              <a:cs typeface="Times New Roman" charset="0"/>
            </a:endParaRP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Régime </a:t>
            </a:r>
            <a:r>
              <a:rPr lang="fr-CH" sz="1600" dirty="0">
                <a:cs typeface="Times New Roman" charset="0"/>
              </a:rPr>
              <a:t>financier et comptable </a:t>
            </a:r>
            <a:r>
              <a:rPr lang="fr-CH" sz="1600" dirty="0" smtClean="0">
                <a:cs typeface="Times New Roman" charset="0"/>
              </a:rPr>
              <a:t>applicable</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a:cs typeface="Times New Roman" charset="0"/>
              </a:rPr>
              <a:t>R</a:t>
            </a:r>
            <a:r>
              <a:rPr lang="fr-CH" sz="1600" dirty="0" smtClean="0">
                <a:cs typeface="Times New Roman" charset="0"/>
              </a:rPr>
              <a:t>ôles </a:t>
            </a:r>
            <a:r>
              <a:rPr lang="fr-CH" sz="1600" dirty="0">
                <a:cs typeface="Times New Roman" charset="0"/>
              </a:rPr>
              <a:t>respectifs du directeur et de l'agent </a:t>
            </a:r>
            <a:r>
              <a:rPr lang="fr-CH" sz="1600" dirty="0" smtClean="0">
                <a:cs typeface="Times New Roman" charset="0"/>
              </a:rPr>
              <a:t>comptable</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Comptabilité et </a:t>
            </a:r>
            <a:r>
              <a:rPr lang="fr-CH" sz="1600" dirty="0">
                <a:cs typeface="Times New Roman" charset="0"/>
              </a:rPr>
              <a:t>tenue des comptes annuels</a:t>
            </a: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fr-CH" sz="1600" dirty="0" smtClean="0">
              <a:cs typeface="Times New Roman" charset="0"/>
            </a:endParaRP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b="1" dirty="0" smtClean="0">
                <a:cs typeface="Times New Roman" charset="0"/>
              </a:rPr>
              <a:t>Gouvernance</a:t>
            </a:r>
            <a:r>
              <a:rPr lang="fr-CH" sz="1600" b="1" dirty="0">
                <a:cs typeface="Times New Roman" charset="0"/>
              </a:rPr>
              <a:t> :</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a:cs typeface="Times New Roman" charset="0"/>
              </a:rPr>
              <a:t>M</a:t>
            </a:r>
            <a:r>
              <a:rPr lang="fr-CH" sz="1600" dirty="0" smtClean="0">
                <a:cs typeface="Times New Roman" charset="0"/>
              </a:rPr>
              <a:t>odalités de contrôle</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Contentieux et pénalités</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smtClean="0">
                <a:cs typeface="Times New Roman" charset="0"/>
              </a:rPr>
              <a:t>Droits des assujettis</a:t>
            </a:r>
            <a:endParaRPr lang="fr-CH" sz="1600" dirty="0">
              <a:cs typeface="Times New Roman" charset="0"/>
            </a:endParaRP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fr-CH" sz="1600" dirty="0" smtClean="0">
              <a:cs typeface="Times New Roman" charset="0"/>
            </a:endParaRPr>
          </a:p>
          <a:p>
            <a:pPr marL="0" indent="0">
              <a:spcAft>
                <a:spcPct val="0"/>
              </a:spcAft>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b="1" dirty="0" smtClean="0">
                <a:cs typeface="Times New Roman" charset="0"/>
              </a:rPr>
              <a:t>Dispositions </a:t>
            </a:r>
            <a:r>
              <a:rPr lang="fr-CH" sz="1600" b="1" dirty="0">
                <a:cs typeface="Times New Roman" charset="0"/>
              </a:rPr>
              <a:t>transitoires et finales :</a:t>
            </a:r>
          </a:p>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1600" dirty="0">
                <a:cs typeface="Times New Roman" charset="0"/>
              </a:rPr>
              <a:t>I</a:t>
            </a:r>
            <a:r>
              <a:rPr lang="fr-CH" sz="1600" dirty="0" smtClean="0">
                <a:cs typeface="Times New Roman" charset="0"/>
              </a:rPr>
              <a:t>mmeubles </a:t>
            </a:r>
            <a:r>
              <a:rPr lang="fr-CH" sz="1600" dirty="0">
                <a:cs typeface="Times New Roman" charset="0"/>
              </a:rPr>
              <a:t>et biens mobiliers, dissolution, règles de consultation etc. </a:t>
            </a:r>
          </a:p>
        </p:txBody>
      </p:sp>
      <p:sp>
        <p:nvSpPr>
          <p:cNvPr id="5" name="Rectangle 4"/>
          <p:cNvSpPr/>
          <p:nvPr/>
        </p:nvSpPr>
        <p:spPr>
          <a:xfrm>
            <a:off x="457200" y="1418526"/>
            <a:ext cx="5872070" cy="461665"/>
          </a:xfrm>
          <a:prstGeom prst="rect">
            <a:avLst/>
          </a:prstGeom>
        </p:spPr>
        <p:txBody>
          <a:bodyPr wrap="none">
            <a:spAutoFit/>
          </a:bodyPr>
          <a:lstStyle/>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sz="2400" b="1" dirty="0"/>
              <a:t>B. Cadre juridique et institutionnel possible :</a:t>
            </a:r>
          </a:p>
        </p:txBody>
      </p:sp>
    </p:spTree>
    <p:extLst>
      <p:ext uri="{BB962C8B-B14F-4D97-AF65-F5344CB8AC3E}">
        <p14:creationId xmlns:p14="http://schemas.microsoft.com/office/powerpoint/2010/main" val="7677475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000090"/>
                </a:solidFill>
              </a:rPr>
              <a:t>Réalisation</a:t>
            </a:r>
            <a:endParaRPr lang="fr-FR" dirty="0">
              <a:solidFill>
                <a:srgbClr val="000090"/>
              </a:solidFill>
            </a:endParaRPr>
          </a:p>
        </p:txBody>
      </p:sp>
      <p:sp>
        <p:nvSpPr>
          <p:cNvPr id="3" name="Espace réservé du contenu 2"/>
          <p:cNvSpPr>
            <a:spLocks noGrp="1"/>
          </p:cNvSpPr>
          <p:nvPr>
            <p:ph idx="1"/>
          </p:nvPr>
        </p:nvSpPr>
        <p:spPr>
          <a:xfrm>
            <a:off x="457199" y="1600200"/>
            <a:ext cx="8502289" cy="3429000"/>
          </a:xfrm>
        </p:spPr>
        <p:txBody>
          <a:bodyPr>
            <a:normAutofit/>
          </a:bodyPr>
          <a:lstStyle/>
          <a:p>
            <a:pPr>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dirty="0"/>
              <a:t>Délai </a:t>
            </a:r>
            <a:r>
              <a:rPr lang="fr-CH" u="sng" dirty="0"/>
              <a:t>minimum</a:t>
            </a:r>
            <a:r>
              <a:rPr lang="fr-CH" dirty="0"/>
              <a:t> prévisible de rédaction dans tous les cas de </a:t>
            </a:r>
            <a:r>
              <a:rPr lang="fr-CH" dirty="0" smtClean="0"/>
              <a:t>figure:</a:t>
            </a:r>
          </a:p>
          <a:p>
            <a:pPr lvl="1">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dirty="0" smtClean="0"/>
              <a:t>décret </a:t>
            </a:r>
            <a:r>
              <a:rPr lang="fr-CH" dirty="0"/>
              <a:t>ou projet de loi </a:t>
            </a:r>
            <a:r>
              <a:rPr lang="fr-CH" b="1" dirty="0"/>
              <a:t>exclusivement </a:t>
            </a:r>
            <a:r>
              <a:rPr lang="fr-CH" dirty="0"/>
              <a:t>consacré au Fonds </a:t>
            </a:r>
            <a:r>
              <a:rPr lang="fr-CH" dirty="0" smtClean="0"/>
              <a:t>dédié ou à la CNSS: 2 </a:t>
            </a:r>
            <a:r>
              <a:rPr lang="fr-CH" dirty="0"/>
              <a:t>mois (45 jours ouvrables</a:t>
            </a:r>
            <a:r>
              <a:rPr lang="fr-CH" dirty="0" smtClean="0"/>
              <a:t>), soit 4 mois pour les deux textes</a:t>
            </a:r>
          </a:p>
          <a:p>
            <a:pPr lvl="1">
              <a:spcAft>
                <a:spcPct val="0"/>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r-CH" dirty="0" smtClean="0">
                <a:cs typeface="Times New Roman" charset="0"/>
              </a:rPr>
              <a:t>Loi </a:t>
            </a:r>
            <a:r>
              <a:rPr lang="fr-CH" b="1" dirty="0" smtClean="0">
                <a:cs typeface="Times New Roman" charset="0"/>
              </a:rPr>
              <a:t>unique</a:t>
            </a:r>
            <a:r>
              <a:rPr lang="fr-CH" dirty="0" smtClean="0">
                <a:cs typeface="Times New Roman" charset="0"/>
              </a:rPr>
              <a:t> sur le DAS:  </a:t>
            </a:r>
            <a:r>
              <a:rPr lang="fr-CH" dirty="0"/>
              <a:t>entre 6 et 9 mois</a:t>
            </a:r>
            <a:r>
              <a:rPr lang="fr-CH" dirty="0" smtClean="0"/>
              <a:t>.</a:t>
            </a:r>
            <a:endParaRPr lang="fr-CH" dirty="0" smtClean="0"/>
          </a:p>
        </p:txBody>
      </p:sp>
    </p:spTree>
    <p:extLst>
      <p:ext uri="{BB962C8B-B14F-4D97-AF65-F5344CB8AC3E}">
        <p14:creationId xmlns:p14="http://schemas.microsoft.com/office/powerpoint/2010/main" val="412716913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000090"/>
                </a:solidFill>
              </a:rPr>
              <a:t>Mise en place du DAS</a:t>
            </a:r>
            <a:endParaRPr lang="fr-FR" dirty="0">
              <a:solidFill>
                <a:srgbClr val="000090"/>
              </a:solidFill>
            </a:endParaRPr>
          </a:p>
        </p:txBody>
      </p:sp>
      <p:sp>
        <p:nvSpPr>
          <p:cNvPr id="3" name="Espace réservé du texte 2"/>
          <p:cNvSpPr>
            <a:spLocks noGrp="1"/>
          </p:cNvSpPr>
          <p:nvPr>
            <p:ph type="body" idx="1"/>
          </p:nvPr>
        </p:nvSpPr>
        <p:spPr/>
        <p:txBody>
          <a:bodyPr>
            <a:normAutofit/>
          </a:bodyPr>
          <a:lstStyle/>
          <a:p>
            <a:r>
              <a:rPr lang="fr-FR" sz="2400" dirty="0" smtClean="0"/>
              <a:t>Fonds de développement des solidarités pour la santé: FDSS</a:t>
            </a:r>
          </a:p>
          <a:p>
            <a:r>
              <a:rPr lang="fr-FR" sz="2400" dirty="0" smtClean="0"/>
              <a:t>Caisse nationale de solidarité pour la santé: CNSS</a:t>
            </a:r>
            <a:endParaRPr lang="fr-FR" sz="2400" dirty="0"/>
          </a:p>
        </p:txBody>
      </p:sp>
      <p:sp>
        <p:nvSpPr>
          <p:cNvPr id="4" name="ZoneTexte 3"/>
          <p:cNvSpPr txBox="1"/>
          <p:nvPr/>
        </p:nvSpPr>
        <p:spPr>
          <a:xfrm>
            <a:off x="6475110" y="321005"/>
            <a:ext cx="2638951" cy="1754327"/>
          </a:xfrm>
          <a:prstGeom prst="rect">
            <a:avLst/>
          </a:prstGeom>
          <a:noFill/>
        </p:spPr>
        <p:txBody>
          <a:bodyPr wrap="none" rtlCol="0">
            <a:spAutoFit/>
          </a:bodyPr>
          <a:lstStyle/>
          <a:p>
            <a:r>
              <a:rPr lang="fr-FR" dirty="0" smtClean="0">
                <a:solidFill>
                  <a:schemeClr val="bg1">
                    <a:lumMod val="65000"/>
                  </a:schemeClr>
                </a:solidFill>
              </a:rPr>
              <a:t>Eléments clé du contexte</a:t>
            </a:r>
          </a:p>
          <a:p>
            <a:r>
              <a:rPr lang="fr-FR" dirty="0" smtClean="0">
                <a:solidFill>
                  <a:schemeClr val="bg1">
                    <a:lumMod val="65000"/>
                  </a:schemeClr>
                </a:solidFill>
              </a:rPr>
              <a:t>Développement du panier</a:t>
            </a:r>
          </a:p>
          <a:p>
            <a:r>
              <a:rPr lang="fr-FR" dirty="0" smtClean="0">
                <a:solidFill>
                  <a:schemeClr val="bg1">
                    <a:lumMod val="65000"/>
                  </a:schemeClr>
                </a:solidFill>
              </a:rPr>
              <a:t>Coût et financement</a:t>
            </a:r>
          </a:p>
          <a:p>
            <a:r>
              <a:rPr lang="fr-FR" dirty="0" smtClean="0">
                <a:solidFill>
                  <a:schemeClr val="bg1">
                    <a:lumMod val="65000"/>
                  </a:schemeClr>
                </a:solidFill>
              </a:rPr>
              <a:t>Cadre juridique du DAS</a:t>
            </a:r>
            <a:endParaRPr lang="fr-FR" dirty="0">
              <a:solidFill>
                <a:schemeClr val="bg1">
                  <a:lumMod val="65000"/>
                </a:schemeClr>
              </a:solidFill>
            </a:endParaRPr>
          </a:p>
          <a:p>
            <a:r>
              <a:rPr lang="fr-FR" dirty="0" smtClean="0"/>
              <a:t>Mise en place du DAS</a:t>
            </a:r>
          </a:p>
          <a:p>
            <a:r>
              <a:rPr lang="fr-FR" dirty="0" smtClean="0">
                <a:solidFill>
                  <a:schemeClr val="bg1">
                    <a:lumMod val="65000"/>
                  </a:schemeClr>
                </a:solidFill>
              </a:rPr>
              <a:t>Feuille de route</a:t>
            </a:r>
          </a:p>
        </p:txBody>
      </p:sp>
    </p:spTree>
    <p:extLst>
      <p:ext uri="{BB962C8B-B14F-4D97-AF65-F5344CB8AC3E}">
        <p14:creationId xmlns:p14="http://schemas.microsoft.com/office/powerpoint/2010/main" val="135014757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903649" y="5726521"/>
            <a:ext cx="1750596" cy="584776"/>
          </a:xfrm>
          <a:prstGeom prst="rect">
            <a:avLst/>
          </a:prstGeom>
          <a:noFill/>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Général</a:t>
            </a:r>
            <a:endParaRPr lang="fr-FR" sz="1600" b="1" dirty="0"/>
          </a:p>
        </p:txBody>
      </p:sp>
      <p:sp>
        <p:nvSpPr>
          <p:cNvPr id="3" name="ZoneTexte 2"/>
          <p:cNvSpPr txBox="1"/>
          <p:nvPr/>
        </p:nvSpPr>
        <p:spPr>
          <a:xfrm>
            <a:off x="8015894" y="3675761"/>
            <a:ext cx="1023036"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sz="1600" dirty="0" smtClean="0"/>
              <a:t>Mutuelles</a:t>
            </a:r>
            <a:endParaRPr lang="fr-FR" sz="1600" dirty="0"/>
          </a:p>
        </p:txBody>
      </p:sp>
      <p:sp>
        <p:nvSpPr>
          <p:cNvPr id="6" name="ZoneTexte 5"/>
          <p:cNvSpPr txBox="1"/>
          <p:nvPr/>
        </p:nvSpPr>
        <p:spPr>
          <a:xfrm>
            <a:off x="6976356" y="4174426"/>
            <a:ext cx="758764"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CSB</a:t>
            </a:r>
          </a:p>
          <a:p>
            <a:pPr algn="ctr"/>
            <a:r>
              <a:rPr lang="fr-FR" sz="1600" dirty="0" smtClean="0"/>
              <a:t>public</a:t>
            </a:r>
          </a:p>
          <a:p>
            <a:pPr algn="ctr"/>
            <a:endParaRPr lang="fr-FR" sz="1600" dirty="0"/>
          </a:p>
        </p:txBody>
      </p:sp>
      <p:sp>
        <p:nvSpPr>
          <p:cNvPr id="7" name="ZoneTexte 6"/>
          <p:cNvSpPr txBox="1"/>
          <p:nvPr/>
        </p:nvSpPr>
        <p:spPr>
          <a:xfrm>
            <a:off x="7735120" y="4174426"/>
            <a:ext cx="690589"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err="1" smtClean="0"/>
              <a:t>CoSan</a:t>
            </a:r>
            <a:endParaRPr lang="fr-FR" sz="1600" dirty="0"/>
          </a:p>
        </p:txBody>
      </p:sp>
      <p:sp>
        <p:nvSpPr>
          <p:cNvPr id="8" name="ZoneTexte 7"/>
          <p:cNvSpPr txBox="1"/>
          <p:nvPr/>
        </p:nvSpPr>
        <p:spPr>
          <a:xfrm>
            <a:off x="6976356" y="4781674"/>
            <a:ext cx="836888"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sz="1200" dirty="0" err="1" smtClean="0"/>
              <a:t>Phagecom</a:t>
            </a:r>
            <a:endParaRPr lang="fr-FR" sz="1200" dirty="0" smtClean="0"/>
          </a:p>
        </p:txBody>
      </p:sp>
      <p:sp>
        <p:nvSpPr>
          <p:cNvPr id="9" name="ZoneTexte 8"/>
          <p:cNvSpPr txBox="1"/>
          <p:nvPr/>
        </p:nvSpPr>
        <p:spPr>
          <a:xfrm>
            <a:off x="7735120" y="4512980"/>
            <a:ext cx="690589" cy="553998"/>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400" dirty="0" err="1" smtClean="0"/>
              <a:t>Fanome</a:t>
            </a:r>
            <a:endParaRPr lang="fr-FR" sz="1200" dirty="0" smtClean="0"/>
          </a:p>
          <a:p>
            <a:pPr algn="ctr"/>
            <a:r>
              <a:rPr lang="fr-FR" sz="1600" dirty="0" smtClean="0"/>
              <a:t>/FE </a:t>
            </a:r>
            <a:endParaRPr lang="fr-FR" sz="1600" dirty="0"/>
          </a:p>
        </p:txBody>
      </p:sp>
      <p:sp>
        <p:nvSpPr>
          <p:cNvPr id="11" name="ZoneTexte 10"/>
          <p:cNvSpPr txBox="1"/>
          <p:nvPr/>
        </p:nvSpPr>
        <p:spPr>
          <a:xfrm>
            <a:off x="6778947" y="4806648"/>
            <a:ext cx="197409" cy="246221"/>
          </a:xfrm>
          <a:prstGeom prst="rect">
            <a:avLst/>
          </a:prstGeom>
          <a:ln w="6350" cmpd="sng"/>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000" dirty="0" smtClean="0"/>
              <a:t>DG</a:t>
            </a:r>
            <a:endParaRPr lang="fr-FR" sz="1000" dirty="0"/>
          </a:p>
        </p:txBody>
      </p:sp>
      <p:sp>
        <p:nvSpPr>
          <p:cNvPr id="17" name="ZoneTexte 16"/>
          <p:cNvSpPr txBox="1"/>
          <p:nvPr/>
        </p:nvSpPr>
        <p:spPr>
          <a:xfrm>
            <a:off x="4001964" y="5719834"/>
            <a:ext cx="1750596" cy="584776"/>
          </a:xfrm>
          <a:prstGeom prst="rect">
            <a:avLst/>
          </a:prstGeom>
          <a:noFill/>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Salariés privés</a:t>
            </a:r>
            <a:endParaRPr lang="fr-FR" sz="1600" b="1" dirty="0"/>
          </a:p>
        </p:txBody>
      </p:sp>
      <p:sp>
        <p:nvSpPr>
          <p:cNvPr id="18" name="ZoneTexte 17"/>
          <p:cNvSpPr txBox="1"/>
          <p:nvPr/>
        </p:nvSpPr>
        <p:spPr>
          <a:xfrm>
            <a:off x="172837" y="5719834"/>
            <a:ext cx="1750596" cy="584776"/>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Militaires</a:t>
            </a:r>
            <a:endParaRPr lang="fr-FR" sz="1600" b="1" dirty="0"/>
          </a:p>
        </p:txBody>
      </p:sp>
      <p:sp>
        <p:nvSpPr>
          <p:cNvPr id="19" name="ZoneTexte 18"/>
          <p:cNvSpPr txBox="1"/>
          <p:nvPr/>
        </p:nvSpPr>
        <p:spPr>
          <a:xfrm>
            <a:off x="5894685" y="4164310"/>
            <a:ext cx="8269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CSB</a:t>
            </a:r>
          </a:p>
          <a:p>
            <a:pPr algn="ctr"/>
            <a:r>
              <a:rPr lang="fr-FR" sz="1600" dirty="0" err="1" smtClean="0"/>
              <a:t>Confess</a:t>
            </a:r>
            <a:endParaRPr lang="fr-FR" sz="1600" dirty="0" smtClean="0"/>
          </a:p>
        </p:txBody>
      </p:sp>
      <p:sp>
        <p:nvSpPr>
          <p:cNvPr id="20" name="ZoneTexte 19"/>
          <p:cNvSpPr txBox="1"/>
          <p:nvPr/>
        </p:nvSpPr>
        <p:spPr>
          <a:xfrm>
            <a:off x="2982334" y="4174426"/>
            <a:ext cx="797888"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CHR </a:t>
            </a:r>
          </a:p>
          <a:p>
            <a:pPr algn="ctr"/>
            <a:endParaRPr lang="fr-FR" sz="1600" dirty="0" smtClean="0"/>
          </a:p>
        </p:txBody>
      </p:sp>
      <p:sp>
        <p:nvSpPr>
          <p:cNvPr id="22" name="ZoneTexte 21"/>
          <p:cNvSpPr txBox="1"/>
          <p:nvPr/>
        </p:nvSpPr>
        <p:spPr>
          <a:xfrm>
            <a:off x="4926554" y="4162413"/>
            <a:ext cx="8430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Centre</a:t>
            </a:r>
          </a:p>
          <a:p>
            <a:pPr algn="ctr"/>
            <a:r>
              <a:rPr lang="fr-FR" sz="1600" dirty="0" smtClean="0"/>
              <a:t>OSIE</a:t>
            </a:r>
          </a:p>
        </p:txBody>
      </p:sp>
      <p:sp>
        <p:nvSpPr>
          <p:cNvPr id="23" name="ZoneTexte 22"/>
          <p:cNvSpPr txBox="1"/>
          <p:nvPr/>
        </p:nvSpPr>
        <p:spPr>
          <a:xfrm>
            <a:off x="3945464" y="4161187"/>
            <a:ext cx="8430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Centre</a:t>
            </a:r>
          </a:p>
          <a:p>
            <a:pPr algn="ctr"/>
            <a:r>
              <a:rPr lang="fr-FR" sz="1600" dirty="0" smtClean="0"/>
              <a:t>CNAPS</a:t>
            </a:r>
          </a:p>
        </p:txBody>
      </p:sp>
      <p:sp>
        <p:nvSpPr>
          <p:cNvPr id="24" name="ZoneTexte 23"/>
          <p:cNvSpPr txBox="1"/>
          <p:nvPr/>
        </p:nvSpPr>
        <p:spPr>
          <a:xfrm>
            <a:off x="2083828" y="4174426"/>
            <a:ext cx="797888"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err="1" smtClean="0"/>
              <a:t>HoMi</a:t>
            </a:r>
            <a:endParaRPr lang="fr-FR" sz="1600" dirty="0" smtClean="0"/>
          </a:p>
          <a:p>
            <a:pPr algn="ctr"/>
            <a:endParaRPr lang="fr-FR" sz="1600" dirty="0" smtClean="0"/>
          </a:p>
        </p:txBody>
      </p:sp>
      <p:sp>
        <p:nvSpPr>
          <p:cNvPr id="25" name="ZoneTexte 24"/>
          <p:cNvSpPr txBox="1"/>
          <p:nvPr/>
        </p:nvSpPr>
        <p:spPr>
          <a:xfrm>
            <a:off x="3231804" y="4537127"/>
            <a:ext cx="548418" cy="215444"/>
          </a:xfrm>
          <a:prstGeom prst="rect">
            <a:avLst/>
          </a:prstGeom>
          <a:ln w="6350" cmpd="sng"/>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800" dirty="0" err="1" smtClean="0"/>
              <a:t>Fanome</a:t>
            </a:r>
            <a:r>
              <a:rPr lang="fr-FR" sz="800" dirty="0" smtClean="0"/>
              <a:t> / FE</a:t>
            </a:r>
            <a:endParaRPr lang="fr-FR" sz="800" dirty="0"/>
          </a:p>
        </p:txBody>
      </p:sp>
      <p:sp>
        <p:nvSpPr>
          <p:cNvPr id="72" name="ZoneTexte 71"/>
          <p:cNvSpPr txBox="1"/>
          <p:nvPr/>
        </p:nvSpPr>
        <p:spPr>
          <a:xfrm>
            <a:off x="1125545" y="4174426"/>
            <a:ext cx="797888"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Cliniques privées</a:t>
            </a:r>
          </a:p>
          <a:p>
            <a:pPr algn="ctr"/>
            <a:endParaRPr lang="fr-FR" sz="800" b="1" dirty="0" smtClean="0"/>
          </a:p>
        </p:txBody>
      </p:sp>
      <p:sp>
        <p:nvSpPr>
          <p:cNvPr id="135" name="ZoneTexte 134"/>
          <p:cNvSpPr txBox="1"/>
          <p:nvPr/>
        </p:nvSpPr>
        <p:spPr>
          <a:xfrm>
            <a:off x="4175544" y="2345401"/>
            <a:ext cx="986549"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Organismes  Santé Inter Entreprise</a:t>
            </a:r>
          </a:p>
        </p:txBody>
      </p:sp>
      <p:sp>
        <p:nvSpPr>
          <p:cNvPr id="158" name="ZoneTexte 157"/>
          <p:cNvSpPr txBox="1"/>
          <p:nvPr/>
        </p:nvSpPr>
        <p:spPr>
          <a:xfrm>
            <a:off x="3162446" y="2345401"/>
            <a:ext cx="8430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CNAPS</a:t>
            </a:r>
          </a:p>
          <a:p>
            <a:pPr algn="ctr"/>
            <a:endParaRPr lang="fr-FR" sz="1600" dirty="0" smtClean="0"/>
          </a:p>
        </p:txBody>
      </p:sp>
      <p:sp>
        <p:nvSpPr>
          <p:cNvPr id="169" name="ZoneTexte 168"/>
          <p:cNvSpPr txBox="1"/>
          <p:nvPr/>
        </p:nvSpPr>
        <p:spPr>
          <a:xfrm>
            <a:off x="796537" y="1199943"/>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MFB</a:t>
            </a:r>
          </a:p>
        </p:txBody>
      </p:sp>
      <p:sp>
        <p:nvSpPr>
          <p:cNvPr id="170" name="ZoneTexte 169"/>
          <p:cNvSpPr txBox="1"/>
          <p:nvPr/>
        </p:nvSpPr>
        <p:spPr>
          <a:xfrm>
            <a:off x="796537" y="2302619"/>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MSANP</a:t>
            </a:r>
          </a:p>
        </p:txBody>
      </p:sp>
      <p:sp>
        <p:nvSpPr>
          <p:cNvPr id="171" name="ZoneTexte 170"/>
          <p:cNvSpPr txBox="1"/>
          <p:nvPr/>
        </p:nvSpPr>
        <p:spPr>
          <a:xfrm>
            <a:off x="796537" y="1476942"/>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MFPTLS</a:t>
            </a:r>
          </a:p>
        </p:txBody>
      </p:sp>
      <p:sp>
        <p:nvSpPr>
          <p:cNvPr id="172" name="ZoneTexte 171"/>
          <p:cNvSpPr txBox="1"/>
          <p:nvPr/>
        </p:nvSpPr>
        <p:spPr>
          <a:xfrm>
            <a:off x="796537" y="1753941"/>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MID</a:t>
            </a:r>
          </a:p>
        </p:txBody>
      </p:sp>
      <p:sp>
        <p:nvSpPr>
          <p:cNvPr id="181" name="ZoneTexte 180"/>
          <p:cNvSpPr txBox="1"/>
          <p:nvPr/>
        </p:nvSpPr>
        <p:spPr>
          <a:xfrm>
            <a:off x="6860481" y="2143405"/>
            <a:ext cx="1814342" cy="707886"/>
          </a:xfrm>
          <a:prstGeom prst="rect">
            <a:avLst/>
          </a:prstGeom>
          <a:ln>
            <a:solidFill>
              <a:srgbClr val="000000"/>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600" b="1" dirty="0" smtClean="0"/>
              <a:t>CNSS</a:t>
            </a:r>
          </a:p>
          <a:p>
            <a:pPr algn="ctr"/>
            <a:r>
              <a:rPr lang="fr-FR" sz="1200" dirty="0" smtClean="0"/>
              <a:t>(Autonomie Cogestion)</a:t>
            </a:r>
          </a:p>
          <a:p>
            <a:pPr algn="ctr"/>
            <a:r>
              <a:rPr lang="fr-FR" sz="1200" dirty="0" smtClean="0">
                <a:sym typeface="Wingdings"/>
              </a:rPr>
              <a:t>Paiement tiers-payant</a:t>
            </a:r>
            <a:endParaRPr lang="fr-FR" sz="1200" dirty="0" smtClean="0"/>
          </a:p>
        </p:txBody>
      </p:sp>
      <p:sp>
        <p:nvSpPr>
          <p:cNvPr id="182" name="ZoneTexte 181"/>
          <p:cNvSpPr txBox="1"/>
          <p:nvPr/>
        </p:nvSpPr>
        <p:spPr>
          <a:xfrm>
            <a:off x="5782719" y="619477"/>
            <a:ext cx="843021" cy="338554"/>
          </a:xfrm>
          <a:prstGeom prst="rect">
            <a:avLst/>
          </a:prstGeom>
          <a:ln>
            <a:solidFill>
              <a:schemeClr val="tx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600" b="1" dirty="0" smtClean="0"/>
              <a:t>FDSS</a:t>
            </a:r>
          </a:p>
        </p:txBody>
      </p:sp>
      <p:cxnSp>
        <p:nvCxnSpPr>
          <p:cNvPr id="183" name="Connecteur en arc 182"/>
          <p:cNvCxnSpPr>
            <a:stCxn id="182" idx="2"/>
            <a:endCxn id="181" idx="0"/>
          </p:cNvCxnSpPr>
          <p:nvPr/>
        </p:nvCxnSpPr>
        <p:spPr>
          <a:xfrm rot="16200000" flipH="1">
            <a:off x="6393254" y="769007"/>
            <a:ext cx="1185374" cy="1563422"/>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187" name="ZoneTexte 186"/>
          <p:cNvSpPr txBox="1"/>
          <p:nvPr/>
        </p:nvSpPr>
        <p:spPr>
          <a:xfrm>
            <a:off x="5686392" y="3088464"/>
            <a:ext cx="904332"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200" dirty="0" smtClean="0"/>
              <a:t>Actions Prévention et Extrême pauvreté</a:t>
            </a:r>
          </a:p>
        </p:txBody>
      </p:sp>
      <p:cxnSp>
        <p:nvCxnSpPr>
          <p:cNvPr id="188" name="Connecteur en arc 187"/>
          <p:cNvCxnSpPr>
            <a:stCxn id="182" idx="2"/>
            <a:endCxn id="187" idx="0"/>
          </p:cNvCxnSpPr>
          <p:nvPr/>
        </p:nvCxnSpPr>
        <p:spPr>
          <a:xfrm rot="5400000">
            <a:off x="5106178" y="1990411"/>
            <a:ext cx="2130433" cy="65672"/>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202" name="ZoneTexte 201"/>
          <p:cNvSpPr txBox="1"/>
          <p:nvPr/>
        </p:nvSpPr>
        <p:spPr>
          <a:xfrm>
            <a:off x="2083828" y="5719834"/>
            <a:ext cx="1750596" cy="584776"/>
          </a:xfrm>
          <a:prstGeom prst="rect">
            <a:avLst/>
          </a:prstGeom>
          <a:noFill/>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fonctionnaires</a:t>
            </a:r>
            <a:endParaRPr lang="fr-FR" sz="1600" b="1" dirty="0"/>
          </a:p>
        </p:txBody>
      </p:sp>
      <p:sp>
        <p:nvSpPr>
          <p:cNvPr id="238" name="ZoneTexte 237"/>
          <p:cNvSpPr txBox="1"/>
          <p:nvPr/>
        </p:nvSpPr>
        <p:spPr>
          <a:xfrm>
            <a:off x="796537" y="2025620"/>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MPPSPF</a:t>
            </a:r>
          </a:p>
        </p:txBody>
      </p:sp>
      <p:sp>
        <p:nvSpPr>
          <p:cNvPr id="241" name="ZoneTexte 240"/>
          <p:cNvSpPr txBox="1"/>
          <p:nvPr/>
        </p:nvSpPr>
        <p:spPr>
          <a:xfrm>
            <a:off x="796537" y="2579618"/>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MDN</a:t>
            </a:r>
          </a:p>
        </p:txBody>
      </p:sp>
      <p:sp>
        <p:nvSpPr>
          <p:cNvPr id="246" name="ZoneTexte 245"/>
          <p:cNvSpPr txBox="1"/>
          <p:nvPr/>
        </p:nvSpPr>
        <p:spPr>
          <a:xfrm>
            <a:off x="167442" y="524342"/>
            <a:ext cx="627968"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err="1" smtClean="0"/>
              <a:t>Bilat</a:t>
            </a:r>
            <a:endParaRPr lang="fr-FR" sz="1600" dirty="0" smtClean="0"/>
          </a:p>
        </p:txBody>
      </p:sp>
      <p:sp>
        <p:nvSpPr>
          <p:cNvPr id="247" name="ZoneTexte 246"/>
          <p:cNvSpPr txBox="1"/>
          <p:nvPr/>
        </p:nvSpPr>
        <p:spPr>
          <a:xfrm>
            <a:off x="795409" y="524342"/>
            <a:ext cx="752721" cy="338554"/>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dirty="0" err="1" smtClean="0"/>
              <a:t>Multilat</a:t>
            </a:r>
            <a:endParaRPr lang="fr-FR" sz="1600" dirty="0" smtClean="0"/>
          </a:p>
        </p:txBody>
      </p:sp>
      <p:sp>
        <p:nvSpPr>
          <p:cNvPr id="248" name="ZoneTexte 247"/>
          <p:cNvSpPr txBox="1"/>
          <p:nvPr/>
        </p:nvSpPr>
        <p:spPr>
          <a:xfrm>
            <a:off x="1548131" y="524342"/>
            <a:ext cx="613762" cy="338554"/>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dirty="0" err="1" smtClean="0"/>
              <a:t>Glob</a:t>
            </a:r>
            <a:r>
              <a:rPr lang="fr-FR" sz="1600" dirty="0" smtClean="0"/>
              <a:t>.</a:t>
            </a:r>
          </a:p>
        </p:txBody>
      </p:sp>
      <p:sp>
        <p:nvSpPr>
          <p:cNvPr id="249" name="ZoneTexte 248"/>
          <p:cNvSpPr txBox="1"/>
          <p:nvPr/>
        </p:nvSpPr>
        <p:spPr>
          <a:xfrm>
            <a:off x="167442" y="250585"/>
            <a:ext cx="1994449" cy="276999"/>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200" dirty="0" smtClean="0"/>
              <a:t>PTF</a:t>
            </a:r>
          </a:p>
        </p:txBody>
      </p:sp>
      <p:sp>
        <p:nvSpPr>
          <p:cNvPr id="251" name="ZoneTexte 250"/>
          <p:cNvSpPr txBox="1"/>
          <p:nvPr/>
        </p:nvSpPr>
        <p:spPr>
          <a:xfrm>
            <a:off x="7358049" y="112086"/>
            <a:ext cx="1221437" cy="27699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1200" dirty="0" smtClean="0"/>
              <a:t>Parrainages </a:t>
            </a:r>
            <a:r>
              <a:rPr lang="fr-FR" sz="1200" dirty="0" err="1" smtClean="0"/>
              <a:t>int</a:t>
            </a:r>
            <a:r>
              <a:rPr lang="fr-FR" sz="1200" dirty="0" smtClean="0"/>
              <a:t>.</a:t>
            </a:r>
          </a:p>
        </p:txBody>
      </p:sp>
      <p:sp>
        <p:nvSpPr>
          <p:cNvPr id="252" name="ZoneTexte 251"/>
          <p:cNvSpPr txBox="1"/>
          <p:nvPr/>
        </p:nvSpPr>
        <p:spPr>
          <a:xfrm>
            <a:off x="7358049" y="524342"/>
            <a:ext cx="1221437" cy="27699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1200" dirty="0" smtClean="0"/>
              <a:t>Dons &amp; legs </a:t>
            </a:r>
            <a:r>
              <a:rPr lang="fr-FR" sz="1200" dirty="0" err="1" smtClean="0"/>
              <a:t>nat</a:t>
            </a:r>
            <a:r>
              <a:rPr lang="fr-FR" sz="1200" dirty="0" smtClean="0"/>
              <a:t>.</a:t>
            </a:r>
          </a:p>
        </p:txBody>
      </p:sp>
      <p:cxnSp>
        <p:nvCxnSpPr>
          <p:cNvPr id="255" name="Connecteur en arc 254"/>
          <p:cNvCxnSpPr>
            <a:stCxn id="251" idx="1"/>
            <a:endCxn id="182" idx="3"/>
          </p:cNvCxnSpPr>
          <p:nvPr/>
        </p:nvCxnSpPr>
        <p:spPr>
          <a:xfrm rot="10800000" flipV="1">
            <a:off x="6625741" y="250586"/>
            <a:ext cx="732309" cy="538168"/>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258" name="Connecteur en arc 257"/>
          <p:cNvCxnSpPr>
            <a:stCxn id="252" idx="1"/>
            <a:endCxn id="182" idx="3"/>
          </p:cNvCxnSpPr>
          <p:nvPr/>
        </p:nvCxnSpPr>
        <p:spPr>
          <a:xfrm rot="10800000" flipV="1">
            <a:off x="6625741" y="662842"/>
            <a:ext cx="732309" cy="125912"/>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263" name="ZoneTexte 262"/>
          <p:cNvSpPr txBox="1"/>
          <p:nvPr/>
        </p:nvSpPr>
        <p:spPr>
          <a:xfrm>
            <a:off x="3163759" y="3220623"/>
            <a:ext cx="184666" cy="369332"/>
          </a:xfrm>
          <a:prstGeom prst="rect">
            <a:avLst/>
          </a:prstGeom>
          <a:noFill/>
        </p:spPr>
        <p:txBody>
          <a:bodyPr wrap="none" rtlCol="0">
            <a:spAutoFit/>
          </a:bodyPr>
          <a:lstStyle/>
          <a:p>
            <a:endParaRPr lang="fr-FR" dirty="0"/>
          </a:p>
        </p:txBody>
      </p:sp>
      <p:sp>
        <p:nvSpPr>
          <p:cNvPr id="265" name="ZoneTexte 264"/>
          <p:cNvSpPr txBox="1"/>
          <p:nvPr/>
        </p:nvSpPr>
        <p:spPr>
          <a:xfrm rot="16200000">
            <a:off x="-146900" y="1889779"/>
            <a:ext cx="1656674" cy="27700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1200" dirty="0" smtClean="0"/>
              <a:t>PM</a:t>
            </a:r>
          </a:p>
        </p:txBody>
      </p:sp>
      <p:sp>
        <p:nvSpPr>
          <p:cNvPr id="266" name="ZoneTexte 265"/>
          <p:cNvSpPr txBox="1"/>
          <p:nvPr/>
        </p:nvSpPr>
        <p:spPr>
          <a:xfrm rot="16200000">
            <a:off x="-6247" y="1476437"/>
            <a:ext cx="821367" cy="27700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1200" dirty="0" smtClean="0"/>
              <a:t>PR</a:t>
            </a:r>
          </a:p>
        </p:txBody>
      </p:sp>
      <p:sp>
        <p:nvSpPr>
          <p:cNvPr id="267" name="ZoneTexte 266"/>
          <p:cNvSpPr txBox="1"/>
          <p:nvPr/>
        </p:nvSpPr>
        <p:spPr>
          <a:xfrm rot="16200000">
            <a:off x="-11062" y="2302619"/>
            <a:ext cx="830997" cy="27700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1200" dirty="0" smtClean="0"/>
              <a:t>AN</a:t>
            </a:r>
          </a:p>
        </p:txBody>
      </p:sp>
      <p:sp>
        <p:nvSpPr>
          <p:cNvPr id="269" name="ZoneTexte 268"/>
          <p:cNvSpPr txBox="1"/>
          <p:nvPr/>
        </p:nvSpPr>
        <p:spPr>
          <a:xfrm>
            <a:off x="5783215" y="170976"/>
            <a:ext cx="843021" cy="438582"/>
          </a:xfrm>
          <a:prstGeom prst="rect">
            <a:avLst/>
          </a:prstGeom>
          <a:ln>
            <a:solidFill>
              <a:srgbClr val="000000"/>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200" b="1" dirty="0" smtClean="0"/>
              <a:t>CA</a:t>
            </a:r>
            <a:endParaRPr lang="fr-FR" sz="1600" b="1" dirty="0" smtClean="0"/>
          </a:p>
          <a:p>
            <a:pPr algn="ctr"/>
            <a:r>
              <a:rPr lang="fr-FR" sz="1050" dirty="0" smtClean="0"/>
              <a:t>multipartite</a:t>
            </a:r>
            <a:endParaRPr lang="fr-FR" sz="1400" dirty="0" smtClean="0"/>
          </a:p>
        </p:txBody>
      </p:sp>
      <p:sp>
        <p:nvSpPr>
          <p:cNvPr id="285" name="ZoneTexte 284"/>
          <p:cNvSpPr txBox="1"/>
          <p:nvPr/>
        </p:nvSpPr>
        <p:spPr>
          <a:xfrm>
            <a:off x="2139314" y="2906518"/>
            <a:ext cx="843021"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ORN</a:t>
            </a:r>
          </a:p>
        </p:txBody>
      </p:sp>
      <p:sp>
        <p:nvSpPr>
          <p:cNvPr id="286" name="ZoneTexte 285"/>
          <p:cNvSpPr txBox="1"/>
          <p:nvPr/>
        </p:nvSpPr>
        <p:spPr>
          <a:xfrm>
            <a:off x="2139314" y="1851046"/>
            <a:ext cx="843021"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CCM</a:t>
            </a:r>
          </a:p>
        </p:txBody>
      </p:sp>
      <p:sp>
        <p:nvSpPr>
          <p:cNvPr id="288" name="ZoneTexte 287"/>
          <p:cNvSpPr txBox="1"/>
          <p:nvPr/>
        </p:nvSpPr>
        <p:spPr>
          <a:xfrm>
            <a:off x="3834424" y="1017696"/>
            <a:ext cx="1444181"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1200" dirty="0" smtClean="0"/>
              <a:t>Financement de gratuité et affiliation</a:t>
            </a:r>
          </a:p>
        </p:txBody>
      </p:sp>
      <p:cxnSp>
        <p:nvCxnSpPr>
          <p:cNvPr id="289" name="Connecteur en arc 288"/>
          <p:cNvCxnSpPr>
            <a:stCxn id="288" idx="3"/>
            <a:endCxn id="182" idx="1"/>
          </p:cNvCxnSpPr>
          <p:nvPr/>
        </p:nvCxnSpPr>
        <p:spPr>
          <a:xfrm flipV="1">
            <a:off x="5278605" y="788754"/>
            <a:ext cx="504114" cy="552108"/>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296" name="Connecteur en arc 295"/>
          <p:cNvCxnSpPr>
            <a:stCxn id="249" idx="3"/>
            <a:endCxn id="288" idx="1"/>
          </p:cNvCxnSpPr>
          <p:nvPr/>
        </p:nvCxnSpPr>
        <p:spPr>
          <a:xfrm>
            <a:off x="2161891" y="389085"/>
            <a:ext cx="1672533" cy="951777"/>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311" name="Connecteur en arc 310"/>
          <p:cNvCxnSpPr>
            <a:stCxn id="169" idx="3"/>
          </p:cNvCxnSpPr>
          <p:nvPr/>
        </p:nvCxnSpPr>
        <p:spPr>
          <a:xfrm>
            <a:off x="1783086" y="1338443"/>
            <a:ext cx="2038256" cy="31531"/>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315" name="ZoneTexte 314"/>
          <p:cNvSpPr txBox="1"/>
          <p:nvPr/>
        </p:nvSpPr>
        <p:spPr>
          <a:xfrm>
            <a:off x="8015894" y="3232079"/>
            <a:ext cx="1002324" cy="338554"/>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dirty="0" smtClean="0"/>
              <a:t>Entreprises</a:t>
            </a:r>
          </a:p>
        </p:txBody>
      </p:sp>
      <p:sp>
        <p:nvSpPr>
          <p:cNvPr id="319" name="ZoneTexte 318"/>
          <p:cNvSpPr txBox="1"/>
          <p:nvPr/>
        </p:nvSpPr>
        <p:spPr>
          <a:xfrm>
            <a:off x="95838" y="4154147"/>
            <a:ext cx="952298"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Médecins privés  et pharmacies</a:t>
            </a:r>
            <a:endParaRPr lang="fr-FR" sz="1200" dirty="0"/>
          </a:p>
        </p:txBody>
      </p:sp>
      <p:sp>
        <p:nvSpPr>
          <p:cNvPr id="284" name="ZoneTexte 283"/>
          <p:cNvSpPr txBox="1"/>
          <p:nvPr/>
        </p:nvSpPr>
        <p:spPr>
          <a:xfrm>
            <a:off x="2139314" y="2321742"/>
            <a:ext cx="843021" cy="584776"/>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ONN</a:t>
            </a:r>
          </a:p>
          <a:p>
            <a:pPr algn="ctr"/>
            <a:r>
              <a:rPr lang="fr-FR" sz="1600" dirty="0" smtClean="0"/>
              <a:t>(PR-TB)</a:t>
            </a:r>
          </a:p>
        </p:txBody>
      </p:sp>
      <p:sp>
        <p:nvSpPr>
          <p:cNvPr id="62" name="Bulle rectangulaire 61"/>
          <p:cNvSpPr/>
          <p:nvPr/>
        </p:nvSpPr>
        <p:spPr>
          <a:xfrm>
            <a:off x="3578598" y="3255853"/>
            <a:ext cx="1700007" cy="908457"/>
          </a:xfrm>
          <a:prstGeom prst="wedgeRectCallout">
            <a:avLst>
              <a:gd name="adj1" fmla="val -67591"/>
              <a:gd name="adj2" fmla="val -266331"/>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Mobilisation des solidarités publiques</a:t>
            </a:r>
            <a:endParaRPr lang="fr-FR" dirty="0">
              <a:solidFill>
                <a:schemeClr val="tx1"/>
              </a:solidFill>
            </a:endParaRPr>
          </a:p>
        </p:txBody>
      </p:sp>
      <p:sp>
        <p:nvSpPr>
          <p:cNvPr id="63" name="Bulle rectangulaire 62"/>
          <p:cNvSpPr/>
          <p:nvPr/>
        </p:nvSpPr>
        <p:spPr>
          <a:xfrm>
            <a:off x="7443993" y="991474"/>
            <a:ext cx="1700007" cy="908457"/>
          </a:xfrm>
          <a:prstGeom prst="wedgeRectCallout">
            <a:avLst>
              <a:gd name="adj1" fmla="val -44369"/>
              <a:gd name="adj2" fmla="val -111430"/>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Mobilisation des solidarités privées</a:t>
            </a:r>
            <a:endParaRPr lang="fr-FR" dirty="0">
              <a:solidFill>
                <a:schemeClr val="tx1"/>
              </a:solidFill>
            </a:endParaRPr>
          </a:p>
        </p:txBody>
      </p:sp>
      <p:sp>
        <p:nvSpPr>
          <p:cNvPr id="65" name="Bulle rectangulaire 64"/>
          <p:cNvSpPr/>
          <p:nvPr/>
        </p:nvSpPr>
        <p:spPr>
          <a:xfrm>
            <a:off x="5354226" y="2302619"/>
            <a:ext cx="1700007" cy="543769"/>
          </a:xfrm>
          <a:prstGeom prst="wedgeRectCallout">
            <a:avLst>
              <a:gd name="adj1" fmla="val 31992"/>
              <a:gd name="adj2" fmla="val -201223"/>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Transferts pour Affiliation</a:t>
            </a:r>
            <a:endParaRPr lang="fr-FR" dirty="0">
              <a:solidFill>
                <a:schemeClr val="tx1"/>
              </a:solidFill>
            </a:endParaRPr>
          </a:p>
        </p:txBody>
      </p:sp>
      <p:sp>
        <p:nvSpPr>
          <p:cNvPr id="67" name="Bulle rectangulaire 66"/>
          <p:cNvSpPr/>
          <p:nvPr/>
        </p:nvSpPr>
        <p:spPr>
          <a:xfrm>
            <a:off x="5804394" y="4760253"/>
            <a:ext cx="1700007" cy="748456"/>
          </a:xfrm>
          <a:prstGeom prst="wedgeRectCallout">
            <a:avLst>
              <a:gd name="adj1" fmla="val -28215"/>
              <a:gd name="adj2" fmla="val -174733"/>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Contrats d’opérateur pour inclusion</a:t>
            </a:r>
            <a:endParaRPr lang="fr-FR" dirty="0">
              <a:solidFill>
                <a:schemeClr val="tx1"/>
              </a:solidFill>
            </a:endParaRPr>
          </a:p>
        </p:txBody>
      </p:sp>
      <p:sp>
        <p:nvSpPr>
          <p:cNvPr id="4" name="ZoneTexte 3"/>
          <p:cNvSpPr txBox="1"/>
          <p:nvPr/>
        </p:nvSpPr>
        <p:spPr>
          <a:xfrm>
            <a:off x="2926080" y="160750"/>
            <a:ext cx="2711324" cy="523220"/>
          </a:xfrm>
          <a:prstGeom prst="rect">
            <a:avLst/>
          </a:prstGeom>
          <a:noFill/>
        </p:spPr>
        <p:txBody>
          <a:bodyPr wrap="none" rtlCol="0">
            <a:spAutoFit/>
          </a:bodyPr>
          <a:lstStyle/>
          <a:p>
            <a:r>
              <a:rPr lang="fr-FR" sz="2800" dirty="0" smtClean="0">
                <a:solidFill>
                  <a:srgbClr val="000090"/>
                </a:solidFill>
              </a:rPr>
              <a:t>Missions du FDSS</a:t>
            </a:r>
            <a:endParaRPr lang="fr-FR" sz="2800" dirty="0">
              <a:solidFill>
                <a:srgbClr val="000090"/>
              </a:solidFill>
            </a:endParaRPr>
          </a:p>
        </p:txBody>
      </p:sp>
    </p:spTree>
    <p:extLst>
      <p:ext uri="{BB962C8B-B14F-4D97-AF65-F5344CB8AC3E}">
        <p14:creationId xmlns:p14="http://schemas.microsoft.com/office/powerpoint/2010/main" val="31919190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5" grpId="0" animBg="1"/>
      <p:bldP spid="6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ZoneTexte 68"/>
          <p:cNvSpPr txBox="1"/>
          <p:nvPr/>
        </p:nvSpPr>
        <p:spPr>
          <a:xfrm>
            <a:off x="95838" y="4154147"/>
            <a:ext cx="952298"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Médecins privés  et pharmacies</a:t>
            </a:r>
            <a:endParaRPr lang="fr-FR" sz="1200" dirty="0"/>
          </a:p>
        </p:txBody>
      </p:sp>
      <p:sp>
        <p:nvSpPr>
          <p:cNvPr id="2" name="ZoneTexte 1"/>
          <p:cNvSpPr txBox="1"/>
          <p:nvPr/>
        </p:nvSpPr>
        <p:spPr>
          <a:xfrm>
            <a:off x="5903649" y="5726521"/>
            <a:ext cx="1750596" cy="584776"/>
          </a:xfrm>
          <a:prstGeom prst="rect">
            <a:avLst/>
          </a:prstGeom>
          <a:noFill/>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Général</a:t>
            </a:r>
            <a:endParaRPr lang="fr-FR" sz="1600" b="1" dirty="0"/>
          </a:p>
        </p:txBody>
      </p:sp>
      <p:sp>
        <p:nvSpPr>
          <p:cNvPr id="3" name="ZoneTexte 2"/>
          <p:cNvSpPr txBox="1"/>
          <p:nvPr/>
        </p:nvSpPr>
        <p:spPr>
          <a:xfrm>
            <a:off x="8015894" y="3675761"/>
            <a:ext cx="1023036"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sz="1600" dirty="0" smtClean="0"/>
              <a:t>Mutuelles</a:t>
            </a:r>
            <a:endParaRPr lang="fr-FR" sz="1600" dirty="0"/>
          </a:p>
        </p:txBody>
      </p:sp>
      <p:sp>
        <p:nvSpPr>
          <p:cNvPr id="6" name="ZoneTexte 5"/>
          <p:cNvSpPr txBox="1"/>
          <p:nvPr/>
        </p:nvSpPr>
        <p:spPr>
          <a:xfrm>
            <a:off x="6976356" y="4174426"/>
            <a:ext cx="758764"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CSB</a:t>
            </a:r>
          </a:p>
          <a:p>
            <a:pPr algn="ctr"/>
            <a:r>
              <a:rPr lang="fr-FR" sz="1600" dirty="0" smtClean="0"/>
              <a:t>public</a:t>
            </a:r>
          </a:p>
          <a:p>
            <a:pPr algn="ctr"/>
            <a:endParaRPr lang="fr-FR" sz="1600" dirty="0"/>
          </a:p>
        </p:txBody>
      </p:sp>
      <p:sp>
        <p:nvSpPr>
          <p:cNvPr id="7" name="ZoneTexte 6"/>
          <p:cNvSpPr txBox="1"/>
          <p:nvPr/>
        </p:nvSpPr>
        <p:spPr>
          <a:xfrm>
            <a:off x="7735120" y="4174426"/>
            <a:ext cx="690589"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err="1" smtClean="0"/>
              <a:t>CoSan</a:t>
            </a:r>
            <a:endParaRPr lang="fr-FR" sz="1600" dirty="0"/>
          </a:p>
        </p:txBody>
      </p:sp>
      <p:sp>
        <p:nvSpPr>
          <p:cNvPr id="8" name="ZoneTexte 7"/>
          <p:cNvSpPr txBox="1"/>
          <p:nvPr/>
        </p:nvSpPr>
        <p:spPr>
          <a:xfrm>
            <a:off x="6976356" y="4781674"/>
            <a:ext cx="836888"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sz="1200" dirty="0" err="1" smtClean="0"/>
              <a:t>Phagecom</a:t>
            </a:r>
            <a:endParaRPr lang="fr-FR" sz="1200" dirty="0" smtClean="0"/>
          </a:p>
        </p:txBody>
      </p:sp>
      <p:sp>
        <p:nvSpPr>
          <p:cNvPr id="9" name="ZoneTexte 8"/>
          <p:cNvSpPr txBox="1"/>
          <p:nvPr/>
        </p:nvSpPr>
        <p:spPr>
          <a:xfrm>
            <a:off x="7735120" y="4512980"/>
            <a:ext cx="690589" cy="553998"/>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400" dirty="0" err="1" smtClean="0"/>
              <a:t>Fanome</a:t>
            </a:r>
            <a:endParaRPr lang="fr-FR" sz="1200" dirty="0" smtClean="0"/>
          </a:p>
          <a:p>
            <a:pPr algn="ctr"/>
            <a:r>
              <a:rPr lang="fr-FR" sz="1600" dirty="0" smtClean="0"/>
              <a:t>/FE </a:t>
            </a:r>
            <a:endParaRPr lang="fr-FR" sz="1600" dirty="0"/>
          </a:p>
        </p:txBody>
      </p:sp>
      <p:sp>
        <p:nvSpPr>
          <p:cNvPr id="11" name="ZoneTexte 10"/>
          <p:cNvSpPr txBox="1"/>
          <p:nvPr/>
        </p:nvSpPr>
        <p:spPr>
          <a:xfrm>
            <a:off x="6778947" y="4806648"/>
            <a:ext cx="197409" cy="246221"/>
          </a:xfrm>
          <a:prstGeom prst="rect">
            <a:avLst/>
          </a:prstGeom>
          <a:ln w="6350" cmpd="sng"/>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000" dirty="0" smtClean="0"/>
              <a:t>DG</a:t>
            </a:r>
            <a:endParaRPr lang="fr-FR" sz="1000" dirty="0"/>
          </a:p>
        </p:txBody>
      </p:sp>
      <p:sp>
        <p:nvSpPr>
          <p:cNvPr id="17" name="ZoneTexte 16"/>
          <p:cNvSpPr txBox="1"/>
          <p:nvPr/>
        </p:nvSpPr>
        <p:spPr>
          <a:xfrm>
            <a:off x="4001964" y="5719834"/>
            <a:ext cx="1750596" cy="584776"/>
          </a:xfrm>
          <a:prstGeom prst="rect">
            <a:avLst/>
          </a:prstGeom>
          <a:noFill/>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Salariés privés</a:t>
            </a:r>
            <a:endParaRPr lang="fr-FR" sz="1600" b="1" dirty="0"/>
          </a:p>
        </p:txBody>
      </p:sp>
      <p:sp>
        <p:nvSpPr>
          <p:cNvPr id="18" name="ZoneTexte 17"/>
          <p:cNvSpPr txBox="1"/>
          <p:nvPr/>
        </p:nvSpPr>
        <p:spPr>
          <a:xfrm>
            <a:off x="172837" y="5719834"/>
            <a:ext cx="1750596" cy="584776"/>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Militaires</a:t>
            </a:r>
            <a:endParaRPr lang="fr-FR" sz="1600" b="1" dirty="0"/>
          </a:p>
        </p:txBody>
      </p:sp>
      <p:sp>
        <p:nvSpPr>
          <p:cNvPr id="19" name="ZoneTexte 18"/>
          <p:cNvSpPr txBox="1"/>
          <p:nvPr/>
        </p:nvSpPr>
        <p:spPr>
          <a:xfrm>
            <a:off x="5894685" y="4164310"/>
            <a:ext cx="8269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CSB</a:t>
            </a:r>
          </a:p>
          <a:p>
            <a:pPr algn="ctr"/>
            <a:r>
              <a:rPr lang="fr-FR" sz="1600" dirty="0" err="1" smtClean="0"/>
              <a:t>Confess</a:t>
            </a:r>
            <a:endParaRPr lang="fr-FR" sz="1600" dirty="0" smtClean="0"/>
          </a:p>
        </p:txBody>
      </p:sp>
      <p:sp>
        <p:nvSpPr>
          <p:cNvPr id="20" name="ZoneTexte 19"/>
          <p:cNvSpPr txBox="1"/>
          <p:nvPr/>
        </p:nvSpPr>
        <p:spPr>
          <a:xfrm>
            <a:off x="2982334" y="4174426"/>
            <a:ext cx="797888"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CHR </a:t>
            </a:r>
          </a:p>
          <a:p>
            <a:pPr algn="ctr"/>
            <a:endParaRPr lang="fr-FR" sz="1600" dirty="0" smtClean="0"/>
          </a:p>
        </p:txBody>
      </p:sp>
      <p:sp>
        <p:nvSpPr>
          <p:cNvPr id="22" name="ZoneTexte 21"/>
          <p:cNvSpPr txBox="1"/>
          <p:nvPr/>
        </p:nvSpPr>
        <p:spPr>
          <a:xfrm>
            <a:off x="4926554" y="4162413"/>
            <a:ext cx="8430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Centre</a:t>
            </a:r>
          </a:p>
          <a:p>
            <a:pPr algn="ctr"/>
            <a:r>
              <a:rPr lang="fr-FR" sz="1600" dirty="0" smtClean="0"/>
              <a:t>OSIE</a:t>
            </a:r>
          </a:p>
        </p:txBody>
      </p:sp>
      <p:sp>
        <p:nvSpPr>
          <p:cNvPr id="23" name="ZoneTexte 22"/>
          <p:cNvSpPr txBox="1"/>
          <p:nvPr/>
        </p:nvSpPr>
        <p:spPr>
          <a:xfrm>
            <a:off x="3945464" y="4161187"/>
            <a:ext cx="8430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Centre</a:t>
            </a:r>
          </a:p>
          <a:p>
            <a:pPr algn="ctr"/>
            <a:r>
              <a:rPr lang="fr-FR" sz="1600" dirty="0" smtClean="0"/>
              <a:t>CNAPS</a:t>
            </a:r>
          </a:p>
        </p:txBody>
      </p:sp>
      <p:sp>
        <p:nvSpPr>
          <p:cNvPr id="24" name="ZoneTexte 23"/>
          <p:cNvSpPr txBox="1"/>
          <p:nvPr/>
        </p:nvSpPr>
        <p:spPr>
          <a:xfrm>
            <a:off x="2083828" y="4174426"/>
            <a:ext cx="797888"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err="1" smtClean="0"/>
              <a:t>HoMi</a:t>
            </a:r>
            <a:endParaRPr lang="fr-FR" sz="1600" dirty="0" smtClean="0"/>
          </a:p>
          <a:p>
            <a:pPr algn="ctr"/>
            <a:endParaRPr lang="fr-FR" sz="1600" dirty="0" smtClean="0"/>
          </a:p>
        </p:txBody>
      </p:sp>
      <p:sp>
        <p:nvSpPr>
          <p:cNvPr id="25" name="ZoneTexte 24"/>
          <p:cNvSpPr txBox="1"/>
          <p:nvPr/>
        </p:nvSpPr>
        <p:spPr>
          <a:xfrm>
            <a:off x="3231804" y="4537127"/>
            <a:ext cx="548418" cy="215444"/>
          </a:xfrm>
          <a:prstGeom prst="rect">
            <a:avLst/>
          </a:prstGeom>
          <a:ln w="6350" cmpd="sng"/>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800" dirty="0" err="1" smtClean="0"/>
              <a:t>Fanome</a:t>
            </a:r>
            <a:r>
              <a:rPr lang="fr-FR" sz="800" dirty="0" smtClean="0"/>
              <a:t> / FE</a:t>
            </a:r>
            <a:endParaRPr lang="fr-FR" sz="800" dirty="0"/>
          </a:p>
        </p:txBody>
      </p:sp>
      <p:sp>
        <p:nvSpPr>
          <p:cNvPr id="72" name="ZoneTexte 71"/>
          <p:cNvSpPr txBox="1"/>
          <p:nvPr/>
        </p:nvSpPr>
        <p:spPr>
          <a:xfrm>
            <a:off x="1125545" y="4174426"/>
            <a:ext cx="797888"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Cliniques privées</a:t>
            </a:r>
          </a:p>
          <a:p>
            <a:pPr algn="ctr"/>
            <a:endParaRPr lang="fr-FR" sz="800" b="1" dirty="0" smtClean="0"/>
          </a:p>
        </p:txBody>
      </p:sp>
      <p:sp>
        <p:nvSpPr>
          <p:cNvPr id="135" name="ZoneTexte 134"/>
          <p:cNvSpPr txBox="1"/>
          <p:nvPr/>
        </p:nvSpPr>
        <p:spPr>
          <a:xfrm>
            <a:off x="4175544" y="2345401"/>
            <a:ext cx="986549"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Organismes  Santé Inter Entreprise</a:t>
            </a:r>
          </a:p>
        </p:txBody>
      </p:sp>
      <p:sp>
        <p:nvSpPr>
          <p:cNvPr id="158" name="ZoneTexte 157"/>
          <p:cNvSpPr txBox="1"/>
          <p:nvPr/>
        </p:nvSpPr>
        <p:spPr>
          <a:xfrm>
            <a:off x="3162446" y="2345401"/>
            <a:ext cx="8430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CNAPS</a:t>
            </a:r>
          </a:p>
          <a:p>
            <a:pPr algn="ctr"/>
            <a:endParaRPr lang="fr-FR" sz="1600" dirty="0" smtClean="0"/>
          </a:p>
        </p:txBody>
      </p:sp>
      <p:sp>
        <p:nvSpPr>
          <p:cNvPr id="169" name="ZoneTexte 168"/>
          <p:cNvSpPr txBox="1"/>
          <p:nvPr/>
        </p:nvSpPr>
        <p:spPr>
          <a:xfrm>
            <a:off x="796537" y="1199943"/>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MFB</a:t>
            </a:r>
          </a:p>
        </p:txBody>
      </p:sp>
      <p:sp>
        <p:nvSpPr>
          <p:cNvPr id="170" name="ZoneTexte 169"/>
          <p:cNvSpPr txBox="1"/>
          <p:nvPr/>
        </p:nvSpPr>
        <p:spPr>
          <a:xfrm>
            <a:off x="796537" y="2302619"/>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MSANP</a:t>
            </a:r>
          </a:p>
        </p:txBody>
      </p:sp>
      <p:sp>
        <p:nvSpPr>
          <p:cNvPr id="171" name="ZoneTexte 170"/>
          <p:cNvSpPr txBox="1"/>
          <p:nvPr/>
        </p:nvSpPr>
        <p:spPr>
          <a:xfrm>
            <a:off x="796537" y="1476942"/>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MFPTLS</a:t>
            </a:r>
          </a:p>
        </p:txBody>
      </p:sp>
      <p:sp>
        <p:nvSpPr>
          <p:cNvPr id="172" name="ZoneTexte 171"/>
          <p:cNvSpPr txBox="1"/>
          <p:nvPr/>
        </p:nvSpPr>
        <p:spPr>
          <a:xfrm>
            <a:off x="796537" y="1753941"/>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MID</a:t>
            </a:r>
          </a:p>
        </p:txBody>
      </p:sp>
      <p:sp>
        <p:nvSpPr>
          <p:cNvPr id="181" name="ZoneTexte 180"/>
          <p:cNvSpPr txBox="1"/>
          <p:nvPr/>
        </p:nvSpPr>
        <p:spPr>
          <a:xfrm>
            <a:off x="6860481" y="2143405"/>
            <a:ext cx="1814342" cy="707886"/>
          </a:xfrm>
          <a:prstGeom prst="rect">
            <a:avLst/>
          </a:prstGeom>
          <a:ln>
            <a:solidFill>
              <a:srgbClr val="000000"/>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600" b="1" dirty="0" smtClean="0"/>
              <a:t>CNSS</a:t>
            </a:r>
          </a:p>
          <a:p>
            <a:pPr algn="ctr"/>
            <a:r>
              <a:rPr lang="fr-FR" sz="1200" dirty="0" smtClean="0"/>
              <a:t>(Autonomie Cogestion)</a:t>
            </a:r>
          </a:p>
          <a:p>
            <a:pPr algn="ctr"/>
            <a:r>
              <a:rPr lang="fr-FR" sz="1200" dirty="0" smtClean="0">
                <a:sym typeface="Wingdings"/>
              </a:rPr>
              <a:t>Paiement tiers-payant</a:t>
            </a:r>
            <a:endParaRPr lang="fr-FR" sz="1200" dirty="0" smtClean="0"/>
          </a:p>
        </p:txBody>
      </p:sp>
      <p:sp>
        <p:nvSpPr>
          <p:cNvPr id="182" name="ZoneTexte 181"/>
          <p:cNvSpPr txBox="1"/>
          <p:nvPr/>
        </p:nvSpPr>
        <p:spPr>
          <a:xfrm>
            <a:off x="5782719" y="619477"/>
            <a:ext cx="843021" cy="338554"/>
          </a:xfrm>
          <a:prstGeom prst="rect">
            <a:avLst/>
          </a:prstGeom>
          <a:ln>
            <a:solidFill>
              <a:schemeClr val="tx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600" b="1" dirty="0" smtClean="0"/>
              <a:t>FDSS</a:t>
            </a:r>
          </a:p>
        </p:txBody>
      </p:sp>
      <p:cxnSp>
        <p:nvCxnSpPr>
          <p:cNvPr id="183" name="Connecteur en arc 182"/>
          <p:cNvCxnSpPr>
            <a:stCxn id="182" idx="2"/>
            <a:endCxn id="181" idx="0"/>
          </p:cNvCxnSpPr>
          <p:nvPr/>
        </p:nvCxnSpPr>
        <p:spPr>
          <a:xfrm rot="16200000" flipH="1">
            <a:off x="6393254" y="769007"/>
            <a:ext cx="1185374" cy="1563422"/>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187" name="ZoneTexte 186"/>
          <p:cNvSpPr txBox="1"/>
          <p:nvPr/>
        </p:nvSpPr>
        <p:spPr>
          <a:xfrm>
            <a:off x="5686392" y="3088464"/>
            <a:ext cx="904332"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200" dirty="0" smtClean="0"/>
              <a:t>Actions Prévention et Extrême pauvreté</a:t>
            </a:r>
          </a:p>
        </p:txBody>
      </p:sp>
      <p:cxnSp>
        <p:nvCxnSpPr>
          <p:cNvPr id="188" name="Connecteur en arc 187"/>
          <p:cNvCxnSpPr>
            <a:stCxn id="182" idx="2"/>
            <a:endCxn id="187" idx="0"/>
          </p:cNvCxnSpPr>
          <p:nvPr/>
        </p:nvCxnSpPr>
        <p:spPr>
          <a:xfrm rot="5400000">
            <a:off x="5106178" y="1990411"/>
            <a:ext cx="2130433" cy="65672"/>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202" name="ZoneTexte 201"/>
          <p:cNvSpPr txBox="1"/>
          <p:nvPr/>
        </p:nvSpPr>
        <p:spPr>
          <a:xfrm>
            <a:off x="2083828" y="5719834"/>
            <a:ext cx="1750596" cy="584776"/>
          </a:xfrm>
          <a:prstGeom prst="rect">
            <a:avLst/>
          </a:prstGeom>
          <a:noFill/>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fonctionnaires</a:t>
            </a:r>
            <a:endParaRPr lang="fr-FR" sz="1600" b="1" dirty="0"/>
          </a:p>
        </p:txBody>
      </p:sp>
      <p:sp>
        <p:nvSpPr>
          <p:cNvPr id="238" name="ZoneTexte 237"/>
          <p:cNvSpPr txBox="1"/>
          <p:nvPr/>
        </p:nvSpPr>
        <p:spPr>
          <a:xfrm>
            <a:off x="796537" y="2025620"/>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MPPSPF</a:t>
            </a:r>
          </a:p>
        </p:txBody>
      </p:sp>
      <p:sp>
        <p:nvSpPr>
          <p:cNvPr id="241" name="ZoneTexte 240"/>
          <p:cNvSpPr txBox="1"/>
          <p:nvPr/>
        </p:nvSpPr>
        <p:spPr>
          <a:xfrm>
            <a:off x="796537" y="2579618"/>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MDN</a:t>
            </a:r>
          </a:p>
        </p:txBody>
      </p:sp>
      <p:sp>
        <p:nvSpPr>
          <p:cNvPr id="246" name="ZoneTexte 245"/>
          <p:cNvSpPr txBox="1"/>
          <p:nvPr/>
        </p:nvSpPr>
        <p:spPr>
          <a:xfrm>
            <a:off x="167442" y="524342"/>
            <a:ext cx="627968"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err="1" smtClean="0"/>
              <a:t>Bilat</a:t>
            </a:r>
            <a:endParaRPr lang="fr-FR" sz="1600" dirty="0" smtClean="0"/>
          </a:p>
        </p:txBody>
      </p:sp>
      <p:sp>
        <p:nvSpPr>
          <p:cNvPr id="247" name="ZoneTexte 246"/>
          <p:cNvSpPr txBox="1"/>
          <p:nvPr/>
        </p:nvSpPr>
        <p:spPr>
          <a:xfrm>
            <a:off x="795409" y="524342"/>
            <a:ext cx="752721" cy="338554"/>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dirty="0" err="1" smtClean="0"/>
              <a:t>Multilat</a:t>
            </a:r>
            <a:endParaRPr lang="fr-FR" sz="1600" dirty="0" smtClean="0"/>
          </a:p>
        </p:txBody>
      </p:sp>
      <p:sp>
        <p:nvSpPr>
          <p:cNvPr id="248" name="ZoneTexte 247"/>
          <p:cNvSpPr txBox="1"/>
          <p:nvPr/>
        </p:nvSpPr>
        <p:spPr>
          <a:xfrm>
            <a:off x="1548131" y="524342"/>
            <a:ext cx="613762" cy="338554"/>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dirty="0" err="1" smtClean="0"/>
              <a:t>Glob</a:t>
            </a:r>
            <a:r>
              <a:rPr lang="fr-FR" sz="1600" dirty="0" smtClean="0"/>
              <a:t>.</a:t>
            </a:r>
          </a:p>
        </p:txBody>
      </p:sp>
      <p:sp>
        <p:nvSpPr>
          <p:cNvPr id="249" name="ZoneTexte 248"/>
          <p:cNvSpPr txBox="1"/>
          <p:nvPr/>
        </p:nvSpPr>
        <p:spPr>
          <a:xfrm>
            <a:off x="167442" y="250585"/>
            <a:ext cx="1994449" cy="276999"/>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200" dirty="0" smtClean="0"/>
              <a:t>PTF</a:t>
            </a:r>
          </a:p>
        </p:txBody>
      </p:sp>
      <p:sp>
        <p:nvSpPr>
          <p:cNvPr id="251" name="ZoneTexte 250"/>
          <p:cNvSpPr txBox="1"/>
          <p:nvPr/>
        </p:nvSpPr>
        <p:spPr>
          <a:xfrm>
            <a:off x="7358049" y="112086"/>
            <a:ext cx="1221437" cy="27699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1200" dirty="0" smtClean="0"/>
              <a:t>Parrainages </a:t>
            </a:r>
            <a:r>
              <a:rPr lang="fr-FR" sz="1200" dirty="0" err="1" smtClean="0"/>
              <a:t>int</a:t>
            </a:r>
            <a:r>
              <a:rPr lang="fr-FR" sz="1200" dirty="0" smtClean="0"/>
              <a:t>.</a:t>
            </a:r>
          </a:p>
        </p:txBody>
      </p:sp>
      <p:sp>
        <p:nvSpPr>
          <p:cNvPr id="252" name="ZoneTexte 251"/>
          <p:cNvSpPr txBox="1"/>
          <p:nvPr/>
        </p:nvSpPr>
        <p:spPr>
          <a:xfrm>
            <a:off x="7358049" y="524342"/>
            <a:ext cx="1221437" cy="27699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1200" dirty="0" smtClean="0"/>
              <a:t>Dons &amp; legs </a:t>
            </a:r>
            <a:r>
              <a:rPr lang="fr-FR" sz="1200" dirty="0" err="1" smtClean="0"/>
              <a:t>nat</a:t>
            </a:r>
            <a:r>
              <a:rPr lang="fr-FR" sz="1200" dirty="0" smtClean="0"/>
              <a:t>.</a:t>
            </a:r>
          </a:p>
        </p:txBody>
      </p:sp>
      <p:cxnSp>
        <p:nvCxnSpPr>
          <p:cNvPr id="255" name="Connecteur en arc 254"/>
          <p:cNvCxnSpPr>
            <a:stCxn id="251" idx="1"/>
            <a:endCxn id="182" idx="3"/>
          </p:cNvCxnSpPr>
          <p:nvPr/>
        </p:nvCxnSpPr>
        <p:spPr>
          <a:xfrm rot="10800000" flipV="1">
            <a:off x="6625741" y="250586"/>
            <a:ext cx="732309" cy="538168"/>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258" name="Connecteur en arc 257"/>
          <p:cNvCxnSpPr>
            <a:stCxn id="252" idx="1"/>
            <a:endCxn id="182" idx="3"/>
          </p:cNvCxnSpPr>
          <p:nvPr/>
        </p:nvCxnSpPr>
        <p:spPr>
          <a:xfrm rot="10800000" flipV="1">
            <a:off x="6625741" y="662842"/>
            <a:ext cx="732309" cy="125912"/>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263" name="ZoneTexte 262"/>
          <p:cNvSpPr txBox="1"/>
          <p:nvPr/>
        </p:nvSpPr>
        <p:spPr>
          <a:xfrm>
            <a:off x="3163759" y="3220623"/>
            <a:ext cx="184666" cy="369332"/>
          </a:xfrm>
          <a:prstGeom prst="rect">
            <a:avLst/>
          </a:prstGeom>
          <a:noFill/>
        </p:spPr>
        <p:txBody>
          <a:bodyPr wrap="none" rtlCol="0">
            <a:spAutoFit/>
          </a:bodyPr>
          <a:lstStyle/>
          <a:p>
            <a:endParaRPr lang="fr-FR" dirty="0"/>
          </a:p>
        </p:txBody>
      </p:sp>
      <p:sp>
        <p:nvSpPr>
          <p:cNvPr id="265" name="ZoneTexte 264"/>
          <p:cNvSpPr txBox="1"/>
          <p:nvPr/>
        </p:nvSpPr>
        <p:spPr>
          <a:xfrm rot="16200000">
            <a:off x="-146900" y="1889779"/>
            <a:ext cx="1656674" cy="27700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1200" dirty="0" smtClean="0"/>
              <a:t>PM</a:t>
            </a:r>
          </a:p>
        </p:txBody>
      </p:sp>
      <p:sp>
        <p:nvSpPr>
          <p:cNvPr id="266" name="ZoneTexte 265"/>
          <p:cNvSpPr txBox="1"/>
          <p:nvPr/>
        </p:nvSpPr>
        <p:spPr>
          <a:xfrm rot="16200000">
            <a:off x="-6247" y="1476437"/>
            <a:ext cx="821367" cy="27700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1200" dirty="0" smtClean="0"/>
              <a:t>PR</a:t>
            </a:r>
          </a:p>
        </p:txBody>
      </p:sp>
      <p:sp>
        <p:nvSpPr>
          <p:cNvPr id="267" name="ZoneTexte 266"/>
          <p:cNvSpPr txBox="1"/>
          <p:nvPr/>
        </p:nvSpPr>
        <p:spPr>
          <a:xfrm rot="16200000">
            <a:off x="-11062" y="2302619"/>
            <a:ext cx="830997" cy="27700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1200" dirty="0" smtClean="0"/>
              <a:t>AN</a:t>
            </a:r>
          </a:p>
        </p:txBody>
      </p:sp>
      <p:sp>
        <p:nvSpPr>
          <p:cNvPr id="269" name="ZoneTexte 268"/>
          <p:cNvSpPr txBox="1"/>
          <p:nvPr/>
        </p:nvSpPr>
        <p:spPr>
          <a:xfrm>
            <a:off x="5783215" y="170976"/>
            <a:ext cx="843021" cy="438582"/>
          </a:xfrm>
          <a:prstGeom prst="rect">
            <a:avLst/>
          </a:prstGeom>
          <a:ln>
            <a:solidFill>
              <a:srgbClr val="000000"/>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200" b="1" dirty="0" smtClean="0"/>
              <a:t>CA</a:t>
            </a:r>
            <a:endParaRPr lang="fr-FR" sz="1600" b="1" dirty="0" smtClean="0"/>
          </a:p>
          <a:p>
            <a:pPr algn="ctr"/>
            <a:r>
              <a:rPr lang="fr-FR" sz="1050" dirty="0" smtClean="0"/>
              <a:t>multipartite</a:t>
            </a:r>
            <a:endParaRPr lang="fr-FR" sz="1400" dirty="0" smtClean="0"/>
          </a:p>
        </p:txBody>
      </p:sp>
      <p:sp>
        <p:nvSpPr>
          <p:cNvPr id="285" name="ZoneTexte 284"/>
          <p:cNvSpPr txBox="1"/>
          <p:nvPr/>
        </p:nvSpPr>
        <p:spPr>
          <a:xfrm>
            <a:off x="2139314" y="2906518"/>
            <a:ext cx="843021"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ORN</a:t>
            </a:r>
          </a:p>
        </p:txBody>
      </p:sp>
      <p:sp>
        <p:nvSpPr>
          <p:cNvPr id="286" name="ZoneTexte 285"/>
          <p:cNvSpPr txBox="1"/>
          <p:nvPr/>
        </p:nvSpPr>
        <p:spPr>
          <a:xfrm>
            <a:off x="2139314" y="1851046"/>
            <a:ext cx="843021"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CCM</a:t>
            </a:r>
          </a:p>
        </p:txBody>
      </p:sp>
      <p:sp>
        <p:nvSpPr>
          <p:cNvPr id="288" name="ZoneTexte 287"/>
          <p:cNvSpPr txBox="1"/>
          <p:nvPr/>
        </p:nvSpPr>
        <p:spPr>
          <a:xfrm>
            <a:off x="3834424" y="1017696"/>
            <a:ext cx="1444181"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1200" dirty="0" smtClean="0"/>
              <a:t>Financement de gratuité et affiliation</a:t>
            </a:r>
          </a:p>
        </p:txBody>
      </p:sp>
      <p:cxnSp>
        <p:nvCxnSpPr>
          <p:cNvPr id="289" name="Connecteur en arc 288"/>
          <p:cNvCxnSpPr>
            <a:stCxn id="288" idx="3"/>
            <a:endCxn id="182" idx="1"/>
          </p:cNvCxnSpPr>
          <p:nvPr/>
        </p:nvCxnSpPr>
        <p:spPr>
          <a:xfrm flipV="1">
            <a:off x="5278605" y="788754"/>
            <a:ext cx="504114" cy="552108"/>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296" name="Connecteur en arc 295"/>
          <p:cNvCxnSpPr>
            <a:stCxn id="249" idx="3"/>
            <a:endCxn id="288" idx="1"/>
          </p:cNvCxnSpPr>
          <p:nvPr/>
        </p:nvCxnSpPr>
        <p:spPr>
          <a:xfrm>
            <a:off x="2161891" y="389085"/>
            <a:ext cx="1672533" cy="951777"/>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311" name="Connecteur en arc 310"/>
          <p:cNvCxnSpPr>
            <a:stCxn id="169" idx="3"/>
          </p:cNvCxnSpPr>
          <p:nvPr/>
        </p:nvCxnSpPr>
        <p:spPr>
          <a:xfrm>
            <a:off x="1783086" y="1338443"/>
            <a:ext cx="2038256" cy="31531"/>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315" name="ZoneTexte 314"/>
          <p:cNvSpPr txBox="1"/>
          <p:nvPr/>
        </p:nvSpPr>
        <p:spPr>
          <a:xfrm>
            <a:off x="8015894" y="3232079"/>
            <a:ext cx="1002324" cy="338554"/>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dirty="0" smtClean="0"/>
              <a:t>Entreprises</a:t>
            </a:r>
          </a:p>
        </p:txBody>
      </p:sp>
      <p:sp>
        <p:nvSpPr>
          <p:cNvPr id="284" name="ZoneTexte 283"/>
          <p:cNvSpPr txBox="1"/>
          <p:nvPr/>
        </p:nvSpPr>
        <p:spPr>
          <a:xfrm>
            <a:off x="2139314" y="2321742"/>
            <a:ext cx="843021" cy="584776"/>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ONN</a:t>
            </a:r>
          </a:p>
          <a:p>
            <a:pPr algn="ctr"/>
            <a:r>
              <a:rPr lang="fr-FR" sz="1600" dirty="0" smtClean="0"/>
              <a:t>(PR-TB)</a:t>
            </a:r>
          </a:p>
        </p:txBody>
      </p:sp>
      <p:sp>
        <p:nvSpPr>
          <p:cNvPr id="27" name="Bulle rectangulaire 26"/>
          <p:cNvSpPr/>
          <p:nvPr/>
        </p:nvSpPr>
        <p:spPr>
          <a:xfrm>
            <a:off x="205210" y="3417955"/>
            <a:ext cx="2551888" cy="1576035"/>
          </a:xfrm>
          <a:prstGeom prst="wedgeRectCallout">
            <a:avLst>
              <a:gd name="adj1" fmla="val -15383"/>
              <a:gd name="adj2" fmla="val -112960"/>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Accompagnement?</a:t>
            </a:r>
            <a:endParaRPr lang="fr-FR" dirty="0" smtClean="0">
              <a:solidFill>
                <a:schemeClr val="tx1"/>
              </a:solidFill>
            </a:endParaRPr>
          </a:p>
          <a:p>
            <a:pPr marL="285750" indent="-285750">
              <a:buFontTx/>
              <a:buChar char="-"/>
            </a:pPr>
            <a:r>
              <a:rPr lang="fr-FR" dirty="0" smtClean="0">
                <a:solidFill>
                  <a:schemeClr val="tx1"/>
                </a:solidFill>
              </a:rPr>
              <a:t>Mise aux normes des </a:t>
            </a:r>
            <a:r>
              <a:rPr lang="fr-FR" dirty="0" err="1" smtClean="0">
                <a:solidFill>
                  <a:schemeClr val="tx1"/>
                </a:solidFill>
              </a:rPr>
              <a:t>FoSa</a:t>
            </a:r>
            <a:endParaRPr lang="fr-FR" dirty="0" smtClean="0">
              <a:solidFill>
                <a:schemeClr val="tx1"/>
              </a:solidFill>
            </a:endParaRPr>
          </a:p>
          <a:p>
            <a:pPr marL="285750" indent="-285750">
              <a:buFontTx/>
              <a:buChar char="-"/>
            </a:pPr>
            <a:r>
              <a:rPr lang="fr-FR" dirty="0" smtClean="0">
                <a:solidFill>
                  <a:schemeClr val="tx1"/>
                </a:solidFill>
              </a:rPr>
              <a:t>Utilisation des fonds dans les établissements</a:t>
            </a:r>
            <a:endParaRPr lang="fr-FR" dirty="0">
              <a:solidFill>
                <a:schemeClr val="tx1"/>
              </a:solidFill>
            </a:endParaRPr>
          </a:p>
        </p:txBody>
      </p:sp>
      <p:sp>
        <p:nvSpPr>
          <p:cNvPr id="59" name="Bulle rectangulaire 58"/>
          <p:cNvSpPr/>
          <p:nvPr/>
        </p:nvSpPr>
        <p:spPr>
          <a:xfrm>
            <a:off x="2824548" y="3029431"/>
            <a:ext cx="2861844" cy="646330"/>
          </a:xfrm>
          <a:prstGeom prst="wedgeRectCallout">
            <a:avLst>
              <a:gd name="adj1" fmla="val -43617"/>
              <a:gd name="adj2" fmla="val -380576"/>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Convention de financement: Volonté / </a:t>
            </a:r>
            <a:r>
              <a:rPr lang="fr-FR" b="1" dirty="0" smtClean="0">
                <a:solidFill>
                  <a:srgbClr val="FF0000"/>
                </a:solidFill>
              </a:rPr>
              <a:t>Capacité à vérifier</a:t>
            </a:r>
            <a:endParaRPr lang="fr-FR" b="1" dirty="0">
              <a:solidFill>
                <a:srgbClr val="FF0000"/>
              </a:solidFill>
            </a:endParaRPr>
          </a:p>
        </p:txBody>
      </p:sp>
      <p:sp>
        <p:nvSpPr>
          <p:cNvPr id="60" name="Bulle rectangulaire 59"/>
          <p:cNvSpPr/>
          <p:nvPr/>
        </p:nvSpPr>
        <p:spPr>
          <a:xfrm>
            <a:off x="6517077" y="1153776"/>
            <a:ext cx="2501149" cy="871843"/>
          </a:xfrm>
          <a:prstGeom prst="wedgeRectCallout">
            <a:avLst>
              <a:gd name="adj1" fmla="val -53448"/>
              <a:gd name="adj2" fmla="val -135116"/>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Tutelle: MFB; MSANP</a:t>
            </a:r>
          </a:p>
          <a:p>
            <a:r>
              <a:rPr lang="fr-FR" dirty="0" smtClean="0">
                <a:solidFill>
                  <a:schemeClr val="tx1"/>
                </a:solidFill>
              </a:rPr>
              <a:t>Membres: Contributeurs</a:t>
            </a:r>
          </a:p>
          <a:p>
            <a:r>
              <a:rPr lang="fr-FR" dirty="0" smtClean="0">
                <a:solidFill>
                  <a:schemeClr val="tx1"/>
                </a:solidFill>
              </a:rPr>
              <a:t>Conseil de surveillance</a:t>
            </a:r>
            <a:endParaRPr lang="fr-FR" dirty="0">
              <a:solidFill>
                <a:schemeClr val="tx1"/>
              </a:solidFill>
            </a:endParaRPr>
          </a:p>
        </p:txBody>
      </p:sp>
      <p:sp>
        <p:nvSpPr>
          <p:cNvPr id="61" name="Bulle rectangulaire 60"/>
          <p:cNvSpPr/>
          <p:nvPr/>
        </p:nvSpPr>
        <p:spPr>
          <a:xfrm>
            <a:off x="4428601" y="1743223"/>
            <a:ext cx="1700007" cy="602178"/>
          </a:xfrm>
          <a:prstGeom prst="wedgeRectCallout">
            <a:avLst>
              <a:gd name="adj1" fmla="val 11416"/>
              <a:gd name="adj2" fmla="val -146952"/>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Budget annexe voté à la Loi Fin</a:t>
            </a:r>
            <a:endParaRPr lang="fr-FR" dirty="0">
              <a:solidFill>
                <a:schemeClr val="tx1"/>
              </a:solidFill>
            </a:endParaRPr>
          </a:p>
        </p:txBody>
      </p:sp>
      <p:sp>
        <p:nvSpPr>
          <p:cNvPr id="68" name="ZoneTexte 67"/>
          <p:cNvSpPr txBox="1"/>
          <p:nvPr/>
        </p:nvSpPr>
        <p:spPr>
          <a:xfrm>
            <a:off x="2742056" y="96257"/>
            <a:ext cx="2944336" cy="523220"/>
          </a:xfrm>
          <a:prstGeom prst="rect">
            <a:avLst/>
          </a:prstGeom>
          <a:noFill/>
        </p:spPr>
        <p:txBody>
          <a:bodyPr wrap="none" rtlCol="0">
            <a:spAutoFit/>
          </a:bodyPr>
          <a:lstStyle/>
          <a:p>
            <a:r>
              <a:rPr lang="fr-FR" sz="2800" dirty="0" smtClean="0">
                <a:solidFill>
                  <a:srgbClr val="000090"/>
                </a:solidFill>
              </a:rPr>
              <a:t>Structures du FDSS</a:t>
            </a:r>
            <a:endParaRPr lang="fr-FR" sz="2800" dirty="0">
              <a:solidFill>
                <a:srgbClr val="000090"/>
              </a:solidFill>
            </a:endParaRPr>
          </a:p>
        </p:txBody>
      </p:sp>
    </p:spTree>
    <p:extLst>
      <p:ext uri="{BB962C8B-B14F-4D97-AF65-F5344CB8AC3E}">
        <p14:creationId xmlns:p14="http://schemas.microsoft.com/office/powerpoint/2010/main" val="16062089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59" grpId="0" animBg="1"/>
      <p:bldP spid="60" grpId="0" animBg="1"/>
      <p:bldP spid="6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903649" y="5726521"/>
            <a:ext cx="1750596" cy="584776"/>
          </a:xfrm>
          <a:prstGeom prst="rect">
            <a:avLst/>
          </a:prstGeom>
          <a:noFill/>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Général</a:t>
            </a:r>
            <a:endParaRPr lang="fr-FR" sz="1600" b="1" dirty="0"/>
          </a:p>
        </p:txBody>
      </p:sp>
      <p:sp>
        <p:nvSpPr>
          <p:cNvPr id="3" name="ZoneTexte 2"/>
          <p:cNvSpPr txBox="1"/>
          <p:nvPr/>
        </p:nvSpPr>
        <p:spPr>
          <a:xfrm>
            <a:off x="8015894" y="3675761"/>
            <a:ext cx="1023036"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sz="1600" dirty="0" smtClean="0"/>
              <a:t>Mutuelles</a:t>
            </a:r>
            <a:endParaRPr lang="fr-FR" sz="1600" dirty="0"/>
          </a:p>
        </p:txBody>
      </p:sp>
      <p:sp>
        <p:nvSpPr>
          <p:cNvPr id="6" name="ZoneTexte 5"/>
          <p:cNvSpPr txBox="1"/>
          <p:nvPr/>
        </p:nvSpPr>
        <p:spPr>
          <a:xfrm>
            <a:off x="6976356" y="4174426"/>
            <a:ext cx="758764"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CSB</a:t>
            </a:r>
          </a:p>
          <a:p>
            <a:pPr algn="ctr"/>
            <a:r>
              <a:rPr lang="fr-FR" sz="1600" dirty="0" smtClean="0"/>
              <a:t>public</a:t>
            </a:r>
          </a:p>
          <a:p>
            <a:pPr algn="ctr"/>
            <a:endParaRPr lang="fr-FR" sz="1600" dirty="0"/>
          </a:p>
        </p:txBody>
      </p:sp>
      <p:sp>
        <p:nvSpPr>
          <p:cNvPr id="7" name="ZoneTexte 6"/>
          <p:cNvSpPr txBox="1"/>
          <p:nvPr/>
        </p:nvSpPr>
        <p:spPr>
          <a:xfrm>
            <a:off x="7735120" y="4174426"/>
            <a:ext cx="690589"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err="1" smtClean="0"/>
              <a:t>CoSan</a:t>
            </a:r>
            <a:endParaRPr lang="fr-FR" sz="1600" dirty="0"/>
          </a:p>
        </p:txBody>
      </p:sp>
      <p:sp>
        <p:nvSpPr>
          <p:cNvPr id="8" name="ZoneTexte 7"/>
          <p:cNvSpPr txBox="1"/>
          <p:nvPr/>
        </p:nvSpPr>
        <p:spPr>
          <a:xfrm>
            <a:off x="6976356" y="4781674"/>
            <a:ext cx="836888"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sz="1200" dirty="0" err="1" smtClean="0"/>
              <a:t>Phagecom</a:t>
            </a:r>
            <a:endParaRPr lang="fr-FR" sz="1200" dirty="0" smtClean="0"/>
          </a:p>
        </p:txBody>
      </p:sp>
      <p:sp>
        <p:nvSpPr>
          <p:cNvPr id="9" name="ZoneTexte 8"/>
          <p:cNvSpPr txBox="1"/>
          <p:nvPr/>
        </p:nvSpPr>
        <p:spPr>
          <a:xfrm>
            <a:off x="7735120" y="4512980"/>
            <a:ext cx="690589" cy="553998"/>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400" dirty="0" err="1" smtClean="0"/>
              <a:t>Fanome</a:t>
            </a:r>
            <a:endParaRPr lang="fr-FR" sz="1200" dirty="0" smtClean="0"/>
          </a:p>
          <a:p>
            <a:pPr algn="ctr"/>
            <a:r>
              <a:rPr lang="fr-FR" sz="1600" dirty="0" smtClean="0"/>
              <a:t>/FE </a:t>
            </a:r>
            <a:endParaRPr lang="fr-FR" sz="1600" dirty="0"/>
          </a:p>
        </p:txBody>
      </p:sp>
      <p:sp>
        <p:nvSpPr>
          <p:cNvPr id="11" name="ZoneTexte 10"/>
          <p:cNvSpPr txBox="1"/>
          <p:nvPr/>
        </p:nvSpPr>
        <p:spPr>
          <a:xfrm>
            <a:off x="6778947" y="4806648"/>
            <a:ext cx="197409" cy="246221"/>
          </a:xfrm>
          <a:prstGeom prst="rect">
            <a:avLst/>
          </a:prstGeom>
          <a:ln w="6350" cmpd="sng"/>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000" dirty="0" smtClean="0"/>
              <a:t>DG</a:t>
            </a:r>
            <a:endParaRPr lang="fr-FR" sz="1000" dirty="0"/>
          </a:p>
        </p:txBody>
      </p:sp>
      <p:sp>
        <p:nvSpPr>
          <p:cNvPr id="17" name="ZoneTexte 16"/>
          <p:cNvSpPr txBox="1"/>
          <p:nvPr/>
        </p:nvSpPr>
        <p:spPr>
          <a:xfrm>
            <a:off x="4001964" y="5719834"/>
            <a:ext cx="1750596" cy="584776"/>
          </a:xfrm>
          <a:prstGeom prst="rect">
            <a:avLst/>
          </a:prstGeom>
          <a:noFill/>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Salariés privés</a:t>
            </a:r>
            <a:endParaRPr lang="fr-FR" sz="1600" b="1" dirty="0"/>
          </a:p>
        </p:txBody>
      </p:sp>
      <p:sp>
        <p:nvSpPr>
          <p:cNvPr id="18" name="ZoneTexte 17"/>
          <p:cNvSpPr txBox="1"/>
          <p:nvPr/>
        </p:nvSpPr>
        <p:spPr>
          <a:xfrm>
            <a:off x="172837" y="5719834"/>
            <a:ext cx="1750596" cy="584776"/>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Militaires</a:t>
            </a:r>
            <a:endParaRPr lang="fr-FR" sz="1600" b="1" dirty="0"/>
          </a:p>
        </p:txBody>
      </p:sp>
      <p:sp>
        <p:nvSpPr>
          <p:cNvPr id="19" name="ZoneTexte 18"/>
          <p:cNvSpPr txBox="1"/>
          <p:nvPr/>
        </p:nvSpPr>
        <p:spPr>
          <a:xfrm>
            <a:off x="5894685" y="4164310"/>
            <a:ext cx="8269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CSB</a:t>
            </a:r>
          </a:p>
          <a:p>
            <a:pPr algn="ctr"/>
            <a:r>
              <a:rPr lang="fr-FR" sz="1600" dirty="0" err="1" smtClean="0"/>
              <a:t>Confess</a:t>
            </a:r>
            <a:endParaRPr lang="fr-FR" sz="1600" dirty="0" smtClean="0"/>
          </a:p>
        </p:txBody>
      </p:sp>
      <p:sp>
        <p:nvSpPr>
          <p:cNvPr id="20" name="ZoneTexte 19"/>
          <p:cNvSpPr txBox="1"/>
          <p:nvPr/>
        </p:nvSpPr>
        <p:spPr>
          <a:xfrm>
            <a:off x="2982334" y="4174426"/>
            <a:ext cx="797888"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CHR </a:t>
            </a:r>
          </a:p>
          <a:p>
            <a:pPr algn="ctr"/>
            <a:endParaRPr lang="fr-FR" sz="1600" dirty="0" smtClean="0"/>
          </a:p>
        </p:txBody>
      </p:sp>
      <p:sp>
        <p:nvSpPr>
          <p:cNvPr id="22" name="ZoneTexte 21"/>
          <p:cNvSpPr txBox="1"/>
          <p:nvPr/>
        </p:nvSpPr>
        <p:spPr>
          <a:xfrm>
            <a:off x="4926554" y="4162413"/>
            <a:ext cx="8430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Centre</a:t>
            </a:r>
          </a:p>
          <a:p>
            <a:pPr algn="ctr"/>
            <a:r>
              <a:rPr lang="fr-FR" sz="1600" dirty="0" smtClean="0"/>
              <a:t>OSIE</a:t>
            </a:r>
          </a:p>
        </p:txBody>
      </p:sp>
      <p:sp>
        <p:nvSpPr>
          <p:cNvPr id="23" name="ZoneTexte 22"/>
          <p:cNvSpPr txBox="1"/>
          <p:nvPr/>
        </p:nvSpPr>
        <p:spPr>
          <a:xfrm>
            <a:off x="3945464" y="4161187"/>
            <a:ext cx="8430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Centre</a:t>
            </a:r>
          </a:p>
          <a:p>
            <a:pPr algn="ctr"/>
            <a:r>
              <a:rPr lang="fr-FR" sz="1600" dirty="0" smtClean="0"/>
              <a:t>CNAPS</a:t>
            </a:r>
          </a:p>
        </p:txBody>
      </p:sp>
      <p:sp>
        <p:nvSpPr>
          <p:cNvPr id="24" name="ZoneTexte 23"/>
          <p:cNvSpPr txBox="1"/>
          <p:nvPr/>
        </p:nvSpPr>
        <p:spPr>
          <a:xfrm>
            <a:off x="2083828" y="4174426"/>
            <a:ext cx="797888"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err="1" smtClean="0"/>
              <a:t>HoMi</a:t>
            </a:r>
            <a:endParaRPr lang="fr-FR" sz="1600" dirty="0" smtClean="0"/>
          </a:p>
          <a:p>
            <a:pPr algn="ctr"/>
            <a:endParaRPr lang="fr-FR" sz="1600" dirty="0" smtClean="0"/>
          </a:p>
        </p:txBody>
      </p:sp>
      <p:sp>
        <p:nvSpPr>
          <p:cNvPr id="25" name="ZoneTexte 24"/>
          <p:cNvSpPr txBox="1"/>
          <p:nvPr/>
        </p:nvSpPr>
        <p:spPr>
          <a:xfrm>
            <a:off x="3231804" y="4537127"/>
            <a:ext cx="548418" cy="215444"/>
          </a:xfrm>
          <a:prstGeom prst="rect">
            <a:avLst/>
          </a:prstGeom>
          <a:ln w="6350" cmpd="sng"/>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800" dirty="0" err="1" smtClean="0"/>
              <a:t>Fanome</a:t>
            </a:r>
            <a:r>
              <a:rPr lang="fr-FR" sz="800" dirty="0" smtClean="0"/>
              <a:t> / FE</a:t>
            </a:r>
            <a:endParaRPr lang="fr-FR" sz="800" dirty="0"/>
          </a:p>
        </p:txBody>
      </p:sp>
      <p:sp>
        <p:nvSpPr>
          <p:cNvPr id="72" name="ZoneTexte 71"/>
          <p:cNvSpPr txBox="1"/>
          <p:nvPr/>
        </p:nvSpPr>
        <p:spPr>
          <a:xfrm>
            <a:off x="1125545" y="4174426"/>
            <a:ext cx="797888"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Cliniques privées</a:t>
            </a:r>
          </a:p>
          <a:p>
            <a:pPr algn="ctr"/>
            <a:endParaRPr lang="fr-FR" sz="800" b="1" dirty="0" smtClean="0"/>
          </a:p>
        </p:txBody>
      </p:sp>
      <p:sp>
        <p:nvSpPr>
          <p:cNvPr id="135" name="ZoneTexte 134"/>
          <p:cNvSpPr txBox="1"/>
          <p:nvPr/>
        </p:nvSpPr>
        <p:spPr>
          <a:xfrm>
            <a:off x="4175544" y="2345401"/>
            <a:ext cx="986549"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Organismes  Santé Inter Entreprise</a:t>
            </a:r>
          </a:p>
        </p:txBody>
      </p:sp>
      <p:sp>
        <p:nvSpPr>
          <p:cNvPr id="158" name="ZoneTexte 157"/>
          <p:cNvSpPr txBox="1"/>
          <p:nvPr/>
        </p:nvSpPr>
        <p:spPr>
          <a:xfrm>
            <a:off x="3162446" y="2345401"/>
            <a:ext cx="8430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CNAPS</a:t>
            </a:r>
          </a:p>
          <a:p>
            <a:pPr algn="ctr"/>
            <a:endParaRPr lang="fr-FR" sz="1600" dirty="0" smtClean="0"/>
          </a:p>
        </p:txBody>
      </p:sp>
      <p:sp>
        <p:nvSpPr>
          <p:cNvPr id="169" name="ZoneTexte 168"/>
          <p:cNvSpPr txBox="1"/>
          <p:nvPr/>
        </p:nvSpPr>
        <p:spPr>
          <a:xfrm>
            <a:off x="796537" y="1199943"/>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MFB</a:t>
            </a:r>
          </a:p>
        </p:txBody>
      </p:sp>
      <p:sp>
        <p:nvSpPr>
          <p:cNvPr id="170" name="ZoneTexte 169"/>
          <p:cNvSpPr txBox="1"/>
          <p:nvPr/>
        </p:nvSpPr>
        <p:spPr>
          <a:xfrm>
            <a:off x="796537" y="2302619"/>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MSANP</a:t>
            </a:r>
          </a:p>
        </p:txBody>
      </p:sp>
      <p:sp>
        <p:nvSpPr>
          <p:cNvPr id="171" name="ZoneTexte 170"/>
          <p:cNvSpPr txBox="1"/>
          <p:nvPr/>
        </p:nvSpPr>
        <p:spPr>
          <a:xfrm>
            <a:off x="796537" y="1476942"/>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MFPTLS</a:t>
            </a:r>
          </a:p>
        </p:txBody>
      </p:sp>
      <p:sp>
        <p:nvSpPr>
          <p:cNvPr id="172" name="ZoneTexte 171"/>
          <p:cNvSpPr txBox="1"/>
          <p:nvPr/>
        </p:nvSpPr>
        <p:spPr>
          <a:xfrm>
            <a:off x="796537" y="1753941"/>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MID</a:t>
            </a:r>
          </a:p>
        </p:txBody>
      </p:sp>
      <p:sp>
        <p:nvSpPr>
          <p:cNvPr id="181" name="ZoneTexte 180"/>
          <p:cNvSpPr txBox="1"/>
          <p:nvPr/>
        </p:nvSpPr>
        <p:spPr>
          <a:xfrm>
            <a:off x="6860481" y="2143405"/>
            <a:ext cx="1814342" cy="707886"/>
          </a:xfrm>
          <a:prstGeom prst="rect">
            <a:avLst/>
          </a:prstGeom>
          <a:ln>
            <a:solidFill>
              <a:srgbClr val="000000"/>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600" b="1" dirty="0" smtClean="0"/>
              <a:t>CNSS</a:t>
            </a:r>
          </a:p>
          <a:p>
            <a:pPr algn="ctr"/>
            <a:r>
              <a:rPr lang="fr-FR" sz="1200" dirty="0" smtClean="0"/>
              <a:t>(Autonomie Cogestion)</a:t>
            </a:r>
          </a:p>
          <a:p>
            <a:pPr algn="ctr"/>
            <a:r>
              <a:rPr lang="fr-FR" sz="1200" dirty="0" smtClean="0">
                <a:sym typeface="Wingdings"/>
              </a:rPr>
              <a:t>Paiement tiers-payant</a:t>
            </a:r>
            <a:endParaRPr lang="fr-FR" sz="1200" dirty="0" smtClean="0"/>
          </a:p>
        </p:txBody>
      </p:sp>
      <p:sp>
        <p:nvSpPr>
          <p:cNvPr id="182" name="ZoneTexte 181"/>
          <p:cNvSpPr txBox="1"/>
          <p:nvPr/>
        </p:nvSpPr>
        <p:spPr>
          <a:xfrm>
            <a:off x="5782719" y="619477"/>
            <a:ext cx="843021" cy="338554"/>
          </a:xfrm>
          <a:prstGeom prst="rect">
            <a:avLst/>
          </a:prstGeom>
          <a:ln>
            <a:solidFill>
              <a:schemeClr val="tx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600" b="1" dirty="0" smtClean="0"/>
              <a:t>FDSS</a:t>
            </a:r>
          </a:p>
        </p:txBody>
      </p:sp>
      <p:cxnSp>
        <p:nvCxnSpPr>
          <p:cNvPr id="183" name="Connecteur en arc 182"/>
          <p:cNvCxnSpPr>
            <a:stCxn id="182" idx="2"/>
            <a:endCxn id="181" idx="0"/>
          </p:cNvCxnSpPr>
          <p:nvPr/>
        </p:nvCxnSpPr>
        <p:spPr>
          <a:xfrm rot="16200000" flipH="1">
            <a:off x="6393254" y="769007"/>
            <a:ext cx="1185374" cy="1563422"/>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187" name="ZoneTexte 186"/>
          <p:cNvSpPr txBox="1"/>
          <p:nvPr/>
        </p:nvSpPr>
        <p:spPr>
          <a:xfrm>
            <a:off x="5769575" y="1353534"/>
            <a:ext cx="904332"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200" dirty="0" smtClean="0"/>
              <a:t>Actions Prévention et Extrême pauvreté</a:t>
            </a:r>
          </a:p>
        </p:txBody>
      </p:sp>
      <p:cxnSp>
        <p:nvCxnSpPr>
          <p:cNvPr id="188" name="Connecteur en arc 187"/>
          <p:cNvCxnSpPr>
            <a:stCxn id="182" idx="2"/>
            <a:endCxn id="187" idx="0"/>
          </p:cNvCxnSpPr>
          <p:nvPr/>
        </p:nvCxnSpPr>
        <p:spPr>
          <a:xfrm rot="16200000" flipH="1">
            <a:off x="6015234" y="1147026"/>
            <a:ext cx="395503" cy="17511"/>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202" name="ZoneTexte 201"/>
          <p:cNvSpPr txBox="1"/>
          <p:nvPr/>
        </p:nvSpPr>
        <p:spPr>
          <a:xfrm>
            <a:off x="2083828" y="5719834"/>
            <a:ext cx="1750596" cy="584776"/>
          </a:xfrm>
          <a:prstGeom prst="rect">
            <a:avLst/>
          </a:prstGeom>
          <a:noFill/>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fonctionnaires</a:t>
            </a:r>
            <a:endParaRPr lang="fr-FR" sz="1600" b="1" dirty="0"/>
          </a:p>
        </p:txBody>
      </p:sp>
      <p:sp>
        <p:nvSpPr>
          <p:cNvPr id="238" name="ZoneTexte 237"/>
          <p:cNvSpPr txBox="1"/>
          <p:nvPr/>
        </p:nvSpPr>
        <p:spPr>
          <a:xfrm>
            <a:off x="796537" y="2025620"/>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MPPSPF</a:t>
            </a:r>
          </a:p>
        </p:txBody>
      </p:sp>
      <p:sp>
        <p:nvSpPr>
          <p:cNvPr id="241" name="ZoneTexte 240"/>
          <p:cNvSpPr txBox="1"/>
          <p:nvPr/>
        </p:nvSpPr>
        <p:spPr>
          <a:xfrm>
            <a:off x="796537" y="2579618"/>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MDN</a:t>
            </a:r>
          </a:p>
        </p:txBody>
      </p:sp>
      <p:sp>
        <p:nvSpPr>
          <p:cNvPr id="246" name="ZoneTexte 245"/>
          <p:cNvSpPr txBox="1"/>
          <p:nvPr/>
        </p:nvSpPr>
        <p:spPr>
          <a:xfrm>
            <a:off x="167442" y="524342"/>
            <a:ext cx="627968"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err="1" smtClean="0"/>
              <a:t>Bilat</a:t>
            </a:r>
            <a:endParaRPr lang="fr-FR" sz="1600" dirty="0" smtClean="0"/>
          </a:p>
        </p:txBody>
      </p:sp>
      <p:sp>
        <p:nvSpPr>
          <p:cNvPr id="247" name="ZoneTexte 246"/>
          <p:cNvSpPr txBox="1"/>
          <p:nvPr/>
        </p:nvSpPr>
        <p:spPr>
          <a:xfrm>
            <a:off x="795409" y="524342"/>
            <a:ext cx="752721" cy="338554"/>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dirty="0" err="1" smtClean="0"/>
              <a:t>Multilat</a:t>
            </a:r>
            <a:endParaRPr lang="fr-FR" sz="1600" dirty="0" smtClean="0"/>
          </a:p>
        </p:txBody>
      </p:sp>
      <p:sp>
        <p:nvSpPr>
          <p:cNvPr id="248" name="ZoneTexte 247"/>
          <p:cNvSpPr txBox="1"/>
          <p:nvPr/>
        </p:nvSpPr>
        <p:spPr>
          <a:xfrm>
            <a:off x="1548131" y="524342"/>
            <a:ext cx="613762" cy="338554"/>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dirty="0" err="1" smtClean="0"/>
              <a:t>Glob</a:t>
            </a:r>
            <a:r>
              <a:rPr lang="fr-FR" sz="1600" dirty="0" smtClean="0"/>
              <a:t>.</a:t>
            </a:r>
          </a:p>
        </p:txBody>
      </p:sp>
      <p:sp>
        <p:nvSpPr>
          <p:cNvPr id="249" name="ZoneTexte 248"/>
          <p:cNvSpPr txBox="1"/>
          <p:nvPr/>
        </p:nvSpPr>
        <p:spPr>
          <a:xfrm>
            <a:off x="167442" y="250585"/>
            <a:ext cx="1994449" cy="276999"/>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200" dirty="0" smtClean="0"/>
              <a:t>PTF</a:t>
            </a:r>
          </a:p>
        </p:txBody>
      </p:sp>
      <p:sp>
        <p:nvSpPr>
          <p:cNvPr id="251" name="ZoneTexte 250"/>
          <p:cNvSpPr txBox="1"/>
          <p:nvPr/>
        </p:nvSpPr>
        <p:spPr>
          <a:xfrm>
            <a:off x="7358049" y="112086"/>
            <a:ext cx="1221437" cy="27699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1200" dirty="0" smtClean="0"/>
              <a:t>Parrainages </a:t>
            </a:r>
            <a:r>
              <a:rPr lang="fr-FR" sz="1200" dirty="0" err="1" smtClean="0"/>
              <a:t>int</a:t>
            </a:r>
            <a:r>
              <a:rPr lang="fr-FR" sz="1200" dirty="0" smtClean="0"/>
              <a:t>.</a:t>
            </a:r>
          </a:p>
        </p:txBody>
      </p:sp>
      <p:sp>
        <p:nvSpPr>
          <p:cNvPr id="252" name="ZoneTexte 251"/>
          <p:cNvSpPr txBox="1"/>
          <p:nvPr/>
        </p:nvSpPr>
        <p:spPr>
          <a:xfrm>
            <a:off x="7358049" y="524342"/>
            <a:ext cx="1221437" cy="27699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1200" dirty="0" smtClean="0"/>
              <a:t>Dons &amp; legs </a:t>
            </a:r>
            <a:r>
              <a:rPr lang="fr-FR" sz="1200" dirty="0" err="1" smtClean="0"/>
              <a:t>nat</a:t>
            </a:r>
            <a:r>
              <a:rPr lang="fr-FR" sz="1200" dirty="0" smtClean="0"/>
              <a:t>.</a:t>
            </a:r>
          </a:p>
        </p:txBody>
      </p:sp>
      <p:cxnSp>
        <p:nvCxnSpPr>
          <p:cNvPr id="255" name="Connecteur en arc 254"/>
          <p:cNvCxnSpPr>
            <a:stCxn id="251" idx="1"/>
            <a:endCxn id="182" idx="3"/>
          </p:cNvCxnSpPr>
          <p:nvPr/>
        </p:nvCxnSpPr>
        <p:spPr>
          <a:xfrm rot="10800000" flipV="1">
            <a:off x="6625741" y="250586"/>
            <a:ext cx="732309" cy="538168"/>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258" name="Connecteur en arc 257"/>
          <p:cNvCxnSpPr>
            <a:stCxn id="252" idx="1"/>
            <a:endCxn id="182" idx="3"/>
          </p:cNvCxnSpPr>
          <p:nvPr/>
        </p:nvCxnSpPr>
        <p:spPr>
          <a:xfrm rot="10800000" flipV="1">
            <a:off x="6625741" y="662842"/>
            <a:ext cx="732309" cy="125912"/>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263" name="ZoneTexte 262"/>
          <p:cNvSpPr txBox="1"/>
          <p:nvPr/>
        </p:nvSpPr>
        <p:spPr>
          <a:xfrm>
            <a:off x="3163759" y="3220623"/>
            <a:ext cx="184666" cy="369332"/>
          </a:xfrm>
          <a:prstGeom prst="rect">
            <a:avLst/>
          </a:prstGeom>
          <a:noFill/>
        </p:spPr>
        <p:txBody>
          <a:bodyPr wrap="none" rtlCol="0">
            <a:spAutoFit/>
          </a:bodyPr>
          <a:lstStyle/>
          <a:p>
            <a:endParaRPr lang="fr-FR" dirty="0"/>
          </a:p>
        </p:txBody>
      </p:sp>
      <p:sp>
        <p:nvSpPr>
          <p:cNvPr id="265" name="ZoneTexte 264"/>
          <p:cNvSpPr txBox="1"/>
          <p:nvPr/>
        </p:nvSpPr>
        <p:spPr>
          <a:xfrm rot="16200000">
            <a:off x="-146900" y="1889779"/>
            <a:ext cx="1656674" cy="27700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1200" dirty="0" smtClean="0"/>
              <a:t>PM</a:t>
            </a:r>
          </a:p>
        </p:txBody>
      </p:sp>
      <p:sp>
        <p:nvSpPr>
          <p:cNvPr id="266" name="ZoneTexte 265"/>
          <p:cNvSpPr txBox="1"/>
          <p:nvPr/>
        </p:nvSpPr>
        <p:spPr>
          <a:xfrm rot="16200000">
            <a:off x="-6247" y="1476437"/>
            <a:ext cx="821367" cy="27700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1200" dirty="0" smtClean="0"/>
              <a:t>PR</a:t>
            </a:r>
          </a:p>
        </p:txBody>
      </p:sp>
      <p:sp>
        <p:nvSpPr>
          <p:cNvPr id="267" name="ZoneTexte 266"/>
          <p:cNvSpPr txBox="1"/>
          <p:nvPr/>
        </p:nvSpPr>
        <p:spPr>
          <a:xfrm rot="16200000">
            <a:off x="-11062" y="2302619"/>
            <a:ext cx="830997" cy="27700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1200" dirty="0" smtClean="0"/>
              <a:t>AN</a:t>
            </a:r>
          </a:p>
        </p:txBody>
      </p:sp>
      <p:sp>
        <p:nvSpPr>
          <p:cNvPr id="269" name="ZoneTexte 268"/>
          <p:cNvSpPr txBox="1"/>
          <p:nvPr/>
        </p:nvSpPr>
        <p:spPr>
          <a:xfrm>
            <a:off x="5783215" y="170976"/>
            <a:ext cx="843021" cy="438582"/>
          </a:xfrm>
          <a:prstGeom prst="rect">
            <a:avLst/>
          </a:prstGeom>
          <a:ln>
            <a:solidFill>
              <a:srgbClr val="000000"/>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200" b="1" dirty="0" smtClean="0"/>
              <a:t>CA</a:t>
            </a:r>
            <a:endParaRPr lang="fr-FR" sz="1600" b="1" dirty="0" smtClean="0"/>
          </a:p>
          <a:p>
            <a:pPr algn="ctr"/>
            <a:r>
              <a:rPr lang="fr-FR" sz="1050" dirty="0" smtClean="0"/>
              <a:t>multipartite</a:t>
            </a:r>
            <a:endParaRPr lang="fr-FR" sz="1400" dirty="0" smtClean="0"/>
          </a:p>
        </p:txBody>
      </p:sp>
      <p:sp>
        <p:nvSpPr>
          <p:cNvPr id="285" name="ZoneTexte 284"/>
          <p:cNvSpPr txBox="1"/>
          <p:nvPr/>
        </p:nvSpPr>
        <p:spPr>
          <a:xfrm>
            <a:off x="2139314" y="2906518"/>
            <a:ext cx="843021"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ORN</a:t>
            </a:r>
          </a:p>
        </p:txBody>
      </p:sp>
      <p:sp>
        <p:nvSpPr>
          <p:cNvPr id="286" name="ZoneTexte 285"/>
          <p:cNvSpPr txBox="1"/>
          <p:nvPr/>
        </p:nvSpPr>
        <p:spPr>
          <a:xfrm>
            <a:off x="2139314" y="1851046"/>
            <a:ext cx="843021"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CCM</a:t>
            </a:r>
          </a:p>
        </p:txBody>
      </p:sp>
      <p:sp>
        <p:nvSpPr>
          <p:cNvPr id="288" name="ZoneTexte 287"/>
          <p:cNvSpPr txBox="1"/>
          <p:nvPr/>
        </p:nvSpPr>
        <p:spPr>
          <a:xfrm>
            <a:off x="3834424" y="1017696"/>
            <a:ext cx="1444181"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1200" dirty="0" smtClean="0"/>
              <a:t>Financement de gratuité et affiliation</a:t>
            </a:r>
          </a:p>
        </p:txBody>
      </p:sp>
      <p:cxnSp>
        <p:nvCxnSpPr>
          <p:cNvPr id="289" name="Connecteur en arc 288"/>
          <p:cNvCxnSpPr>
            <a:stCxn id="288" idx="3"/>
            <a:endCxn id="182" idx="1"/>
          </p:cNvCxnSpPr>
          <p:nvPr/>
        </p:nvCxnSpPr>
        <p:spPr>
          <a:xfrm flipV="1">
            <a:off x="5278605" y="788754"/>
            <a:ext cx="504114" cy="552108"/>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296" name="Connecteur en arc 295"/>
          <p:cNvCxnSpPr>
            <a:stCxn id="249" idx="3"/>
            <a:endCxn id="288" idx="1"/>
          </p:cNvCxnSpPr>
          <p:nvPr/>
        </p:nvCxnSpPr>
        <p:spPr>
          <a:xfrm>
            <a:off x="2161891" y="389085"/>
            <a:ext cx="1672533" cy="951777"/>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311" name="Connecteur en arc 310"/>
          <p:cNvCxnSpPr>
            <a:stCxn id="169" idx="3"/>
          </p:cNvCxnSpPr>
          <p:nvPr/>
        </p:nvCxnSpPr>
        <p:spPr>
          <a:xfrm>
            <a:off x="1783086" y="1338443"/>
            <a:ext cx="2038256" cy="31531"/>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315" name="ZoneTexte 314"/>
          <p:cNvSpPr txBox="1"/>
          <p:nvPr/>
        </p:nvSpPr>
        <p:spPr>
          <a:xfrm>
            <a:off x="8015894" y="3232079"/>
            <a:ext cx="1002324" cy="338554"/>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dirty="0" smtClean="0"/>
              <a:t>Entreprises</a:t>
            </a:r>
          </a:p>
        </p:txBody>
      </p:sp>
      <p:sp>
        <p:nvSpPr>
          <p:cNvPr id="284" name="ZoneTexte 283"/>
          <p:cNvSpPr txBox="1"/>
          <p:nvPr/>
        </p:nvSpPr>
        <p:spPr>
          <a:xfrm>
            <a:off x="2139314" y="2321742"/>
            <a:ext cx="843021" cy="584776"/>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ONN</a:t>
            </a:r>
          </a:p>
          <a:p>
            <a:pPr algn="ctr"/>
            <a:r>
              <a:rPr lang="fr-FR" sz="1600" dirty="0" smtClean="0"/>
              <a:t>(PR-TB)</a:t>
            </a:r>
          </a:p>
        </p:txBody>
      </p:sp>
      <p:sp>
        <p:nvSpPr>
          <p:cNvPr id="4" name="ZoneTexte 3"/>
          <p:cNvSpPr txBox="1"/>
          <p:nvPr/>
        </p:nvSpPr>
        <p:spPr>
          <a:xfrm>
            <a:off x="3384439" y="112086"/>
            <a:ext cx="2236013" cy="954107"/>
          </a:xfrm>
          <a:prstGeom prst="rect">
            <a:avLst/>
          </a:prstGeom>
          <a:noFill/>
        </p:spPr>
        <p:txBody>
          <a:bodyPr wrap="square" rtlCol="0">
            <a:spAutoFit/>
          </a:bodyPr>
          <a:lstStyle/>
          <a:p>
            <a:pPr algn="ctr"/>
            <a:r>
              <a:rPr lang="fr-FR" sz="2800" dirty="0" smtClean="0">
                <a:solidFill>
                  <a:srgbClr val="000090"/>
                </a:solidFill>
              </a:rPr>
              <a:t>Missions de la CNSS</a:t>
            </a:r>
          </a:p>
        </p:txBody>
      </p:sp>
      <p:cxnSp>
        <p:nvCxnSpPr>
          <p:cNvPr id="60" name="Connecteur en arc 59"/>
          <p:cNvCxnSpPr>
            <a:stCxn id="181" idx="2"/>
            <a:endCxn id="7" idx="0"/>
          </p:cNvCxnSpPr>
          <p:nvPr/>
        </p:nvCxnSpPr>
        <p:spPr>
          <a:xfrm rot="16200000" flipH="1">
            <a:off x="7262466" y="3356476"/>
            <a:ext cx="1323135" cy="312763"/>
          </a:xfrm>
          <a:prstGeom prst="curvedConnector3">
            <a:avLst>
              <a:gd name="adj1" fmla="val 63364"/>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64" name="Connecteur en arc 63"/>
          <p:cNvCxnSpPr>
            <a:stCxn id="181" idx="2"/>
            <a:endCxn id="19" idx="0"/>
          </p:cNvCxnSpPr>
          <p:nvPr/>
        </p:nvCxnSpPr>
        <p:spPr>
          <a:xfrm rot="5400000">
            <a:off x="6381390" y="2778047"/>
            <a:ext cx="1313019" cy="1459506"/>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68" name="Connecteur en arc 67"/>
          <p:cNvCxnSpPr>
            <a:stCxn id="181" idx="2"/>
            <a:endCxn id="20" idx="0"/>
          </p:cNvCxnSpPr>
          <p:nvPr/>
        </p:nvCxnSpPr>
        <p:spPr>
          <a:xfrm rot="5400000">
            <a:off x="4912898" y="1319671"/>
            <a:ext cx="1323135" cy="4386374"/>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70" name="ZoneTexte 69"/>
          <p:cNvSpPr txBox="1"/>
          <p:nvPr/>
        </p:nvSpPr>
        <p:spPr>
          <a:xfrm>
            <a:off x="95838" y="4154147"/>
            <a:ext cx="952298"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Médecins privés  et pharmacies</a:t>
            </a:r>
            <a:endParaRPr lang="fr-FR" sz="1200" dirty="0"/>
          </a:p>
        </p:txBody>
      </p:sp>
      <p:sp>
        <p:nvSpPr>
          <p:cNvPr id="71" name="ZoneTexte 70"/>
          <p:cNvSpPr txBox="1"/>
          <p:nvPr/>
        </p:nvSpPr>
        <p:spPr>
          <a:xfrm>
            <a:off x="5903648" y="5137556"/>
            <a:ext cx="1750597" cy="49244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400" b="1" dirty="0" smtClean="0"/>
              <a:t>Affiliés</a:t>
            </a:r>
            <a:endParaRPr lang="fr-FR" sz="1200" b="1" dirty="0" smtClean="0"/>
          </a:p>
          <a:p>
            <a:pPr algn="ctr"/>
            <a:endParaRPr lang="fr-FR" sz="1200" b="1" dirty="0" smtClean="0"/>
          </a:p>
        </p:txBody>
      </p:sp>
      <p:sp>
        <p:nvSpPr>
          <p:cNvPr id="73" name="ZoneTexte 72"/>
          <p:cNvSpPr txBox="1"/>
          <p:nvPr/>
        </p:nvSpPr>
        <p:spPr>
          <a:xfrm>
            <a:off x="3162446" y="1885967"/>
            <a:ext cx="2116159" cy="27699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1200" dirty="0" smtClean="0"/>
              <a:t>Cotisations d’assurance</a:t>
            </a:r>
          </a:p>
        </p:txBody>
      </p:sp>
      <p:cxnSp>
        <p:nvCxnSpPr>
          <p:cNvPr id="74" name="Connecteur en arc 73"/>
          <p:cNvCxnSpPr>
            <a:stCxn id="73" idx="3"/>
          </p:cNvCxnSpPr>
          <p:nvPr/>
        </p:nvCxnSpPr>
        <p:spPr>
          <a:xfrm>
            <a:off x="5278605" y="2024467"/>
            <a:ext cx="1581876" cy="472881"/>
          </a:xfrm>
          <a:prstGeom prst="curvedConnector3">
            <a:avLst>
              <a:gd name="adj1" fmla="val 1646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78" name="Bulle rectangulaire 77"/>
          <p:cNvSpPr/>
          <p:nvPr/>
        </p:nvSpPr>
        <p:spPr>
          <a:xfrm>
            <a:off x="385858" y="3301533"/>
            <a:ext cx="2998582" cy="748456"/>
          </a:xfrm>
          <a:prstGeom prst="wedgeRectCallout">
            <a:avLst>
              <a:gd name="adj1" fmla="val -22229"/>
              <a:gd name="adj2" fmla="val -153256"/>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Négociation avec le MSANP sur Mise aux normes pour conventionnement</a:t>
            </a:r>
            <a:endParaRPr lang="fr-FR" dirty="0">
              <a:solidFill>
                <a:schemeClr val="tx1"/>
              </a:solidFill>
            </a:endParaRPr>
          </a:p>
        </p:txBody>
      </p:sp>
      <p:sp>
        <p:nvSpPr>
          <p:cNvPr id="79" name="Bulle rectangulaire 78"/>
          <p:cNvSpPr/>
          <p:nvPr/>
        </p:nvSpPr>
        <p:spPr>
          <a:xfrm>
            <a:off x="3381278" y="4745963"/>
            <a:ext cx="1700007" cy="748456"/>
          </a:xfrm>
          <a:prstGeom prst="wedgeRectCallout">
            <a:avLst>
              <a:gd name="adj1" fmla="val 206122"/>
              <a:gd name="adj2" fmla="val -291370"/>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Convention de prestation</a:t>
            </a:r>
            <a:endParaRPr lang="fr-FR" dirty="0">
              <a:solidFill>
                <a:schemeClr val="tx1"/>
              </a:solidFill>
            </a:endParaRPr>
          </a:p>
        </p:txBody>
      </p:sp>
      <p:sp>
        <p:nvSpPr>
          <p:cNvPr id="80" name="Bulle rectangulaire 79"/>
          <p:cNvSpPr/>
          <p:nvPr/>
        </p:nvSpPr>
        <p:spPr>
          <a:xfrm>
            <a:off x="7230411" y="5930382"/>
            <a:ext cx="1700007" cy="748456"/>
          </a:xfrm>
          <a:prstGeom prst="wedgeRectCallout">
            <a:avLst>
              <a:gd name="adj1" fmla="val -17099"/>
              <a:gd name="adj2" fmla="val -362650"/>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Vérification et paiement des </a:t>
            </a:r>
            <a:r>
              <a:rPr lang="fr-FR" dirty="0" smtClean="0">
                <a:solidFill>
                  <a:schemeClr val="tx1"/>
                </a:solidFill>
              </a:rPr>
              <a:t>co</a:t>
            </a:r>
            <a:r>
              <a:rPr lang="fr-FR" dirty="0" smtClean="0">
                <a:solidFill>
                  <a:schemeClr val="tx1"/>
                </a:solidFill>
              </a:rPr>
              <a:t>û</a:t>
            </a:r>
            <a:r>
              <a:rPr lang="fr-FR" dirty="0" smtClean="0">
                <a:solidFill>
                  <a:schemeClr val="tx1"/>
                </a:solidFill>
              </a:rPr>
              <a:t>ts </a:t>
            </a:r>
            <a:r>
              <a:rPr lang="fr-FR" dirty="0" smtClean="0">
                <a:solidFill>
                  <a:schemeClr val="tx1"/>
                </a:solidFill>
              </a:rPr>
              <a:t>variables</a:t>
            </a:r>
            <a:endParaRPr lang="fr-FR" dirty="0">
              <a:solidFill>
                <a:schemeClr val="tx1"/>
              </a:solidFill>
            </a:endParaRPr>
          </a:p>
        </p:txBody>
      </p:sp>
      <p:sp>
        <p:nvSpPr>
          <p:cNvPr id="81" name="Bulle rectangulaire 80"/>
          <p:cNvSpPr/>
          <p:nvPr/>
        </p:nvSpPr>
        <p:spPr>
          <a:xfrm>
            <a:off x="4312089" y="2943245"/>
            <a:ext cx="1700007" cy="748456"/>
          </a:xfrm>
          <a:prstGeom prst="wedgeRectCallout">
            <a:avLst>
              <a:gd name="adj1" fmla="val 43947"/>
              <a:gd name="adj2" fmla="val -117211"/>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Affiliation des cotisants</a:t>
            </a:r>
            <a:endParaRPr lang="fr-FR" dirty="0">
              <a:solidFill>
                <a:schemeClr val="tx1"/>
              </a:solidFill>
            </a:endParaRPr>
          </a:p>
        </p:txBody>
      </p:sp>
      <p:sp>
        <p:nvSpPr>
          <p:cNvPr id="82" name="Bulle rectangulaire 81"/>
          <p:cNvSpPr/>
          <p:nvPr/>
        </p:nvSpPr>
        <p:spPr>
          <a:xfrm>
            <a:off x="7235381" y="958030"/>
            <a:ext cx="1803549" cy="748456"/>
          </a:xfrm>
          <a:prstGeom prst="wedgeRectCallout">
            <a:avLst>
              <a:gd name="adj1" fmla="val -71050"/>
              <a:gd name="adj2" fmla="val 27921"/>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Prévoir les besoins des assurés</a:t>
            </a:r>
            <a:endParaRPr lang="fr-FR" dirty="0">
              <a:solidFill>
                <a:schemeClr val="tx1"/>
              </a:solidFill>
            </a:endParaRPr>
          </a:p>
        </p:txBody>
      </p:sp>
    </p:spTree>
    <p:extLst>
      <p:ext uri="{BB962C8B-B14F-4D97-AF65-F5344CB8AC3E}">
        <p14:creationId xmlns:p14="http://schemas.microsoft.com/office/powerpoint/2010/main" val="11152489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22043E-6 1.80935E-6 L 3.22043E-6 0.06178 " pathEditMode="relative" rAng="0" ptsTypes="AA">
                                      <p:cBhvr>
                                        <p:cTn id="6" dur="2000" fill="hold"/>
                                        <p:tgtEl>
                                          <p:spTgt spid="71"/>
                                        </p:tgtEl>
                                        <p:attrNameLst>
                                          <p:attrName>ppt_x</p:attrName>
                                          <p:attrName>ppt_y</p:attrName>
                                        </p:attrNameLst>
                                      </p:cBhvr>
                                      <p:rCtr x="0" y="3077"/>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8" grpId="0" animBg="1"/>
      <p:bldP spid="79" grpId="0" animBg="1"/>
      <p:bldP spid="80" grpId="0" animBg="1"/>
      <p:bldP spid="81" grpId="0" animBg="1"/>
      <p:bldP spid="8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903649" y="5726521"/>
            <a:ext cx="1750596" cy="584776"/>
          </a:xfrm>
          <a:prstGeom prst="rect">
            <a:avLst/>
          </a:prstGeom>
          <a:noFill/>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Général</a:t>
            </a:r>
            <a:endParaRPr lang="fr-FR" sz="1600" b="1" dirty="0"/>
          </a:p>
        </p:txBody>
      </p:sp>
      <p:sp>
        <p:nvSpPr>
          <p:cNvPr id="3" name="ZoneTexte 2"/>
          <p:cNvSpPr txBox="1"/>
          <p:nvPr/>
        </p:nvSpPr>
        <p:spPr>
          <a:xfrm>
            <a:off x="8015894" y="3675761"/>
            <a:ext cx="1023036" cy="33855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sz="1600" dirty="0" smtClean="0"/>
              <a:t>Mutuelles</a:t>
            </a:r>
            <a:endParaRPr lang="fr-FR" sz="1600" dirty="0"/>
          </a:p>
        </p:txBody>
      </p:sp>
      <p:sp>
        <p:nvSpPr>
          <p:cNvPr id="6" name="ZoneTexte 5"/>
          <p:cNvSpPr txBox="1"/>
          <p:nvPr/>
        </p:nvSpPr>
        <p:spPr>
          <a:xfrm>
            <a:off x="6976356" y="4174426"/>
            <a:ext cx="758764"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CSB</a:t>
            </a:r>
          </a:p>
          <a:p>
            <a:pPr algn="ctr"/>
            <a:r>
              <a:rPr lang="fr-FR" sz="1600" dirty="0" smtClean="0"/>
              <a:t>public</a:t>
            </a:r>
          </a:p>
          <a:p>
            <a:pPr algn="ctr"/>
            <a:endParaRPr lang="fr-FR" sz="1600" dirty="0"/>
          </a:p>
        </p:txBody>
      </p:sp>
      <p:sp>
        <p:nvSpPr>
          <p:cNvPr id="7" name="ZoneTexte 6"/>
          <p:cNvSpPr txBox="1"/>
          <p:nvPr/>
        </p:nvSpPr>
        <p:spPr>
          <a:xfrm>
            <a:off x="7735120" y="4174426"/>
            <a:ext cx="690589"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err="1" smtClean="0"/>
              <a:t>CoSan</a:t>
            </a:r>
            <a:endParaRPr lang="fr-FR" sz="1600" dirty="0"/>
          </a:p>
        </p:txBody>
      </p:sp>
      <p:sp>
        <p:nvSpPr>
          <p:cNvPr id="8" name="ZoneTexte 7"/>
          <p:cNvSpPr txBox="1"/>
          <p:nvPr/>
        </p:nvSpPr>
        <p:spPr>
          <a:xfrm>
            <a:off x="6976356" y="4781674"/>
            <a:ext cx="836888"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fr-FR" sz="1200" dirty="0" err="1" smtClean="0"/>
              <a:t>Phagecom</a:t>
            </a:r>
            <a:endParaRPr lang="fr-FR" sz="1200" dirty="0" smtClean="0"/>
          </a:p>
        </p:txBody>
      </p:sp>
      <p:sp>
        <p:nvSpPr>
          <p:cNvPr id="9" name="ZoneTexte 8"/>
          <p:cNvSpPr txBox="1"/>
          <p:nvPr/>
        </p:nvSpPr>
        <p:spPr>
          <a:xfrm>
            <a:off x="7735120" y="4512980"/>
            <a:ext cx="690589" cy="553998"/>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400" dirty="0" err="1" smtClean="0"/>
              <a:t>Fanome</a:t>
            </a:r>
            <a:endParaRPr lang="fr-FR" sz="1200" dirty="0" smtClean="0"/>
          </a:p>
          <a:p>
            <a:pPr algn="ctr"/>
            <a:r>
              <a:rPr lang="fr-FR" sz="1600" dirty="0" smtClean="0"/>
              <a:t>/FE </a:t>
            </a:r>
            <a:endParaRPr lang="fr-FR" sz="1600" dirty="0"/>
          </a:p>
        </p:txBody>
      </p:sp>
      <p:sp>
        <p:nvSpPr>
          <p:cNvPr id="11" name="ZoneTexte 10"/>
          <p:cNvSpPr txBox="1"/>
          <p:nvPr/>
        </p:nvSpPr>
        <p:spPr>
          <a:xfrm>
            <a:off x="6778947" y="4806648"/>
            <a:ext cx="197409" cy="246221"/>
          </a:xfrm>
          <a:prstGeom prst="rect">
            <a:avLst/>
          </a:prstGeom>
          <a:ln w="6350" cmpd="sng"/>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000" dirty="0" smtClean="0"/>
              <a:t>DG</a:t>
            </a:r>
            <a:endParaRPr lang="fr-FR" sz="1000" dirty="0"/>
          </a:p>
        </p:txBody>
      </p:sp>
      <p:sp>
        <p:nvSpPr>
          <p:cNvPr id="17" name="ZoneTexte 16"/>
          <p:cNvSpPr txBox="1"/>
          <p:nvPr/>
        </p:nvSpPr>
        <p:spPr>
          <a:xfrm>
            <a:off x="4001964" y="5719834"/>
            <a:ext cx="1750596" cy="584776"/>
          </a:xfrm>
          <a:prstGeom prst="rect">
            <a:avLst/>
          </a:prstGeom>
          <a:noFill/>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Salariés privés</a:t>
            </a:r>
            <a:endParaRPr lang="fr-FR" sz="1600" b="1" dirty="0"/>
          </a:p>
        </p:txBody>
      </p:sp>
      <p:sp>
        <p:nvSpPr>
          <p:cNvPr id="18" name="ZoneTexte 17"/>
          <p:cNvSpPr txBox="1"/>
          <p:nvPr/>
        </p:nvSpPr>
        <p:spPr>
          <a:xfrm>
            <a:off x="172837" y="5719834"/>
            <a:ext cx="1750596" cy="584776"/>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Militaires</a:t>
            </a:r>
            <a:endParaRPr lang="fr-FR" sz="1600" b="1" dirty="0"/>
          </a:p>
        </p:txBody>
      </p:sp>
      <p:sp>
        <p:nvSpPr>
          <p:cNvPr id="19" name="ZoneTexte 18"/>
          <p:cNvSpPr txBox="1"/>
          <p:nvPr/>
        </p:nvSpPr>
        <p:spPr>
          <a:xfrm>
            <a:off x="5894685" y="4164310"/>
            <a:ext cx="8269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CSB</a:t>
            </a:r>
          </a:p>
          <a:p>
            <a:pPr algn="ctr"/>
            <a:r>
              <a:rPr lang="fr-FR" sz="1600" dirty="0" err="1" smtClean="0"/>
              <a:t>Confess</a:t>
            </a:r>
            <a:endParaRPr lang="fr-FR" sz="1600" dirty="0" smtClean="0"/>
          </a:p>
        </p:txBody>
      </p:sp>
      <p:sp>
        <p:nvSpPr>
          <p:cNvPr id="20" name="ZoneTexte 19"/>
          <p:cNvSpPr txBox="1"/>
          <p:nvPr/>
        </p:nvSpPr>
        <p:spPr>
          <a:xfrm>
            <a:off x="2982334" y="4174426"/>
            <a:ext cx="797888"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CHR </a:t>
            </a:r>
          </a:p>
          <a:p>
            <a:pPr algn="ctr"/>
            <a:endParaRPr lang="fr-FR" sz="1600" dirty="0" smtClean="0"/>
          </a:p>
        </p:txBody>
      </p:sp>
      <p:sp>
        <p:nvSpPr>
          <p:cNvPr id="22" name="ZoneTexte 21"/>
          <p:cNvSpPr txBox="1"/>
          <p:nvPr/>
        </p:nvSpPr>
        <p:spPr>
          <a:xfrm>
            <a:off x="4926554" y="4162413"/>
            <a:ext cx="8430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Centre</a:t>
            </a:r>
          </a:p>
          <a:p>
            <a:pPr algn="ctr"/>
            <a:r>
              <a:rPr lang="fr-FR" sz="1600" dirty="0" smtClean="0"/>
              <a:t>OSIE</a:t>
            </a:r>
          </a:p>
        </p:txBody>
      </p:sp>
      <p:sp>
        <p:nvSpPr>
          <p:cNvPr id="23" name="ZoneTexte 22"/>
          <p:cNvSpPr txBox="1"/>
          <p:nvPr/>
        </p:nvSpPr>
        <p:spPr>
          <a:xfrm>
            <a:off x="3945464" y="4161187"/>
            <a:ext cx="8430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Centre</a:t>
            </a:r>
          </a:p>
          <a:p>
            <a:pPr algn="ctr"/>
            <a:r>
              <a:rPr lang="fr-FR" sz="1600" dirty="0" smtClean="0"/>
              <a:t>CNAPS</a:t>
            </a:r>
          </a:p>
        </p:txBody>
      </p:sp>
      <p:sp>
        <p:nvSpPr>
          <p:cNvPr id="24" name="ZoneTexte 23"/>
          <p:cNvSpPr txBox="1"/>
          <p:nvPr/>
        </p:nvSpPr>
        <p:spPr>
          <a:xfrm>
            <a:off x="2083828" y="4174426"/>
            <a:ext cx="797888"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err="1" smtClean="0"/>
              <a:t>HoMi</a:t>
            </a:r>
            <a:endParaRPr lang="fr-FR" sz="1600" dirty="0" smtClean="0"/>
          </a:p>
          <a:p>
            <a:pPr algn="ctr"/>
            <a:endParaRPr lang="fr-FR" sz="1600" dirty="0" smtClean="0"/>
          </a:p>
        </p:txBody>
      </p:sp>
      <p:sp>
        <p:nvSpPr>
          <p:cNvPr id="25" name="ZoneTexte 24"/>
          <p:cNvSpPr txBox="1"/>
          <p:nvPr/>
        </p:nvSpPr>
        <p:spPr>
          <a:xfrm>
            <a:off x="3231804" y="4537127"/>
            <a:ext cx="548418" cy="215444"/>
          </a:xfrm>
          <a:prstGeom prst="rect">
            <a:avLst/>
          </a:prstGeom>
          <a:ln w="6350" cmpd="sng"/>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800" dirty="0" err="1" smtClean="0"/>
              <a:t>Fanome</a:t>
            </a:r>
            <a:r>
              <a:rPr lang="fr-FR" sz="800" dirty="0" smtClean="0"/>
              <a:t> / FE</a:t>
            </a:r>
            <a:endParaRPr lang="fr-FR" sz="800" dirty="0"/>
          </a:p>
        </p:txBody>
      </p:sp>
      <p:sp>
        <p:nvSpPr>
          <p:cNvPr id="72" name="ZoneTexte 71"/>
          <p:cNvSpPr txBox="1"/>
          <p:nvPr/>
        </p:nvSpPr>
        <p:spPr>
          <a:xfrm>
            <a:off x="1125545" y="4174426"/>
            <a:ext cx="797888"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Cliniques privées</a:t>
            </a:r>
          </a:p>
          <a:p>
            <a:pPr algn="ctr"/>
            <a:endParaRPr lang="fr-FR" sz="800" b="1" dirty="0" smtClean="0"/>
          </a:p>
        </p:txBody>
      </p:sp>
      <p:sp>
        <p:nvSpPr>
          <p:cNvPr id="135" name="ZoneTexte 134"/>
          <p:cNvSpPr txBox="1"/>
          <p:nvPr/>
        </p:nvSpPr>
        <p:spPr>
          <a:xfrm>
            <a:off x="4175544" y="2345401"/>
            <a:ext cx="986549"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Organismes  Santé Inter Entreprise</a:t>
            </a:r>
          </a:p>
        </p:txBody>
      </p:sp>
      <p:sp>
        <p:nvSpPr>
          <p:cNvPr id="158" name="ZoneTexte 157"/>
          <p:cNvSpPr txBox="1"/>
          <p:nvPr/>
        </p:nvSpPr>
        <p:spPr>
          <a:xfrm>
            <a:off x="3162446" y="2345401"/>
            <a:ext cx="843021" cy="58477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CNAPS</a:t>
            </a:r>
          </a:p>
          <a:p>
            <a:pPr algn="ctr"/>
            <a:endParaRPr lang="fr-FR" sz="1600" dirty="0" smtClean="0"/>
          </a:p>
        </p:txBody>
      </p:sp>
      <p:sp>
        <p:nvSpPr>
          <p:cNvPr id="169" name="ZoneTexte 168"/>
          <p:cNvSpPr txBox="1"/>
          <p:nvPr/>
        </p:nvSpPr>
        <p:spPr>
          <a:xfrm>
            <a:off x="796537" y="1199943"/>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MFB</a:t>
            </a:r>
          </a:p>
        </p:txBody>
      </p:sp>
      <p:sp>
        <p:nvSpPr>
          <p:cNvPr id="170" name="ZoneTexte 169"/>
          <p:cNvSpPr txBox="1"/>
          <p:nvPr/>
        </p:nvSpPr>
        <p:spPr>
          <a:xfrm>
            <a:off x="796537" y="2302619"/>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MSANP</a:t>
            </a:r>
          </a:p>
        </p:txBody>
      </p:sp>
      <p:sp>
        <p:nvSpPr>
          <p:cNvPr id="171" name="ZoneTexte 170"/>
          <p:cNvSpPr txBox="1"/>
          <p:nvPr/>
        </p:nvSpPr>
        <p:spPr>
          <a:xfrm>
            <a:off x="796537" y="1476942"/>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MFPTLS</a:t>
            </a:r>
          </a:p>
        </p:txBody>
      </p:sp>
      <p:sp>
        <p:nvSpPr>
          <p:cNvPr id="172" name="ZoneTexte 171"/>
          <p:cNvSpPr txBox="1"/>
          <p:nvPr/>
        </p:nvSpPr>
        <p:spPr>
          <a:xfrm>
            <a:off x="796537" y="1753941"/>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MID</a:t>
            </a:r>
          </a:p>
        </p:txBody>
      </p:sp>
      <p:sp>
        <p:nvSpPr>
          <p:cNvPr id="181" name="ZoneTexte 180"/>
          <p:cNvSpPr txBox="1"/>
          <p:nvPr/>
        </p:nvSpPr>
        <p:spPr>
          <a:xfrm>
            <a:off x="6860481" y="2143405"/>
            <a:ext cx="1814342" cy="707886"/>
          </a:xfrm>
          <a:prstGeom prst="rect">
            <a:avLst/>
          </a:prstGeom>
          <a:ln>
            <a:solidFill>
              <a:srgbClr val="000000"/>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600" b="1" dirty="0" smtClean="0"/>
              <a:t>CNSS</a:t>
            </a:r>
          </a:p>
          <a:p>
            <a:pPr algn="ctr"/>
            <a:r>
              <a:rPr lang="fr-FR" sz="1200" dirty="0" smtClean="0"/>
              <a:t>(Autonomie Cogestion)</a:t>
            </a:r>
          </a:p>
          <a:p>
            <a:pPr algn="ctr"/>
            <a:r>
              <a:rPr lang="fr-FR" sz="1200" dirty="0" smtClean="0">
                <a:sym typeface="Wingdings"/>
              </a:rPr>
              <a:t>Paiement tiers-payant</a:t>
            </a:r>
            <a:endParaRPr lang="fr-FR" sz="1200" dirty="0" smtClean="0"/>
          </a:p>
        </p:txBody>
      </p:sp>
      <p:sp>
        <p:nvSpPr>
          <p:cNvPr id="182" name="ZoneTexte 181"/>
          <p:cNvSpPr txBox="1"/>
          <p:nvPr/>
        </p:nvSpPr>
        <p:spPr>
          <a:xfrm>
            <a:off x="5782719" y="619477"/>
            <a:ext cx="843021" cy="338554"/>
          </a:xfrm>
          <a:prstGeom prst="rect">
            <a:avLst/>
          </a:prstGeom>
          <a:ln>
            <a:solidFill>
              <a:schemeClr val="tx1"/>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600" b="1" dirty="0" smtClean="0"/>
              <a:t>FDSS</a:t>
            </a:r>
          </a:p>
        </p:txBody>
      </p:sp>
      <p:cxnSp>
        <p:nvCxnSpPr>
          <p:cNvPr id="183" name="Connecteur en arc 182"/>
          <p:cNvCxnSpPr>
            <a:stCxn id="182" idx="2"/>
            <a:endCxn id="181" idx="0"/>
          </p:cNvCxnSpPr>
          <p:nvPr/>
        </p:nvCxnSpPr>
        <p:spPr>
          <a:xfrm rot="16200000" flipH="1">
            <a:off x="6393254" y="769007"/>
            <a:ext cx="1185374" cy="1563422"/>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187" name="ZoneTexte 186"/>
          <p:cNvSpPr txBox="1"/>
          <p:nvPr/>
        </p:nvSpPr>
        <p:spPr>
          <a:xfrm>
            <a:off x="5769575" y="1353534"/>
            <a:ext cx="904332"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200" dirty="0" smtClean="0"/>
              <a:t>Actions Prévention et Extrême pauvreté</a:t>
            </a:r>
          </a:p>
        </p:txBody>
      </p:sp>
      <p:cxnSp>
        <p:nvCxnSpPr>
          <p:cNvPr id="188" name="Connecteur en arc 187"/>
          <p:cNvCxnSpPr>
            <a:stCxn id="182" idx="2"/>
            <a:endCxn id="187" idx="0"/>
          </p:cNvCxnSpPr>
          <p:nvPr/>
        </p:nvCxnSpPr>
        <p:spPr>
          <a:xfrm rot="16200000" flipH="1">
            <a:off x="6015234" y="1147026"/>
            <a:ext cx="395503" cy="17511"/>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202" name="ZoneTexte 201"/>
          <p:cNvSpPr txBox="1"/>
          <p:nvPr/>
        </p:nvSpPr>
        <p:spPr>
          <a:xfrm>
            <a:off x="2083828" y="5719834"/>
            <a:ext cx="1750596" cy="584776"/>
          </a:xfrm>
          <a:prstGeom prst="rect">
            <a:avLst/>
          </a:prstGeom>
          <a:noFill/>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b="1" dirty="0" smtClean="0"/>
              <a:t>Patients &amp; familles</a:t>
            </a:r>
          </a:p>
          <a:p>
            <a:pPr algn="ctr"/>
            <a:r>
              <a:rPr lang="fr-FR" sz="1600" b="1" dirty="0" smtClean="0"/>
              <a:t>fonctionnaires</a:t>
            </a:r>
            <a:endParaRPr lang="fr-FR" sz="1600" b="1" dirty="0"/>
          </a:p>
        </p:txBody>
      </p:sp>
      <p:sp>
        <p:nvSpPr>
          <p:cNvPr id="238" name="ZoneTexte 237"/>
          <p:cNvSpPr txBox="1"/>
          <p:nvPr/>
        </p:nvSpPr>
        <p:spPr>
          <a:xfrm>
            <a:off x="796537" y="2025620"/>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MPPSPF</a:t>
            </a:r>
          </a:p>
        </p:txBody>
      </p:sp>
      <p:sp>
        <p:nvSpPr>
          <p:cNvPr id="241" name="ZoneTexte 240"/>
          <p:cNvSpPr txBox="1"/>
          <p:nvPr/>
        </p:nvSpPr>
        <p:spPr>
          <a:xfrm>
            <a:off x="796537" y="2579618"/>
            <a:ext cx="986549"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MDN</a:t>
            </a:r>
          </a:p>
        </p:txBody>
      </p:sp>
      <p:sp>
        <p:nvSpPr>
          <p:cNvPr id="246" name="ZoneTexte 245"/>
          <p:cNvSpPr txBox="1"/>
          <p:nvPr/>
        </p:nvSpPr>
        <p:spPr>
          <a:xfrm>
            <a:off x="167442" y="524342"/>
            <a:ext cx="627968"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err="1" smtClean="0"/>
              <a:t>Bilat</a:t>
            </a:r>
            <a:endParaRPr lang="fr-FR" sz="1600" dirty="0" smtClean="0"/>
          </a:p>
        </p:txBody>
      </p:sp>
      <p:sp>
        <p:nvSpPr>
          <p:cNvPr id="247" name="ZoneTexte 246"/>
          <p:cNvSpPr txBox="1"/>
          <p:nvPr/>
        </p:nvSpPr>
        <p:spPr>
          <a:xfrm>
            <a:off x="795409" y="524342"/>
            <a:ext cx="752721" cy="338554"/>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dirty="0" err="1" smtClean="0"/>
              <a:t>Multilat</a:t>
            </a:r>
            <a:endParaRPr lang="fr-FR" sz="1600" dirty="0" smtClean="0"/>
          </a:p>
        </p:txBody>
      </p:sp>
      <p:sp>
        <p:nvSpPr>
          <p:cNvPr id="248" name="ZoneTexte 247"/>
          <p:cNvSpPr txBox="1"/>
          <p:nvPr/>
        </p:nvSpPr>
        <p:spPr>
          <a:xfrm>
            <a:off x="1548131" y="524342"/>
            <a:ext cx="613762" cy="338554"/>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dirty="0" err="1" smtClean="0"/>
              <a:t>Glob</a:t>
            </a:r>
            <a:r>
              <a:rPr lang="fr-FR" sz="1600" dirty="0" smtClean="0"/>
              <a:t>.</a:t>
            </a:r>
          </a:p>
        </p:txBody>
      </p:sp>
      <p:sp>
        <p:nvSpPr>
          <p:cNvPr id="249" name="ZoneTexte 248"/>
          <p:cNvSpPr txBox="1"/>
          <p:nvPr/>
        </p:nvSpPr>
        <p:spPr>
          <a:xfrm>
            <a:off x="167442" y="250585"/>
            <a:ext cx="1994449" cy="276999"/>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200" dirty="0" smtClean="0"/>
              <a:t>PTF</a:t>
            </a:r>
          </a:p>
        </p:txBody>
      </p:sp>
      <p:sp>
        <p:nvSpPr>
          <p:cNvPr id="251" name="ZoneTexte 250"/>
          <p:cNvSpPr txBox="1"/>
          <p:nvPr/>
        </p:nvSpPr>
        <p:spPr>
          <a:xfrm>
            <a:off x="7358049" y="112086"/>
            <a:ext cx="1221437" cy="27699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1200" dirty="0" smtClean="0"/>
              <a:t>Parrainages </a:t>
            </a:r>
            <a:r>
              <a:rPr lang="fr-FR" sz="1200" dirty="0" err="1" smtClean="0"/>
              <a:t>int</a:t>
            </a:r>
            <a:r>
              <a:rPr lang="fr-FR" sz="1200" dirty="0" smtClean="0"/>
              <a:t>.</a:t>
            </a:r>
          </a:p>
        </p:txBody>
      </p:sp>
      <p:sp>
        <p:nvSpPr>
          <p:cNvPr id="252" name="ZoneTexte 251"/>
          <p:cNvSpPr txBox="1"/>
          <p:nvPr/>
        </p:nvSpPr>
        <p:spPr>
          <a:xfrm>
            <a:off x="7358049" y="524342"/>
            <a:ext cx="1221437" cy="27699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1200" dirty="0" smtClean="0"/>
              <a:t>Dons &amp; legs </a:t>
            </a:r>
            <a:r>
              <a:rPr lang="fr-FR" sz="1200" dirty="0" err="1" smtClean="0"/>
              <a:t>nat</a:t>
            </a:r>
            <a:r>
              <a:rPr lang="fr-FR" sz="1200" dirty="0" smtClean="0"/>
              <a:t>.</a:t>
            </a:r>
          </a:p>
        </p:txBody>
      </p:sp>
      <p:cxnSp>
        <p:nvCxnSpPr>
          <p:cNvPr id="255" name="Connecteur en arc 254"/>
          <p:cNvCxnSpPr>
            <a:stCxn id="251" idx="1"/>
            <a:endCxn id="182" idx="3"/>
          </p:cNvCxnSpPr>
          <p:nvPr/>
        </p:nvCxnSpPr>
        <p:spPr>
          <a:xfrm rot="10800000" flipV="1">
            <a:off x="6625741" y="250586"/>
            <a:ext cx="732309" cy="538168"/>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258" name="Connecteur en arc 257"/>
          <p:cNvCxnSpPr>
            <a:stCxn id="252" idx="1"/>
            <a:endCxn id="182" idx="3"/>
          </p:cNvCxnSpPr>
          <p:nvPr/>
        </p:nvCxnSpPr>
        <p:spPr>
          <a:xfrm rot="10800000" flipV="1">
            <a:off x="6625741" y="662842"/>
            <a:ext cx="732309" cy="125912"/>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263" name="ZoneTexte 262"/>
          <p:cNvSpPr txBox="1"/>
          <p:nvPr/>
        </p:nvSpPr>
        <p:spPr>
          <a:xfrm>
            <a:off x="3163759" y="3220623"/>
            <a:ext cx="184666" cy="369332"/>
          </a:xfrm>
          <a:prstGeom prst="rect">
            <a:avLst/>
          </a:prstGeom>
          <a:noFill/>
        </p:spPr>
        <p:txBody>
          <a:bodyPr wrap="none" rtlCol="0">
            <a:spAutoFit/>
          </a:bodyPr>
          <a:lstStyle/>
          <a:p>
            <a:endParaRPr lang="fr-FR" dirty="0"/>
          </a:p>
        </p:txBody>
      </p:sp>
      <p:sp>
        <p:nvSpPr>
          <p:cNvPr id="265" name="ZoneTexte 264"/>
          <p:cNvSpPr txBox="1"/>
          <p:nvPr/>
        </p:nvSpPr>
        <p:spPr>
          <a:xfrm rot="16200000">
            <a:off x="-146900" y="1889779"/>
            <a:ext cx="1656674" cy="27700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1200" dirty="0" smtClean="0"/>
              <a:t>PM</a:t>
            </a:r>
          </a:p>
        </p:txBody>
      </p:sp>
      <p:sp>
        <p:nvSpPr>
          <p:cNvPr id="266" name="ZoneTexte 265"/>
          <p:cNvSpPr txBox="1"/>
          <p:nvPr/>
        </p:nvSpPr>
        <p:spPr>
          <a:xfrm rot="16200000">
            <a:off x="-6247" y="1476437"/>
            <a:ext cx="821367" cy="27700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1200" dirty="0" smtClean="0"/>
              <a:t>PR</a:t>
            </a:r>
          </a:p>
        </p:txBody>
      </p:sp>
      <p:sp>
        <p:nvSpPr>
          <p:cNvPr id="267" name="ZoneTexte 266"/>
          <p:cNvSpPr txBox="1"/>
          <p:nvPr/>
        </p:nvSpPr>
        <p:spPr>
          <a:xfrm rot="16200000">
            <a:off x="-11062" y="2302619"/>
            <a:ext cx="830997" cy="27700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1200" dirty="0" smtClean="0"/>
              <a:t>AN</a:t>
            </a:r>
          </a:p>
        </p:txBody>
      </p:sp>
      <p:sp>
        <p:nvSpPr>
          <p:cNvPr id="269" name="ZoneTexte 268"/>
          <p:cNvSpPr txBox="1"/>
          <p:nvPr/>
        </p:nvSpPr>
        <p:spPr>
          <a:xfrm>
            <a:off x="5783215" y="170976"/>
            <a:ext cx="843021" cy="438582"/>
          </a:xfrm>
          <a:prstGeom prst="rect">
            <a:avLst/>
          </a:prstGeom>
          <a:ln>
            <a:solidFill>
              <a:srgbClr val="000000"/>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r-FR" sz="1200" b="1" dirty="0" smtClean="0"/>
              <a:t>CA</a:t>
            </a:r>
            <a:endParaRPr lang="fr-FR" sz="1600" b="1" dirty="0" smtClean="0"/>
          </a:p>
          <a:p>
            <a:pPr algn="ctr"/>
            <a:r>
              <a:rPr lang="fr-FR" sz="1050" dirty="0" smtClean="0"/>
              <a:t>multipartite</a:t>
            </a:r>
            <a:endParaRPr lang="fr-FR" sz="1400" dirty="0" smtClean="0"/>
          </a:p>
        </p:txBody>
      </p:sp>
      <p:sp>
        <p:nvSpPr>
          <p:cNvPr id="285" name="ZoneTexte 284"/>
          <p:cNvSpPr txBox="1"/>
          <p:nvPr/>
        </p:nvSpPr>
        <p:spPr>
          <a:xfrm>
            <a:off x="2139314" y="2906518"/>
            <a:ext cx="843021"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ORN</a:t>
            </a:r>
          </a:p>
        </p:txBody>
      </p:sp>
      <p:sp>
        <p:nvSpPr>
          <p:cNvPr id="286" name="ZoneTexte 285"/>
          <p:cNvSpPr txBox="1"/>
          <p:nvPr/>
        </p:nvSpPr>
        <p:spPr>
          <a:xfrm>
            <a:off x="2139314" y="1851046"/>
            <a:ext cx="843021"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CCM</a:t>
            </a:r>
          </a:p>
        </p:txBody>
      </p:sp>
      <p:sp>
        <p:nvSpPr>
          <p:cNvPr id="288" name="ZoneTexte 287"/>
          <p:cNvSpPr txBox="1"/>
          <p:nvPr/>
        </p:nvSpPr>
        <p:spPr>
          <a:xfrm>
            <a:off x="3834424" y="1017696"/>
            <a:ext cx="1444181"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1200" dirty="0" smtClean="0"/>
              <a:t>Financement de gratuité et affiliation</a:t>
            </a:r>
          </a:p>
        </p:txBody>
      </p:sp>
      <p:cxnSp>
        <p:nvCxnSpPr>
          <p:cNvPr id="289" name="Connecteur en arc 288"/>
          <p:cNvCxnSpPr>
            <a:stCxn id="288" idx="3"/>
            <a:endCxn id="182" idx="1"/>
          </p:cNvCxnSpPr>
          <p:nvPr/>
        </p:nvCxnSpPr>
        <p:spPr>
          <a:xfrm flipV="1">
            <a:off x="5278605" y="788754"/>
            <a:ext cx="504114" cy="552108"/>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296" name="Connecteur en arc 295"/>
          <p:cNvCxnSpPr>
            <a:stCxn id="249" idx="3"/>
            <a:endCxn id="288" idx="1"/>
          </p:cNvCxnSpPr>
          <p:nvPr/>
        </p:nvCxnSpPr>
        <p:spPr>
          <a:xfrm>
            <a:off x="2161891" y="389085"/>
            <a:ext cx="1672533" cy="951777"/>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311" name="Connecteur en arc 310"/>
          <p:cNvCxnSpPr>
            <a:stCxn id="169" idx="3"/>
          </p:cNvCxnSpPr>
          <p:nvPr/>
        </p:nvCxnSpPr>
        <p:spPr>
          <a:xfrm>
            <a:off x="1783086" y="1338443"/>
            <a:ext cx="2038256" cy="31531"/>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315" name="ZoneTexte 314"/>
          <p:cNvSpPr txBox="1"/>
          <p:nvPr/>
        </p:nvSpPr>
        <p:spPr>
          <a:xfrm>
            <a:off x="8015894" y="3232079"/>
            <a:ext cx="1002324" cy="338554"/>
          </a:xfrm>
          <a:prstGeom prst="rect">
            <a:avLst/>
          </a:prstGeom>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r>
              <a:rPr lang="fr-FR" sz="1600" dirty="0" smtClean="0"/>
              <a:t>Entreprises</a:t>
            </a:r>
          </a:p>
        </p:txBody>
      </p:sp>
      <p:sp>
        <p:nvSpPr>
          <p:cNvPr id="284" name="ZoneTexte 283"/>
          <p:cNvSpPr txBox="1"/>
          <p:nvPr/>
        </p:nvSpPr>
        <p:spPr>
          <a:xfrm>
            <a:off x="2139314" y="2321742"/>
            <a:ext cx="843021" cy="584776"/>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600" dirty="0" smtClean="0"/>
              <a:t>ONN</a:t>
            </a:r>
          </a:p>
          <a:p>
            <a:pPr algn="ctr"/>
            <a:r>
              <a:rPr lang="fr-FR" sz="1600" dirty="0" smtClean="0"/>
              <a:t>(PR-TB)</a:t>
            </a:r>
          </a:p>
        </p:txBody>
      </p:sp>
      <p:sp>
        <p:nvSpPr>
          <p:cNvPr id="4" name="ZoneTexte 3"/>
          <p:cNvSpPr txBox="1"/>
          <p:nvPr/>
        </p:nvSpPr>
        <p:spPr>
          <a:xfrm>
            <a:off x="3384439" y="112086"/>
            <a:ext cx="2236013" cy="954107"/>
          </a:xfrm>
          <a:prstGeom prst="rect">
            <a:avLst/>
          </a:prstGeom>
          <a:noFill/>
        </p:spPr>
        <p:txBody>
          <a:bodyPr wrap="square" rtlCol="0">
            <a:spAutoFit/>
          </a:bodyPr>
          <a:lstStyle/>
          <a:p>
            <a:pPr algn="ctr"/>
            <a:r>
              <a:rPr lang="fr-FR" sz="2800" dirty="0" smtClean="0">
                <a:solidFill>
                  <a:srgbClr val="000090"/>
                </a:solidFill>
              </a:rPr>
              <a:t>Structures de la CNSS</a:t>
            </a:r>
          </a:p>
        </p:txBody>
      </p:sp>
      <p:cxnSp>
        <p:nvCxnSpPr>
          <p:cNvPr id="60" name="Connecteur en arc 59"/>
          <p:cNvCxnSpPr>
            <a:stCxn id="181" idx="2"/>
            <a:endCxn id="7" idx="0"/>
          </p:cNvCxnSpPr>
          <p:nvPr/>
        </p:nvCxnSpPr>
        <p:spPr>
          <a:xfrm rot="16200000" flipH="1">
            <a:off x="7262466" y="3356476"/>
            <a:ext cx="1323135" cy="312763"/>
          </a:xfrm>
          <a:prstGeom prst="curvedConnector3">
            <a:avLst>
              <a:gd name="adj1" fmla="val 63364"/>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64" name="Connecteur en arc 63"/>
          <p:cNvCxnSpPr>
            <a:stCxn id="181" idx="2"/>
            <a:endCxn id="19" idx="0"/>
          </p:cNvCxnSpPr>
          <p:nvPr/>
        </p:nvCxnSpPr>
        <p:spPr>
          <a:xfrm rot="5400000">
            <a:off x="6381390" y="2778047"/>
            <a:ext cx="1313019" cy="1459506"/>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68" name="Connecteur en arc 67"/>
          <p:cNvCxnSpPr>
            <a:stCxn id="181" idx="2"/>
            <a:endCxn id="20" idx="0"/>
          </p:cNvCxnSpPr>
          <p:nvPr/>
        </p:nvCxnSpPr>
        <p:spPr>
          <a:xfrm rot="5400000">
            <a:off x="4912898" y="1319671"/>
            <a:ext cx="1323135" cy="4386374"/>
          </a:xfrm>
          <a:prstGeom prst="curvedConnector3">
            <a:avLst>
              <a:gd name="adj1" fmla="val 50000"/>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70" name="ZoneTexte 69"/>
          <p:cNvSpPr txBox="1"/>
          <p:nvPr/>
        </p:nvSpPr>
        <p:spPr>
          <a:xfrm>
            <a:off x="95838" y="4154147"/>
            <a:ext cx="952298"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200" dirty="0" smtClean="0"/>
              <a:t>Médecins privés  et pharmacies</a:t>
            </a:r>
            <a:endParaRPr lang="fr-FR" sz="1200" dirty="0"/>
          </a:p>
        </p:txBody>
      </p:sp>
      <p:sp>
        <p:nvSpPr>
          <p:cNvPr id="73" name="ZoneTexte 72"/>
          <p:cNvSpPr txBox="1"/>
          <p:nvPr/>
        </p:nvSpPr>
        <p:spPr>
          <a:xfrm>
            <a:off x="3162446" y="1885967"/>
            <a:ext cx="2116159" cy="27699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1200" dirty="0" smtClean="0"/>
              <a:t>Cotisations d’assurance</a:t>
            </a:r>
          </a:p>
        </p:txBody>
      </p:sp>
      <p:cxnSp>
        <p:nvCxnSpPr>
          <p:cNvPr id="74" name="Connecteur en arc 73"/>
          <p:cNvCxnSpPr>
            <a:stCxn id="73" idx="3"/>
          </p:cNvCxnSpPr>
          <p:nvPr/>
        </p:nvCxnSpPr>
        <p:spPr>
          <a:xfrm>
            <a:off x="5278605" y="2024467"/>
            <a:ext cx="1581876" cy="472881"/>
          </a:xfrm>
          <a:prstGeom prst="curvedConnector3">
            <a:avLst>
              <a:gd name="adj1" fmla="val 1646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66" name="Bulle rectangulaire 65"/>
          <p:cNvSpPr/>
          <p:nvPr/>
        </p:nvSpPr>
        <p:spPr>
          <a:xfrm>
            <a:off x="5620452" y="5726521"/>
            <a:ext cx="3523548" cy="1131479"/>
          </a:xfrm>
          <a:prstGeom prst="wedgeRectCallout">
            <a:avLst>
              <a:gd name="adj1" fmla="val 6668"/>
              <a:gd name="adj2" fmla="val -169788"/>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Accompagnement:</a:t>
            </a:r>
          </a:p>
          <a:p>
            <a:pPr marL="285750" indent="-285750">
              <a:buFontTx/>
              <a:buChar char="-"/>
            </a:pPr>
            <a:r>
              <a:rPr lang="fr-FR" dirty="0" smtClean="0">
                <a:solidFill>
                  <a:schemeClr val="tx1"/>
                </a:solidFill>
              </a:rPr>
              <a:t>Création des compétences en gestion de l’assuranc</a:t>
            </a:r>
            <a:r>
              <a:rPr lang="fr-FR" dirty="0" smtClean="0">
                <a:solidFill>
                  <a:schemeClr val="tx1"/>
                </a:solidFill>
              </a:rPr>
              <a:t>e maladie</a:t>
            </a:r>
            <a:endParaRPr lang="fr-FR" dirty="0">
              <a:solidFill>
                <a:schemeClr val="tx1"/>
              </a:solidFill>
            </a:endParaRPr>
          </a:p>
        </p:txBody>
      </p:sp>
      <p:sp>
        <p:nvSpPr>
          <p:cNvPr id="67" name="Bulle rectangulaire 66"/>
          <p:cNvSpPr/>
          <p:nvPr/>
        </p:nvSpPr>
        <p:spPr>
          <a:xfrm>
            <a:off x="6204230" y="1017696"/>
            <a:ext cx="2813997" cy="782411"/>
          </a:xfrm>
          <a:prstGeom prst="wedgeRectCallout">
            <a:avLst>
              <a:gd name="adj1" fmla="val 21760"/>
              <a:gd name="adj2" fmla="val 112011"/>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Tutelle: MFB; </a:t>
            </a:r>
            <a:r>
              <a:rPr lang="fr-FR" b="1" dirty="0" smtClean="0">
                <a:solidFill>
                  <a:srgbClr val="FF0000"/>
                </a:solidFill>
              </a:rPr>
              <a:t>Autres ?</a:t>
            </a:r>
            <a:endParaRPr lang="fr-FR" b="1" dirty="0" smtClean="0">
              <a:solidFill>
                <a:srgbClr val="FF0000"/>
              </a:solidFill>
            </a:endParaRPr>
          </a:p>
          <a:p>
            <a:r>
              <a:rPr lang="fr-FR" dirty="0" smtClean="0">
                <a:solidFill>
                  <a:schemeClr val="tx1"/>
                </a:solidFill>
              </a:rPr>
              <a:t>CA: Contributeurs</a:t>
            </a:r>
          </a:p>
          <a:p>
            <a:r>
              <a:rPr lang="fr-FR" dirty="0" smtClean="0">
                <a:solidFill>
                  <a:schemeClr val="tx1"/>
                </a:solidFill>
              </a:rPr>
              <a:t>DG et directions techniques</a:t>
            </a:r>
          </a:p>
        </p:txBody>
      </p:sp>
      <p:sp>
        <p:nvSpPr>
          <p:cNvPr id="69" name="Bulle rectangulaire 68"/>
          <p:cNvSpPr/>
          <p:nvPr/>
        </p:nvSpPr>
        <p:spPr>
          <a:xfrm>
            <a:off x="1955860" y="4240908"/>
            <a:ext cx="2551888" cy="1131479"/>
          </a:xfrm>
          <a:prstGeom prst="wedgeRectCallout">
            <a:avLst>
              <a:gd name="adj1" fmla="val 171733"/>
              <a:gd name="adj2" fmla="val -154160"/>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FR" dirty="0" smtClean="0">
                <a:solidFill>
                  <a:schemeClr val="tx1"/>
                </a:solidFill>
              </a:rPr>
              <a:t>Délégations régionales et antennes locales</a:t>
            </a:r>
          </a:p>
          <a:p>
            <a:endParaRPr lang="fr-FR" dirty="0" smtClean="0">
              <a:solidFill>
                <a:schemeClr val="tx1"/>
              </a:solidFill>
            </a:endParaRPr>
          </a:p>
          <a:p>
            <a:r>
              <a:rPr lang="fr-FR" dirty="0" smtClean="0">
                <a:solidFill>
                  <a:schemeClr val="tx1"/>
                </a:solidFill>
              </a:rPr>
              <a:t>Recours contentieux</a:t>
            </a:r>
            <a:endParaRPr lang="fr-FR" dirty="0">
              <a:solidFill>
                <a:schemeClr val="tx1"/>
              </a:solidFill>
            </a:endParaRPr>
          </a:p>
        </p:txBody>
      </p:sp>
    </p:spTree>
    <p:extLst>
      <p:ext uri="{BB962C8B-B14F-4D97-AF65-F5344CB8AC3E}">
        <p14:creationId xmlns:p14="http://schemas.microsoft.com/office/powerpoint/2010/main" val="18301151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solidFill>
                  <a:srgbClr val="000090"/>
                </a:solidFill>
              </a:rPr>
              <a:t>Co</a:t>
            </a:r>
            <a:r>
              <a:rPr lang="fr-FR" dirty="0" smtClean="0">
                <a:solidFill>
                  <a:srgbClr val="000090"/>
                </a:solidFill>
              </a:rPr>
              <a:t>û</a:t>
            </a:r>
            <a:r>
              <a:rPr lang="fr-FR" dirty="0" smtClean="0">
                <a:solidFill>
                  <a:srgbClr val="000090"/>
                </a:solidFill>
              </a:rPr>
              <a:t>t </a:t>
            </a:r>
            <a:r>
              <a:rPr lang="fr-FR" dirty="0" smtClean="0">
                <a:solidFill>
                  <a:srgbClr val="000090"/>
                </a:solidFill>
              </a:rPr>
              <a:t>de mise en œuvre</a:t>
            </a:r>
            <a:endParaRPr lang="fr-FR" dirty="0">
              <a:solidFill>
                <a:srgbClr val="000090"/>
              </a:solidFill>
            </a:endParaRPr>
          </a:p>
        </p:txBody>
      </p:sp>
      <p:sp>
        <p:nvSpPr>
          <p:cNvPr id="3" name="Espace réservé du contenu 2"/>
          <p:cNvSpPr>
            <a:spLocks noGrp="1"/>
          </p:cNvSpPr>
          <p:nvPr>
            <p:ph idx="1"/>
          </p:nvPr>
        </p:nvSpPr>
        <p:spPr>
          <a:xfrm>
            <a:off x="457200" y="1600200"/>
            <a:ext cx="8433582" cy="4525963"/>
          </a:xfrm>
        </p:spPr>
        <p:txBody>
          <a:bodyPr>
            <a:normAutofit fontScale="92500" lnSpcReduction="20000"/>
          </a:bodyPr>
          <a:lstStyle/>
          <a:p>
            <a:pPr marL="0" indent="0">
              <a:buNone/>
            </a:pPr>
            <a:r>
              <a:rPr lang="fr-FR" sz="2800" b="1" dirty="0" smtClean="0"/>
              <a:t>FDSS:</a:t>
            </a:r>
          </a:p>
          <a:p>
            <a:r>
              <a:rPr lang="fr-FR" sz="2800" dirty="0" smtClean="0"/>
              <a:t>Création d’un établissement </a:t>
            </a:r>
            <a:r>
              <a:rPr lang="fr-FR" sz="2800" dirty="0" smtClean="0"/>
              <a:t>public national</a:t>
            </a:r>
            <a:r>
              <a:rPr lang="fr-FR" sz="2800" dirty="0" smtClean="0"/>
              <a:t>: 3,5 MM Ar (1 M€)</a:t>
            </a:r>
          </a:p>
          <a:p>
            <a:r>
              <a:rPr lang="fr-FR" sz="2800" dirty="0" smtClean="0"/>
              <a:t>Fonctionnement: 20% par an: 0,7 MM Ar : 0,2 M€</a:t>
            </a:r>
          </a:p>
          <a:p>
            <a:endParaRPr lang="fr-FR" sz="2800" dirty="0"/>
          </a:p>
          <a:p>
            <a:pPr marL="0" indent="0">
              <a:buNone/>
            </a:pPr>
            <a:r>
              <a:rPr lang="fr-FR" sz="2800" b="1" dirty="0" smtClean="0"/>
              <a:t>CNSS: </a:t>
            </a:r>
          </a:p>
          <a:p>
            <a:r>
              <a:rPr lang="fr-FR" sz="2800" dirty="0"/>
              <a:t>Création d’un établissement </a:t>
            </a:r>
            <a:r>
              <a:rPr lang="fr-FR" sz="2800" dirty="0" smtClean="0"/>
              <a:t>public national</a:t>
            </a:r>
            <a:r>
              <a:rPr lang="fr-FR" sz="2800" dirty="0"/>
              <a:t>: 3,5 MM </a:t>
            </a:r>
            <a:r>
              <a:rPr lang="fr-FR" sz="2800" dirty="0" smtClean="0"/>
              <a:t>Ar et de 22 systèmes régionaux: 77 MM Ar – Total 23 M€</a:t>
            </a:r>
          </a:p>
          <a:p>
            <a:r>
              <a:rPr lang="fr-FR" sz="2800" dirty="0"/>
              <a:t>Utilisation d’un système existant: </a:t>
            </a:r>
            <a:r>
              <a:rPr lang="fr-FR" sz="2800" dirty="0" smtClean="0"/>
              <a:t>Investissement additionnel </a:t>
            </a:r>
            <a:r>
              <a:rPr lang="fr-FR" sz="2800" dirty="0"/>
              <a:t>7 MM Ar / 2,3 M€</a:t>
            </a:r>
          </a:p>
          <a:p>
            <a:r>
              <a:rPr lang="fr-FR" sz="2800" dirty="0" smtClean="0"/>
              <a:t>Fonctionnement annuel: 16 MM Ar / 4,6 M€</a:t>
            </a:r>
          </a:p>
          <a:p>
            <a:pPr marL="0" indent="0">
              <a:buNone/>
            </a:pPr>
            <a:endParaRPr lang="fr-FR" sz="2800" dirty="0"/>
          </a:p>
        </p:txBody>
      </p:sp>
    </p:spTree>
    <p:extLst>
      <p:ext uri="{BB962C8B-B14F-4D97-AF65-F5344CB8AC3E}">
        <p14:creationId xmlns:p14="http://schemas.microsoft.com/office/powerpoint/2010/main" val="170324547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000090"/>
                </a:solidFill>
              </a:rPr>
              <a:t>Feuille de route</a:t>
            </a:r>
            <a:endParaRPr lang="fr-FR" dirty="0">
              <a:solidFill>
                <a:srgbClr val="000090"/>
              </a:solidFill>
            </a:endParaRPr>
          </a:p>
        </p:txBody>
      </p:sp>
      <p:sp>
        <p:nvSpPr>
          <p:cNvPr id="3" name="Espace réservé du texte 2"/>
          <p:cNvSpPr>
            <a:spLocks noGrp="1"/>
          </p:cNvSpPr>
          <p:nvPr>
            <p:ph type="body" idx="1"/>
          </p:nvPr>
        </p:nvSpPr>
        <p:spPr/>
        <p:txBody>
          <a:bodyPr>
            <a:normAutofit/>
          </a:bodyPr>
          <a:lstStyle/>
          <a:p>
            <a:r>
              <a:rPr lang="fr-FR" sz="2400" dirty="0" smtClean="0"/>
              <a:t>Fonds de développement des solidarités pour la santé: FDSS</a:t>
            </a:r>
          </a:p>
          <a:p>
            <a:r>
              <a:rPr lang="fr-FR" sz="2400" dirty="0" smtClean="0"/>
              <a:t>Caisse nationale de solidarité pour la santé: CNSS</a:t>
            </a:r>
            <a:endParaRPr lang="fr-FR" sz="2400" dirty="0"/>
          </a:p>
        </p:txBody>
      </p:sp>
      <p:sp>
        <p:nvSpPr>
          <p:cNvPr id="4" name="ZoneTexte 3"/>
          <p:cNvSpPr txBox="1"/>
          <p:nvPr/>
        </p:nvSpPr>
        <p:spPr>
          <a:xfrm>
            <a:off x="6475110" y="321005"/>
            <a:ext cx="2638951" cy="1754327"/>
          </a:xfrm>
          <a:prstGeom prst="rect">
            <a:avLst/>
          </a:prstGeom>
          <a:noFill/>
        </p:spPr>
        <p:txBody>
          <a:bodyPr wrap="none" rtlCol="0">
            <a:spAutoFit/>
          </a:bodyPr>
          <a:lstStyle/>
          <a:p>
            <a:r>
              <a:rPr lang="fr-FR" dirty="0" smtClean="0">
                <a:solidFill>
                  <a:schemeClr val="bg1">
                    <a:lumMod val="65000"/>
                  </a:schemeClr>
                </a:solidFill>
              </a:rPr>
              <a:t>Eléments clé du contexte</a:t>
            </a:r>
          </a:p>
          <a:p>
            <a:r>
              <a:rPr lang="fr-FR" dirty="0" smtClean="0">
                <a:solidFill>
                  <a:schemeClr val="bg1">
                    <a:lumMod val="65000"/>
                  </a:schemeClr>
                </a:solidFill>
              </a:rPr>
              <a:t>Développement du panier</a:t>
            </a:r>
          </a:p>
          <a:p>
            <a:r>
              <a:rPr lang="fr-FR" dirty="0" smtClean="0">
                <a:solidFill>
                  <a:schemeClr val="bg1">
                    <a:lumMod val="65000"/>
                  </a:schemeClr>
                </a:solidFill>
              </a:rPr>
              <a:t>Coût et financement</a:t>
            </a:r>
          </a:p>
          <a:p>
            <a:r>
              <a:rPr lang="fr-FR" dirty="0" smtClean="0">
                <a:solidFill>
                  <a:schemeClr val="bg1">
                    <a:lumMod val="65000"/>
                  </a:schemeClr>
                </a:solidFill>
              </a:rPr>
              <a:t>Cadre juridique du DAS</a:t>
            </a:r>
            <a:endParaRPr lang="fr-FR" dirty="0">
              <a:solidFill>
                <a:schemeClr val="bg1">
                  <a:lumMod val="65000"/>
                </a:schemeClr>
              </a:solidFill>
            </a:endParaRPr>
          </a:p>
          <a:p>
            <a:r>
              <a:rPr lang="fr-FR" dirty="0" smtClean="0">
                <a:solidFill>
                  <a:schemeClr val="bg1">
                    <a:lumMod val="65000"/>
                  </a:schemeClr>
                </a:solidFill>
              </a:rPr>
              <a:t>Mise en place du DAS</a:t>
            </a:r>
          </a:p>
          <a:p>
            <a:r>
              <a:rPr lang="fr-FR" dirty="0" smtClean="0"/>
              <a:t>Feuille de route</a:t>
            </a:r>
          </a:p>
        </p:txBody>
      </p:sp>
    </p:spTree>
    <p:extLst>
      <p:ext uri="{BB962C8B-B14F-4D97-AF65-F5344CB8AC3E}">
        <p14:creationId xmlns:p14="http://schemas.microsoft.com/office/powerpoint/2010/main" val="286274948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000090"/>
                </a:solidFill>
              </a:rPr>
              <a:t>Mise en place et accompagnement</a:t>
            </a:r>
            <a:endParaRPr lang="fr-FR" dirty="0">
              <a:solidFill>
                <a:srgbClr val="000090"/>
              </a:solidFill>
            </a:endParaRPr>
          </a:p>
        </p:txBody>
      </p:sp>
      <p:sp>
        <p:nvSpPr>
          <p:cNvPr id="3" name="Espace réservé du texte 2"/>
          <p:cNvSpPr>
            <a:spLocks noGrp="1"/>
          </p:cNvSpPr>
          <p:nvPr>
            <p:ph type="body" idx="1"/>
          </p:nvPr>
        </p:nvSpPr>
        <p:spPr>
          <a:xfrm>
            <a:off x="324618" y="1213613"/>
            <a:ext cx="4172770" cy="639762"/>
          </a:xfrm>
        </p:spPr>
        <p:txBody>
          <a:bodyPr/>
          <a:lstStyle/>
          <a:p>
            <a:pPr algn="ctr"/>
            <a:r>
              <a:rPr lang="fr-FR" dirty="0" smtClean="0"/>
              <a:t>DAS</a:t>
            </a:r>
            <a:endParaRPr lang="fr-FR" dirty="0"/>
          </a:p>
        </p:txBody>
      </p:sp>
      <p:sp>
        <p:nvSpPr>
          <p:cNvPr id="4" name="Espace réservé du contenu 3"/>
          <p:cNvSpPr>
            <a:spLocks noGrp="1"/>
          </p:cNvSpPr>
          <p:nvPr>
            <p:ph sz="half" idx="2"/>
          </p:nvPr>
        </p:nvSpPr>
        <p:spPr>
          <a:xfrm>
            <a:off x="179922" y="1853374"/>
            <a:ext cx="4317466" cy="5004625"/>
          </a:xfrm>
        </p:spPr>
        <p:txBody>
          <a:bodyPr>
            <a:normAutofit fontScale="70000" lnSpcReduction="20000"/>
          </a:bodyPr>
          <a:lstStyle/>
          <a:p>
            <a:pPr marL="0" indent="0">
              <a:buNone/>
            </a:pPr>
            <a:r>
              <a:rPr lang="fr-FR" dirty="0" smtClean="0"/>
              <a:t>S2/16: </a:t>
            </a:r>
          </a:p>
          <a:p>
            <a:r>
              <a:rPr lang="fr-FR" dirty="0" smtClean="0"/>
              <a:t>Préparation des textes (+ parlement)</a:t>
            </a:r>
          </a:p>
          <a:p>
            <a:r>
              <a:rPr lang="fr-FR" dirty="0" smtClean="0"/>
              <a:t>Et. faisabilité d’une expérience de rodage de l’achat (région opérationnelle PASSOBA/PAUSSENS) et inscription Loi Fi17</a:t>
            </a:r>
          </a:p>
          <a:p>
            <a:pPr marL="0" indent="0">
              <a:buNone/>
            </a:pPr>
            <a:r>
              <a:rPr lang="fr-FR" dirty="0" smtClean="0"/>
              <a:t>S1/17: </a:t>
            </a:r>
          </a:p>
          <a:p>
            <a:r>
              <a:rPr lang="fr-FR" dirty="0" smtClean="0"/>
              <a:t>Soumission textes au parlement</a:t>
            </a:r>
          </a:p>
          <a:p>
            <a:r>
              <a:rPr lang="fr-FR" dirty="0" smtClean="0"/>
              <a:t>Passation marché AMO au MSANP pour faisabilité</a:t>
            </a:r>
          </a:p>
          <a:p>
            <a:pPr marL="0" indent="0">
              <a:buNone/>
            </a:pPr>
            <a:r>
              <a:rPr lang="fr-FR" dirty="0" smtClean="0"/>
              <a:t>S2/17:</a:t>
            </a:r>
          </a:p>
          <a:p>
            <a:r>
              <a:rPr lang="fr-FR" dirty="0" smtClean="0"/>
              <a:t>Démarrage faisabilité</a:t>
            </a:r>
          </a:p>
          <a:p>
            <a:r>
              <a:rPr lang="fr-FR" dirty="0" smtClean="0"/>
              <a:t>Mise en place des institutions du DAS</a:t>
            </a:r>
          </a:p>
          <a:p>
            <a:r>
              <a:rPr lang="fr-FR" dirty="0" smtClean="0"/>
              <a:t>BA du FDSS à la loi de finances 2018</a:t>
            </a:r>
          </a:p>
          <a:p>
            <a:pPr marL="0" indent="0">
              <a:buNone/>
            </a:pPr>
            <a:r>
              <a:rPr lang="fr-FR" dirty="0" smtClean="0"/>
              <a:t>S1/18:</a:t>
            </a:r>
          </a:p>
          <a:p>
            <a:r>
              <a:rPr lang="fr-FR" dirty="0" smtClean="0"/>
              <a:t>Paiements via CNSS</a:t>
            </a:r>
          </a:p>
          <a:p>
            <a:r>
              <a:rPr lang="fr-FR" dirty="0" smtClean="0"/>
              <a:t>CNSS SR FM (PR FDSS?) / NMF2-TB</a:t>
            </a:r>
          </a:p>
          <a:p>
            <a:r>
              <a:rPr lang="fr-FR" dirty="0" smtClean="0"/>
              <a:t>Préparation extension sur Loi Fin 19</a:t>
            </a:r>
          </a:p>
          <a:p>
            <a:pPr marL="0" indent="0">
              <a:buNone/>
            </a:pPr>
            <a:r>
              <a:rPr lang="fr-FR" dirty="0" smtClean="0"/>
              <a:t>S2/18: Transfert des fonctions aux institutions et retrait AMO MSANP</a:t>
            </a:r>
          </a:p>
          <a:p>
            <a:endParaRPr lang="fr-FR" dirty="0" smtClean="0"/>
          </a:p>
          <a:p>
            <a:endParaRPr lang="fr-FR" dirty="0" smtClean="0"/>
          </a:p>
          <a:p>
            <a:pPr marL="0" indent="0">
              <a:buNone/>
            </a:pPr>
            <a:endParaRPr lang="fr-FR" dirty="0"/>
          </a:p>
        </p:txBody>
      </p:sp>
      <p:sp>
        <p:nvSpPr>
          <p:cNvPr id="5" name="Espace réservé du texte 4"/>
          <p:cNvSpPr>
            <a:spLocks noGrp="1"/>
          </p:cNvSpPr>
          <p:nvPr>
            <p:ph type="body" sz="quarter" idx="3"/>
          </p:nvPr>
        </p:nvSpPr>
        <p:spPr>
          <a:xfrm>
            <a:off x="4512391" y="1213613"/>
            <a:ext cx="4174409" cy="639762"/>
          </a:xfrm>
        </p:spPr>
        <p:txBody>
          <a:bodyPr/>
          <a:lstStyle/>
          <a:p>
            <a:pPr algn="ctr"/>
            <a:r>
              <a:rPr lang="fr-FR" dirty="0" smtClean="0"/>
              <a:t>MSANP</a:t>
            </a:r>
            <a:endParaRPr lang="fr-FR" dirty="0"/>
          </a:p>
        </p:txBody>
      </p:sp>
      <p:sp>
        <p:nvSpPr>
          <p:cNvPr id="6" name="Espace réservé du contenu 5"/>
          <p:cNvSpPr>
            <a:spLocks noGrp="1"/>
          </p:cNvSpPr>
          <p:nvPr>
            <p:ph sz="quarter" idx="4"/>
          </p:nvPr>
        </p:nvSpPr>
        <p:spPr>
          <a:xfrm>
            <a:off x="4497387" y="1853374"/>
            <a:ext cx="4646613" cy="5004625"/>
          </a:xfrm>
        </p:spPr>
        <p:txBody>
          <a:bodyPr>
            <a:normAutofit fontScale="77500" lnSpcReduction="20000"/>
          </a:bodyPr>
          <a:lstStyle/>
          <a:p>
            <a:pPr marL="0" indent="0">
              <a:buNone/>
            </a:pPr>
            <a:r>
              <a:rPr lang="fr-FR" dirty="0" smtClean="0"/>
              <a:t>S2/16: </a:t>
            </a:r>
          </a:p>
          <a:p>
            <a:r>
              <a:rPr lang="fr-FR" dirty="0" smtClean="0"/>
              <a:t>Analyse du financement et stratégie </a:t>
            </a:r>
          </a:p>
          <a:p>
            <a:r>
              <a:rPr lang="fr-FR" dirty="0" smtClean="0"/>
              <a:t>Invitation à plateforme des partenaires prestataires (Pol Contractuelle</a:t>
            </a:r>
            <a:r>
              <a:rPr lang="fr-FR" dirty="0" smtClean="0"/>
              <a:t>)</a:t>
            </a:r>
          </a:p>
          <a:p>
            <a:r>
              <a:rPr lang="fr-FR" dirty="0" smtClean="0"/>
              <a:t>Ajustement FANOME-DAS</a:t>
            </a:r>
            <a:endParaRPr lang="fr-FR" dirty="0" smtClean="0"/>
          </a:p>
          <a:p>
            <a:pPr marL="0" indent="0">
              <a:buNone/>
            </a:pPr>
            <a:r>
              <a:rPr lang="fr-FR" dirty="0" smtClean="0"/>
              <a:t>S1/17: </a:t>
            </a:r>
          </a:p>
          <a:p>
            <a:r>
              <a:rPr lang="fr-FR" dirty="0" smtClean="0"/>
              <a:t>Analyse carte sanitaire (SARA)</a:t>
            </a:r>
          </a:p>
          <a:p>
            <a:r>
              <a:rPr lang="fr-FR" dirty="0" smtClean="0"/>
              <a:t>Analyse exécution budget / LOLF</a:t>
            </a:r>
          </a:p>
          <a:p>
            <a:r>
              <a:rPr lang="fr-FR" dirty="0" err="1" smtClean="0"/>
              <a:t>Eval</a:t>
            </a:r>
            <a:r>
              <a:rPr lang="fr-FR" dirty="0" smtClean="0"/>
              <a:t>. mi-parcours PSN-TB pour inscription NMF 2/ FM, (+autres IGS?)</a:t>
            </a:r>
          </a:p>
          <a:p>
            <a:r>
              <a:rPr lang="fr-FR" dirty="0" smtClean="0"/>
              <a:t>Préparation BA à loi de finances 2018</a:t>
            </a:r>
          </a:p>
          <a:p>
            <a:r>
              <a:rPr lang="fr-FR" dirty="0" smtClean="0"/>
              <a:t>Début de gains d’efficience</a:t>
            </a:r>
          </a:p>
          <a:p>
            <a:r>
              <a:rPr lang="fr-FR" dirty="0" smtClean="0"/>
              <a:t>Début de standardisation des protocoles du panier</a:t>
            </a:r>
          </a:p>
          <a:p>
            <a:pPr marL="0" indent="0">
              <a:buNone/>
            </a:pPr>
            <a:r>
              <a:rPr lang="fr-FR" dirty="0" smtClean="0"/>
              <a:t>S2/17: </a:t>
            </a:r>
          </a:p>
          <a:p>
            <a:r>
              <a:rPr lang="fr-FR" dirty="0" smtClean="0"/>
              <a:t>Préparation NMF2 TB sur DAS</a:t>
            </a:r>
          </a:p>
          <a:p>
            <a:r>
              <a:rPr lang="fr-FR" dirty="0" smtClean="0"/>
              <a:t>Révision du PDSS pour inscription DAS</a:t>
            </a:r>
            <a:endParaRPr lang="fr-FR" dirty="0"/>
          </a:p>
        </p:txBody>
      </p:sp>
    </p:spTree>
    <p:extLst>
      <p:ext uri="{BB962C8B-B14F-4D97-AF65-F5344CB8AC3E}">
        <p14:creationId xmlns:p14="http://schemas.microsoft.com/office/powerpoint/2010/main" val="13736335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586796"/>
            <a:ext cx="8229600" cy="1715627"/>
          </a:xfrm>
        </p:spPr>
        <p:txBody>
          <a:bodyPr/>
          <a:lstStyle/>
          <a:p>
            <a:pPr marL="0" indent="0">
              <a:buNone/>
            </a:pPr>
            <a:r>
              <a:rPr lang="fr-FR" i="1" dirty="0" smtClean="0"/>
              <a:t>A toujours sacrifier l’essentiel à l’urgent, on finit par oublier l’urgence de l’essentiel</a:t>
            </a:r>
          </a:p>
          <a:p>
            <a:pPr marL="0" indent="0">
              <a:buNone/>
            </a:pPr>
            <a:r>
              <a:rPr lang="fr-FR" dirty="0" smtClean="0"/>
              <a:t>E. Morin</a:t>
            </a:r>
            <a:endParaRPr lang="fr-FR" dirty="0"/>
          </a:p>
        </p:txBody>
      </p:sp>
      <p:pic>
        <p:nvPicPr>
          <p:cNvPr id="4" name="Image 3" descr="Routemad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4542" y="367119"/>
            <a:ext cx="5854700" cy="3810000"/>
          </a:xfrm>
          <a:prstGeom prst="rect">
            <a:avLst/>
          </a:prstGeom>
        </p:spPr>
      </p:pic>
      <p:sp>
        <p:nvSpPr>
          <p:cNvPr id="2" name="ZoneTexte 1"/>
          <p:cNvSpPr txBox="1"/>
          <p:nvPr/>
        </p:nvSpPr>
        <p:spPr>
          <a:xfrm>
            <a:off x="1564542" y="4115563"/>
            <a:ext cx="2616860" cy="369332"/>
          </a:xfrm>
          <a:prstGeom prst="rect">
            <a:avLst/>
          </a:prstGeom>
          <a:noFill/>
        </p:spPr>
        <p:txBody>
          <a:bodyPr wrap="none" rtlCol="0">
            <a:spAutoFit/>
          </a:bodyPr>
          <a:lstStyle/>
          <a:p>
            <a:r>
              <a:rPr lang="fr-FR" dirty="0" smtClean="0"/>
              <a:t>Crédit photo: Pierrot Men</a:t>
            </a:r>
            <a:endParaRPr lang="fr-FR" dirty="0"/>
          </a:p>
        </p:txBody>
      </p:sp>
    </p:spTree>
    <p:extLst>
      <p:ext uri="{BB962C8B-B14F-4D97-AF65-F5344CB8AC3E}">
        <p14:creationId xmlns:p14="http://schemas.microsoft.com/office/powerpoint/2010/main" val="80227614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20466</TotalTime>
  <Words>2605</Words>
  <Application>Microsoft Macintosh PowerPoint</Application>
  <PresentationFormat>Présentation à l'écran (4:3)</PresentationFormat>
  <Paragraphs>711</Paragraphs>
  <Slides>41</Slides>
  <Notes>21</Notes>
  <HiddenSlides>0</HiddenSlides>
  <MMClips>0</MMClips>
  <ScaleCrop>false</ScaleCrop>
  <HeadingPairs>
    <vt:vector size="4" baseType="variant">
      <vt:variant>
        <vt:lpstr>Thème</vt:lpstr>
      </vt:variant>
      <vt:variant>
        <vt:i4>1</vt:i4>
      </vt:variant>
      <vt:variant>
        <vt:lpstr>Titres des diapositives</vt:lpstr>
      </vt:variant>
      <vt:variant>
        <vt:i4>41</vt:i4>
      </vt:variant>
    </vt:vector>
  </HeadingPairs>
  <TitlesOfParts>
    <vt:vector size="42" baseType="lpstr">
      <vt:lpstr>Thème Office</vt:lpstr>
      <vt:lpstr>Appui technique sur les modalités de mise en œuvre  du dispositif d’assurance santé a Madagascar</vt:lpstr>
      <vt:lpstr>Objectif de la mission et méthodologie</vt:lpstr>
      <vt:lpstr>Limites de l’étude</vt:lpstr>
      <vt:lpstr>Eléments clé du contexte</vt:lpstr>
      <vt:lpstr>Transition épidémiologique et grande pauvreté</vt:lpstr>
      <vt:lpstr>Pauvreté et utilisation des soins</vt:lpstr>
      <vt:lpstr>Une offre de soins fragile</vt:lpstr>
      <vt:lpstr>Faiblesse des financements</vt:lpstr>
      <vt:lpstr>Définition du panier de soins</vt:lpstr>
      <vt:lpstr>Options et étendue de paniers (1/2)</vt:lpstr>
      <vt:lpstr>Options et étendue de paniers (2/2) </vt:lpstr>
      <vt:lpstr>Estimation coût variable du panier (1/2)</vt:lpstr>
      <vt:lpstr>Estimation coût variable du panier (2/2)</vt:lpstr>
      <vt:lpstr>Coût et financement du DAS</vt:lpstr>
      <vt:lpstr>Evolution du Budget du Ministère </vt:lpstr>
      <vt:lpstr>Variation des recettes fiscales</vt:lpstr>
      <vt:lpstr>Variation des recettes douanières</vt:lpstr>
      <vt:lpstr>Calcul des Coûts fixes </vt:lpstr>
      <vt:lpstr>Projection des Coûts fixes</vt:lpstr>
      <vt:lpstr>Projection de la part domestique et extérieure dans les coûts fixes</vt:lpstr>
      <vt:lpstr>Projection des volumes pour coûts fixes et variables</vt:lpstr>
      <vt:lpstr>Comparaison des coûts totaux du panier aux recettes de l’Etat</vt:lpstr>
      <vt:lpstr>Coûts et leur financement</vt:lpstr>
      <vt:lpstr>Options de maîtrise des coûts</vt:lpstr>
      <vt:lpstr>Progression de la couverture de la population</vt:lpstr>
      <vt:lpstr>Cadre juridique du DAS</vt:lpstr>
      <vt:lpstr>Perspectives juridiques</vt:lpstr>
      <vt:lpstr>Le Fonds dédié </vt:lpstr>
      <vt:lpstr>Le Fonds dédié </vt:lpstr>
      <vt:lpstr>La CNSS</vt:lpstr>
      <vt:lpstr>La CNSS</vt:lpstr>
      <vt:lpstr>Réalisation</vt:lpstr>
      <vt:lpstr>Mise en place du DAS</vt:lpstr>
      <vt:lpstr>Présentation PowerPoint</vt:lpstr>
      <vt:lpstr>Présentation PowerPoint</vt:lpstr>
      <vt:lpstr>Présentation PowerPoint</vt:lpstr>
      <vt:lpstr>Présentation PowerPoint</vt:lpstr>
      <vt:lpstr>Coût de mise en œuvre</vt:lpstr>
      <vt:lpstr>Feuille de route</vt:lpstr>
      <vt:lpstr>Mise en place et accompagnement</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Exemple: Politique de financement de la santé, RD Congo</dc:title>
  <dc:creator>François BOILLOT</dc:creator>
  <cp:lastModifiedBy>François BOILLOT</cp:lastModifiedBy>
  <cp:revision>317</cp:revision>
  <dcterms:created xsi:type="dcterms:W3CDTF">2015-07-23T15:23:15Z</dcterms:created>
  <dcterms:modified xsi:type="dcterms:W3CDTF">2016-07-07T07:32:54Z</dcterms:modified>
</cp:coreProperties>
</file>