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handoutMasterIdLst>
    <p:handoutMasterId r:id="rId24"/>
  </p:handoutMasterIdLst>
  <p:sldIdLst>
    <p:sldId id="263" r:id="rId2"/>
    <p:sldId id="316" r:id="rId3"/>
    <p:sldId id="354" r:id="rId4"/>
    <p:sldId id="355" r:id="rId5"/>
    <p:sldId id="358" r:id="rId6"/>
    <p:sldId id="359" r:id="rId7"/>
    <p:sldId id="379" r:id="rId8"/>
    <p:sldId id="380" r:id="rId9"/>
    <p:sldId id="366" r:id="rId10"/>
    <p:sldId id="367" r:id="rId11"/>
    <p:sldId id="370" r:id="rId12"/>
    <p:sldId id="365" r:id="rId13"/>
    <p:sldId id="381" r:id="rId14"/>
    <p:sldId id="382" r:id="rId15"/>
    <p:sldId id="383" r:id="rId16"/>
    <p:sldId id="384" r:id="rId17"/>
    <p:sldId id="374" r:id="rId18"/>
    <p:sldId id="351" r:id="rId19"/>
    <p:sldId id="356" r:id="rId20"/>
    <p:sldId id="357" r:id="rId21"/>
    <p:sldId id="37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646-456-8954" initials="6" lastIdx="1" clrIdx="0">
    <p:extLst/>
  </p:cmAuthor>
  <p:cmAuthor id="2" name="Jennine Meyer" initials="JM" lastIdx="1" clrIdx="1">
    <p:extLst/>
  </p:cmAuthor>
  <p:cmAuthor id="3" name="Rama Lakshminarayanan" initials="RL"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158"/>
    <a:srgbClr val="696258"/>
    <a:srgbClr val="01A19A"/>
    <a:srgbClr val="00AEA8"/>
    <a:srgbClr val="00B2A9"/>
    <a:srgbClr val="F8F8F8"/>
    <a:srgbClr val="469F9A"/>
    <a:srgbClr val="1BA299"/>
    <a:srgbClr val="9EDF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94665"/>
  </p:normalViewPr>
  <p:slideViewPr>
    <p:cSldViewPr snapToGrid="0" snapToObjects="1">
      <p:cViewPr>
        <p:scale>
          <a:sx n="131" d="100"/>
          <a:sy n="131" d="100"/>
        </p:scale>
        <p:origin x="-200" y="-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4" d="100"/>
          <a:sy n="74" d="100"/>
        </p:scale>
        <p:origin x="2046" y="6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C419FB-ED11-484D-B2C0-2EC1D0A90741}" type="slidenum">
              <a:rPr lang="en-US" smtClean="0"/>
              <a:t>‹#›</a:t>
            </a:fld>
            <a:endParaRPr lang="en-US" dirty="0"/>
          </a:p>
        </p:txBody>
      </p:sp>
    </p:spTree>
    <p:extLst>
      <p:ext uri="{BB962C8B-B14F-4D97-AF65-F5344CB8AC3E}">
        <p14:creationId xmlns:p14="http://schemas.microsoft.com/office/powerpoint/2010/main" val="3536126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9894B-7D49-4146-9563-007B1E9F5EAF}" type="datetimeFigureOut">
              <a:rPr lang="en-US" smtClean="0"/>
              <a:t>20/07/16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B9CEF6-949B-4358-9558-445AE091059D}" type="slidenum">
              <a:rPr lang="en-US" smtClean="0"/>
              <a:t>‹#›</a:t>
            </a:fld>
            <a:endParaRPr lang="en-US" dirty="0"/>
          </a:p>
        </p:txBody>
      </p:sp>
    </p:spTree>
    <p:extLst>
      <p:ext uri="{BB962C8B-B14F-4D97-AF65-F5344CB8AC3E}">
        <p14:creationId xmlns:p14="http://schemas.microsoft.com/office/powerpoint/2010/main" val="233786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C4B9CEF6-949B-4358-9558-445AE091059D}" type="slidenum">
              <a:rPr lang="en-US" smtClean="0"/>
              <a:t>13</a:t>
            </a:fld>
            <a:endParaRPr lang="en-US" dirty="0"/>
          </a:p>
        </p:txBody>
      </p:sp>
    </p:spTree>
    <p:extLst>
      <p:ext uri="{BB962C8B-B14F-4D97-AF65-F5344CB8AC3E}">
        <p14:creationId xmlns:p14="http://schemas.microsoft.com/office/powerpoint/2010/main" val="3204960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smtClean="0"/>
          </a:p>
        </p:txBody>
      </p:sp>
      <p:sp>
        <p:nvSpPr>
          <p:cNvPr id="4" name="Slide Number Placeholder 3"/>
          <p:cNvSpPr>
            <a:spLocks noGrp="1"/>
          </p:cNvSpPr>
          <p:nvPr>
            <p:ph type="sldNum" sz="quarter" idx="10"/>
          </p:nvPr>
        </p:nvSpPr>
        <p:spPr/>
        <p:txBody>
          <a:bodyPr/>
          <a:lstStyle/>
          <a:p>
            <a:fld id="{C4B9CEF6-949B-4358-9558-445AE091059D}" type="slidenum">
              <a:rPr lang="en-US" smtClean="0"/>
              <a:t>14</a:t>
            </a:fld>
            <a:endParaRPr lang="en-US" dirty="0"/>
          </a:p>
        </p:txBody>
      </p:sp>
    </p:spTree>
    <p:extLst>
      <p:ext uri="{BB962C8B-B14F-4D97-AF65-F5344CB8AC3E}">
        <p14:creationId xmlns:p14="http://schemas.microsoft.com/office/powerpoint/2010/main" val="1015220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4B9CEF6-949B-4358-9558-445AE091059D}" type="slidenum">
              <a:rPr lang="en-US" smtClean="0"/>
              <a:t>15</a:t>
            </a:fld>
            <a:endParaRPr lang="en-US" dirty="0"/>
          </a:p>
        </p:txBody>
      </p:sp>
    </p:spTree>
    <p:extLst>
      <p:ext uri="{BB962C8B-B14F-4D97-AF65-F5344CB8AC3E}">
        <p14:creationId xmlns:p14="http://schemas.microsoft.com/office/powerpoint/2010/main" val="91332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16</a:t>
            </a:fld>
            <a:endParaRPr lang="en-US" dirty="0"/>
          </a:p>
        </p:txBody>
      </p:sp>
    </p:spTree>
    <p:extLst>
      <p:ext uri="{BB962C8B-B14F-4D97-AF65-F5344CB8AC3E}">
        <p14:creationId xmlns:p14="http://schemas.microsoft.com/office/powerpoint/2010/main" val="1877024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21</a:t>
            </a:fld>
            <a:endParaRPr lang="en-US" dirty="0"/>
          </a:p>
        </p:txBody>
      </p:sp>
    </p:spTree>
    <p:extLst>
      <p:ext uri="{BB962C8B-B14F-4D97-AF65-F5344CB8AC3E}">
        <p14:creationId xmlns:p14="http://schemas.microsoft.com/office/powerpoint/2010/main" val="185913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b="96"/>
          <a:stretch/>
        </p:blipFill>
        <p:spPr>
          <a:xfrm>
            <a:off x="0" y="0"/>
            <a:ext cx="9144000" cy="6858000"/>
          </a:xfrm>
          <a:prstGeom prst="rect">
            <a:avLst/>
          </a:prstGeom>
        </p:spPr>
      </p:pic>
      <p:sp>
        <p:nvSpPr>
          <p:cNvPr id="7" name="Text Placeholder 3"/>
          <p:cNvSpPr>
            <a:spLocks noGrp="1"/>
          </p:cNvSpPr>
          <p:nvPr>
            <p:ph type="body" sz="quarter" idx="10"/>
          </p:nvPr>
        </p:nvSpPr>
        <p:spPr>
          <a:xfrm>
            <a:off x="130156" y="5077841"/>
            <a:ext cx="5560525" cy="1303505"/>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3500" smtClean="0">
                <a:effectLst/>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
        <p:nvSpPr>
          <p:cNvPr id="8" name="Text Placeholder 5"/>
          <p:cNvSpPr>
            <a:spLocks noGrp="1"/>
          </p:cNvSpPr>
          <p:nvPr>
            <p:ph type="body" sz="quarter" idx="11"/>
          </p:nvPr>
        </p:nvSpPr>
        <p:spPr>
          <a:xfrm>
            <a:off x="130156" y="6443520"/>
            <a:ext cx="8874340" cy="373062"/>
          </a:xfrm>
        </p:spPr>
        <p:txBody>
          <a:bodyPr>
            <a:noAutofit/>
          </a:bodyPr>
          <a:lstStyle>
            <a:lvl1pPr marL="0" indent="0">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Tree>
    <p:extLst>
      <p:ext uri="{BB962C8B-B14F-4D97-AF65-F5344CB8AC3E}">
        <p14:creationId xmlns:p14="http://schemas.microsoft.com/office/powerpoint/2010/main" val="234966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245797" y="857250"/>
            <a:ext cx="8643871" cy="5268913"/>
          </a:xfrm>
        </p:spPr>
        <p:txBody>
          <a:bodyPr/>
          <a:lstStyle>
            <a:lvl1pPr marL="342900" indent="-342900">
              <a:buClr>
                <a:srgbClr val="00B2A9"/>
              </a:buClr>
              <a:buFont typeface="Wingdings" panose="05000000000000000000" pitchFamily="2" charset="2"/>
              <a:buChar char="§"/>
              <a:defRPr sz="2800" b="1">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9" name="Title 1"/>
          <p:cNvSpPr>
            <a:spLocks noGrp="1"/>
          </p:cNvSpPr>
          <p:nvPr>
            <p:ph type="title"/>
          </p:nvPr>
        </p:nvSpPr>
        <p:spPr>
          <a:xfrm>
            <a:off x="116733" y="94775"/>
            <a:ext cx="8772935"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95830637"/>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7" name="Content Placeholder 2"/>
          <p:cNvSpPr>
            <a:spLocks noGrp="1"/>
          </p:cNvSpPr>
          <p:nvPr>
            <p:ph idx="1"/>
          </p:nvPr>
        </p:nvSpPr>
        <p:spPr>
          <a:xfrm>
            <a:off x="246888" y="1313234"/>
            <a:ext cx="8642469" cy="48832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21829320"/>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12"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
        <p:nvSpPr>
          <p:cNvPr id="9" name="Content Placeholder 2"/>
          <p:cNvSpPr>
            <a:spLocks noGrp="1"/>
          </p:cNvSpPr>
          <p:nvPr>
            <p:ph idx="1"/>
          </p:nvPr>
        </p:nvSpPr>
        <p:spPr>
          <a:xfrm>
            <a:off x="246888" y="833478"/>
            <a:ext cx="4270441"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2"/>
          <p:cNvSpPr>
            <a:spLocks noGrp="1"/>
          </p:cNvSpPr>
          <p:nvPr>
            <p:ph idx="13"/>
          </p:nvPr>
        </p:nvSpPr>
        <p:spPr>
          <a:xfrm>
            <a:off x="4677457" y="833477"/>
            <a:ext cx="4262575"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8475354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Two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888" y="1402360"/>
            <a:ext cx="4270441" cy="472380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7" name="Content Placeholder 2"/>
          <p:cNvSpPr>
            <a:spLocks noGrp="1"/>
          </p:cNvSpPr>
          <p:nvPr>
            <p:ph idx="13"/>
          </p:nvPr>
        </p:nvSpPr>
        <p:spPr>
          <a:xfrm>
            <a:off x="4677457" y="1402359"/>
            <a:ext cx="4262575" cy="472380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979648067"/>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7" name="Content Placeholder 2"/>
          <p:cNvSpPr>
            <a:spLocks noGrp="1"/>
          </p:cNvSpPr>
          <p:nvPr>
            <p:ph idx="1"/>
          </p:nvPr>
        </p:nvSpPr>
        <p:spPr>
          <a:xfrm>
            <a:off x="246888" y="1600200"/>
            <a:ext cx="4270441" cy="45259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3"/>
          </p:nvPr>
        </p:nvSpPr>
        <p:spPr>
          <a:xfrm>
            <a:off x="4681728" y="1600199"/>
            <a:ext cx="4261104" cy="45259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idx="14"/>
          </p:nvPr>
        </p:nvSpPr>
        <p:spPr>
          <a:xfrm>
            <a:off x="246888" y="845260"/>
            <a:ext cx="4270441" cy="523672"/>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
        <p:nvSpPr>
          <p:cNvPr id="11" name="Content Placeholder 2"/>
          <p:cNvSpPr>
            <a:spLocks noGrp="1"/>
          </p:cNvSpPr>
          <p:nvPr>
            <p:ph idx="15"/>
          </p:nvPr>
        </p:nvSpPr>
        <p:spPr>
          <a:xfrm>
            <a:off x="4681728" y="839348"/>
            <a:ext cx="4261104" cy="523672"/>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
        <p:nvSpPr>
          <p:cNvPr id="12"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92954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uble 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9"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
        <p:nvSpPr>
          <p:cNvPr id="8" name="Content Placeholder 2"/>
          <p:cNvSpPr>
            <a:spLocks noGrp="1"/>
          </p:cNvSpPr>
          <p:nvPr>
            <p:ph idx="1"/>
          </p:nvPr>
        </p:nvSpPr>
        <p:spPr>
          <a:xfrm>
            <a:off x="246888" y="1955800"/>
            <a:ext cx="4270441" cy="41703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idx="13"/>
          </p:nvPr>
        </p:nvSpPr>
        <p:spPr>
          <a:xfrm>
            <a:off x="4681728" y="1955799"/>
            <a:ext cx="4261104" cy="41703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2"/>
          <p:cNvSpPr>
            <a:spLocks noGrp="1"/>
          </p:cNvSpPr>
          <p:nvPr>
            <p:ph idx="14"/>
          </p:nvPr>
        </p:nvSpPr>
        <p:spPr>
          <a:xfrm>
            <a:off x="246888" y="1276122"/>
            <a:ext cx="4270441" cy="482528"/>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
        <p:nvSpPr>
          <p:cNvPr id="12" name="Content Placeholder 2"/>
          <p:cNvSpPr>
            <a:spLocks noGrp="1"/>
          </p:cNvSpPr>
          <p:nvPr>
            <p:ph idx="15"/>
          </p:nvPr>
        </p:nvSpPr>
        <p:spPr>
          <a:xfrm>
            <a:off x="4681728" y="1270210"/>
            <a:ext cx="4261104" cy="482528"/>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Tree>
    <p:extLst>
      <p:ext uri="{BB962C8B-B14F-4D97-AF65-F5344CB8AC3E}">
        <p14:creationId xmlns:p14="http://schemas.microsoft.com/office/powerpoint/2010/main" val="995643342"/>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4"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69046808"/>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ouble 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4"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85017768"/>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5"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05418416"/>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Empty">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0"/>
            <a:ext cx="9144000" cy="5592763"/>
          </a:xfrm>
        </p:spPr>
        <p:txBody>
          <a:bodyPr/>
          <a:lstStyle/>
          <a:p>
            <a:endParaRPr lang="en-US" dirty="0"/>
          </a:p>
        </p:txBody>
      </p:sp>
    </p:spTree>
    <p:extLst>
      <p:ext uri="{BB962C8B-B14F-4D97-AF65-F5344CB8AC3E}">
        <p14:creationId xmlns:p14="http://schemas.microsoft.com/office/powerpoint/2010/main" val="178767387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35883-D328-BB47-9BAC-D95ED3694F27}" type="slidenum">
              <a:rPr lang="en-US" smtClean="0"/>
              <a:t>‹#›</a:t>
            </a:fld>
            <a:endParaRPr lang="en-US" dirty="0"/>
          </a:p>
        </p:txBody>
      </p:sp>
    </p:spTree>
    <p:extLst>
      <p:ext uri="{BB962C8B-B14F-4D97-AF65-F5344CB8AC3E}">
        <p14:creationId xmlns:p14="http://schemas.microsoft.com/office/powerpoint/2010/main" val="1084511426"/>
      </p:ext>
    </p:extLst>
  </p:cSld>
  <p:clrMap bg1="lt1" tx1="dk1" bg2="lt2" tx2="dk2" accent1="accent1" accent2="accent2" accent3="accent3" accent4="accent4" accent5="accent5" accent6="accent6" hlink="hlink" folHlink="folHlink"/>
  <p:sldLayoutIdLst>
    <p:sldLayoutId id="2147483668" r:id="rId1"/>
    <p:sldLayoutId id="2147483658" r:id="rId2"/>
    <p:sldLayoutId id="2147483651" r:id="rId3"/>
    <p:sldLayoutId id="2147483662" r:id="rId4"/>
    <p:sldLayoutId id="2147483650" r:id="rId5"/>
    <p:sldLayoutId id="2147483659" r:id="rId6"/>
    <p:sldLayoutId id="2147483663" r:id="rId7"/>
    <p:sldLayoutId id="2147483660" r:id="rId8"/>
    <p:sldLayoutId id="2147483661" r:id="rId9"/>
    <p:sldLayoutId id="2147483665"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vert="horz" lIns="91440" tIns="45720" rIns="91440" bIns="45720" rtlCol="0" anchor="ctr">
            <a:normAutofit/>
          </a:bodyPr>
          <a:lstStyle/>
          <a:p>
            <a:r>
              <a:rPr lang="en-US" b="1" dirty="0">
                <a:solidFill>
                  <a:schemeClr val="accent1"/>
                </a:solidFill>
              </a:rPr>
              <a:t>GFF Portfolio Update</a:t>
            </a:r>
          </a:p>
        </p:txBody>
      </p:sp>
      <p:sp>
        <p:nvSpPr>
          <p:cNvPr id="5" name="Text Placeholder 4"/>
          <p:cNvSpPr>
            <a:spLocks noGrp="1"/>
          </p:cNvSpPr>
          <p:nvPr>
            <p:ph type="body" sz="quarter" idx="11"/>
          </p:nvPr>
        </p:nvSpPr>
        <p:spPr/>
        <p:txBody>
          <a:bodyPr/>
          <a:lstStyle/>
          <a:p>
            <a:r>
              <a:rPr lang="en-US" dirty="0" smtClean="0"/>
              <a:t>Background document for GFF monthly country update call, 13 July 2016</a:t>
            </a:r>
            <a:endParaRPr lang="en-US" dirty="0"/>
          </a:p>
          <a:p>
            <a:endParaRPr lang="en-US" dirty="0"/>
          </a:p>
        </p:txBody>
      </p:sp>
    </p:spTree>
    <p:extLst>
      <p:ext uri="{BB962C8B-B14F-4D97-AF65-F5344CB8AC3E}">
        <p14:creationId xmlns:p14="http://schemas.microsoft.com/office/powerpoint/2010/main" val="313968074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4F35883-D328-BB47-9BAC-D95ED3694F27}" type="slidenum">
              <a:rPr lang="en-US" smtClean="0"/>
              <a:pPr/>
              <a:t>2</a:t>
            </a:fld>
            <a:endParaRPr lang="en-US" dirty="0"/>
          </a:p>
        </p:txBody>
      </p:sp>
      <p:sp>
        <p:nvSpPr>
          <p:cNvPr id="3" name="Title 2"/>
          <p:cNvSpPr>
            <a:spLocks noGrp="1"/>
          </p:cNvSpPr>
          <p:nvPr>
            <p:ph type="title"/>
          </p:nvPr>
        </p:nvSpPr>
        <p:spPr/>
        <p:txBody>
          <a:bodyPr/>
          <a:lstStyle/>
          <a:p>
            <a:r>
              <a:rPr lang="en-US" dirty="0" smtClean="0"/>
              <a:t>Country status at a glance</a:t>
            </a:r>
            <a:endParaRPr lang="en-US" dirty="0"/>
          </a:p>
        </p:txBody>
      </p:sp>
      <p:grpSp>
        <p:nvGrpSpPr>
          <p:cNvPr id="5" name="Group 4"/>
          <p:cNvGrpSpPr/>
          <p:nvPr/>
        </p:nvGrpSpPr>
        <p:grpSpPr>
          <a:xfrm>
            <a:off x="510779" y="909179"/>
            <a:ext cx="8508622" cy="5233836"/>
            <a:chOff x="510779" y="909179"/>
            <a:chExt cx="8508622" cy="5233836"/>
          </a:xfrm>
        </p:grpSpPr>
        <p:sp>
          <p:nvSpPr>
            <p:cNvPr id="4" name="Right Arrow 3"/>
            <p:cNvSpPr/>
            <p:nvPr/>
          </p:nvSpPr>
          <p:spPr>
            <a:xfrm>
              <a:off x="510779" y="2360777"/>
              <a:ext cx="8342962" cy="1449603"/>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dirty="0"/>
            </a:p>
          </p:txBody>
        </p:sp>
        <p:cxnSp>
          <p:nvCxnSpPr>
            <p:cNvPr id="12" name="Straight Connector 11"/>
            <p:cNvCxnSpPr/>
            <p:nvPr/>
          </p:nvCxnSpPr>
          <p:spPr>
            <a:xfrm>
              <a:off x="4776485" y="909179"/>
              <a:ext cx="0" cy="4928649"/>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676438" y="911175"/>
              <a:ext cx="2885217" cy="773121"/>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solidFill>
                    <a:schemeClr val="tx1"/>
                  </a:solidFill>
                </a:rPr>
                <a:t>Pioneers: Tanzania, </a:t>
              </a:r>
              <a:r>
                <a:rPr lang="en-US" dirty="0" smtClean="0">
                  <a:solidFill>
                    <a:schemeClr val="tx1"/>
                  </a:solidFill>
                </a:rPr>
                <a:t>Kenya</a:t>
              </a:r>
              <a:endParaRPr lang="en-US" dirty="0">
                <a:solidFill>
                  <a:schemeClr val="tx1"/>
                </a:solidFill>
              </a:endParaRPr>
            </a:p>
          </p:txBody>
        </p:sp>
        <p:sp>
          <p:nvSpPr>
            <p:cNvPr id="7" name="Oval 6"/>
            <p:cNvSpPr/>
            <p:nvPr/>
          </p:nvSpPr>
          <p:spPr>
            <a:xfrm>
              <a:off x="676439" y="1836696"/>
              <a:ext cx="5701410" cy="773121"/>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smtClean="0">
                  <a:solidFill>
                    <a:schemeClr val="tx1"/>
                  </a:solidFill>
                </a:rPr>
                <a:t>Focused on national strategies first: DRC, Ethiopia</a:t>
              </a:r>
              <a:endParaRPr lang="en-US" dirty="0">
                <a:solidFill>
                  <a:schemeClr val="tx1"/>
                </a:solidFill>
              </a:endParaRPr>
            </a:p>
          </p:txBody>
        </p:sp>
        <p:sp>
          <p:nvSpPr>
            <p:cNvPr id="8" name="Oval 7"/>
            <p:cNvSpPr/>
            <p:nvPr/>
          </p:nvSpPr>
          <p:spPr>
            <a:xfrm>
              <a:off x="3190026" y="3604367"/>
              <a:ext cx="3933293" cy="703019"/>
            </a:xfrm>
            <a:prstGeom prst="ellipse">
              <a:avLst/>
            </a:prstGeom>
          </p:spPr>
          <p:style>
            <a:lnRef idx="1">
              <a:schemeClr val="accent4"/>
            </a:lnRef>
            <a:fillRef idx="3">
              <a:schemeClr val="accent4"/>
            </a:fillRef>
            <a:effectRef idx="2">
              <a:schemeClr val="accent4"/>
            </a:effectRef>
            <a:fontRef idx="minor">
              <a:schemeClr val="lt1"/>
            </a:fontRef>
          </p:style>
          <p:txBody>
            <a:bodyPr lIns="0" tIns="0" rIns="0" bIns="0" rtlCol="0" anchor="ctr"/>
            <a:lstStyle/>
            <a:p>
              <a:pPr algn="ctr"/>
              <a:r>
                <a:rPr lang="en-US" dirty="0" smtClean="0">
                  <a:solidFill>
                    <a:schemeClr val="bg1"/>
                  </a:solidFill>
                </a:rPr>
                <a:t>Second wave quick starters: Cameroon, Liberia, Uganda</a:t>
              </a:r>
              <a:endParaRPr lang="en-US" dirty="0">
                <a:solidFill>
                  <a:schemeClr val="bg1"/>
                </a:solidFill>
              </a:endParaRPr>
            </a:p>
          </p:txBody>
        </p:sp>
        <p:sp>
          <p:nvSpPr>
            <p:cNvPr id="9" name="Oval 8"/>
            <p:cNvSpPr/>
            <p:nvPr/>
          </p:nvSpPr>
          <p:spPr>
            <a:xfrm>
              <a:off x="5011166" y="4502275"/>
              <a:ext cx="3257950" cy="703019"/>
            </a:xfrm>
            <a:prstGeom prst="ellipse">
              <a:avLst/>
            </a:prstGeom>
          </p:spPr>
          <p:style>
            <a:lnRef idx="1">
              <a:schemeClr val="accent4"/>
            </a:lnRef>
            <a:fillRef idx="3">
              <a:schemeClr val="accent4"/>
            </a:fillRef>
            <a:effectRef idx="2">
              <a:schemeClr val="accent4"/>
            </a:effectRef>
            <a:fontRef idx="minor">
              <a:schemeClr val="lt1"/>
            </a:fontRef>
          </p:style>
          <p:txBody>
            <a:bodyPr lIns="0" tIns="0" rIns="0" bIns="0" rtlCol="0" anchor="ctr"/>
            <a:lstStyle/>
            <a:p>
              <a:pPr algn="ctr"/>
              <a:r>
                <a:rPr lang="en-US" dirty="0" smtClean="0">
                  <a:solidFill>
                    <a:schemeClr val="bg1"/>
                  </a:solidFill>
                </a:rPr>
                <a:t>Early 2016: Bangladesh, Mozambique, Senegal</a:t>
              </a:r>
              <a:endParaRPr lang="en-US" dirty="0">
                <a:solidFill>
                  <a:schemeClr val="bg1"/>
                </a:solidFill>
              </a:endParaRPr>
            </a:p>
          </p:txBody>
        </p:sp>
        <p:sp>
          <p:nvSpPr>
            <p:cNvPr id="10" name="Oval 9"/>
            <p:cNvSpPr/>
            <p:nvPr/>
          </p:nvSpPr>
          <p:spPr>
            <a:xfrm>
              <a:off x="5880873" y="5439996"/>
              <a:ext cx="3138528" cy="703019"/>
            </a:xfrm>
            <a:prstGeom prst="ellipse">
              <a:avLst/>
            </a:prstGeom>
          </p:spPr>
          <p:style>
            <a:lnRef idx="1">
              <a:schemeClr val="accent4"/>
            </a:lnRef>
            <a:fillRef idx="3">
              <a:schemeClr val="accent4"/>
            </a:fillRef>
            <a:effectRef idx="2">
              <a:schemeClr val="accent4"/>
            </a:effectRef>
            <a:fontRef idx="minor">
              <a:schemeClr val="lt1"/>
            </a:fontRef>
          </p:style>
          <p:txBody>
            <a:bodyPr lIns="0" tIns="0" rIns="0" bIns="0" rtlCol="0" anchor="ctr"/>
            <a:lstStyle/>
            <a:p>
              <a:pPr algn="ctr"/>
              <a:r>
                <a:rPr lang="en-US" dirty="0" smtClean="0">
                  <a:solidFill>
                    <a:schemeClr val="bg1"/>
                  </a:solidFill>
                </a:rPr>
                <a:t>Determining approach: India, Nigeria</a:t>
              </a:r>
              <a:endParaRPr lang="en-US" dirty="0">
                <a:solidFill>
                  <a:schemeClr val="bg1"/>
                </a:solidFill>
              </a:endParaRPr>
            </a:p>
          </p:txBody>
        </p:sp>
        <p:sp>
          <p:nvSpPr>
            <p:cNvPr id="13" name="TextBox 12"/>
            <p:cNvSpPr txBox="1"/>
            <p:nvPr/>
          </p:nvSpPr>
          <p:spPr>
            <a:xfrm>
              <a:off x="621219" y="2926811"/>
              <a:ext cx="759268" cy="369332"/>
            </a:xfrm>
            <a:prstGeom prst="rect">
              <a:avLst/>
            </a:prstGeom>
            <a:noFill/>
          </p:spPr>
          <p:txBody>
            <a:bodyPr wrap="square" rtlCol="0">
              <a:spAutoFit/>
            </a:bodyPr>
            <a:lstStyle/>
            <a:p>
              <a:r>
                <a:rPr lang="en-US" dirty="0" smtClean="0">
                  <a:solidFill>
                    <a:schemeClr val="bg1"/>
                  </a:solidFill>
                </a:rPr>
                <a:t>2015</a:t>
              </a:r>
              <a:endParaRPr lang="en-US" dirty="0">
                <a:solidFill>
                  <a:schemeClr val="bg1"/>
                </a:solidFill>
              </a:endParaRPr>
            </a:p>
          </p:txBody>
        </p:sp>
        <p:sp>
          <p:nvSpPr>
            <p:cNvPr id="14" name="TextBox 13"/>
            <p:cNvSpPr txBox="1"/>
            <p:nvPr/>
          </p:nvSpPr>
          <p:spPr>
            <a:xfrm>
              <a:off x="4804093" y="2926811"/>
              <a:ext cx="759268" cy="369332"/>
            </a:xfrm>
            <a:prstGeom prst="rect">
              <a:avLst/>
            </a:prstGeom>
            <a:noFill/>
          </p:spPr>
          <p:txBody>
            <a:bodyPr wrap="square" rtlCol="0">
              <a:spAutoFit/>
            </a:bodyPr>
            <a:lstStyle/>
            <a:p>
              <a:r>
                <a:rPr lang="en-US" dirty="0" smtClean="0">
                  <a:solidFill>
                    <a:schemeClr val="bg1"/>
                  </a:solidFill>
                </a:rPr>
                <a:t>2016</a:t>
              </a:r>
              <a:endParaRPr lang="en-US" dirty="0">
                <a:solidFill>
                  <a:schemeClr val="bg1"/>
                </a:solidFill>
              </a:endParaRPr>
            </a:p>
          </p:txBody>
        </p:sp>
      </p:grpSp>
      <p:sp>
        <p:nvSpPr>
          <p:cNvPr id="11" name="Rectangle 10"/>
          <p:cNvSpPr/>
          <p:nvPr/>
        </p:nvSpPr>
        <p:spPr>
          <a:xfrm rot="16200000">
            <a:off x="-396219" y="1542270"/>
            <a:ext cx="1444664" cy="369332"/>
          </a:xfrm>
          <a:prstGeom prst="rect">
            <a:avLst/>
          </a:prstGeom>
        </p:spPr>
        <p:txBody>
          <a:bodyPr wrap="none">
            <a:spAutoFit/>
          </a:bodyPr>
          <a:lstStyle/>
          <a:p>
            <a:r>
              <a:rPr lang="en-US" dirty="0">
                <a:solidFill>
                  <a:srgbClr val="01A19A"/>
                </a:solidFill>
              </a:rPr>
              <a:t>Frontrunners</a:t>
            </a:r>
            <a:endParaRPr lang="en-US" dirty="0"/>
          </a:p>
        </p:txBody>
      </p:sp>
      <p:sp>
        <p:nvSpPr>
          <p:cNvPr id="15" name="Rectangle 14"/>
          <p:cNvSpPr/>
          <p:nvPr/>
        </p:nvSpPr>
        <p:spPr>
          <a:xfrm rot="16200000">
            <a:off x="-388141" y="4592213"/>
            <a:ext cx="1441959" cy="369332"/>
          </a:xfrm>
          <a:prstGeom prst="rect">
            <a:avLst/>
          </a:prstGeom>
        </p:spPr>
        <p:txBody>
          <a:bodyPr wrap="none">
            <a:spAutoFit/>
          </a:bodyPr>
          <a:lstStyle/>
          <a:p>
            <a:r>
              <a:rPr lang="en-US" dirty="0">
                <a:solidFill>
                  <a:srgbClr val="C00000"/>
                </a:solidFill>
              </a:rPr>
              <a:t>Second wave</a:t>
            </a:r>
            <a:endParaRPr lang="en-US" dirty="0"/>
          </a:p>
        </p:txBody>
      </p:sp>
    </p:spTree>
    <p:extLst>
      <p:ext uri="{BB962C8B-B14F-4D97-AF65-F5344CB8AC3E}">
        <p14:creationId xmlns:p14="http://schemas.microsoft.com/office/powerpoint/2010/main" val="30238208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857250"/>
            <a:ext cx="8643871" cy="5425017"/>
          </a:xfrm>
        </p:spPr>
        <p:txBody>
          <a:bodyPr>
            <a:normAutofit fontScale="77500" lnSpcReduction="20000"/>
          </a:bodyPr>
          <a:lstStyle/>
          <a:p>
            <a:r>
              <a:rPr lang="en-US" dirty="0" smtClean="0"/>
              <a:t>Latest updates</a:t>
            </a:r>
          </a:p>
          <a:p>
            <a:pPr lvl="1"/>
            <a:r>
              <a:rPr lang="en-US" dirty="0" smtClean="0"/>
              <a:t>Investment Case draft being prepared, with workshop planned for week of 18 July</a:t>
            </a:r>
          </a:p>
          <a:p>
            <a:pPr lvl="2"/>
            <a:r>
              <a:rPr lang="en-US" dirty="0" smtClean="0"/>
              <a:t>GFF mission to support the process</a:t>
            </a:r>
          </a:p>
          <a:p>
            <a:pPr lvl="1"/>
            <a:r>
              <a:rPr lang="en-US" dirty="0" smtClean="0"/>
              <a:t>CRVS workshop planned for early August</a:t>
            </a:r>
          </a:p>
          <a:p>
            <a:pPr lvl="1"/>
            <a:r>
              <a:rPr lang="en-US" dirty="0" smtClean="0"/>
              <a:t>Work underway on fiscal space analysis and public financial management study</a:t>
            </a:r>
          </a:p>
          <a:p>
            <a:r>
              <a:rPr lang="en-US" dirty="0" smtClean="0"/>
              <a:t>Main challenges</a:t>
            </a:r>
          </a:p>
          <a:p>
            <a:pPr lvl="1"/>
            <a:r>
              <a:rPr lang="en-US" dirty="0" smtClean="0"/>
              <a:t>Investment Case process has dragged out longer than anticipated</a:t>
            </a:r>
          </a:p>
          <a:p>
            <a:pPr lvl="1"/>
            <a:r>
              <a:rPr lang="en-US" dirty="0" smtClean="0"/>
              <a:t>Health financing process moving slowly</a:t>
            </a:r>
          </a:p>
          <a:p>
            <a:r>
              <a:rPr lang="en-US" dirty="0" smtClean="0"/>
              <a:t>Key opportunities</a:t>
            </a:r>
          </a:p>
          <a:p>
            <a:pPr lvl="1"/>
            <a:r>
              <a:rPr lang="en-US" dirty="0" smtClean="0"/>
              <a:t>Strong government willingness to leadership by the government</a:t>
            </a:r>
          </a:p>
          <a:p>
            <a:pPr lvl="1"/>
            <a:r>
              <a:rPr lang="en-US" dirty="0" smtClean="0"/>
              <a:t>Very inclusive process, including involvement of key financiers</a:t>
            </a:r>
          </a:p>
          <a:p>
            <a:r>
              <a:rPr lang="en-US" dirty="0" smtClean="0"/>
              <a:t>Next steps</a:t>
            </a:r>
          </a:p>
          <a:p>
            <a:pPr lvl="1"/>
            <a:r>
              <a:rPr lang="en-US" dirty="0" smtClean="0"/>
              <a:t>First draft of the Investment Case expected by end of July, with complementary financing to be worked out over the subsequent months (by September)</a:t>
            </a:r>
          </a:p>
        </p:txBody>
      </p:sp>
      <p:sp>
        <p:nvSpPr>
          <p:cNvPr id="3" name="Slide Number Placeholder 2"/>
          <p:cNvSpPr>
            <a:spLocks noGrp="1"/>
          </p:cNvSpPr>
          <p:nvPr>
            <p:ph type="sldNum" sz="quarter" idx="12"/>
          </p:nvPr>
        </p:nvSpPr>
        <p:spPr/>
        <p:txBody>
          <a:bodyPr/>
          <a:lstStyle/>
          <a:p>
            <a:fld id="{54F35883-D328-BB47-9BAC-D95ED3694F27}" type="slidenum">
              <a:rPr lang="en-US" smtClean="0"/>
              <a:pPr/>
              <a:t>3</a:t>
            </a:fld>
            <a:endParaRPr lang="en-US" dirty="0"/>
          </a:p>
        </p:txBody>
      </p:sp>
      <p:sp>
        <p:nvSpPr>
          <p:cNvPr id="4" name="Title 3"/>
          <p:cNvSpPr>
            <a:spLocks noGrp="1"/>
          </p:cNvSpPr>
          <p:nvPr>
            <p:ph type="title"/>
          </p:nvPr>
        </p:nvSpPr>
        <p:spPr/>
        <p:txBody>
          <a:bodyPr/>
          <a:lstStyle/>
          <a:p>
            <a:r>
              <a:rPr lang="en-US" smtClean="0"/>
              <a:t>Cameroon: recent developments</a:t>
            </a:r>
            <a:endParaRPr lang="en-US" dirty="0"/>
          </a:p>
        </p:txBody>
      </p:sp>
    </p:spTree>
    <p:extLst>
      <p:ext uri="{BB962C8B-B14F-4D97-AF65-F5344CB8AC3E}">
        <p14:creationId xmlns:p14="http://schemas.microsoft.com/office/powerpoint/2010/main" val="23025052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Country platform</a:t>
            </a:r>
          </a:p>
          <a:p>
            <a:pPr lvl="1"/>
            <a:r>
              <a:rPr lang="en-US" dirty="0" smtClean="0"/>
              <a:t>Health sector strategy steering committee, supported by two technical working groups</a:t>
            </a:r>
          </a:p>
          <a:p>
            <a:pPr lvl="1"/>
            <a:r>
              <a:rPr lang="en-US" dirty="0" smtClean="0"/>
              <a:t>Multiple partners supporting different elements of the process </a:t>
            </a:r>
          </a:p>
          <a:p>
            <a:pPr lvl="1"/>
            <a:r>
              <a:rPr lang="en-US" dirty="0" smtClean="0"/>
              <a:t>Continued strong collaboration between partners, particularly among UNFPA, UNICEF,  </a:t>
            </a:r>
            <a:r>
              <a:rPr lang="en-US" dirty="0" err="1" smtClean="0"/>
              <a:t>Gavi</a:t>
            </a:r>
            <a:r>
              <a:rPr lang="en-US" dirty="0" smtClean="0"/>
              <a:t>, and the Global Fund</a:t>
            </a:r>
          </a:p>
          <a:p>
            <a:r>
              <a:rPr lang="en-US" dirty="0" smtClean="0"/>
              <a:t>Investment Case</a:t>
            </a:r>
          </a:p>
          <a:p>
            <a:pPr lvl="1"/>
            <a:r>
              <a:rPr lang="en-US" dirty="0" smtClean="0"/>
              <a:t>Agreement reached on geographical areas of focus (3 northern regions and eastern region) and broad programmatic priorities (maternal health, neonatal health, adolescent health, nutrition, and CRVS)</a:t>
            </a:r>
          </a:p>
          <a:p>
            <a:r>
              <a:rPr lang="en-US" dirty="0" smtClean="0"/>
              <a:t>Complementary financing of the Investment Case</a:t>
            </a:r>
          </a:p>
          <a:p>
            <a:pPr lvl="1"/>
            <a:r>
              <a:rPr lang="en-US" dirty="0" smtClean="0"/>
              <a:t>Discussions underway, including with France, Germany, </a:t>
            </a:r>
            <a:r>
              <a:rPr lang="en-US" dirty="0" err="1" smtClean="0"/>
              <a:t>Gavi</a:t>
            </a:r>
            <a:r>
              <a:rPr lang="en-US" dirty="0" smtClean="0"/>
              <a:t>, Global Fund, and the U.S. Government (PEPFAR)</a:t>
            </a:r>
          </a:p>
          <a:p>
            <a:pPr lvl="1"/>
            <a:r>
              <a:rPr lang="en-US" dirty="0" smtClean="0"/>
              <a:t>World Bank/GFF Trust Fund financing: US$100m IDA, US$27m trust fund</a:t>
            </a:r>
          </a:p>
          <a:p>
            <a:pPr lvl="2"/>
            <a:r>
              <a:rPr lang="en-US" dirty="0" smtClean="0"/>
              <a:t>Approved by World Bank Executive Directors</a:t>
            </a:r>
          </a:p>
          <a:p>
            <a:r>
              <a:rPr lang="en-US" dirty="0" smtClean="0"/>
              <a:t>Health financing strategy</a:t>
            </a:r>
          </a:p>
          <a:p>
            <a:pPr lvl="1"/>
            <a:r>
              <a:rPr lang="en-US" dirty="0" smtClean="0"/>
              <a:t>Limited materials to draw upon (no existing strategy)</a:t>
            </a:r>
          </a:p>
          <a:p>
            <a:pPr lvl="1"/>
            <a:r>
              <a:rPr lang="en-US" dirty="0" smtClean="0"/>
              <a:t>Agreement about analytical work reached at kickoff workshop in February 2016</a:t>
            </a:r>
          </a:p>
          <a:p>
            <a:pPr lvl="1"/>
            <a:r>
              <a:rPr lang="en-US" dirty="0" smtClean="0"/>
              <a:t>Strategy expected June 2017</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4</a:t>
            </a:fld>
            <a:endParaRPr lang="en-US" dirty="0"/>
          </a:p>
        </p:txBody>
      </p:sp>
      <p:sp>
        <p:nvSpPr>
          <p:cNvPr id="4" name="Title 3"/>
          <p:cNvSpPr>
            <a:spLocks noGrp="1"/>
          </p:cNvSpPr>
          <p:nvPr>
            <p:ph type="title"/>
          </p:nvPr>
        </p:nvSpPr>
        <p:spPr/>
        <p:txBody>
          <a:bodyPr/>
          <a:lstStyle/>
          <a:p>
            <a:r>
              <a:rPr lang="en-US" smtClean="0"/>
              <a:t>Cameroon: background information</a:t>
            </a:r>
            <a:endParaRPr lang="en-US" dirty="0"/>
          </a:p>
        </p:txBody>
      </p:sp>
    </p:spTree>
    <p:extLst>
      <p:ext uri="{BB962C8B-B14F-4D97-AF65-F5344CB8AC3E}">
        <p14:creationId xmlns:p14="http://schemas.microsoft.com/office/powerpoint/2010/main" val="25394290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b="1" dirty="0" smtClean="0"/>
              <a:t>Latest updates</a:t>
            </a:r>
          </a:p>
          <a:p>
            <a:pPr lvl="1"/>
            <a:r>
              <a:rPr lang="en-US" dirty="0" smtClean="0"/>
              <a:t>Participation of the Minister of Health at the Investors Group</a:t>
            </a:r>
          </a:p>
          <a:p>
            <a:pPr lvl="1"/>
            <a:r>
              <a:rPr lang="en-US" dirty="0" smtClean="0"/>
              <a:t>Investment Case being finalized</a:t>
            </a:r>
          </a:p>
          <a:p>
            <a:pPr lvl="1"/>
            <a:r>
              <a:rPr lang="en-US" dirty="0" smtClean="0"/>
              <a:t>World Bank mission focused primarily on health financing week of 11 July</a:t>
            </a:r>
          </a:p>
          <a:p>
            <a:r>
              <a:rPr lang="en-US" b="1" dirty="0" smtClean="0"/>
              <a:t>Main challenges</a:t>
            </a:r>
          </a:p>
          <a:p>
            <a:pPr lvl="1"/>
            <a:r>
              <a:rPr lang="en-US" dirty="0" smtClean="0"/>
              <a:t>Investment Case still not sufficiently consistent and clear document (reflection of the fact that different stakeholders were involved in different pieces)</a:t>
            </a:r>
          </a:p>
          <a:p>
            <a:pPr lvl="1"/>
            <a:r>
              <a:rPr lang="en-US" dirty="0" smtClean="0"/>
              <a:t>Costing and resource mapping are not matching</a:t>
            </a:r>
          </a:p>
          <a:p>
            <a:r>
              <a:rPr lang="en-US" b="1" dirty="0" smtClean="0"/>
              <a:t>Key opportunities</a:t>
            </a:r>
          </a:p>
          <a:p>
            <a:pPr lvl="1"/>
            <a:r>
              <a:rPr lang="en-US" dirty="0" smtClean="0"/>
              <a:t>Strong ownership by minister and strong ongoing collaboration between key financiers and technical partners is strong and growing (includes Global Fund, UNFPA, UNICEF, USAID, and World Bank)</a:t>
            </a:r>
          </a:p>
          <a:p>
            <a:r>
              <a:rPr lang="en-US" b="1" dirty="0" smtClean="0"/>
              <a:t>Next steps</a:t>
            </a:r>
          </a:p>
          <a:p>
            <a:pPr lvl="1"/>
            <a:r>
              <a:rPr lang="en-US" dirty="0" smtClean="0"/>
              <a:t>Government holding workshop week </a:t>
            </a:r>
            <a:r>
              <a:rPr lang="en-US" dirty="0"/>
              <a:t>of 11 July on health </a:t>
            </a:r>
            <a:r>
              <a:rPr lang="en-US" dirty="0" smtClean="0"/>
              <a:t>financing (particularly purchasing and pooling)</a:t>
            </a:r>
            <a:endParaRPr lang="en-US" dirty="0"/>
          </a:p>
          <a:p>
            <a:pPr lvl="1"/>
            <a:r>
              <a:rPr lang="en-US" dirty="0" smtClean="0"/>
              <a:t>Aim is to finalize Investment Case by the end of July</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5</a:t>
            </a:fld>
            <a:endParaRPr lang="en-US" dirty="0"/>
          </a:p>
        </p:txBody>
      </p:sp>
      <p:sp>
        <p:nvSpPr>
          <p:cNvPr id="4" name="Title 3"/>
          <p:cNvSpPr>
            <a:spLocks noGrp="1"/>
          </p:cNvSpPr>
          <p:nvPr>
            <p:ph type="title"/>
          </p:nvPr>
        </p:nvSpPr>
        <p:spPr/>
        <p:txBody>
          <a:bodyPr/>
          <a:lstStyle/>
          <a:p>
            <a:r>
              <a:rPr lang="en-US" smtClean="0"/>
              <a:t>DRC: recent developments</a:t>
            </a:r>
            <a:endParaRPr lang="en-US" dirty="0"/>
          </a:p>
        </p:txBody>
      </p:sp>
    </p:spTree>
    <p:extLst>
      <p:ext uri="{BB962C8B-B14F-4D97-AF65-F5344CB8AC3E}">
        <p14:creationId xmlns:p14="http://schemas.microsoft.com/office/powerpoint/2010/main" val="14831249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810210"/>
            <a:ext cx="8643871" cy="5461753"/>
          </a:xfrm>
        </p:spPr>
        <p:txBody>
          <a:bodyPr>
            <a:normAutofit fontScale="70000" lnSpcReduction="20000"/>
          </a:bodyPr>
          <a:lstStyle/>
          <a:p>
            <a:r>
              <a:rPr lang="en-US" b="1" dirty="0" smtClean="0"/>
              <a:t>Country platform</a:t>
            </a:r>
          </a:p>
          <a:p>
            <a:pPr lvl="1"/>
            <a:r>
              <a:rPr lang="en-US" dirty="0" smtClean="0"/>
              <a:t>Draws on an existing multi-stakeholder platform </a:t>
            </a:r>
          </a:p>
          <a:p>
            <a:pPr lvl="1"/>
            <a:r>
              <a:rPr lang="en-US" dirty="0" smtClean="0"/>
              <a:t>Supported by a technical team led by the Office of the Prime Minister</a:t>
            </a:r>
          </a:p>
          <a:p>
            <a:r>
              <a:rPr lang="en-US" b="1" dirty="0" smtClean="0"/>
              <a:t>Investment Case</a:t>
            </a:r>
          </a:p>
          <a:p>
            <a:pPr lvl="1"/>
            <a:r>
              <a:rPr lang="en-US" dirty="0" smtClean="0"/>
              <a:t>Built on national health sector strategy</a:t>
            </a:r>
          </a:p>
          <a:p>
            <a:pPr lvl="1"/>
            <a:r>
              <a:rPr lang="en-US" dirty="0" smtClean="0"/>
              <a:t>Focused around service delivery platforms (community delivery, strategic purchasing) and health systems strengthening (HRH, supply chain, financing, info systems)</a:t>
            </a:r>
          </a:p>
          <a:p>
            <a:r>
              <a:rPr lang="en-US" b="1" dirty="0" smtClean="0"/>
              <a:t>Complementary financing of the Investment Case </a:t>
            </a:r>
          </a:p>
          <a:p>
            <a:pPr lvl="1"/>
            <a:r>
              <a:rPr lang="en-US" dirty="0" smtClean="0"/>
              <a:t>Strong existing collaboration and involvement from a range of key financiers, including Canada, the Global Fund, JICA, Norway, USAID, and World Bank</a:t>
            </a:r>
          </a:p>
          <a:p>
            <a:pPr lvl="1"/>
            <a:r>
              <a:rPr lang="en-US" dirty="0" smtClean="0"/>
              <a:t>World Bank/GFF Trust Fund financing separated into two projects:</a:t>
            </a:r>
          </a:p>
          <a:p>
            <a:pPr lvl="2"/>
            <a:r>
              <a:rPr lang="en-US" dirty="0" smtClean="0"/>
              <a:t>CRVS: US$30m IDA (for info systems, not only CRVS), US$10m trust fund: approved March 2016</a:t>
            </a:r>
          </a:p>
          <a:p>
            <a:pPr lvl="2"/>
            <a:r>
              <a:rPr lang="en-US" dirty="0" smtClean="0"/>
              <a:t>Additional financing for current project: US$100m IDA, US$40m trust fund: Board date is February 2017</a:t>
            </a:r>
          </a:p>
          <a:p>
            <a:r>
              <a:rPr lang="en-US" b="1" dirty="0" smtClean="0"/>
              <a:t>Health financing strategy</a:t>
            </a:r>
          </a:p>
          <a:p>
            <a:pPr lvl="1"/>
            <a:r>
              <a:rPr lang="en-US" dirty="0" smtClean="0"/>
              <a:t>Health financing assessment completed</a:t>
            </a:r>
          </a:p>
          <a:p>
            <a:pPr lvl="1"/>
            <a:r>
              <a:rPr lang="en-US" dirty="0" smtClean="0"/>
              <a:t>Draft HFS prepared – ongoing work to develop important areas (e.g., pooling, purchasing)  </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6</a:t>
            </a:fld>
            <a:endParaRPr lang="en-US" dirty="0"/>
          </a:p>
        </p:txBody>
      </p:sp>
      <p:sp>
        <p:nvSpPr>
          <p:cNvPr id="4" name="Title 3"/>
          <p:cNvSpPr>
            <a:spLocks noGrp="1"/>
          </p:cNvSpPr>
          <p:nvPr>
            <p:ph type="title"/>
          </p:nvPr>
        </p:nvSpPr>
        <p:spPr/>
        <p:txBody>
          <a:bodyPr/>
          <a:lstStyle/>
          <a:p>
            <a:r>
              <a:rPr lang="en-US" smtClean="0"/>
              <a:t>DRC: background information</a:t>
            </a:r>
            <a:endParaRPr lang="en-US" dirty="0"/>
          </a:p>
        </p:txBody>
      </p:sp>
    </p:spTree>
    <p:extLst>
      <p:ext uri="{BB962C8B-B14F-4D97-AF65-F5344CB8AC3E}">
        <p14:creationId xmlns:p14="http://schemas.microsoft.com/office/powerpoint/2010/main" val="267723328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Latest updates</a:t>
            </a:r>
          </a:p>
          <a:p>
            <a:pPr lvl="1"/>
            <a:r>
              <a:rPr lang="en-US" dirty="0" smtClean="0"/>
              <a:t>End-June World Bank identification mission had good technical consultations with partners including H6 and SDG PF partners</a:t>
            </a:r>
          </a:p>
          <a:p>
            <a:pPr lvl="2"/>
            <a:r>
              <a:rPr lang="en-US" dirty="0" smtClean="0"/>
              <a:t>JCCC will be briefed on mission discussions at the next meeting in July</a:t>
            </a:r>
          </a:p>
          <a:p>
            <a:pPr lvl="1"/>
            <a:r>
              <a:rPr lang="en-US" dirty="0" smtClean="0"/>
              <a:t>Discussions on health financing strategy continued with strong interest from partners such as USAID and Gates Foundation</a:t>
            </a:r>
          </a:p>
          <a:p>
            <a:r>
              <a:rPr lang="en-US" dirty="0" smtClean="0"/>
              <a:t>Main challenges </a:t>
            </a:r>
          </a:p>
          <a:p>
            <a:pPr lvl="1"/>
            <a:r>
              <a:rPr lang="en-US" dirty="0" smtClean="0"/>
              <a:t>More work needed to define the CRVS elements of the support from GFF Trust Fund</a:t>
            </a:r>
          </a:p>
          <a:p>
            <a:pPr lvl="1"/>
            <a:r>
              <a:rPr lang="en-US" dirty="0" smtClean="0"/>
              <a:t>More active engagement with civil society in consultations around the program</a:t>
            </a:r>
          </a:p>
          <a:p>
            <a:r>
              <a:rPr lang="en-US" dirty="0" smtClean="0"/>
              <a:t>Key opportunities</a:t>
            </a:r>
          </a:p>
          <a:p>
            <a:pPr lvl="1"/>
            <a:r>
              <a:rPr lang="en-US" dirty="0" smtClean="0"/>
              <a:t>Country Partnership Framework is being developed for IDA18, so possibility of additional IDA once that is agreed upon in second half of 2017 (possibly US$120 million)</a:t>
            </a:r>
          </a:p>
          <a:p>
            <a:pPr lvl="2"/>
            <a:r>
              <a:rPr lang="en-US" dirty="0" smtClean="0"/>
              <a:t>Potential to use the second tranche of IDA to define and include the CRVS elements of the support from GFF Trust Fund</a:t>
            </a:r>
          </a:p>
          <a:p>
            <a:r>
              <a:rPr lang="en-US" dirty="0" smtClean="0"/>
              <a:t>Next steps</a:t>
            </a:r>
          </a:p>
          <a:p>
            <a:pPr lvl="1"/>
            <a:r>
              <a:rPr lang="en-US" dirty="0" smtClean="0"/>
              <a:t>Next mission likely in the second half of September</a:t>
            </a:r>
          </a:p>
        </p:txBody>
      </p:sp>
      <p:sp>
        <p:nvSpPr>
          <p:cNvPr id="3" name="Slide Number Placeholder 2"/>
          <p:cNvSpPr>
            <a:spLocks noGrp="1"/>
          </p:cNvSpPr>
          <p:nvPr>
            <p:ph type="sldNum" sz="quarter" idx="12"/>
          </p:nvPr>
        </p:nvSpPr>
        <p:spPr/>
        <p:txBody>
          <a:bodyPr/>
          <a:lstStyle/>
          <a:p>
            <a:fld id="{54F35883-D328-BB47-9BAC-D95ED3694F27}" type="slidenum">
              <a:rPr lang="en-US" smtClean="0"/>
              <a:pPr/>
              <a:t>7</a:t>
            </a:fld>
            <a:endParaRPr lang="en-US" dirty="0"/>
          </a:p>
        </p:txBody>
      </p:sp>
      <p:sp>
        <p:nvSpPr>
          <p:cNvPr id="4" name="Title 3"/>
          <p:cNvSpPr>
            <a:spLocks noGrp="1"/>
          </p:cNvSpPr>
          <p:nvPr>
            <p:ph type="title"/>
          </p:nvPr>
        </p:nvSpPr>
        <p:spPr/>
        <p:txBody>
          <a:bodyPr/>
          <a:lstStyle/>
          <a:p>
            <a:r>
              <a:rPr lang="en-US" smtClean="0"/>
              <a:t>Ethiopia: recent developments</a:t>
            </a:r>
            <a:endParaRPr lang="en-US" dirty="0"/>
          </a:p>
        </p:txBody>
      </p:sp>
    </p:spTree>
    <p:extLst>
      <p:ext uri="{BB962C8B-B14F-4D97-AF65-F5344CB8AC3E}">
        <p14:creationId xmlns:p14="http://schemas.microsoft.com/office/powerpoint/2010/main" val="16818078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63170"/>
            <a:ext cx="8643871" cy="5605385"/>
          </a:xfrm>
        </p:spPr>
        <p:txBody>
          <a:bodyPr>
            <a:normAutofit fontScale="70000" lnSpcReduction="20000"/>
          </a:bodyPr>
          <a:lstStyle/>
          <a:p>
            <a:r>
              <a:rPr lang="en-US" b="1" dirty="0" smtClean="0"/>
              <a:t>Country platform</a:t>
            </a:r>
          </a:p>
          <a:p>
            <a:pPr lvl="1"/>
            <a:r>
              <a:rPr lang="en-US" dirty="0" smtClean="0"/>
              <a:t>Joint Consulting Forum for sector policy and reform issues </a:t>
            </a:r>
          </a:p>
          <a:p>
            <a:pPr lvl="1"/>
            <a:r>
              <a:rPr lang="en-US" dirty="0" smtClean="0"/>
              <a:t>Joint Core Coordinating Committee for technical work  </a:t>
            </a:r>
          </a:p>
          <a:p>
            <a:pPr lvl="1"/>
            <a:r>
              <a:rPr lang="en-US" dirty="0" smtClean="0"/>
              <a:t>TWG for health financing</a:t>
            </a:r>
          </a:p>
          <a:p>
            <a:pPr lvl="1"/>
            <a:r>
              <a:rPr lang="en-US" dirty="0" smtClean="0"/>
              <a:t>TWG for RMNCAH</a:t>
            </a:r>
          </a:p>
          <a:p>
            <a:r>
              <a:rPr lang="en-US" b="1" dirty="0" smtClean="0"/>
              <a:t>Investment Case</a:t>
            </a:r>
          </a:p>
          <a:p>
            <a:pPr lvl="1"/>
            <a:r>
              <a:rPr lang="en-US" dirty="0" smtClean="0"/>
              <a:t>Health Sector Transformation Plan (HSTP) serves as the Investment Case</a:t>
            </a:r>
          </a:p>
          <a:p>
            <a:pPr lvl="1"/>
            <a:r>
              <a:rPr lang="en-US" dirty="0" smtClean="0"/>
              <a:t>Focus on demand-side, supply-side and multisectoral interventions (i.e., CRVS, nutrition) </a:t>
            </a:r>
          </a:p>
          <a:p>
            <a:pPr lvl="1"/>
            <a:r>
              <a:rPr lang="en-US" dirty="0" smtClean="0"/>
              <a:t>Strong equity and quality focus </a:t>
            </a:r>
          </a:p>
          <a:p>
            <a:r>
              <a:rPr lang="en-US" b="1" dirty="0" smtClean="0"/>
              <a:t>Complementary financing of the Investment Case </a:t>
            </a:r>
          </a:p>
          <a:p>
            <a:pPr lvl="1"/>
            <a:r>
              <a:rPr lang="en-US" dirty="0" smtClean="0"/>
              <a:t>Pooled funding through SDG Performance Fund already exists</a:t>
            </a:r>
          </a:p>
          <a:p>
            <a:pPr lvl="1"/>
            <a:r>
              <a:rPr lang="en-US" dirty="0" smtClean="0"/>
              <a:t>Interest in further aligning funding, including from DfID, GFATM, Gavi, Power of Nutrition TF, USAID and the World Bank</a:t>
            </a:r>
          </a:p>
          <a:p>
            <a:pPr lvl="1"/>
            <a:r>
              <a:rPr lang="en-US" dirty="0"/>
              <a:t>World Bank/GFF Trust Fund financing: </a:t>
            </a:r>
            <a:r>
              <a:rPr lang="en-US" dirty="0" smtClean="0"/>
              <a:t>US$50-60m IDA likely available this </a:t>
            </a:r>
            <a:r>
              <a:rPr lang="en-US" dirty="0"/>
              <a:t>year, tentatively </a:t>
            </a:r>
            <a:r>
              <a:rPr lang="en-US" dirty="0" smtClean="0"/>
              <a:t>to be presented to the IDA Executive Directors by </a:t>
            </a:r>
            <a:r>
              <a:rPr lang="en-US" dirty="0"/>
              <a:t>March 2017</a:t>
            </a:r>
            <a:endParaRPr lang="en-US" dirty="0" smtClean="0"/>
          </a:p>
          <a:p>
            <a:r>
              <a:rPr lang="en-US" b="1" dirty="0" smtClean="0"/>
              <a:t>Health financing strategy</a:t>
            </a:r>
          </a:p>
          <a:p>
            <a:pPr lvl="1"/>
            <a:r>
              <a:rPr lang="en-US" dirty="0" smtClean="0"/>
              <a:t>Advanced draft under review</a:t>
            </a:r>
          </a:p>
          <a:p>
            <a:pPr lvl="1"/>
            <a:r>
              <a:rPr lang="en-US" dirty="0" smtClean="0"/>
              <a:t>Health financing a key issue (both social health insurance for formal sector and community health insurance for non-formal sector)</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8</a:t>
            </a:fld>
            <a:endParaRPr lang="en-US" dirty="0"/>
          </a:p>
        </p:txBody>
      </p:sp>
      <p:sp>
        <p:nvSpPr>
          <p:cNvPr id="4" name="Title 3"/>
          <p:cNvSpPr>
            <a:spLocks noGrp="1"/>
          </p:cNvSpPr>
          <p:nvPr>
            <p:ph type="title"/>
          </p:nvPr>
        </p:nvSpPr>
        <p:spPr/>
        <p:txBody>
          <a:bodyPr/>
          <a:lstStyle/>
          <a:p>
            <a:r>
              <a:rPr lang="en-US" dirty="0" smtClean="0"/>
              <a:t>Ethiopia: background information</a:t>
            </a:r>
            <a:endParaRPr lang="en-US" dirty="0"/>
          </a:p>
        </p:txBody>
      </p:sp>
    </p:spTree>
    <p:extLst>
      <p:ext uri="{BB962C8B-B14F-4D97-AF65-F5344CB8AC3E}">
        <p14:creationId xmlns:p14="http://schemas.microsoft.com/office/powerpoint/2010/main" val="19130802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Latest updates</a:t>
            </a:r>
          </a:p>
          <a:p>
            <a:pPr lvl="1"/>
            <a:r>
              <a:rPr lang="en-US" dirty="0"/>
              <a:t>Discussions </a:t>
            </a:r>
            <a:r>
              <a:rPr lang="en-US" dirty="0" smtClean="0"/>
              <a:t>underway on providing support </a:t>
            </a:r>
            <a:r>
              <a:rPr lang="en-US" dirty="0"/>
              <a:t>to </a:t>
            </a:r>
            <a:r>
              <a:rPr lang="en-US" dirty="0" smtClean="0"/>
              <a:t>MOH so that it is better </a:t>
            </a:r>
            <a:r>
              <a:rPr lang="en-US" dirty="0"/>
              <a:t>positioned to </a:t>
            </a:r>
            <a:r>
              <a:rPr lang="en-US" dirty="0" smtClean="0"/>
              <a:t>work with </a:t>
            </a:r>
            <a:r>
              <a:rPr lang="en-US" dirty="0"/>
              <a:t>the private sector </a:t>
            </a:r>
            <a:r>
              <a:rPr lang="en-US" dirty="0" smtClean="0"/>
              <a:t>in </a:t>
            </a:r>
            <a:r>
              <a:rPr lang="en-US" dirty="0"/>
              <a:t>a more systematic and sustainable </a:t>
            </a:r>
            <a:r>
              <a:rPr lang="en-US" dirty="0" smtClean="0"/>
              <a:t>way</a:t>
            </a:r>
            <a:r>
              <a:rPr lang="en-US" dirty="0"/>
              <a:t> </a:t>
            </a:r>
            <a:r>
              <a:rPr lang="en-US" dirty="0">
                <a:sym typeface="Wingdings"/>
              </a:rPr>
              <a:t></a:t>
            </a:r>
            <a:r>
              <a:rPr lang="en-US" dirty="0"/>
              <a:t> </a:t>
            </a:r>
            <a:r>
              <a:rPr lang="en-US" dirty="0" smtClean="0"/>
              <a:t>TOR </a:t>
            </a:r>
            <a:r>
              <a:rPr lang="en-US" dirty="0"/>
              <a:t>is being developed for such </a:t>
            </a:r>
            <a:r>
              <a:rPr lang="en-US" dirty="0" smtClean="0"/>
              <a:t>a position</a:t>
            </a:r>
            <a:endParaRPr lang="en-US" dirty="0"/>
          </a:p>
          <a:p>
            <a:r>
              <a:rPr lang="en-US" dirty="0" smtClean="0"/>
              <a:t>Main challenges </a:t>
            </a:r>
          </a:p>
          <a:p>
            <a:pPr lvl="1"/>
            <a:r>
              <a:rPr lang="en-US" dirty="0" smtClean="0"/>
              <a:t>Extent of alignment by counties with national framework is unclear in light of devolution and capacity challenges</a:t>
            </a:r>
          </a:p>
          <a:p>
            <a:r>
              <a:rPr lang="en-US" dirty="0" smtClean="0"/>
              <a:t>Key opportunities</a:t>
            </a:r>
          </a:p>
          <a:p>
            <a:pPr lvl="1"/>
            <a:r>
              <a:rPr lang="en-US" dirty="0" smtClean="0"/>
              <a:t>Trust fund for TA paired with results-focused financing </a:t>
            </a:r>
            <a:r>
              <a:rPr lang="en-US" dirty="0" smtClean="0">
                <a:sym typeface="Wingdings"/>
              </a:rPr>
              <a:t></a:t>
            </a:r>
            <a:r>
              <a:rPr lang="en-US" dirty="0" smtClean="0"/>
              <a:t> strong incentive for improving quality of implementation</a:t>
            </a:r>
          </a:p>
          <a:p>
            <a:r>
              <a:rPr lang="en-US" dirty="0" smtClean="0"/>
              <a:t>Next steps</a:t>
            </a:r>
          </a:p>
          <a:p>
            <a:pPr lvl="1"/>
            <a:r>
              <a:rPr lang="en-US" dirty="0" smtClean="0"/>
              <a:t>Continue supporting county annual work plan development in alignment with RMNCAH Investment Framework</a:t>
            </a:r>
          </a:p>
          <a:p>
            <a:pPr lvl="1"/>
            <a:r>
              <a:rPr lang="en-US" dirty="0" smtClean="0"/>
              <a:t>Continued consultations on the health financing strategy, with government in lead</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9</a:t>
            </a:fld>
            <a:endParaRPr lang="en-US" dirty="0"/>
          </a:p>
        </p:txBody>
      </p:sp>
      <p:sp>
        <p:nvSpPr>
          <p:cNvPr id="4" name="Title 3"/>
          <p:cNvSpPr>
            <a:spLocks noGrp="1"/>
          </p:cNvSpPr>
          <p:nvPr>
            <p:ph type="title"/>
          </p:nvPr>
        </p:nvSpPr>
        <p:spPr/>
        <p:txBody>
          <a:bodyPr/>
          <a:lstStyle/>
          <a:p>
            <a:r>
              <a:rPr lang="en-US" smtClean="0"/>
              <a:t>Kenya: recent developments</a:t>
            </a:r>
            <a:endParaRPr lang="en-US" dirty="0"/>
          </a:p>
        </p:txBody>
      </p:sp>
    </p:spTree>
    <p:extLst>
      <p:ext uri="{BB962C8B-B14F-4D97-AF65-F5344CB8AC3E}">
        <p14:creationId xmlns:p14="http://schemas.microsoft.com/office/powerpoint/2010/main" val="7662352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25289"/>
            <a:ext cx="8643871" cy="5605385"/>
          </a:xfrm>
        </p:spPr>
        <p:txBody>
          <a:bodyPr>
            <a:normAutofit fontScale="77500" lnSpcReduction="20000"/>
          </a:bodyPr>
          <a:lstStyle/>
          <a:p>
            <a:r>
              <a:rPr lang="en-US" b="1" dirty="0" smtClean="0"/>
              <a:t>Country platform</a:t>
            </a:r>
          </a:p>
          <a:p>
            <a:pPr lvl="1"/>
            <a:r>
              <a:rPr lang="en-US" dirty="0" smtClean="0"/>
              <a:t>Inclusive coordination platform with RMNCAH TWG &amp; Health Financing TWG</a:t>
            </a:r>
          </a:p>
          <a:p>
            <a:r>
              <a:rPr lang="en-US" b="1" dirty="0" smtClean="0"/>
              <a:t>Investment Case</a:t>
            </a:r>
          </a:p>
          <a:p>
            <a:pPr lvl="1"/>
            <a:r>
              <a:rPr lang="en-US" dirty="0" smtClean="0"/>
              <a:t>National RMNCAH Investment Framework finalized and approved </a:t>
            </a:r>
          </a:p>
          <a:p>
            <a:pPr lvl="1"/>
            <a:r>
              <a:rPr lang="en-US" dirty="0" smtClean="0"/>
              <a:t>Focus on supply-side performance incentives, vouchers and CCTs to boost demand</a:t>
            </a:r>
          </a:p>
          <a:p>
            <a:pPr lvl="1"/>
            <a:r>
              <a:rPr lang="en-US" dirty="0" smtClean="0"/>
              <a:t>Geographic prioritization on 20 counties </a:t>
            </a:r>
          </a:p>
          <a:p>
            <a:pPr lvl="1"/>
            <a:r>
              <a:rPr lang="en-US" dirty="0" smtClean="0"/>
              <a:t>Technical assistance provided by </a:t>
            </a:r>
            <a:r>
              <a:rPr lang="en-US" dirty="0" err="1"/>
              <a:t>DfID</a:t>
            </a:r>
            <a:r>
              <a:rPr lang="en-US" dirty="0"/>
              <a:t>, JICA, UNAIDS, UNFPA, UNICEF, UN Women, USAID, WHO, and the World Bank</a:t>
            </a:r>
          </a:p>
          <a:p>
            <a:r>
              <a:rPr lang="en-US" b="1" dirty="0" smtClean="0"/>
              <a:t>Complementary financing of the Investment Case</a:t>
            </a:r>
          </a:p>
          <a:p>
            <a:pPr lvl="1"/>
            <a:r>
              <a:rPr lang="en-US" dirty="0" smtClean="0"/>
              <a:t>Commitment from Governments of Denmark, Japan, the United Kingdom, and the United States as well as the World Bank, with resources from IDA and the GFF Trust Fund  </a:t>
            </a:r>
          </a:p>
          <a:p>
            <a:pPr lvl="1"/>
            <a:r>
              <a:rPr lang="en-US" dirty="0"/>
              <a:t>World Bank/GFF Trust Fund financing: US$</a:t>
            </a:r>
            <a:r>
              <a:rPr lang="en-US" dirty="0" smtClean="0"/>
              <a:t>150m </a:t>
            </a:r>
            <a:r>
              <a:rPr lang="en-US" dirty="0"/>
              <a:t>IDA, US</a:t>
            </a:r>
            <a:r>
              <a:rPr lang="en-US" dirty="0" smtClean="0"/>
              <a:t>$40m </a:t>
            </a:r>
            <a:r>
              <a:rPr lang="en-US" dirty="0"/>
              <a:t>trust fund</a:t>
            </a:r>
          </a:p>
          <a:p>
            <a:pPr lvl="2"/>
            <a:r>
              <a:rPr lang="en-US" dirty="0"/>
              <a:t>Board decision expected </a:t>
            </a:r>
            <a:r>
              <a:rPr lang="en-US" dirty="0" smtClean="0"/>
              <a:t>June 2016</a:t>
            </a:r>
          </a:p>
          <a:p>
            <a:r>
              <a:rPr lang="en-US" b="1" dirty="0" smtClean="0"/>
              <a:t>Health financing strategy</a:t>
            </a:r>
          </a:p>
          <a:p>
            <a:pPr lvl="1"/>
            <a:r>
              <a:rPr lang="en-US" dirty="0" smtClean="0"/>
              <a:t>Five key areas: resource mobilization; purchasing; benefits definition; accreditation and licensing; and governance </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10</a:t>
            </a:fld>
            <a:endParaRPr lang="en-US" dirty="0"/>
          </a:p>
        </p:txBody>
      </p:sp>
      <p:sp>
        <p:nvSpPr>
          <p:cNvPr id="4" name="Title 3"/>
          <p:cNvSpPr>
            <a:spLocks noGrp="1"/>
          </p:cNvSpPr>
          <p:nvPr>
            <p:ph type="title"/>
          </p:nvPr>
        </p:nvSpPr>
        <p:spPr/>
        <p:txBody>
          <a:bodyPr/>
          <a:lstStyle/>
          <a:p>
            <a:r>
              <a:rPr lang="en-US" smtClean="0"/>
              <a:t>Kenya: background information</a:t>
            </a:r>
            <a:endParaRPr lang="en-US" dirty="0"/>
          </a:p>
        </p:txBody>
      </p:sp>
    </p:spTree>
    <p:extLst>
      <p:ext uri="{BB962C8B-B14F-4D97-AF65-F5344CB8AC3E}">
        <p14:creationId xmlns:p14="http://schemas.microsoft.com/office/powerpoint/2010/main" val="34285246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Latest updates</a:t>
            </a:r>
          </a:p>
          <a:p>
            <a:pPr lvl="1"/>
            <a:r>
              <a:rPr lang="en-US" dirty="0"/>
              <a:t>GFF </a:t>
            </a:r>
            <a:r>
              <a:rPr lang="en-US" dirty="0" smtClean="0"/>
              <a:t>mission </a:t>
            </a:r>
            <a:r>
              <a:rPr lang="en-US" dirty="0"/>
              <a:t>scheduled </a:t>
            </a:r>
            <a:r>
              <a:rPr lang="en-US" dirty="0" smtClean="0"/>
              <a:t>week </a:t>
            </a:r>
            <a:r>
              <a:rPr lang="en-US" dirty="0"/>
              <a:t>of </a:t>
            </a:r>
            <a:r>
              <a:rPr lang="en-US" dirty="0" smtClean="0"/>
              <a:t>18</a:t>
            </a:r>
            <a:r>
              <a:rPr lang="en-US" baseline="30000" dirty="0"/>
              <a:t> </a:t>
            </a:r>
            <a:r>
              <a:rPr lang="en-US" dirty="0" smtClean="0"/>
              <a:t>July: objective is </a:t>
            </a:r>
            <a:r>
              <a:rPr lang="en-US" dirty="0"/>
              <a:t>to support finalization of the </a:t>
            </a:r>
            <a:r>
              <a:rPr lang="en-US" dirty="0" smtClean="0"/>
              <a:t>Investment Case</a:t>
            </a:r>
          </a:p>
          <a:p>
            <a:pPr lvl="2"/>
            <a:r>
              <a:rPr lang="en-US" dirty="0" smtClean="0"/>
              <a:t>Specific focus on identifying adolescent </a:t>
            </a:r>
            <a:r>
              <a:rPr lang="en-US" dirty="0"/>
              <a:t>health priorities and </a:t>
            </a:r>
            <a:r>
              <a:rPr lang="en-US" dirty="0" smtClean="0"/>
              <a:t>finalizing </a:t>
            </a:r>
            <a:r>
              <a:rPr lang="en-US" dirty="0"/>
              <a:t>the </a:t>
            </a:r>
            <a:r>
              <a:rPr lang="en-US" dirty="0" smtClean="0"/>
              <a:t>resource </a:t>
            </a:r>
            <a:r>
              <a:rPr lang="en-US" dirty="0"/>
              <a:t>mapping so to enable the country to determine scope of </a:t>
            </a:r>
            <a:r>
              <a:rPr lang="en-US" dirty="0" smtClean="0"/>
              <a:t>the Investment Case</a:t>
            </a:r>
            <a:endParaRPr lang="en-US" dirty="0"/>
          </a:p>
          <a:p>
            <a:pPr lvl="1"/>
            <a:r>
              <a:rPr lang="en-US" dirty="0" smtClean="0"/>
              <a:t>MOH has </a:t>
            </a:r>
            <a:r>
              <a:rPr lang="en-US" dirty="0"/>
              <a:t>requested </a:t>
            </a:r>
            <a:r>
              <a:rPr lang="en-US" dirty="0" err="1" smtClean="0"/>
              <a:t>Gavi</a:t>
            </a:r>
            <a:r>
              <a:rPr lang="en-US" dirty="0" smtClean="0"/>
              <a:t> and the Global </a:t>
            </a:r>
            <a:r>
              <a:rPr lang="en-US" dirty="0"/>
              <a:t>Fund </a:t>
            </a:r>
            <a:r>
              <a:rPr lang="en-US" dirty="0" smtClean="0"/>
              <a:t>to </a:t>
            </a:r>
            <a:r>
              <a:rPr lang="en-US" dirty="0"/>
              <a:t>join the mission </a:t>
            </a:r>
            <a:r>
              <a:rPr lang="en-US" dirty="0" smtClean="0"/>
              <a:t>to </a:t>
            </a:r>
            <a:r>
              <a:rPr lang="en-US" dirty="0"/>
              <a:t>ensure alignment and streamlining the financing to the </a:t>
            </a:r>
            <a:r>
              <a:rPr lang="en-US" dirty="0" smtClean="0"/>
              <a:t>Investment Case</a:t>
            </a:r>
            <a:endParaRPr lang="en-US" dirty="0"/>
          </a:p>
          <a:p>
            <a:pPr lvl="1"/>
            <a:r>
              <a:rPr lang="en-US" dirty="0"/>
              <a:t>Ministry is reaching out to main financiers </a:t>
            </a:r>
            <a:r>
              <a:rPr lang="en-US" dirty="0" smtClean="0"/>
              <a:t>(</a:t>
            </a:r>
            <a:r>
              <a:rPr lang="en-US" dirty="0"/>
              <a:t>European Commission</a:t>
            </a:r>
            <a:r>
              <a:rPr lang="en-US" dirty="0" smtClean="0"/>
              <a:t>, </a:t>
            </a:r>
            <a:r>
              <a:rPr lang="en-US" dirty="0" err="1" smtClean="0"/>
              <a:t>Gavi</a:t>
            </a:r>
            <a:r>
              <a:rPr lang="en-US" dirty="0" smtClean="0"/>
              <a:t>, Global Fund, </a:t>
            </a:r>
            <a:r>
              <a:rPr lang="en-US" dirty="0"/>
              <a:t>USAID, </a:t>
            </a:r>
            <a:r>
              <a:rPr lang="en-US" dirty="0" smtClean="0"/>
              <a:t>and </a:t>
            </a:r>
            <a:r>
              <a:rPr lang="en-US" dirty="0"/>
              <a:t>World Bank) to finalize the resource </a:t>
            </a:r>
            <a:r>
              <a:rPr lang="en-US" dirty="0" smtClean="0"/>
              <a:t>mapping</a:t>
            </a:r>
            <a:endParaRPr lang="en-US" dirty="0"/>
          </a:p>
          <a:p>
            <a:r>
              <a:rPr lang="en-US" dirty="0" smtClean="0"/>
              <a:t>Main challenges </a:t>
            </a:r>
          </a:p>
          <a:p>
            <a:pPr lvl="1"/>
            <a:r>
              <a:rPr lang="en-US" dirty="0" smtClean="0"/>
              <a:t>Finalizing the scope of the Investment Case</a:t>
            </a:r>
          </a:p>
          <a:p>
            <a:r>
              <a:rPr lang="en-US" dirty="0" smtClean="0"/>
              <a:t>Key opportunities </a:t>
            </a:r>
          </a:p>
          <a:p>
            <a:pPr lvl="1"/>
            <a:r>
              <a:rPr lang="en-US" dirty="0" smtClean="0"/>
              <a:t>Momentum on the health financing strategy following UHC Forum</a:t>
            </a:r>
          </a:p>
          <a:p>
            <a:pPr lvl="1"/>
            <a:r>
              <a:rPr lang="en-US" dirty="0" smtClean="0"/>
              <a:t>Opportunity to support country with further developing strategy on adolescents</a:t>
            </a:r>
          </a:p>
          <a:p>
            <a:r>
              <a:rPr lang="en-US" dirty="0" smtClean="0"/>
              <a:t>Next steps</a:t>
            </a:r>
          </a:p>
          <a:p>
            <a:pPr lvl="1"/>
            <a:r>
              <a:rPr lang="en-US" dirty="0" smtClean="0"/>
              <a:t>July mission</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11</a:t>
            </a:fld>
            <a:endParaRPr lang="en-US" dirty="0"/>
          </a:p>
        </p:txBody>
      </p:sp>
      <p:sp>
        <p:nvSpPr>
          <p:cNvPr id="4" name="Title 3"/>
          <p:cNvSpPr>
            <a:spLocks noGrp="1"/>
          </p:cNvSpPr>
          <p:nvPr>
            <p:ph type="title"/>
          </p:nvPr>
        </p:nvSpPr>
        <p:spPr/>
        <p:txBody>
          <a:bodyPr/>
          <a:lstStyle/>
          <a:p>
            <a:r>
              <a:rPr lang="en-US" smtClean="0"/>
              <a:t>Liberia: recent developments</a:t>
            </a:r>
            <a:endParaRPr lang="en-US" dirty="0"/>
          </a:p>
        </p:txBody>
      </p:sp>
    </p:spTree>
    <p:extLst>
      <p:ext uri="{BB962C8B-B14F-4D97-AF65-F5344CB8AC3E}">
        <p14:creationId xmlns:p14="http://schemas.microsoft.com/office/powerpoint/2010/main" val="309942663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857250"/>
            <a:ext cx="8643871" cy="5394316"/>
          </a:xfrm>
        </p:spPr>
        <p:txBody>
          <a:bodyPr>
            <a:normAutofit fontScale="70000" lnSpcReduction="20000"/>
          </a:bodyPr>
          <a:lstStyle/>
          <a:p>
            <a:r>
              <a:rPr lang="en-US" b="1" dirty="0" smtClean="0"/>
              <a:t>Country platform</a:t>
            </a:r>
          </a:p>
          <a:p>
            <a:pPr lvl="1"/>
            <a:r>
              <a:rPr lang="en-US" dirty="0" smtClean="0"/>
              <a:t>TWG on RMNCAH and TWG on health financing overseen by a health sector committee</a:t>
            </a:r>
          </a:p>
          <a:p>
            <a:r>
              <a:rPr lang="en-US" b="1" dirty="0" smtClean="0"/>
              <a:t>Investment Case</a:t>
            </a:r>
          </a:p>
          <a:p>
            <a:pPr lvl="1"/>
            <a:r>
              <a:rPr lang="en-US" dirty="0" smtClean="0"/>
              <a:t>Updated </a:t>
            </a:r>
            <a:r>
              <a:rPr lang="en-US" dirty="0" err="1" smtClean="0"/>
              <a:t>costed</a:t>
            </a:r>
            <a:r>
              <a:rPr lang="en-US" dirty="0" smtClean="0"/>
              <a:t> Investment Case shared for consultation</a:t>
            </a:r>
          </a:p>
          <a:p>
            <a:pPr lvl="1"/>
            <a:r>
              <a:rPr lang="en-US" dirty="0" smtClean="0"/>
              <a:t>Four priorities:</a:t>
            </a:r>
          </a:p>
          <a:p>
            <a:pPr lvl="2"/>
            <a:r>
              <a:rPr lang="en-US" dirty="0" smtClean="0"/>
              <a:t>Quality </a:t>
            </a:r>
            <a:r>
              <a:rPr lang="en-US" dirty="0" err="1" smtClean="0"/>
              <a:t>EmONC</a:t>
            </a:r>
            <a:r>
              <a:rPr lang="en-US" dirty="0" smtClean="0"/>
              <a:t> and adolescent/youth-friendly RMNCAH services</a:t>
            </a:r>
          </a:p>
          <a:p>
            <a:pPr lvl="2"/>
            <a:r>
              <a:rPr lang="en-US" dirty="0" smtClean="0"/>
              <a:t>Emergency preparedness, surveillance, and response (esp. maternal and newborn death surveillance and response)</a:t>
            </a:r>
          </a:p>
          <a:p>
            <a:pPr lvl="2"/>
            <a:r>
              <a:rPr lang="en-US" dirty="0" smtClean="0"/>
              <a:t>Sustainable community engagement</a:t>
            </a:r>
          </a:p>
          <a:p>
            <a:pPr lvl="2"/>
            <a:r>
              <a:rPr lang="en-US" dirty="0" smtClean="0"/>
              <a:t>Enabling environment: leadership, governance, and management</a:t>
            </a:r>
          </a:p>
          <a:p>
            <a:r>
              <a:rPr lang="en-US" b="1" dirty="0" smtClean="0"/>
              <a:t>Complementary financing for the Investment Case</a:t>
            </a:r>
          </a:p>
          <a:p>
            <a:pPr lvl="1"/>
            <a:r>
              <a:rPr lang="en-US" dirty="0" smtClean="0"/>
              <a:t>Discussions underway with </a:t>
            </a:r>
            <a:r>
              <a:rPr lang="en-US" dirty="0" err="1" smtClean="0"/>
              <a:t>Gavi</a:t>
            </a:r>
            <a:r>
              <a:rPr lang="en-US" dirty="0" smtClean="0"/>
              <a:t>, Global Fund, USAID, and the World Bank</a:t>
            </a:r>
          </a:p>
          <a:p>
            <a:pPr lvl="2"/>
            <a:r>
              <a:rPr lang="en-US" dirty="0" smtClean="0"/>
              <a:t>Global Fund HSS application in process and </a:t>
            </a:r>
            <a:r>
              <a:rPr lang="en-US" dirty="0" err="1" smtClean="0"/>
              <a:t>Gavi</a:t>
            </a:r>
            <a:r>
              <a:rPr lang="en-US" dirty="0" smtClean="0"/>
              <a:t> HSS funding request due September 2016</a:t>
            </a:r>
          </a:p>
          <a:p>
            <a:pPr lvl="1"/>
            <a:r>
              <a:rPr lang="en-US" dirty="0"/>
              <a:t>World Bank/GFF Trust Fund </a:t>
            </a:r>
            <a:r>
              <a:rPr lang="en-US" dirty="0" smtClean="0"/>
              <a:t>financing</a:t>
            </a:r>
            <a:r>
              <a:rPr lang="en-US" dirty="0"/>
              <a:t> </a:t>
            </a:r>
            <a:r>
              <a:rPr lang="en-US" dirty="0" smtClean="0"/>
              <a:t>under discussion (likely US$16 million allocation from GFF Trust Fund)</a:t>
            </a:r>
          </a:p>
          <a:p>
            <a:r>
              <a:rPr lang="en-US" b="1" dirty="0" smtClean="0"/>
              <a:t>Health financing strategy</a:t>
            </a:r>
          </a:p>
          <a:p>
            <a:pPr lvl="1"/>
            <a:r>
              <a:rPr lang="en-US" dirty="0" smtClean="0"/>
              <a:t>Key areas: Health Equity Fund, use of resource allocation formula between counties, improved alignment and on-budget donor funding</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12</a:t>
            </a:fld>
            <a:endParaRPr lang="en-US" dirty="0"/>
          </a:p>
        </p:txBody>
      </p:sp>
      <p:sp>
        <p:nvSpPr>
          <p:cNvPr id="4" name="Title 3"/>
          <p:cNvSpPr>
            <a:spLocks noGrp="1"/>
          </p:cNvSpPr>
          <p:nvPr>
            <p:ph type="title"/>
          </p:nvPr>
        </p:nvSpPr>
        <p:spPr/>
        <p:txBody>
          <a:bodyPr/>
          <a:lstStyle/>
          <a:p>
            <a:r>
              <a:rPr lang="en-US" smtClean="0"/>
              <a:t>Liberia: background information</a:t>
            </a:r>
            <a:endParaRPr lang="en-US" dirty="0"/>
          </a:p>
        </p:txBody>
      </p:sp>
    </p:spTree>
    <p:extLst>
      <p:ext uri="{BB962C8B-B14F-4D97-AF65-F5344CB8AC3E}">
        <p14:creationId xmlns:p14="http://schemas.microsoft.com/office/powerpoint/2010/main" val="32341297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lvl="0"/>
            <a:r>
              <a:rPr lang="en-US" dirty="0" smtClean="0"/>
              <a:t>Latest updates</a:t>
            </a:r>
          </a:p>
          <a:p>
            <a:pPr lvl="1"/>
            <a:r>
              <a:rPr lang="en-US" dirty="0" smtClean="0"/>
              <a:t>A GFF mission took place 6-17 June 2016</a:t>
            </a:r>
          </a:p>
          <a:p>
            <a:pPr lvl="1"/>
            <a:r>
              <a:rPr lang="en-US" dirty="0" smtClean="0"/>
              <a:t>Investment Case:</a:t>
            </a:r>
          </a:p>
          <a:p>
            <a:pPr lvl="2"/>
            <a:r>
              <a:rPr lang="en-US" dirty="0" smtClean="0"/>
              <a:t>The national health strategy (PESS) will provide the basis for discussions of prioritizations of interventions</a:t>
            </a:r>
          </a:p>
          <a:p>
            <a:pPr lvl="2"/>
            <a:r>
              <a:rPr lang="en-US" dirty="0" smtClean="0"/>
              <a:t>The specific instruments/mechanisms to channel funding remain to be agreed upon, with the outcome of the ongoing revision of the PROSAUDE MOU and Procedures Manual important for agreeing on way forward for pooling external financing</a:t>
            </a:r>
          </a:p>
          <a:p>
            <a:pPr lvl="2"/>
            <a:r>
              <a:rPr lang="en-US" dirty="0" smtClean="0"/>
              <a:t>New momentum related to CRVS and how the GFF process can improve donor coordination, harmonize approaches and mobilize resources for CRVS. </a:t>
            </a:r>
          </a:p>
          <a:p>
            <a:pPr lvl="1"/>
            <a:r>
              <a:rPr lang="en-US" dirty="0" smtClean="0"/>
              <a:t>Health financing strategy:</a:t>
            </a:r>
          </a:p>
          <a:p>
            <a:pPr lvl="2"/>
            <a:r>
              <a:rPr lang="en-US" dirty="0" smtClean="0"/>
              <a:t>An advanced draft has been prepared and was discussed during the mission</a:t>
            </a:r>
          </a:p>
          <a:p>
            <a:r>
              <a:rPr lang="en-US" dirty="0" smtClean="0"/>
              <a:t>Main challenges </a:t>
            </a:r>
          </a:p>
          <a:p>
            <a:pPr lvl="1"/>
            <a:r>
              <a:rPr lang="en-US" dirty="0" smtClean="0"/>
              <a:t>Needed TA and a GFF coordinator are not yet in place although consultants have now been identified</a:t>
            </a:r>
          </a:p>
          <a:p>
            <a:pPr lvl="0"/>
            <a:r>
              <a:rPr lang="en-US" dirty="0" smtClean="0"/>
              <a:t>Key opportunities </a:t>
            </a:r>
          </a:p>
          <a:p>
            <a:pPr lvl="1"/>
            <a:r>
              <a:rPr lang="en-US" dirty="0" smtClean="0"/>
              <a:t>There is momentum around the GFF process and it seems to be on the right track</a:t>
            </a:r>
          </a:p>
          <a:p>
            <a:pPr lvl="1"/>
            <a:r>
              <a:rPr lang="en-US" dirty="0" smtClean="0"/>
              <a:t>Mozambique is one of the focus countries of PMNCH </a:t>
            </a:r>
            <a:r>
              <a:rPr lang="en-US" dirty="0" smtClean="0">
                <a:sym typeface="Wingdings"/>
              </a:rPr>
              <a:t></a:t>
            </a:r>
            <a:r>
              <a:rPr lang="en-US" dirty="0" smtClean="0"/>
              <a:t> key areas for collaboration being explored</a:t>
            </a:r>
          </a:p>
          <a:p>
            <a:r>
              <a:rPr lang="en-US" dirty="0" smtClean="0"/>
              <a:t>Next steps</a:t>
            </a:r>
          </a:p>
          <a:p>
            <a:pPr lvl="1"/>
            <a:r>
              <a:rPr lang="en-US" dirty="0" smtClean="0"/>
              <a:t>The GFF roadmap is being followed: </a:t>
            </a:r>
          </a:p>
          <a:p>
            <a:pPr lvl="2"/>
            <a:r>
              <a:rPr lang="en-US" dirty="0" smtClean="0"/>
              <a:t>Investment Case: GFF task force meeting every two weeks; next meeting in mid-July will focus on reports from 4 working groups (nutrition and family planning practices; adolescent health’ child health; and sexual reproductive maternal and neonatal health) that are preparing background materials</a:t>
            </a:r>
          </a:p>
          <a:p>
            <a:pPr lvl="2"/>
            <a:r>
              <a:rPr lang="en-US" dirty="0" smtClean="0"/>
              <a:t>Health financing strategy: next mission will discuss 1) how findings from the Health sector Public Expenditure Review, including the Fiscal Space Analysis section, can be incorporated; 2) key proposals that can be taken forward immediately, 3) implementation plan, and 4) draft TOR for TA to support implementation</a:t>
            </a:r>
          </a:p>
          <a:p>
            <a:pPr lvl="2"/>
            <a:r>
              <a:rPr lang="en-US" dirty="0" smtClean="0"/>
              <a:t>Next GFF mission in Maputo is scheduled for </a:t>
            </a:r>
            <a:r>
              <a:rPr lang="en-US" dirty="0"/>
              <a:t>15-</a:t>
            </a:r>
            <a:r>
              <a:rPr lang="en-US" dirty="0" smtClean="0"/>
              <a:t>19</a:t>
            </a:r>
            <a:r>
              <a:rPr lang="en-US" dirty="0"/>
              <a:t> </a:t>
            </a:r>
            <a:r>
              <a:rPr lang="en-US" dirty="0" smtClean="0"/>
              <a:t>August 2016</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13</a:t>
            </a:fld>
            <a:endParaRPr lang="en-US" dirty="0"/>
          </a:p>
        </p:txBody>
      </p:sp>
      <p:sp>
        <p:nvSpPr>
          <p:cNvPr id="4" name="Title 3"/>
          <p:cNvSpPr>
            <a:spLocks noGrp="1"/>
          </p:cNvSpPr>
          <p:nvPr>
            <p:ph type="title"/>
          </p:nvPr>
        </p:nvSpPr>
        <p:spPr/>
        <p:txBody>
          <a:bodyPr/>
          <a:lstStyle/>
          <a:p>
            <a:r>
              <a:rPr lang="en-US" smtClean="0"/>
              <a:t>Mozambique: recent developments</a:t>
            </a:r>
            <a:endParaRPr lang="en-US" dirty="0"/>
          </a:p>
        </p:txBody>
      </p:sp>
    </p:spTree>
    <p:extLst>
      <p:ext uri="{BB962C8B-B14F-4D97-AF65-F5344CB8AC3E}">
        <p14:creationId xmlns:p14="http://schemas.microsoft.com/office/powerpoint/2010/main" val="20984063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Country platform</a:t>
            </a:r>
          </a:p>
          <a:p>
            <a:pPr lvl="1"/>
            <a:r>
              <a:rPr lang="en-US" dirty="0" smtClean="0"/>
              <a:t>A task force has been appointed to lead the GFF process in MOH under the National Director of Public Health</a:t>
            </a:r>
          </a:p>
          <a:p>
            <a:pPr lvl="1"/>
            <a:r>
              <a:rPr lang="en-US" dirty="0" smtClean="0"/>
              <a:t>Existing coordination mechanisms under the </a:t>
            </a:r>
            <a:r>
              <a:rPr lang="en-US" dirty="0" err="1" smtClean="0"/>
              <a:t>SWAp</a:t>
            </a:r>
            <a:r>
              <a:rPr lang="en-US" dirty="0" smtClean="0"/>
              <a:t> is used as country platform</a:t>
            </a:r>
          </a:p>
          <a:p>
            <a:r>
              <a:rPr lang="en-US" b="1" dirty="0" smtClean="0"/>
              <a:t>Investment Case</a:t>
            </a:r>
          </a:p>
          <a:p>
            <a:pPr lvl="1"/>
            <a:r>
              <a:rPr lang="en-US" dirty="0" smtClean="0"/>
              <a:t>The process has started </a:t>
            </a:r>
            <a:r>
              <a:rPr lang="en-US" dirty="0"/>
              <a:t>and </a:t>
            </a:r>
            <a:r>
              <a:rPr lang="en-US" dirty="0" smtClean="0"/>
              <a:t>will be completed by November 2016</a:t>
            </a:r>
            <a:endParaRPr lang="en-US" dirty="0"/>
          </a:p>
          <a:p>
            <a:pPr lvl="1"/>
            <a:r>
              <a:rPr lang="en-US" dirty="0" smtClean="0"/>
              <a:t>The process for the IC is outlined in the GFF Roadmap</a:t>
            </a:r>
          </a:p>
          <a:p>
            <a:r>
              <a:rPr lang="en-US" b="1" dirty="0" smtClean="0"/>
              <a:t>Complementary financing for the Investment Case</a:t>
            </a:r>
          </a:p>
          <a:p>
            <a:pPr lvl="1"/>
            <a:r>
              <a:rPr lang="en-US" dirty="0" smtClean="0"/>
              <a:t>All health partners are engaged in the process</a:t>
            </a:r>
            <a:r>
              <a:rPr lang="en-US" dirty="0"/>
              <a:t> </a:t>
            </a:r>
            <a:r>
              <a:rPr lang="en-US" dirty="0" smtClean="0"/>
              <a:t>and resource mapping is under way</a:t>
            </a:r>
          </a:p>
          <a:p>
            <a:pPr lvl="1"/>
            <a:r>
              <a:rPr lang="en-US" dirty="0" smtClean="0"/>
              <a:t>There are ongoing discussions about how to best pool external financing, reduce fiduciary risk and ensure clear links between spending and the MOH’s stated priorities and desired results</a:t>
            </a:r>
          </a:p>
          <a:p>
            <a:r>
              <a:rPr lang="en-US" b="1" dirty="0" smtClean="0"/>
              <a:t>Health financing strategy</a:t>
            </a:r>
          </a:p>
          <a:p>
            <a:pPr lvl="1"/>
            <a:r>
              <a:rPr lang="en-US" dirty="0" smtClean="0"/>
              <a:t>Over the past 2 years, the MOH has worked on a strategy, and the existing draft will be updated in the GFF process</a:t>
            </a:r>
          </a:p>
          <a:p>
            <a:pPr lvl="2"/>
            <a:r>
              <a:rPr lang="en-US" dirty="0" smtClean="0"/>
              <a:t>The technical working group on health financing (GTF) will support the elaboration of the HFS</a:t>
            </a:r>
          </a:p>
          <a:p>
            <a:pPr lvl="1"/>
            <a:r>
              <a:rPr lang="en-US" dirty="0" smtClean="0"/>
              <a:t>Consultations with various stakeholders including MOF, local governments, the National Social Security Institute, etc., are planned</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14</a:t>
            </a:fld>
            <a:endParaRPr lang="en-US" dirty="0"/>
          </a:p>
        </p:txBody>
      </p:sp>
      <p:sp>
        <p:nvSpPr>
          <p:cNvPr id="4" name="Title 3"/>
          <p:cNvSpPr>
            <a:spLocks noGrp="1"/>
          </p:cNvSpPr>
          <p:nvPr>
            <p:ph type="title"/>
          </p:nvPr>
        </p:nvSpPr>
        <p:spPr/>
        <p:txBody>
          <a:bodyPr/>
          <a:lstStyle/>
          <a:p>
            <a:r>
              <a:rPr lang="en-US" smtClean="0"/>
              <a:t>Mozambique: background information</a:t>
            </a:r>
            <a:endParaRPr lang="en-US" dirty="0"/>
          </a:p>
        </p:txBody>
      </p:sp>
    </p:spTree>
    <p:extLst>
      <p:ext uri="{BB962C8B-B14F-4D97-AF65-F5344CB8AC3E}">
        <p14:creationId xmlns:p14="http://schemas.microsoft.com/office/powerpoint/2010/main" val="9156339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40457"/>
            <a:ext cx="8643871" cy="5605385"/>
          </a:xfrm>
        </p:spPr>
        <p:txBody>
          <a:bodyPr>
            <a:normAutofit fontScale="77500" lnSpcReduction="20000"/>
          </a:bodyPr>
          <a:lstStyle/>
          <a:p>
            <a:r>
              <a:rPr lang="en-US" b="1" dirty="0" smtClean="0"/>
              <a:t>Latest updates</a:t>
            </a:r>
          </a:p>
          <a:p>
            <a:pPr lvl="1"/>
            <a:r>
              <a:rPr lang="en-US" dirty="0" smtClean="0"/>
              <a:t>World Bank mission took place in early June (not focused on the GFF but some GFF discussions occurred)</a:t>
            </a:r>
          </a:p>
          <a:p>
            <a:pPr lvl="1"/>
            <a:r>
              <a:rPr lang="en-US" dirty="0" smtClean="0"/>
              <a:t>Investment Case:</a:t>
            </a:r>
          </a:p>
          <a:p>
            <a:pPr lvl="2"/>
            <a:r>
              <a:rPr lang="en-US" dirty="0" smtClean="0"/>
              <a:t>Will prioritize interventions based on other strategies (see next slide) that are currently being updated</a:t>
            </a:r>
          </a:p>
          <a:p>
            <a:pPr lvl="2"/>
            <a:r>
              <a:rPr lang="en-US" dirty="0" smtClean="0"/>
              <a:t>UNICEF will fund EQUIST training. </a:t>
            </a:r>
          </a:p>
          <a:p>
            <a:pPr lvl="1"/>
            <a:r>
              <a:rPr lang="en-US" dirty="0" smtClean="0"/>
              <a:t>Health financing strategy:</a:t>
            </a:r>
          </a:p>
          <a:p>
            <a:pPr lvl="2"/>
            <a:r>
              <a:rPr lang="en-US" dirty="0" smtClean="0"/>
              <a:t>First meeting of steering committee that will develop strategy planned for 8 August</a:t>
            </a:r>
          </a:p>
          <a:p>
            <a:pPr lvl="2"/>
            <a:r>
              <a:rPr lang="en-US" dirty="0" smtClean="0"/>
              <a:t>Roadmap for development of strategy has been prepared</a:t>
            </a:r>
          </a:p>
          <a:p>
            <a:pPr lvl="2"/>
            <a:r>
              <a:rPr lang="en-US" dirty="0" smtClean="0"/>
              <a:t>TORs for TA for PFM assessment, fiscal space analysis, and health accounts have been developed:</a:t>
            </a:r>
          </a:p>
          <a:p>
            <a:pPr lvl="3"/>
            <a:r>
              <a:rPr lang="en-US" dirty="0" smtClean="0"/>
              <a:t>USAID (</a:t>
            </a:r>
            <a:r>
              <a:rPr lang="en-US" dirty="0" err="1" smtClean="0"/>
              <a:t>Abt</a:t>
            </a:r>
            <a:r>
              <a:rPr lang="en-US" dirty="0" smtClean="0"/>
              <a:t>) will support health financing TA in country</a:t>
            </a:r>
          </a:p>
          <a:p>
            <a:pPr lvl="3"/>
            <a:r>
              <a:rPr lang="en-US" dirty="0" smtClean="0"/>
              <a:t>GFF will hire former P4H focal point</a:t>
            </a:r>
            <a:r>
              <a:rPr lang="en-US" dirty="0"/>
              <a:t> </a:t>
            </a:r>
            <a:r>
              <a:rPr lang="en-US" dirty="0" smtClean="0"/>
              <a:t>to support government</a:t>
            </a:r>
            <a:endParaRPr lang="en-US" b="1" dirty="0" smtClean="0"/>
          </a:p>
          <a:p>
            <a:r>
              <a:rPr lang="en-US" b="1" dirty="0" smtClean="0"/>
              <a:t>Key opportunities</a:t>
            </a:r>
          </a:p>
          <a:p>
            <a:pPr lvl="1"/>
            <a:r>
              <a:rPr lang="en-US" dirty="0" smtClean="0"/>
              <a:t>Strong government leadership and good dialogue among partners </a:t>
            </a:r>
          </a:p>
          <a:p>
            <a:r>
              <a:rPr lang="en-US" b="1" dirty="0" smtClean="0"/>
              <a:t>Next steps</a:t>
            </a:r>
          </a:p>
          <a:p>
            <a:pPr lvl="1"/>
            <a:r>
              <a:rPr lang="en-US" dirty="0" smtClean="0"/>
              <a:t>GFF mission in September (exact dates to be finalized)</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15</a:t>
            </a:fld>
            <a:endParaRPr lang="en-US" dirty="0"/>
          </a:p>
        </p:txBody>
      </p:sp>
      <p:sp>
        <p:nvSpPr>
          <p:cNvPr id="4" name="Title 3"/>
          <p:cNvSpPr>
            <a:spLocks noGrp="1"/>
          </p:cNvSpPr>
          <p:nvPr>
            <p:ph type="title"/>
          </p:nvPr>
        </p:nvSpPr>
        <p:spPr/>
        <p:txBody>
          <a:bodyPr/>
          <a:lstStyle/>
          <a:p>
            <a:r>
              <a:rPr lang="en-US" dirty="0" smtClean="0"/>
              <a:t>Senegal: recent developments</a:t>
            </a:r>
            <a:endParaRPr lang="en-US" dirty="0"/>
          </a:p>
        </p:txBody>
      </p:sp>
    </p:spTree>
    <p:extLst>
      <p:ext uri="{BB962C8B-B14F-4D97-AF65-F5344CB8AC3E}">
        <p14:creationId xmlns:p14="http://schemas.microsoft.com/office/powerpoint/2010/main" val="3265505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mtClean="0"/>
              <a:t>Country platform</a:t>
            </a:r>
          </a:p>
          <a:p>
            <a:pPr lvl="1"/>
            <a:r>
              <a:rPr lang="en-US" smtClean="0"/>
              <a:t>Builds on existing coordination structures: RNMCAH platform was installed end of April and it will be extended to include private sector and CSOs (decree is currently with Minister)</a:t>
            </a:r>
          </a:p>
          <a:p>
            <a:r>
              <a:rPr lang="en-US" smtClean="0"/>
              <a:t>Investment Case</a:t>
            </a:r>
          </a:p>
          <a:p>
            <a:pPr lvl="1"/>
            <a:r>
              <a:rPr lang="en-US" smtClean="0"/>
              <a:t>Will build on existing strategies that are currently being updated such as the emergency plan on maternal, newborn, child and adolescent health (SMNEA), nutrition strategy, and integrated child health strategy</a:t>
            </a:r>
          </a:p>
          <a:p>
            <a:r>
              <a:rPr lang="en-US" smtClean="0"/>
              <a:t>Complementary financing of the Investment Case</a:t>
            </a:r>
          </a:p>
          <a:p>
            <a:pPr lvl="1"/>
            <a:r>
              <a:rPr lang="en-US" smtClean="0"/>
              <a:t>Discussions underway, including with Gavi, Global Fund, JICA, UNICEF, USAID, WHO</a:t>
            </a:r>
          </a:p>
          <a:p>
            <a:r>
              <a:rPr lang="en-US" smtClean="0"/>
              <a:t>Health financing strategy</a:t>
            </a:r>
          </a:p>
          <a:p>
            <a:pPr lvl="1"/>
            <a:r>
              <a:rPr lang="en-US" smtClean="0"/>
              <a:t>The HFS will integrate the universal health insurance program (Couverture Maladie Universelle) that is currently under development</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16</a:t>
            </a:fld>
            <a:endParaRPr lang="en-US" dirty="0"/>
          </a:p>
        </p:txBody>
      </p:sp>
      <p:sp>
        <p:nvSpPr>
          <p:cNvPr id="4" name="Title 3"/>
          <p:cNvSpPr>
            <a:spLocks noGrp="1"/>
          </p:cNvSpPr>
          <p:nvPr>
            <p:ph type="title"/>
          </p:nvPr>
        </p:nvSpPr>
        <p:spPr/>
        <p:txBody>
          <a:bodyPr/>
          <a:lstStyle/>
          <a:p>
            <a:r>
              <a:rPr lang="en-US" smtClean="0"/>
              <a:t>Senegal: background information</a:t>
            </a:r>
            <a:endParaRPr lang="en-US" dirty="0"/>
          </a:p>
        </p:txBody>
      </p:sp>
    </p:spTree>
    <p:extLst>
      <p:ext uri="{BB962C8B-B14F-4D97-AF65-F5344CB8AC3E}">
        <p14:creationId xmlns:p14="http://schemas.microsoft.com/office/powerpoint/2010/main" val="13847347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Latest updates</a:t>
            </a:r>
          </a:p>
          <a:p>
            <a:pPr lvl="1"/>
            <a:r>
              <a:rPr lang="en-US" dirty="0"/>
              <a:t>No significant changes since </a:t>
            </a:r>
            <a:r>
              <a:rPr lang="en-US" dirty="0" smtClean="0"/>
              <a:t>June update</a:t>
            </a:r>
          </a:p>
          <a:p>
            <a:r>
              <a:rPr lang="en-US" b="1" dirty="0" smtClean="0"/>
              <a:t>Next steps</a:t>
            </a:r>
          </a:p>
          <a:p>
            <a:pPr lvl="1"/>
            <a:r>
              <a:rPr lang="en-US" dirty="0" smtClean="0"/>
              <a:t>Mission planned in week of 18 July to follow up on implementation status, country platform and CRVS</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17</a:t>
            </a:fld>
            <a:endParaRPr lang="en-US" dirty="0"/>
          </a:p>
        </p:txBody>
      </p:sp>
      <p:sp>
        <p:nvSpPr>
          <p:cNvPr id="4" name="Title 3"/>
          <p:cNvSpPr>
            <a:spLocks noGrp="1"/>
          </p:cNvSpPr>
          <p:nvPr>
            <p:ph type="title"/>
          </p:nvPr>
        </p:nvSpPr>
        <p:spPr/>
        <p:txBody>
          <a:bodyPr/>
          <a:lstStyle/>
          <a:p>
            <a:r>
              <a:rPr lang="en-US" smtClean="0"/>
              <a:t>Tanzania: recent developments</a:t>
            </a:r>
            <a:endParaRPr lang="en-US" dirty="0"/>
          </a:p>
        </p:txBody>
      </p:sp>
    </p:spTree>
    <p:extLst>
      <p:ext uri="{BB962C8B-B14F-4D97-AF65-F5344CB8AC3E}">
        <p14:creationId xmlns:p14="http://schemas.microsoft.com/office/powerpoint/2010/main" val="113309939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Country platform</a:t>
            </a:r>
          </a:p>
          <a:p>
            <a:pPr lvl="1"/>
            <a:r>
              <a:rPr lang="en-US" dirty="0" err="1" smtClean="0"/>
              <a:t>SWAp</a:t>
            </a:r>
            <a:r>
              <a:rPr lang="en-US" dirty="0" smtClean="0"/>
              <a:t> coordination mechanism acts as country platform</a:t>
            </a:r>
          </a:p>
          <a:p>
            <a:pPr lvl="1"/>
            <a:r>
              <a:rPr lang="en-US" dirty="0" smtClean="0"/>
              <a:t>Supported by technical sub-groups focusing on RMNCAH and health financing</a:t>
            </a:r>
          </a:p>
          <a:p>
            <a:pPr lvl="1"/>
            <a:r>
              <a:rPr lang="en-US" dirty="0" smtClean="0"/>
              <a:t>Wide stakeholder engagement </a:t>
            </a:r>
          </a:p>
          <a:p>
            <a:r>
              <a:rPr lang="en-US" b="1" dirty="0" smtClean="0"/>
              <a:t>Investment Case</a:t>
            </a:r>
          </a:p>
          <a:p>
            <a:pPr lvl="1"/>
            <a:r>
              <a:rPr lang="en-US" dirty="0" smtClean="0"/>
              <a:t>One Plan II used as Investment Case</a:t>
            </a:r>
          </a:p>
          <a:p>
            <a:r>
              <a:rPr lang="en-US" b="1" dirty="0" smtClean="0"/>
              <a:t>Complementary financing of the Investment Case</a:t>
            </a:r>
          </a:p>
          <a:p>
            <a:pPr lvl="1"/>
            <a:r>
              <a:rPr lang="en-US" dirty="0" smtClean="0"/>
              <a:t>HSSP IV – in which the One Plan II is nested – is supported by Canada, DANIDA, </a:t>
            </a:r>
            <a:r>
              <a:rPr lang="en-US" dirty="0" err="1" smtClean="0"/>
              <a:t>DfID</a:t>
            </a:r>
            <a:r>
              <a:rPr lang="en-US" dirty="0" smtClean="0"/>
              <a:t>, GIZ, the GFTAM, Irish Aid, UNDP, UNFPA, UNICEF, USAID, the World Bank, and WHO</a:t>
            </a:r>
          </a:p>
          <a:p>
            <a:pPr lvl="1"/>
            <a:r>
              <a:rPr lang="en-US" dirty="0" smtClean="0"/>
              <a:t>World Bank/GFF Trust Fund financing: US$200m IDA, US$40m trust fund approved in May 2015</a:t>
            </a:r>
          </a:p>
          <a:p>
            <a:r>
              <a:rPr lang="en-US" b="1" dirty="0" smtClean="0"/>
              <a:t>Health financing strategy</a:t>
            </a:r>
          </a:p>
          <a:p>
            <a:pPr lvl="1"/>
            <a:r>
              <a:rPr lang="en-US" dirty="0" smtClean="0"/>
              <a:t>Draft is currently in parliament</a:t>
            </a:r>
          </a:p>
          <a:p>
            <a:pPr lvl="1"/>
            <a:r>
              <a:rPr lang="en-US" dirty="0" smtClean="0"/>
              <a:t>Emphasis on: creation of a fiscal space through efficiency gains; partner alignment around prioritized investments; leveraging private sector resources; and expansion of performance-based financing to enhance quality, cost-effectiveness and sustainability</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18</a:t>
            </a:fld>
            <a:endParaRPr lang="en-US" dirty="0"/>
          </a:p>
        </p:txBody>
      </p:sp>
      <p:sp>
        <p:nvSpPr>
          <p:cNvPr id="4" name="Title 3"/>
          <p:cNvSpPr>
            <a:spLocks noGrp="1"/>
          </p:cNvSpPr>
          <p:nvPr>
            <p:ph type="title"/>
          </p:nvPr>
        </p:nvSpPr>
        <p:spPr/>
        <p:txBody>
          <a:bodyPr/>
          <a:lstStyle/>
          <a:p>
            <a:r>
              <a:rPr lang="en-US" smtClean="0"/>
              <a:t>Tanzania: background information</a:t>
            </a:r>
            <a:endParaRPr lang="en-US" dirty="0"/>
          </a:p>
        </p:txBody>
      </p:sp>
    </p:spTree>
    <p:extLst>
      <p:ext uri="{BB962C8B-B14F-4D97-AF65-F5344CB8AC3E}">
        <p14:creationId xmlns:p14="http://schemas.microsoft.com/office/powerpoint/2010/main" val="16445841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Latest updates</a:t>
            </a:r>
          </a:p>
          <a:p>
            <a:pPr lvl="1"/>
            <a:r>
              <a:rPr lang="en-US" dirty="0" smtClean="0"/>
              <a:t>Discussions underway between MOH, USAID, and World Bank on complementary financing, including related to the private sector</a:t>
            </a:r>
          </a:p>
          <a:p>
            <a:pPr lvl="1"/>
            <a:r>
              <a:rPr lang="en-US" dirty="0" smtClean="0"/>
              <a:t>Videoconference held between the MOH and the GFF Secretariat on major challenge on finalization of the Investment Case (the links between costing and resource mapping, and the coherence of the costing) and on improving the coordination of the GFF process</a:t>
            </a:r>
          </a:p>
          <a:p>
            <a:r>
              <a:rPr lang="en-US" b="1" dirty="0" smtClean="0"/>
              <a:t>Main challenges </a:t>
            </a:r>
          </a:p>
          <a:p>
            <a:pPr lvl="1"/>
            <a:r>
              <a:rPr lang="en-US" dirty="0" smtClean="0"/>
              <a:t>Costing and resource mapping are not well aligned</a:t>
            </a:r>
          </a:p>
          <a:p>
            <a:pPr lvl="1"/>
            <a:r>
              <a:rPr lang="en-US" dirty="0" smtClean="0"/>
              <a:t>Full potential of the GFF to improve coordination not being realized yet</a:t>
            </a:r>
          </a:p>
          <a:p>
            <a:r>
              <a:rPr lang="en-US" b="1" dirty="0" smtClean="0"/>
              <a:t>Key opportunities</a:t>
            </a:r>
          </a:p>
          <a:p>
            <a:pPr lvl="1"/>
            <a:r>
              <a:rPr lang="en-US" dirty="0" smtClean="0"/>
              <a:t>Strong interest on the part of several key financiers to be more fully engaged in the process</a:t>
            </a:r>
          </a:p>
          <a:p>
            <a:r>
              <a:rPr lang="en-US" b="1" dirty="0" smtClean="0"/>
              <a:t>Next steps</a:t>
            </a:r>
          </a:p>
          <a:p>
            <a:pPr lvl="1"/>
            <a:r>
              <a:rPr lang="en-US" dirty="0" smtClean="0"/>
              <a:t>MOH interested in hiring a coordinator that can assist with GFF process and with tracking and encouraging complementary financing</a:t>
            </a:r>
          </a:p>
          <a:p>
            <a:pPr lvl="1"/>
            <a:r>
              <a:rPr lang="en-US" dirty="0" smtClean="0"/>
              <a:t>Addressing of issues around costing</a:t>
            </a:r>
          </a:p>
          <a:p>
            <a:pPr lvl="1"/>
            <a:r>
              <a:rPr lang="en-US" dirty="0"/>
              <a:t>World Bank project to be presented to Board in July 2016</a:t>
            </a:r>
            <a:endParaRPr lang="en-US" dirty="0" smtClean="0"/>
          </a:p>
          <a:p>
            <a:pPr lvl="1"/>
            <a:r>
              <a:rPr lang="en-US" dirty="0" smtClean="0"/>
              <a:t>Further discussions around complementary financing</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19</a:t>
            </a:fld>
            <a:endParaRPr lang="en-US" dirty="0"/>
          </a:p>
        </p:txBody>
      </p:sp>
      <p:sp>
        <p:nvSpPr>
          <p:cNvPr id="4" name="Title 3"/>
          <p:cNvSpPr>
            <a:spLocks noGrp="1"/>
          </p:cNvSpPr>
          <p:nvPr>
            <p:ph type="title"/>
          </p:nvPr>
        </p:nvSpPr>
        <p:spPr/>
        <p:txBody>
          <a:bodyPr/>
          <a:lstStyle/>
          <a:p>
            <a:r>
              <a:rPr lang="en-US" smtClean="0"/>
              <a:t>Uganda: recent developments</a:t>
            </a:r>
            <a:endParaRPr lang="en-US" dirty="0"/>
          </a:p>
        </p:txBody>
      </p:sp>
    </p:spTree>
    <p:extLst>
      <p:ext uri="{BB962C8B-B14F-4D97-AF65-F5344CB8AC3E}">
        <p14:creationId xmlns:p14="http://schemas.microsoft.com/office/powerpoint/2010/main" val="16061442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58280"/>
            <a:ext cx="8643871" cy="5605385"/>
          </a:xfrm>
        </p:spPr>
        <p:txBody>
          <a:bodyPr>
            <a:normAutofit fontScale="70000" lnSpcReduction="20000"/>
          </a:bodyPr>
          <a:lstStyle/>
          <a:p>
            <a:r>
              <a:rPr lang="en-US" b="1" dirty="0" smtClean="0"/>
              <a:t>Country platform</a:t>
            </a:r>
          </a:p>
          <a:p>
            <a:pPr lvl="1"/>
            <a:r>
              <a:rPr lang="en-US" dirty="0" smtClean="0"/>
              <a:t>Using the existing health sector coordination mechanism</a:t>
            </a:r>
          </a:p>
          <a:p>
            <a:r>
              <a:rPr lang="en-US" b="1" dirty="0" smtClean="0"/>
              <a:t>Investment Case</a:t>
            </a:r>
          </a:p>
          <a:p>
            <a:pPr lvl="1"/>
            <a:r>
              <a:rPr lang="en-US" dirty="0" smtClean="0"/>
              <a:t>Sharpened RMNCAH Plan has five strategic shifts:</a:t>
            </a:r>
          </a:p>
          <a:p>
            <a:pPr lvl="2"/>
            <a:r>
              <a:rPr lang="en-GB" dirty="0" smtClean="0"/>
              <a:t>Emphasising evidence-based high-impact solutions</a:t>
            </a:r>
            <a:endParaRPr lang="en-US" dirty="0" smtClean="0"/>
          </a:p>
          <a:p>
            <a:pPr lvl="2"/>
            <a:r>
              <a:rPr lang="en-GB" dirty="0" smtClean="0"/>
              <a:t>Increasing access for high-burden populations by promoting a set of service delivery mechanisms that operate synergistically</a:t>
            </a:r>
            <a:endParaRPr lang="en-US" dirty="0" smtClean="0"/>
          </a:p>
          <a:p>
            <a:pPr lvl="2"/>
            <a:r>
              <a:rPr lang="en-GB" dirty="0" smtClean="0"/>
              <a:t>Geographical focusing/sequencing</a:t>
            </a:r>
            <a:endParaRPr lang="en-US" dirty="0" smtClean="0"/>
          </a:p>
          <a:p>
            <a:pPr lvl="2"/>
            <a:r>
              <a:rPr lang="en-GB" dirty="0" smtClean="0"/>
              <a:t>Addressing the broader multisectoral context (focus on adolescent health)</a:t>
            </a:r>
            <a:endParaRPr lang="en-US" dirty="0" smtClean="0"/>
          </a:p>
          <a:p>
            <a:pPr lvl="2"/>
            <a:r>
              <a:rPr lang="en-GB" dirty="0" smtClean="0"/>
              <a:t>Ensuring mutual accountability for RMNCAH outcomes</a:t>
            </a:r>
            <a:endParaRPr lang="en-US" dirty="0" smtClean="0"/>
          </a:p>
          <a:p>
            <a:pPr lvl="1"/>
            <a:r>
              <a:rPr lang="en-US" dirty="0" smtClean="0"/>
              <a:t>Includes health systems strengthening and capacity building required to deliver successfully  </a:t>
            </a:r>
          </a:p>
          <a:p>
            <a:r>
              <a:rPr lang="en-US" b="1" dirty="0" smtClean="0"/>
              <a:t>Complementary financing of the Investment Case</a:t>
            </a:r>
          </a:p>
          <a:p>
            <a:pPr lvl="1"/>
            <a:r>
              <a:rPr lang="en-US" dirty="0" smtClean="0"/>
              <a:t>Discussions now underway, including with </a:t>
            </a:r>
            <a:r>
              <a:rPr lang="en-US" dirty="0" err="1" smtClean="0"/>
              <a:t>DfID</a:t>
            </a:r>
            <a:r>
              <a:rPr lang="en-US" dirty="0" smtClean="0"/>
              <a:t>, </a:t>
            </a:r>
            <a:r>
              <a:rPr lang="en-US" dirty="0" err="1" smtClean="0"/>
              <a:t>Gavi</a:t>
            </a:r>
            <a:r>
              <a:rPr lang="en-US" dirty="0" smtClean="0"/>
              <a:t>, SIDA, and USAID</a:t>
            </a:r>
          </a:p>
          <a:p>
            <a:pPr lvl="1"/>
            <a:r>
              <a:rPr lang="en-US" dirty="0" smtClean="0"/>
              <a:t>World Bank/GFF Trust Fund financing: US$110m IDA, US$30m trust fund</a:t>
            </a:r>
          </a:p>
          <a:p>
            <a:pPr lvl="2"/>
            <a:r>
              <a:rPr lang="en-US" dirty="0" smtClean="0"/>
              <a:t>Board decision expected in July 2017</a:t>
            </a:r>
          </a:p>
          <a:p>
            <a:r>
              <a:rPr lang="en-US" b="1" dirty="0" smtClean="0"/>
              <a:t>Health financing strategy</a:t>
            </a:r>
          </a:p>
          <a:p>
            <a:pPr lvl="1"/>
            <a:r>
              <a:rPr lang="en-US" dirty="0" smtClean="0"/>
              <a:t>Approved by MOH senior management, awaiting review by Cabinet</a:t>
            </a:r>
          </a:p>
          <a:p>
            <a:pPr lvl="1"/>
            <a:r>
              <a:rPr lang="en-US" dirty="0" smtClean="0"/>
              <a:t>Six objectives, including around resource mobilization, pooling, and strategic purchasing</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20</a:t>
            </a:fld>
            <a:endParaRPr lang="en-US" dirty="0"/>
          </a:p>
        </p:txBody>
      </p:sp>
      <p:sp>
        <p:nvSpPr>
          <p:cNvPr id="4" name="Title 3"/>
          <p:cNvSpPr>
            <a:spLocks noGrp="1"/>
          </p:cNvSpPr>
          <p:nvPr>
            <p:ph type="title"/>
          </p:nvPr>
        </p:nvSpPr>
        <p:spPr/>
        <p:txBody>
          <a:bodyPr/>
          <a:lstStyle/>
          <a:p>
            <a:r>
              <a:rPr lang="en-US" smtClean="0"/>
              <a:t>Uganda: background information</a:t>
            </a:r>
            <a:endParaRPr lang="en-US" dirty="0"/>
          </a:p>
        </p:txBody>
      </p:sp>
    </p:spTree>
    <p:extLst>
      <p:ext uri="{BB962C8B-B14F-4D97-AF65-F5344CB8AC3E}">
        <p14:creationId xmlns:p14="http://schemas.microsoft.com/office/powerpoint/2010/main" val="408508775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Bangladesh</a:t>
            </a:r>
          </a:p>
          <a:p>
            <a:pPr lvl="1"/>
            <a:r>
              <a:rPr lang="en-US" dirty="0"/>
              <a:t>Discussion on next health sector </a:t>
            </a:r>
            <a:r>
              <a:rPr lang="en-US" dirty="0" err="1"/>
              <a:t>SWAp</a:t>
            </a:r>
            <a:r>
              <a:rPr lang="en-US" dirty="0"/>
              <a:t> to begin in </a:t>
            </a:r>
            <a:r>
              <a:rPr lang="en-US" dirty="0" smtClean="0"/>
              <a:t>August, with </a:t>
            </a:r>
            <a:r>
              <a:rPr lang="en-US" dirty="0"/>
              <a:t>GFF to be linked with </a:t>
            </a:r>
            <a:r>
              <a:rPr lang="en-US" dirty="0" smtClean="0"/>
              <a:t>this</a:t>
            </a:r>
            <a:endParaRPr lang="en-US" dirty="0"/>
          </a:p>
          <a:p>
            <a:pPr lvl="1"/>
            <a:r>
              <a:rPr lang="en-US" dirty="0" smtClean="0"/>
              <a:t>Additional </a:t>
            </a:r>
            <a:r>
              <a:rPr lang="en-US" dirty="0"/>
              <a:t>Financing for ongoing health sector </a:t>
            </a:r>
            <a:r>
              <a:rPr lang="en-US" dirty="0" err="1"/>
              <a:t>SWAp</a:t>
            </a:r>
            <a:r>
              <a:rPr lang="en-US" dirty="0"/>
              <a:t> approved by World Bank </a:t>
            </a:r>
            <a:r>
              <a:rPr lang="en-US" dirty="0" smtClean="0"/>
              <a:t>Board</a:t>
            </a:r>
          </a:p>
          <a:p>
            <a:endParaRPr lang="en-US" dirty="0" smtClean="0"/>
          </a:p>
          <a:p>
            <a:r>
              <a:rPr lang="en-US" b="1" dirty="0" smtClean="0"/>
              <a:t>Nigeria</a:t>
            </a:r>
          </a:p>
          <a:p>
            <a:pPr lvl="1"/>
            <a:r>
              <a:rPr lang="en-US" dirty="0"/>
              <a:t>MOH hosted a 2-day consultation with development partners in late June to discuss the National Health Sector Development Plan (NHSDP II</a:t>
            </a:r>
            <a:r>
              <a:rPr lang="en-US" dirty="0" smtClean="0"/>
              <a:t>), </a:t>
            </a:r>
            <a:r>
              <a:rPr lang="en-US" dirty="0"/>
              <a:t>which includes RMNCAH</a:t>
            </a:r>
          </a:p>
          <a:p>
            <a:pPr lvl="1"/>
            <a:r>
              <a:rPr lang="en-US" dirty="0"/>
              <a:t>The Minister of Health has approved moving forward with the Global Financing Facility activities including the development of an Investment Case for Nigeria, in alignment with NHSDP II</a:t>
            </a:r>
          </a:p>
          <a:p>
            <a:pPr lvl="1"/>
            <a:r>
              <a:rPr lang="en-US" dirty="0"/>
              <a:t>Next steps: Planning for a workshop to support the development of the </a:t>
            </a:r>
            <a:r>
              <a:rPr lang="en-US" dirty="0" smtClean="0"/>
              <a:t>Investment Case</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21</a:t>
            </a:fld>
            <a:endParaRPr lang="en-US" dirty="0"/>
          </a:p>
        </p:txBody>
      </p:sp>
      <p:sp>
        <p:nvSpPr>
          <p:cNvPr id="4" name="Title 3"/>
          <p:cNvSpPr>
            <a:spLocks noGrp="1"/>
          </p:cNvSpPr>
          <p:nvPr>
            <p:ph type="title"/>
          </p:nvPr>
        </p:nvSpPr>
        <p:spPr/>
        <p:txBody>
          <a:bodyPr/>
          <a:lstStyle/>
          <a:p>
            <a:r>
              <a:rPr lang="en-US" dirty="0" smtClean="0"/>
              <a:t>Other countries</a:t>
            </a:r>
            <a:endParaRPr lang="en-US" dirty="0"/>
          </a:p>
        </p:txBody>
      </p:sp>
    </p:spTree>
    <p:extLst>
      <p:ext uri="{BB962C8B-B14F-4D97-AF65-F5344CB8AC3E}">
        <p14:creationId xmlns:p14="http://schemas.microsoft.com/office/powerpoint/2010/main" val="286681408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1">
      <a:dk1>
        <a:srgbClr val="514A38"/>
      </a:dk1>
      <a:lt1>
        <a:srgbClr val="FFFFFF"/>
      </a:lt1>
      <a:dk2>
        <a:srgbClr val="000000"/>
      </a:dk2>
      <a:lt2>
        <a:srgbClr val="EEECE1"/>
      </a:lt2>
      <a:accent1>
        <a:srgbClr val="01A19A"/>
      </a:accent1>
      <a:accent2>
        <a:srgbClr val="514A38"/>
      </a:accent2>
      <a:accent3>
        <a:srgbClr val="9EDFDD"/>
      </a:accent3>
      <a:accent4>
        <a:srgbClr val="C00000"/>
      </a:accent4>
      <a:accent5>
        <a:srgbClr val="C4FCF5"/>
      </a:accent5>
      <a:accent6>
        <a:srgbClr val="076F6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4925</TotalTime>
  <Words>2849</Words>
  <Application>Microsoft Macintosh PowerPoint</Application>
  <PresentationFormat>On-screen Show (4:3)</PresentationFormat>
  <Paragraphs>294</Paragraphs>
  <Slides>21</Slides>
  <Notes>5</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Country status at a glance</vt:lpstr>
      <vt:lpstr>Cameroon: recent developments</vt:lpstr>
      <vt:lpstr>Cameroon: background information</vt:lpstr>
      <vt:lpstr>DRC: recent developments</vt:lpstr>
      <vt:lpstr>DRC: background information</vt:lpstr>
      <vt:lpstr>Ethiopia: recent developments</vt:lpstr>
      <vt:lpstr>Ethiopia: background information</vt:lpstr>
      <vt:lpstr>Kenya: recent developments</vt:lpstr>
      <vt:lpstr>Kenya: background information</vt:lpstr>
      <vt:lpstr>Liberia: recent developments</vt:lpstr>
      <vt:lpstr>Liberia: background information</vt:lpstr>
      <vt:lpstr>Mozambique: recent developments</vt:lpstr>
      <vt:lpstr>Mozambique: background information</vt:lpstr>
      <vt:lpstr>Senegal: recent developments</vt:lpstr>
      <vt:lpstr>Senegal: background information</vt:lpstr>
      <vt:lpstr>Tanzania: recent developments</vt:lpstr>
      <vt:lpstr>Tanzania: background information</vt:lpstr>
      <vt:lpstr>Uganda: recent developments</vt:lpstr>
      <vt:lpstr>Uganda: background information</vt:lpstr>
      <vt:lpstr>Other countries</vt:lpstr>
    </vt:vector>
  </TitlesOfParts>
  <Company>The World Bank Group</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Global Financing Facility</dc:creator>
  <cp:lastModifiedBy>Michael Adelhardt</cp:lastModifiedBy>
  <cp:revision>248</cp:revision>
  <cp:lastPrinted>2016-03-11T16:24:06Z</cp:lastPrinted>
  <dcterms:created xsi:type="dcterms:W3CDTF">2016-01-28T20:39:00Z</dcterms:created>
  <dcterms:modified xsi:type="dcterms:W3CDTF">2016-07-20T14:05:30Z</dcterms:modified>
</cp:coreProperties>
</file>