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7"/>
  </p:notesMasterIdLst>
  <p:handoutMasterIdLst>
    <p:handoutMasterId r:id="rId8"/>
  </p:handoutMasterIdLst>
  <p:sldIdLst>
    <p:sldId id="537" r:id="rId2"/>
    <p:sldId id="527" r:id="rId3"/>
    <p:sldId id="528" r:id="rId4"/>
    <p:sldId id="538" r:id="rId5"/>
    <p:sldId id="536" r:id="rId6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CCCFF"/>
    <a:srgbClr val="FFFFCC"/>
    <a:srgbClr val="FFCCFF"/>
    <a:srgbClr val="CCECFF"/>
    <a:srgbClr val="FF9999"/>
    <a:srgbClr val="FFCCCC"/>
    <a:srgbClr val="FF9966"/>
    <a:srgbClr val="D600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fld id="{B5A5BCD9-74B1-46A8-BE1C-A19033EBFA29}" type="datetimeFigureOut">
              <a:rPr lang="pt-PT"/>
              <a:pPr/>
              <a:t>14/09/2016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fld id="{3925CFEA-285D-4BE6-9C2C-06CDFECFC32F}" type="slidenum">
              <a:rPr lang="pt-PT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96C3F272-EEF1-4FA4-B26E-AD8A3B864894}" type="datetimeFigureOut">
              <a:rPr lang="en-US"/>
              <a:pPr/>
              <a:t>9/14/2016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487966DF-1CAF-43E0-8C13-85A32F0C0A0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4" y="388941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9"/>
            <a:ext cx="235426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1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fld id="{1F213FAE-34E4-414A-A996-A76D26585E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7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fld id="{290E7248-10FC-49A1-A3D0-2C3FBFDB05CD}" type="datetime1">
              <a:rPr lang="en-US" smtClean="0"/>
              <a:pPr/>
              <a:t>9/14/2016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9" y="63785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1"/>
            <a:ext cx="6553200" cy="12001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61D031-32C7-4774-9E57-761FC1ACE0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>
          <a:xfrm>
            <a:off x="590550" y="6562725"/>
            <a:ext cx="1619250" cy="295275"/>
          </a:xfrm>
        </p:spPr>
        <p:txBody>
          <a:bodyPr/>
          <a:lstStyle>
            <a:lvl1pPr>
              <a:defRPr smtClean="0"/>
            </a:lvl1pPr>
          </a:lstStyle>
          <a:p>
            <a:fld id="{3F05945D-B1F4-49DF-BEFA-D740CFB6D96A}" type="datetime1">
              <a:rPr lang="en-US" smtClean="0"/>
              <a:pPr/>
              <a:t>9/14/2016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9" y="63785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590550" y="6562725"/>
            <a:ext cx="1619250" cy="295275"/>
          </a:xfrm>
        </p:spPr>
        <p:txBody>
          <a:bodyPr/>
          <a:lstStyle>
            <a:lvl1pPr>
              <a:defRPr smtClean="0"/>
            </a:lvl1pPr>
          </a:lstStyle>
          <a:p>
            <a:fld id="{C8556B99-BB30-4D40-B543-5304DB850D00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9BA2C3-238C-4C5C-AF34-7E0032A9F6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9" y="6488113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8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B7660A4-3742-46A4-9C2A-EAE2363B8C52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BF642033-6FE2-4162-8544-DCD50CDA8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9" y="6488113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9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fld id="{391E2027-6792-4EA5-9122-1E21509AB9AF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88853C87-42E8-42F3-A904-F7D42C0683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9" y="6488113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fld id="{D701F101-4967-4F9F-B58D-6C32C69D84C2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7BC000-740C-4AF4-BCE2-21FB58C46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4" y="6488113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1"/>
            <a:ext cx="1619250" cy="260351"/>
          </a:xfrm>
        </p:spPr>
        <p:txBody>
          <a:bodyPr/>
          <a:lstStyle>
            <a:lvl1pPr>
              <a:defRPr smtClean="0"/>
            </a:lvl1pPr>
          </a:lstStyle>
          <a:p>
            <a:fld id="{AA3C687C-477D-44F6-B740-C7A88C08CCEA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298556AC-DD78-4145-8BF4-31A15A8D63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9" y="6415089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6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fld id="{FAD5163A-5DEE-4782-B173-EBFABFE901D9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89701CC9-F220-4C7F-897B-45D621231E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9" y="63785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E343BA2-AF20-480D-ACA7-633E5FB28B26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937923-F839-4852-82CD-FA69C378A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9"/>
            <a:ext cx="9906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9" y="63785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89C1520-83DA-4CF4-B490-67114CDF9AEB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93C71772-3E06-49F4-983A-EDA26B7012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9" y="63785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7" y="95251"/>
            <a:ext cx="2166937" cy="64579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4" y="95251"/>
            <a:ext cx="6348413" cy="64579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181C3A3-082A-43DA-B470-028E11F003F9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95676B49-4481-4748-AD51-54DB453EB0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7" y="1154113"/>
            <a:ext cx="4014787" cy="513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9" y="6391275"/>
            <a:ext cx="439261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gray">
          <a:xfrm>
            <a:off x="392117" y="1154113"/>
            <a:ext cx="4014787" cy="513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7" y="1154113"/>
            <a:ext cx="4014787" cy="513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1"/>
            <a:ext cx="6457950" cy="1200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fld id="{C41DCAAD-64CE-4683-8553-6096172FC9A0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fld id="{1F213FAE-34E4-414A-A996-A76D26585E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352800"/>
            <a:ext cx="7467600" cy="1985546"/>
          </a:xfrm>
          <a:solidFill>
            <a:srgbClr val="92D050"/>
          </a:solidFill>
        </p:spPr>
        <p:txBody>
          <a:bodyPr/>
          <a:lstStyle/>
          <a:p>
            <a:pPr>
              <a:defRPr/>
            </a:pPr>
            <a:r>
              <a:rPr lang="pt-PT" sz="2400" dirty="0" smtClean="0"/>
              <a:t>Introdução a Oficina de Trabalho</a:t>
            </a: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/>
            </a:r>
            <a:br>
              <a:rPr lang="pt-PT" sz="2400" dirty="0" smtClean="0">
                <a:solidFill>
                  <a:schemeClr val="bg1"/>
                </a:solidFill>
              </a:rPr>
            </a:br>
            <a:r>
              <a:rPr lang="pt-PT" sz="2400" dirty="0" smtClean="0">
                <a:solidFill>
                  <a:schemeClr val="bg1"/>
                </a:solidFill>
              </a:rPr>
              <a:t>GTF, 15 de Setembro de 2016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84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5251"/>
            <a:ext cx="7162800" cy="1200151"/>
          </a:xfrm>
        </p:spPr>
        <p:txBody>
          <a:bodyPr/>
          <a:lstStyle/>
          <a:p>
            <a:r>
              <a:rPr lang="en-US" sz="2500" dirty="0" err="1" smtClean="0"/>
              <a:t>Grupo</a:t>
            </a:r>
            <a:r>
              <a:rPr lang="en-US" sz="2500" dirty="0" smtClean="0"/>
              <a:t> </a:t>
            </a:r>
            <a:r>
              <a:rPr lang="en-US" sz="2500" dirty="0" err="1" smtClean="0"/>
              <a:t>Técnico</a:t>
            </a:r>
            <a:r>
              <a:rPr lang="en-US" sz="2500" dirty="0" smtClean="0"/>
              <a:t> de </a:t>
            </a:r>
            <a:r>
              <a:rPr lang="en-US" sz="2500" dirty="0" err="1" smtClean="0"/>
              <a:t>Financiamento</a:t>
            </a:r>
            <a:r>
              <a:rPr lang="en-US" sz="2500" dirty="0" smtClean="0"/>
              <a:t> – GTF – </a:t>
            </a:r>
            <a:r>
              <a:rPr lang="en-US" sz="2500" dirty="0" err="1" smtClean="0"/>
              <a:t>Dez</a:t>
            </a:r>
            <a:r>
              <a:rPr lang="en-US" sz="2500" dirty="0" smtClean="0"/>
              <a:t> 2013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Interno</a:t>
            </a:r>
            <a:endParaRPr lang="en-US" dirty="0" smtClean="0"/>
          </a:p>
          <a:p>
            <a:pPr lvl="1"/>
            <a:r>
              <a:rPr lang="en-US" dirty="0" err="1" smtClean="0"/>
              <a:t>Assessores</a:t>
            </a:r>
            <a:r>
              <a:rPr lang="en-US" dirty="0" smtClean="0"/>
              <a:t> – </a:t>
            </a:r>
            <a:r>
              <a:rPr lang="en-US" dirty="0" err="1" smtClean="0"/>
              <a:t>Seguro</a:t>
            </a:r>
            <a:r>
              <a:rPr lang="en-US" dirty="0" smtClean="0"/>
              <a:t>, </a:t>
            </a:r>
            <a:r>
              <a:rPr lang="en-US" dirty="0" err="1" smtClean="0"/>
              <a:t>Jurídica</a:t>
            </a:r>
            <a:endParaRPr lang="en-US" dirty="0" smtClean="0"/>
          </a:p>
          <a:p>
            <a:pPr lvl="1"/>
            <a:r>
              <a:rPr lang="en-US" dirty="0" err="1" smtClean="0"/>
              <a:t>Técnicos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DPC, DAF, DNSP, DRH e DNAM</a:t>
            </a:r>
          </a:p>
          <a:p>
            <a:pPr lvl="1"/>
            <a:r>
              <a:rPr lang="en-US" dirty="0" smtClean="0"/>
              <a:t>MF, MPD, </a:t>
            </a:r>
            <a:r>
              <a:rPr lang="en-US" dirty="0" err="1" smtClean="0"/>
              <a:t>Parceiros</a:t>
            </a:r>
            <a:r>
              <a:rPr lang="en-US" dirty="0" smtClean="0"/>
              <a:t> de </a:t>
            </a:r>
            <a:r>
              <a:rPr lang="en-US" dirty="0" err="1" smtClean="0"/>
              <a:t>cooperação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Grupo</a:t>
            </a:r>
            <a:r>
              <a:rPr lang="en-US" dirty="0" smtClean="0"/>
              <a:t> </a:t>
            </a:r>
            <a:r>
              <a:rPr lang="en-US" dirty="0" err="1" smtClean="0"/>
              <a:t>Alargado</a:t>
            </a:r>
            <a:endParaRPr lang="en-US" dirty="0" smtClean="0"/>
          </a:p>
          <a:p>
            <a:pPr lvl="1"/>
            <a:r>
              <a:rPr lang="en-US" dirty="0" err="1" smtClean="0"/>
              <a:t>Outras</a:t>
            </a:r>
            <a:r>
              <a:rPr lang="en-US" dirty="0" smtClean="0"/>
              <a:t> </a:t>
            </a:r>
            <a:r>
              <a:rPr lang="en-US" dirty="0" err="1" smtClean="0"/>
              <a:t>Direcções</a:t>
            </a:r>
            <a:r>
              <a:rPr lang="en-US" dirty="0" smtClean="0"/>
              <a:t> </a:t>
            </a:r>
            <a:r>
              <a:rPr lang="en-US" dirty="0" err="1" smtClean="0"/>
              <a:t>Nacionais</a:t>
            </a:r>
            <a:r>
              <a:rPr lang="en-US" dirty="0" smtClean="0"/>
              <a:t> e </a:t>
            </a:r>
            <a:r>
              <a:rPr lang="en-US" dirty="0" err="1" smtClean="0"/>
              <a:t>Instituições</a:t>
            </a:r>
            <a:r>
              <a:rPr lang="en-US" dirty="0" smtClean="0"/>
              <a:t> </a:t>
            </a:r>
            <a:r>
              <a:rPr lang="en-US" dirty="0" err="1" smtClean="0"/>
              <a:t>subordinadas</a:t>
            </a:r>
            <a:endParaRPr lang="en-US" dirty="0" smtClean="0"/>
          </a:p>
          <a:p>
            <a:pPr lvl="1"/>
            <a:r>
              <a:rPr lang="pt-PT" dirty="0" smtClean="0"/>
              <a:t>Ministério da Mulher e Acção Social</a:t>
            </a:r>
          </a:p>
          <a:p>
            <a:pPr lvl="1"/>
            <a:r>
              <a:rPr lang="pt-PT" dirty="0" smtClean="0"/>
              <a:t>Instituto de Supervisão de Seguros de Moçambique</a:t>
            </a:r>
          </a:p>
          <a:p>
            <a:pPr lvl="1"/>
            <a:r>
              <a:rPr lang="pt-PT" dirty="0" smtClean="0"/>
              <a:t>Sociedade Civil </a:t>
            </a:r>
          </a:p>
          <a:p>
            <a:pPr lvl="1"/>
            <a:r>
              <a:rPr lang="pt-PT" dirty="0" smtClean="0"/>
              <a:t>Outros Ministérios e parceiros do </a:t>
            </a:r>
            <a:r>
              <a:rPr lang="pt-PT" dirty="0" err="1" smtClean="0"/>
              <a:t>SWAp</a:t>
            </a:r>
            <a:endParaRPr lang="pt-PT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05945D-B1F4-49DF-BEFA-D740CFB6D96A}" type="datetime1">
              <a:rPr lang="en-US" smtClean="0"/>
              <a:pPr/>
              <a:t>9/14/2016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5562600"/>
            <a:ext cx="7543800" cy="83099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Aprovados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TdR</a:t>
            </a:r>
            <a:r>
              <a:rPr lang="en-US" sz="2400" b="1" dirty="0" smtClean="0"/>
              <a:t> – </a:t>
            </a:r>
            <a:r>
              <a:rPr lang="en-US" sz="2400" b="1" dirty="0" err="1" smtClean="0"/>
              <a:t>Fev</a:t>
            </a:r>
            <a:r>
              <a:rPr lang="en-US" sz="2400" b="1" dirty="0" smtClean="0"/>
              <a:t> 2014 -&gt; I workshop </a:t>
            </a:r>
            <a:r>
              <a:rPr lang="en-US" sz="2400" b="1" dirty="0" err="1" smtClean="0"/>
              <a:t>em</a:t>
            </a:r>
            <a:r>
              <a:rPr lang="en-US" sz="2400" b="1" dirty="0" smtClean="0"/>
              <a:t> 24 de </a:t>
            </a:r>
            <a:r>
              <a:rPr lang="en-US" sz="2400" b="1" dirty="0" err="1" smtClean="0"/>
              <a:t>Abril</a:t>
            </a:r>
            <a:r>
              <a:rPr lang="en-US" sz="2400" b="1" dirty="0" smtClean="0"/>
              <a:t> de 2014</a:t>
            </a:r>
            <a:endParaRPr lang="en-US" sz="2400" b="1" dirty="0"/>
          </a:p>
        </p:txBody>
      </p:sp>
      <p:sp>
        <p:nvSpPr>
          <p:cNvPr id="6" name="Slide Number Placeholder 20"/>
          <p:cNvSpPr>
            <a:spLocks noGrp="1"/>
          </p:cNvSpPr>
          <p:nvPr>
            <p:ph type="sldNum" sz="quarter" idx="10"/>
          </p:nvPr>
        </p:nvSpPr>
        <p:spPr>
          <a:xfrm>
            <a:off x="6924675" y="6613525"/>
            <a:ext cx="2133600" cy="244475"/>
          </a:xfrm>
          <a:noFill/>
        </p:spPr>
        <p:txBody>
          <a:bodyPr/>
          <a:lstStyle/>
          <a:p>
            <a:fld id="{9C2031F2-C93E-41FA-92B5-2B2F6D2EF365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6553200" cy="1200151"/>
          </a:xfrm>
        </p:spPr>
        <p:txBody>
          <a:bodyPr/>
          <a:lstStyle/>
          <a:p>
            <a:pPr>
              <a:defRPr/>
            </a:pPr>
            <a:r>
              <a:rPr lang="pt-BR" sz="25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Estratégia </a:t>
            </a:r>
            <a:r>
              <a:rPr lang="pt-BR" sz="25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de Financiamento </a:t>
            </a:r>
            <a:r>
              <a:rPr lang="pt-PT" sz="2500" dirty="0" smtClean="0">
                <a:latin typeface="+mn-lt"/>
              </a:rPr>
              <a:t>à</a:t>
            </a:r>
            <a:r>
              <a:rPr lang="pt-BR" sz="25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Saúde</a:t>
            </a:r>
            <a:endParaRPr lang="en-US" sz="2500" dirty="0">
              <a:latin typeface="+mn-lt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865188" y="1550988"/>
            <a:ext cx="8135968" cy="3771900"/>
            <a:chOff x="225771" y="1659719"/>
            <a:chExt cx="9001410" cy="3128207"/>
          </a:xfrm>
        </p:grpSpPr>
        <p:sp>
          <p:nvSpPr>
            <p:cNvPr id="25607" name="Rectangle 6"/>
            <p:cNvSpPr>
              <a:spLocks noChangeArrowheads="1"/>
            </p:cNvSpPr>
            <p:nvPr/>
          </p:nvSpPr>
          <p:spPr bwMode="gray">
            <a:xfrm>
              <a:off x="2197809" y="4223982"/>
              <a:ext cx="3128560" cy="56394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76200" lvl="1">
                <a:spcBef>
                  <a:spcPts val="400"/>
                </a:spcBef>
                <a:buSzPct val="65000"/>
              </a:pPr>
              <a:endParaRPr lang="es-ES" sz="1200">
                <a:solidFill>
                  <a:srgbClr val="000000"/>
                </a:solidFill>
              </a:endParaRPr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367062" y="1659719"/>
              <a:ext cx="8402813" cy="178563"/>
              <a:chOff x="384517" y="1079705"/>
              <a:chExt cx="8329666" cy="178563"/>
            </a:xfrm>
          </p:grpSpPr>
          <p:cxnSp>
            <p:nvCxnSpPr>
              <p:cNvPr id="19" name="iBar:31/270"/>
              <p:cNvCxnSpPr/>
              <p:nvPr/>
            </p:nvCxnSpPr>
            <p:spPr>
              <a:xfrm>
                <a:off x="383742" y="1170549"/>
                <a:ext cx="8331052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22" name="TxtBox:31/270"/>
              <p:cNvSpPr>
                <a:spLocks noChangeArrowheads="1"/>
              </p:cNvSpPr>
              <p:nvPr/>
            </p:nvSpPr>
            <p:spPr bwMode="gray">
              <a:xfrm>
                <a:off x="4156596" y="1079705"/>
                <a:ext cx="804394" cy="178563"/>
              </a:xfrm>
              <a:prstGeom prst="rect">
                <a:avLst/>
              </a:prstGeom>
              <a:solidFill>
                <a:srgbClr val="FFFFFF"/>
              </a:solidFill>
              <a:ln w="19050" algn="ctr">
                <a:noFill/>
                <a:miter lim="800000"/>
                <a:headEnd/>
                <a:tailEnd/>
              </a:ln>
            </p:spPr>
            <p:txBody>
              <a:bodyPr wrap="none" tIns="0" bIns="0" anchor="ctr">
                <a:spAutoFit/>
              </a:bodyPr>
              <a:lstStyle/>
              <a:p>
                <a:pPr algn="ctr">
                  <a:lnSpc>
                    <a:spcPct val="106000"/>
                  </a:lnSpc>
                  <a:buFont typeface="Wingdings 2" pitchFamily="18" charset="2"/>
                  <a:buNone/>
                </a:pPr>
                <a:r>
                  <a:rPr lang="en-US" sz="1400" b="1">
                    <a:solidFill>
                      <a:srgbClr val="000000"/>
                    </a:solidFill>
                  </a:rPr>
                  <a:t>Roteiro</a:t>
                </a:r>
              </a:p>
            </p:txBody>
          </p:sp>
        </p:grp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260898" y="1925669"/>
              <a:ext cx="1898631" cy="660926"/>
            </a:xfrm>
            <a:prstGeom prst="chevron">
              <a:avLst/>
            </a:prstGeom>
            <a:solidFill>
              <a:srgbClr val="00B050"/>
            </a:solidFill>
            <a:ln w="12700" algn="ctr">
              <a:solidFill>
                <a:schemeClr val="accent3"/>
              </a:solidFill>
              <a:miter lim="800000"/>
              <a:headEnd type="none" w="sm" len="sm"/>
              <a:tailEnd/>
            </a:ln>
          </p:spPr>
          <p:txBody>
            <a:bodyPr lIns="45720" rIns="45720" anchor="ctr"/>
            <a:lstStyle/>
            <a:p>
              <a:pPr algn="ctr">
                <a:defRPr/>
              </a:pPr>
              <a:endParaRPr lang="en-US" sz="12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684439" y="1925735"/>
              <a:ext cx="8542742" cy="677975"/>
              <a:chOff x="684439" y="1925735"/>
              <a:chExt cx="8542742" cy="677975"/>
            </a:xfrm>
          </p:grpSpPr>
          <p:sp>
            <p:nvSpPr>
              <p:cNvPr id="15" name="Rectangle 4"/>
              <p:cNvSpPr>
                <a:spLocks noChangeAspect="1" noChangeArrowheads="1"/>
              </p:cNvSpPr>
              <p:nvPr/>
            </p:nvSpPr>
            <p:spPr bwMode="auto">
              <a:xfrm>
                <a:off x="1908370" y="1930936"/>
                <a:ext cx="3395055" cy="650393"/>
              </a:xfrm>
              <a:prstGeom prst="chevron">
                <a:avLst/>
              </a:prstGeom>
              <a:solidFill>
                <a:srgbClr val="00B050"/>
              </a:solidFill>
              <a:ln w="12700" algn="ctr">
                <a:solidFill>
                  <a:schemeClr val="accent3"/>
                </a:solidFill>
                <a:miter lim="800000"/>
                <a:headEnd type="none" w="sm" len="sm"/>
                <a:tailEnd/>
              </a:ln>
            </p:spPr>
            <p:txBody>
              <a:bodyPr lIns="45720" rIns="45720" anchor="ctr"/>
              <a:lstStyle/>
              <a:p>
                <a:pPr algn="ctr">
                  <a:defRPr/>
                </a:pPr>
                <a:r>
                  <a:rPr lang="en-US" sz="1200" b="1" dirty="0" err="1">
                    <a:solidFill>
                      <a:srgbClr val="F8F8F8"/>
                    </a:solidFill>
                  </a:rPr>
                  <a:t>Conduzir</a:t>
                </a:r>
                <a:r>
                  <a:rPr lang="en-US" sz="1200" b="1" dirty="0">
                    <a:solidFill>
                      <a:srgbClr val="F8F8F8"/>
                    </a:solidFill>
                  </a:rPr>
                  <a:t> </a:t>
                </a:r>
                <a:r>
                  <a:rPr lang="en-US" sz="1200" b="1" dirty="0" err="1">
                    <a:solidFill>
                      <a:srgbClr val="F8F8F8"/>
                    </a:solidFill>
                  </a:rPr>
                  <a:t>estudos</a:t>
                </a:r>
                <a:r>
                  <a:rPr lang="en-US" sz="1200" b="1" dirty="0">
                    <a:solidFill>
                      <a:srgbClr val="F8F8F8"/>
                    </a:solidFill>
                  </a:rPr>
                  <a:t> </a:t>
                </a:r>
                <a:r>
                  <a:rPr lang="en-US" sz="1200" b="1" dirty="0" err="1">
                    <a:solidFill>
                      <a:srgbClr val="F8F8F8"/>
                    </a:solidFill>
                  </a:rPr>
                  <a:t>analíticos</a:t>
                </a:r>
                <a:r>
                  <a:rPr lang="en-US" sz="1200" b="1" dirty="0">
                    <a:solidFill>
                      <a:srgbClr val="F8F8F8"/>
                    </a:solidFill>
                  </a:rPr>
                  <a:t> e </a:t>
                </a:r>
                <a:r>
                  <a:rPr lang="en-US" sz="1200" b="1" dirty="0" err="1">
                    <a:solidFill>
                      <a:srgbClr val="F8F8F8"/>
                    </a:solidFill>
                  </a:rPr>
                  <a:t>obter</a:t>
                </a:r>
                <a:r>
                  <a:rPr lang="en-US" sz="1200" b="1" dirty="0">
                    <a:solidFill>
                      <a:srgbClr val="F8F8F8"/>
                    </a:solidFill>
                  </a:rPr>
                  <a:t> </a:t>
                </a:r>
                <a:r>
                  <a:rPr lang="en-US" sz="1200" b="1" dirty="0" err="1">
                    <a:solidFill>
                      <a:srgbClr val="F8F8F8"/>
                    </a:solidFill>
                  </a:rPr>
                  <a:t>consensos</a:t>
                </a:r>
                <a:r>
                  <a:rPr lang="en-US" sz="1200" b="1" dirty="0">
                    <a:solidFill>
                      <a:srgbClr val="F8F8F8"/>
                    </a:solidFill>
                  </a:rPr>
                  <a:t> </a:t>
                </a:r>
              </a:p>
            </p:txBody>
          </p:sp>
          <p:sp>
            <p:nvSpPr>
              <p:cNvPr id="16" name="Rectangle 4"/>
              <p:cNvSpPr>
                <a:spLocks noChangeArrowheads="1"/>
              </p:cNvSpPr>
              <p:nvPr/>
            </p:nvSpPr>
            <p:spPr bwMode="auto">
              <a:xfrm>
                <a:off x="5001330" y="1953317"/>
                <a:ext cx="2260442" cy="650393"/>
              </a:xfrm>
              <a:prstGeom prst="chevron">
                <a:avLst/>
              </a:prstGeom>
              <a:solidFill>
                <a:srgbClr val="00B050"/>
              </a:solidFill>
              <a:ln w="12700" algn="ctr">
                <a:solidFill>
                  <a:schemeClr val="accent3"/>
                </a:solidFill>
                <a:miter lim="800000"/>
                <a:headEnd type="none" w="sm" len="sm"/>
                <a:tailEnd/>
              </a:ln>
            </p:spPr>
            <p:txBody>
              <a:bodyPr lIns="45720" rIns="45720" anchor="ctr"/>
              <a:lstStyle/>
              <a:p>
                <a:pPr algn="ctr">
                  <a:defRPr/>
                </a:pPr>
                <a:r>
                  <a:rPr lang="en-US" sz="1200" b="1" dirty="0" err="1">
                    <a:solidFill>
                      <a:srgbClr val="FFFFFF"/>
                    </a:solidFill>
                  </a:rPr>
                  <a:t>Elaborar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o </a:t>
                </a:r>
                <a:r>
                  <a:rPr lang="en-US" sz="1200" b="1" dirty="0" err="1">
                    <a:solidFill>
                      <a:srgbClr val="FFFFFF"/>
                    </a:solidFill>
                  </a:rPr>
                  <a:t>rascunho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da </a:t>
                </a:r>
                <a:r>
                  <a:rPr lang="en-US" sz="1200" b="1" dirty="0" err="1">
                    <a:solidFill>
                      <a:srgbClr val="FFFFFF"/>
                    </a:solidFill>
                  </a:rPr>
                  <a:t>Estatégia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de </a:t>
                </a:r>
                <a:r>
                  <a:rPr lang="en-US" sz="1200" b="1" dirty="0" err="1">
                    <a:solidFill>
                      <a:srgbClr val="FFFFFF"/>
                    </a:solidFill>
                  </a:rPr>
                  <a:t>Financiamento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</a:t>
                </a:r>
              </a:p>
            </p:txBody>
          </p:sp>
          <p:sp>
            <p:nvSpPr>
              <p:cNvPr id="25619" name="Rectangle 33"/>
              <p:cNvSpPr>
                <a:spLocks noChangeArrowheads="1"/>
              </p:cNvSpPr>
              <p:nvPr/>
            </p:nvSpPr>
            <p:spPr bwMode="auto">
              <a:xfrm>
                <a:off x="684439" y="1925735"/>
                <a:ext cx="1410369" cy="625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pt-BR" sz="1000" b="1">
                  <a:solidFill>
                    <a:schemeClr val="bg1"/>
                  </a:solidFill>
                </a:endParaRPr>
              </a:p>
              <a:p>
                <a:r>
                  <a:rPr lang="pt-BR" sz="1200" b="1">
                    <a:solidFill>
                      <a:schemeClr val="bg1"/>
                    </a:solidFill>
                  </a:rPr>
                  <a:t>Definição da visão, missão, e princípios </a:t>
                </a:r>
              </a:p>
            </p:txBody>
          </p:sp>
          <p:sp>
            <p:nvSpPr>
              <p:cNvPr id="18" name="Rectangle 4"/>
              <p:cNvSpPr>
                <a:spLocks noChangeArrowheads="1"/>
              </p:cNvSpPr>
              <p:nvPr/>
            </p:nvSpPr>
            <p:spPr bwMode="auto">
              <a:xfrm>
                <a:off x="6947384" y="1930936"/>
                <a:ext cx="2279797" cy="655659"/>
              </a:xfrm>
              <a:prstGeom prst="chevron">
                <a:avLst/>
              </a:prstGeom>
              <a:solidFill>
                <a:srgbClr val="FF0000"/>
              </a:solidFill>
              <a:ln w="12700" algn="ctr">
                <a:solidFill>
                  <a:schemeClr val="accent3"/>
                </a:solidFill>
                <a:miter lim="800000"/>
                <a:headEnd type="none" w="sm" len="sm"/>
                <a:tailEnd/>
              </a:ln>
            </p:spPr>
            <p:txBody>
              <a:bodyPr lIns="45720" rIns="45720" anchor="ctr"/>
              <a:lstStyle/>
              <a:p>
                <a:pPr algn="ctr">
                  <a:defRPr/>
                </a:pPr>
                <a:r>
                  <a:rPr lang="en-US" sz="1200" b="1" dirty="0" err="1">
                    <a:solidFill>
                      <a:srgbClr val="FFFFFF"/>
                    </a:solidFill>
                  </a:rPr>
                  <a:t>Mecanismos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de </a:t>
                </a:r>
                <a:r>
                  <a:rPr lang="en-US" sz="1200" b="1" dirty="0" err="1">
                    <a:solidFill>
                      <a:srgbClr val="FFFFFF"/>
                    </a:solidFill>
                  </a:rPr>
                  <a:t>implementação</a:t>
                </a:r>
                <a:r>
                  <a:rPr lang="en-US" sz="1200" b="1" dirty="0">
                    <a:solidFill>
                      <a:srgbClr val="FFFFFF"/>
                    </a:solidFill>
                  </a:rPr>
                  <a:t> do </a:t>
                </a:r>
                <a:r>
                  <a:rPr lang="en-US" sz="1200" b="1" dirty="0" err="1">
                    <a:solidFill>
                      <a:srgbClr val="FFFFFF"/>
                    </a:solidFill>
                  </a:rPr>
                  <a:t>plano</a:t>
                </a:r>
                <a:endParaRPr lang="en-US" sz="12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25771" y="3439743"/>
              <a:ext cx="8737866" cy="1205992"/>
              <a:chOff x="163294" y="3410715"/>
              <a:chExt cx="8737866" cy="1205992"/>
            </a:xfrm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gray">
              <a:xfrm>
                <a:off x="163294" y="3410715"/>
                <a:ext cx="1591268" cy="12059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  <a:defRPr/>
                </a:pPr>
                <a:r>
                  <a:rPr lang="en-US" sz="1200" dirty="0" err="1"/>
                  <a:t>Grupo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Técnico</a:t>
                </a:r>
                <a:r>
                  <a:rPr lang="en-US" sz="1200" dirty="0"/>
                  <a:t> de </a:t>
                </a:r>
                <a:r>
                  <a:rPr lang="en-US" sz="1200" dirty="0" err="1"/>
                  <a:t>Financiamento</a:t>
                </a:r>
                <a:r>
                  <a:rPr lang="en-US" sz="1200" dirty="0"/>
                  <a:t> (GTF) </a:t>
                </a:r>
                <a:r>
                  <a:rPr lang="en-US" sz="1200" dirty="0" err="1"/>
                  <a:t>criado</a:t>
                </a:r>
                <a:r>
                  <a:rPr lang="en-US" sz="1200" dirty="0"/>
                  <a:t> e </a:t>
                </a:r>
                <a:r>
                  <a:rPr lang="en-US" sz="1200" dirty="0" err="1"/>
                  <a:t>aprovado</a:t>
                </a:r>
                <a:r>
                  <a:rPr lang="en-US" sz="1200" dirty="0"/>
                  <a:t> </a:t>
                </a:r>
                <a:r>
                  <a:rPr lang="en-US" sz="1200" dirty="0" err="1"/>
                  <a:t>pelo</a:t>
                </a:r>
                <a:r>
                  <a:rPr lang="en-US" sz="1200" dirty="0"/>
                  <a:t> MISAU</a:t>
                </a:r>
              </a:p>
              <a:p>
                <a:pPr marL="76200" lvl="1">
                  <a:spcBef>
                    <a:spcPts val="400"/>
                  </a:spcBef>
                  <a:buSzPct val="65000"/>
                  <a:defRPr/>
                </a:pPr>
                <a:endParaRPr lang="en-US" sz="1200" dirty="0"/>
              </a:p>
              <a:p>
                <a:pPr marL="76200" lvl="1">
                  <a:spcBef>
                    <a:spcPts val="400"/>
                  </a:spcBef>
                  <a:buSzPct val="65000"/>
                  <a:defRPr/>
                </a:pPr>
                <a:r>
                  <a:rPr lang="en-US" sz="1200" dirty="0"/>
                  <a:t> </a:t>
                </a:r>
              </a:p>
            </p:txBody>
          </p:sp>
          <p:sp>
            <p:nvSpPr>
              <p:cNvPr id="25614" name="Rectangle 6"/>
              <p:cNvSpPr>
                <a:spLocks noChangeArrowheads="1"/>
              </p:cNvSpPr>
              <p:nvPr/>
            </p:nvSpPr>
            <p:spPr bwMode="gray">
              <a:xfrm>
                <a:off x="2232407" y="3411111"/>
                <a:ext cx="2893340" cy="64144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Contas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Nacionais</a:t>
                </a:r>
                <a:r>
                  <a:rPr lang="en-US" sz="1200" b="1" dirty="0"/>
                  <a:t> de </a:t>
                </a:r>
                <a:r>
                  <a:rPr lang="en-US" sz="1200" b="1" dirty="0" err="1"/>
                  <a:t>Saúde</a:t>
                </a:r>
                <a:r>
                  <a:rPr lang="en-US" sz="1200" b="1" dirty="0"/>
                  <a:t>  </a:t>
                </a:r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Análise</a:t>
                </a:r>
                <a:r>
                  <a:rPr lang="en-US" sz="1200" b="1" dirty="0"/>
                  <a:t> das </a:t>
                </a:r>
                <a:r>
                  <a:rPr lang="en-US" sz="1200" b="1" dirty="0" err="1"/>
                  <a:t>despesas</a:t>
                </a:r>
                <a:r>
                  <a:rPr lang="en-US" sz="1200" b="1" dirty="0"/>
                  <a:t>  </a:t>
                </a:r>
                <a:r>
                  <a:rPr lang="en-US" sz="1200" b="1" dirty="0" err="1"/>
                  <a:t>catastróficas</a:t>
                </a:r>
                <a:r>
                  <a:rPr lang="en-US" sz="1200" b="1" dirty="0"/>
                  <a:t>/</a:t>
                </a:r>
                <a:r>
                  <a:rPr lang="en-US" sz="1200" b="1" dirty="0" err="1"/>
                  <a:t>imprevisíveis</a:t>
                </a:r>
                <a:r>
                  <a:rPr lang="en-US" sz="1200" b="1" dirty="0"/>
                  <a:t> </a:t>
                </a:r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Caso</a:t>
                </a:r>
                <a:r>
                  <a:rPr lang="en-US" sz="1200" b="1" dirty="0"/>
                  <a:t> de </a:t>
                </a:r>
                <a:r>
                  <a:rPr lang="en-US" sz="1200" b="1" dirty="0" err="1"/>
                  <a:t>Investimento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para</a:t>
                </a:r>
                <a:r>
                  <a:rPr lang="en-US" sz="1200" b="1" dirty="0"/>
                  <a:t> a </a:t>
                </a:r>
                <a:r>
                  <a:rPr lang="en-US" sz="1200" b="1" dirty="0" err="1"/>
                  <a:t>Saúde</a:t>
                </a:r>
                <a:r>
                  <a:rPr lang="en-US" sz="1200" b="1" dirty="0"/>
                  <a:t> </a:t>
                </a:r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Análise</a:t>
                </a:r>
                <a:r>
                  <a:rPr lang="en-US" sz="1200" b="1" dirty="0"/>
                  <a:t> do </a:t>
                </a:r>
                <a:r>
                  <a:rPr lang="en-US" sz="1200" b="1" dirty="0" err="1"/>
                  <a:t>Orçamento</a:t>
                </a:r>
                <a:endParaRPr lang="en-US" sz="1200" b="1" dirty="0"/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Análise</a:t>
                </a:r>
                <a:r>
                  <a:rPr lang="en-US" sz="1200" b="1" dirty="0"/>
                  <a:t> do </a:t>
                </a:r>
                <a:r>
                  <a:rPr lang="en-US" sz="1200" b="1" dirty="0" err="1"/>
                  <a:t>espaço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fiiscal</a:t>
                </a:r>
                <a:r>
                  <a:rPr lang="en-US" sz="1200" b="1" dirty="0"/>
                  <a:t> </a:t>
                </a:r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Explorar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os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diferentes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mecanismos</a:t>
                </a:r>
                <a:r>
                  <a:rPr lang="en-US" sz="1200" b="1" dirty="0"/>
                  <a:t>, e </a:t>
                </a:r>
                <a:r>
                  <a:rPr lang="en-US" sz="1200" b="1" dirty="0" err="1"/>
                  <a:t>políticas</a:t>
                </a:r>
                <a:r>
                  <a:rPr lang="en-US" sz="1200" b="1" dirty="0"/>
                  <a:t> de </a:t>
                </a:r>
                <a:r>
                  <a:rPr lang="en-US" sz="1200" b="1" dirty="0" err="1"/>
                  <a:t>agregação</a:t>
                </a:r>
                <a:r>
                  <a:rPr lang="en-US" sz="1200" b="1" dirty="0"/>
                  <a:t> e </a:t>
                </a:r>
                <a:r>
                  <a:rPr lang="en-US" sz="1200" b="1" dirty="0" err="1"/>
                  <a:t>partilha</a:t>
                </a:r>
                <a:r>
                  <a:rPr lang="en-US" sz="1200" b="1" dirty="0"/>
                  <a:t> de </a:t>
                </a:r>
                <a:r>
                  <a:rPr lang="en-US" sz="1200" b="1" dirty="0" err="1"/>
                  <a:t>risco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existentes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em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Moçambique</a:t>
                </a:r>
                <a:r>
                  <a:rPr lang="en-US" sz="1200" b="1" dirty="0"/>
                  <a:t> </a:t>
                </a:r>
              </a:p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b="1" dirty="0" err="1"/>
                  <a:t>Outros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estudos</a:t>
                </a:r>
                <a:r>
                  <a:rPr lang="en-US" sz="1200" b="1" dirty="0"/>
                  <a:t> </a:t>
                </a:r>
                <a:r>
                  <a:rPr lang="en-US" sz="1200" b="1" dirty="0" err="1"/>
                  <a:t>adicionais</a:t>
                </a:r>
                <a:r>
                  <a:rPr lang="en-US" sz="1200" b="1" dirty="0"/>
                  <a:t>  </a:t>
                </a:r>
              </a:p>
            </p:txBody>
          </p:sp>
          <p:sp>
            <p:nvSpPr>
              <p:cNvPr id="25615" name="Rectangle 6"/>
              <p:cNvSpPr>
                <a:spLocks noChangeArrowheads="1"/>
              </p:cNvSpPr>
              <p:nvPr/>
            </p:nvSpPr>
            <p:spPr bwMode="gray">
              <a:xfrm>
                <a:off x="5316084" y="3443418"/>
                <a:ext cx="1608670" cy="110303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dirty="0" err="1"/>
                  <a:t>Elaborar</a:t>
                </a:r>
                <a:r>
                  <a:rPr lang="en-US" sz="1200" dirty="0"/>
                  <a:t> o </a:t>
                </a:r>
                <a:r>
                  <a:rPr lang="en-US" sz="1200" dirty="0" err="1"/>
                  <a:t>rascunho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Estratégia</a:t>
                </a:r>
                <a:r>
                  <a:rPr lang="en-US" sz="1200" dirty="0"/>
                  <a:t> de </a:t>
                </a:r>
                <a:r>
                  <a:rPr lang="en-US" sz="1200" dirty="0" err="1"/>
                  <a:t>Financiamento</a:t>
                </a:r>
                <a:r>
                  <a:rPr lang="en-US" sz="1200" dirty="0"/>
                  <a:t> e </a:t>
                </a:r>
                <a:r>
                  <a:rPr lang="en-US" sz="1200" dirty="0" err="1"/>
                  <a:t>obter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comentários</a:t>
                </a:r>
                <a:r>
                  <a:rPr lang="en-US" sz="1200" dirty="0"/>
                  <a:t> dos </a:t>
                </a:r>
                <a:r>
                  <a:rPr lang="en-US" sz="1200" dirty="0" err="1"/>
                  <a:t>actores</a:t>
                </a:r>
                <a:r>
                  <a:rPr lang="en-US" sz="1200" dirty="0"/>
                  <a:t> </a:t>
                </a:r>
                <a:r>
                  <a:rPr lang="en-US" sz="1200" dirty="0" err="1" smtClean="0"/>
                  <a:t>envolvidos</a:t>
                </a:r>
                <a:endParaRPr lang="en-US" sz="1200" dirty="0"/>
              </a:p>
            </p:txBody>
          </p:sp>
          <p:sp>
            <p:nvSpPr>
              <p:cNvPr id="25616" name="Rectangle 6"/>
              <p:cNvSpPr>
                <a:spLocks noChangeArrowheads="1"/>
              </p:cNvSpPr>
              <p:nvPr/>
            </p:nvSpPr>
            <p:spPr bwMode="gray">
              <a:xfrm>
                <a:off x="7136104" y="3465055"/>
                <a:ext cx="1765056" cy="64144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marL="304800" lvl="1" indent="-228600">
                  <a:spcBef>
                    <a:spcPts val="400"/>
                  </a:spcBef>
                  <a:buSzPct val="65000"/>
                  <a:buFont typeface="Arial" charset="0"/>
                  <a:buChar char="•"/>
                </a:pPr>
                <a:r>
                  <a:rPr lang="en-US" sz="1200" dirty="0" err="1"/>
                  <a:t>Desenvolver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os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mecanismos</a:t>
                </a:r>
                <a:r>
                  <a:rPr lang="en-US" sz="1200" dirty="0"/>
                  <a:t> de </a:t>
                </a:r>
                <a:r>
                  <a:rPr lang="en-US" sz="1200" dirty="0" err="1"/>
                  <a:t>implementação</a:t>
                </a:r>
                <a:r>
                  <a:rPr lang="en-US" sz="1200" dirty="0"/>
                  <a:t> das </a:t>
                </a:r>
                <a:r>
                  <a:rPr lang="en-US" sz="1200" dirty="0" err="1"/>
                  <a:t>actividades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definidas</a:t>
                </a:r>
                <a:r>
                  <a:rPr lang="en-US" sz="1200" dirty="0"/>
                  <a:t> </a:t>
                </a:r>
                <a:r>
                  <a:rPr lang="en-US" sz="1200" dirty="0" err="1"/>
                  <a:t>na</a:t>
                </a:r>
                <a:r>
                  <a:rPr lang="en-US" sz="1200" dirty="0"/>
                  <a:t> </a:t>
                </a:r>
                <a:r>
                  <a:rPr lang="en-US" sz="1200" dirty="0" err="1"/>
                  <a:t>estratégia</a:t>
                </a:r>
                <a:endParaRPr lang="en-US" sz="1200" dirty="0"/>
              </a:p>
            </p:txBody>
          </p:sp>
        </p:grpSp>
      </p:grpSp>
      <p:sp>
        <p:nvSpPr>
          <p:cNvPr id="25604" name="Date Placeholder 2"/>
          <p:cNvSpPr>
            <a:spLocks noGrp="1"/>
          </p:cNvSpPr>
          <p:nvPr>
            <p:ph type="dt" sz="quarter" idx="11"/>
          </p:nvPr>
        </p:nvSpPr>
        <p:spPr>
          <a:noFill/>
        </p:spPr>
        <p:txBody>
          <a:bodyPr/>
          <a:lstStyle/>
          <a:p>
            <a:r>
              <a:rPr lang="pt-PT">
                <a:latin typeface="Arial" charset="0"/>
              </a:rPr>
              <a:t>10-04-2014</a:t>
            </a:r>
            <a:endParaRPr lang="en-US">
              <a:latin typeface="Arial" charset="0"/>
            </a:endParaRPr>
          </a:p>
        </p:txBody>
      </p:sp>
      <p:sp>
        <p:nvSpPr>
          <p:cNvPr id="25605" name="Slide Number Placeholder 2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C2031F2-C93E-41FA-92B5-2B2F6D2EF365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0600" y="5181600"/>
            <a:ext cx="1524000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Novembro</a:t>
            </a:r>
            <a:r>
              <a:rPr lang="en-US" dirty="0" smtClean="0"/>
              <a:t> de 2013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rot="5400000" flipH="1" flipV="1">
            <a:off x="266700" y="3924300"/>
            <a:ext cx="236220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500" dirty="0" smtClean="0"/>
              <a:t>Objectivos da Oficina de Trabalho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Discutir os comentários feitos ao documento </a:t>
            </a:r>
            <a:r>
              <a:rPr lang="pt-PT" dirty="0" err="1" smtClean="0"/>
              <a:t>draft</a:t>
            </a:r>
            <a:r>
              <a:rPr lang="pt-PT" dirty="0" smtClean="0"/>
              <a:t> da estratégia;</a:t>
            </a:r>
          </a:p>
          <a:p>
            <a:r>
              <a:rPr lang="pt-PT" dirty="0" smtClean="0"/>
              <a:t>Definir e propor a abordagem da estratégia de financiamento;</a:t>
            </a:r>
          </a:p>
          <a:p>
            <a:r>
              <a:rPr lang="pt-PT" dirty="0" smtClean="0"/>
              <a:t>Definir passos seguintes;</a:t>
            </a:r>
          </a:p>
          <a:p>
            <a:r>
              <a:rPr lang="pt-PT" dirty="0" smtClean="0"/>
              <a:t>Actualizar o roteiro da estratégia de financiamento.</a:t>
            </a:r>
          </a:p>
          <a:p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F05945D-B1F4-49DF-BEFA-D740CFB6D96A}" type="datetime1">
              <a:rPr lang="en-US" smtClean="0"/>
              <a:pPr/>
              <a:t>9/14/2016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Content Placeholder 2"/>
          <p:cNvSpPr>
            <a:spLocks noGrp="1"/>
          </p:cNvSpPr>
          <p:nvPr>
            <p:ph idx="1"/>
          </p:nvPr>
        </p:nvSpPr>
        <p:spPr>
          <a:xfrm>
            <a:off x="2819400" y="3048000"/>
            <a:ext cx="3733800" cy="1752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pt-PT" altLang="en-US" sz="4800" smtClean="0"/>
              <a:t>Obrigado</a:t>
            </a:r>
          </a:p>
        </p:txBody>
      </p:sp>
      <p:sp>
        <p:nvSpPr>
          <p:cNvPr id="16077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10400" y="6613525"/>
            <a:ext cx="2133600" cy="244475"/>
          </a:xfrm>
          <a:noFill/>
        </p:spPr>
        <p:txBody>
          <a:bodyPr/>
          <a:lstStyle/>
          <a:p>
            <a:fld id="{C2460873-24E4-4A9D-BCDE-4421B897DA20}" type="slidenum">
              <a:rPr lang="en-US" altLang="en-US" sz="1100">
                <a:solidFill>
                  <a:schemeClr val="tx1"/>
                </a:solidFill>
              </a:rPr>
              <a:pPr/>
              <a:t>5</a:t>
            </a:fld>
            <a:endParaRPr lang="en-US" altLang="en-US" sz="11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</Template>
  <TotalTime>9899</TotalTime>
  <Words>239</Words>
  <Application>Microsoft Macintosh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Final</vt:lpstr>
      <vt:lpstr>Introdução a Oficina de Trabalho  GTF, 15 de Setembro de 2016</vt:lpstr>
      <vt:lpstr>Grupo Técnico de Financiamento – GTF – Dez 2013</vt:lpstr>
      <vt:lpstr>Estratégia de Financiamento à Saúde</vt:lpstr>
      <vt:lpstr>Objectivos da Oficina de Trabalho</vt:lpstr>
      <vt:lpstr>Slide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Onehealth</dc:title>
  <dc:creator>Emily Sonneveldt</dc:creator>
  <cp:lastModifiedBy>calu</cp:lastModifiedBy>
  <cp:revision>600</cp:revision>
  <dcterms:created xsi:type="dcterms:W3CDTF">2013-02-21T07:43:25Z</dcterms:created>
  <dcterms:modified xsi:type="dcterms:W3CDTF">2016-09-14T22:06:46Z</dcterms:modified>
</cp:coreProperties>
</file>