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9" r:id="rId3"/>
    <p:sldId id="280" r:id="rId4"/>
    <p:sldId id="281" r:id="rId5"/>
    <p:sldId id="282" r:id="rId6"/>
    <p:sldId id="270" r:id="rId7"/>
    <p:sldId id="283" r:id="rId8"/>
    <p:sldId id="286" r:id="rId9"/>
    <p:sldId id="285" r:id="rId10"/>
    <p:sldId id="284" r:id="rId11"/>
    <p:sldId id="28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A7322-35B1-4CFC-9D5E-FA4EDB7C91D4}" type="datetimeFigureOut">
              <a:rPr lang="en-US" smtClean="0"/>
              <a:t>7/1/2014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A1B34-94C3-4B1B-9686-FA9B5A287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2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0332A8-69A1-4EF8-B672-31881C3231DA}" type="slidenum">
              <a:rPr lang="en-US"/>
              <a:pPr/>
              <a:t>2</a:t>
            </a:fld>
            <a:endParaRPr lang="en-US"/>
          </a:p>
        </p:txBody>
      </p:sp>
      <p:sp>
        <p:nvSpPr>
          <p:cNvPr id="612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NI" sz="1200" b="0" smtClean="0">
                <a:solidFill>
                  <a:schemeClr val="tx1"/>
                </a:solidFill>
              </a:rPr>
              <a:t>World Health Organization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3382007-D25E-4A8A-B254-9E19F12847FA}" type="datetime3">
              <a:rPr lang="es-NI" sz="1200" b="0" smtClean="0">
                <a:solidFill>
                  <a:schemeClr val="tx1"/>
                </a:solidFill>
              </a:rPr>
              <a:pPr eaLnBrk="1" hangingPunct="1"/>
              <a:t>01.07.14</a:t>
            </a:fld>
            <a:endParaRPr lang="es-NI" sz="1200" b="0" smtClean="0">
              <a:solidFill>
                <a:schemeClr val="tx1"/>
              </a:solidFill>
            </a:endParaRPr>
          </a:p>
        </p:txBody>
      </p:sp>
      <p:sp>
        <p:nvSpPr>
          <p:cNvPr id="4608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938213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938213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58F3D9-275D-449A-A13D-E1D86AF906AB}" type="slidenum">
              <a:rPr lang="es-NI" sz="1200" b="0" smtClean="0">
                <a:solidFill>
                  <a:schemeClr val="tx1"/>
                </a:solidFill>
              </a:rPr>
              <a:pPr eaLnBrk="1" hangingPunct="1"/>
              <a:t>4</a:t>
            </a:fld>
            <a:endParaRPr lang="es-NI" sz="1200" b="0" smtClean="0">
              <a:solidFill>
                <a:schemeClr val="tx1"/>
              </a:solidFill>
            </a:endParaRPr>
          </a:p>
        </p:txBody>
      </p:sp>
      <p:sp>
        <p:nvSpPr>
          <p:cNvPr id="460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/>
            <a:r>
              <a:rPr lang="es-NI" smtClean="0"/>
              <a:t>Where and how can countries find the financial resources they need?</a:t>
            </a:r>
          </a:p>
          <a:p>
            <a:pPr algn="l"/>
            <a:endParaRPr lang="es-NI" smtClean="0"/>
          </a:p>
          <a:p>
            <a:pPr algn="l"/>
            <a:r>
              <a:rPr lang="es-NI" smtClean="0"/>
              <a:t>How can they protect people from the financial consequences of ill health?</a:t>
            </a:r>
          </a:p>
          <a:p>
            <a:pPr algn="l"/>
            <a:endParaRPr lang="es-NI" smtClean="0"/>
          </a:p>
          <a:p>
            <a:pPr algn="l"/>
            <a:r>
              <a:rPr lang="es-NI" smtClean="0"/>
              <a:t>How can they make optimum use of resources?</a:t>
            </a:r>
          </a:p>
          <a:p>
            <a:pPr algn="l"/>
            <a:endParaRPr lang="es-NI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NI" sz="1200" b="0" smtClean="0">
                <a:solidFill>
                  <a:schemeClr val="tx1"/>
                </a:solidFill>
              </a:rPr>
              <a:t>World Health Organization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1DC500-5D7C-4727-A5EE-ECA8C6989ECC}" type="datetime3">
              <a:rPr lang="es-NI" sz="1200" b="0" smtClean="0">
                <a:solidFill>
                  <a:schemeClr val="tx1"/>
                </a:solidFill>
              </a:rPr>
              <a:pPr eaLnBrk="1" hangingPunct="1"/>
              <a:t>01.07.14</a:t>
            </a:fld>
            <a:endParaRPr lang="es-NI" sz="1200" b="0" smtClean="0">
              <a:solidFill>
                <a:schemeClr val="tx1"/>
              </a:solidFill>
            </a:endParaRPr>
          </a:p>
        </p:txBody>
      </p:sp>
      <p:sp>
        <p:nvSpPr>
          <p:cNvPr id="4710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1pPr>
            <a:lvl2pPr marL="742950" indent="-28575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2pPr>
            <a:lvl3pPr marL="11430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3pPr>
            <a:lvl4pPr marL="16002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4pPr>
            <a:lvl5pPr marL="2057400" indent="-228600" defTabSz="922338" eaLnBrk="0" hangingPunct="0"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5pPr>
            <a:lvl6pPr marL="25146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6pPr>
            <a:lvl7pPr marL="29718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7pPr>
            <a:lvl8pPr marL="34290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8pPr>
            <a:lvl9pPr marL="3886200" indent="-228600" defTabSz="922338" rtl="1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006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642C0E-EE02-47D5-9E75-CDD99A9B8ED6}" type="slidenum">
              <a:rPr lang="es-NI" sz="1200" b="0" smtClean="0">
                <a:solidFill>
                  <a:schemeClr val="tx1"/>
                </a:solidFill>
              </a:rPr>
              <a:pPr eaLnBrk="1" hangingPunct="1"/>
              <a:t>5</a:t>
            </a:fld>
            <a:endParaRPr lang="es-NI" sz="1200" b="0" smtClean="0">
              <a:solidFill>
                <a:schemeClr val="tx1"/>
              </a:solidFill>
            </a:endParaRPr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39491-07CC-4F0F-B4DD-F458008D5F82}" type="slidenum">
              <a:rPr lang="en-US"/>
              <a:pPr/>
              <a:t>9</a:t>
            </a:fld>
            <a:endParaRPr lang="en-US"/>
          </a:p>
        </p:txBody>
      </p:sp>
      <p:sp>
        <p:nvSpPr>
          <p:cNvPr id="77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41" y="4343436"/>
            <a:ext cx="5027920" cy="411414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7CB37A-D15C-48B9-B875-87567CC0B96C}" type="slidenum">
              <a:rPr lang="en-US"/>
              <a:pPr/>
              <a:t>10</a:t>
            </a:fld>
            <a:endParaRPr lang="en-US"/>
          </a:p>
        </p:txBody>
      </p:sp>
      <p:sp>
        <p:nvSpPr>
          <p:cNvPr id="77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041" y="4343436"/>
            <a:ext cx="5027920" cy="4114143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96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24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181" y="4407378"/>
            <a:ext cx="7772943" cy="136209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181" y="2907056"/>
            <a:ext cx="7772943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00736" indent="0">
              <a:buNone/>
              <a:defRPr sz="1600"/>
            </a:lvl2pPr>
            <a:lvl3pPr marL="801472" indent="0">
              <a:buNone/>
              <a:defRPr sz="1400"/>
            </a:lvl3pPr>
            <a:lvl4pPr marL="1202207" indent="0">
              <a:buNone/>
              <a:defRPr sz="1200"/>
            </a:lvl4pPr>
            <a:lvl5pPr marL="1602943" indent="0">
              <a:buNone/>
              <a:defRPr sz="1200"/>
            </a:lvl5pPr>
            <a:lvl6pPr marL="2003679" indent="0">
              <a:buNone/>
              <a:defRPr sz="1200"/>
            </a:lvl6pPr>
            <a:lvl7pPr marL="2404415" indent="0">
              <a:buNone/>
              <a:defRPr sz="1200"/>
            </a:lvl7pPr>
            <a:lvl8pPr marL="2805151" indent="0">
              <a:buNone/>
              <a:defRPr sz="1200"/>
            </a:lvl8pPr>
            <a:lvl9pPr marL="320588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091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2540" y="1542079"/>
            <a:ext cx="4080591" cy="43094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3450" y="1542079"/>
            <a:ext cx="4080591" cy="43094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1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472" y="1534879"/>
            <a:ext cx="4039867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472" y="2174172"/>
            <a:ext cx="4039867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304" y="1534879"/>
            <a:ext cx="4041225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304" y="2174172"/>
            <a:ext cx="4041225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4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48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39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2" y="273572"/>
            <a:ext cx="3008181" cy="116195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608" y="273571"/>
            <a:ext cx="5110921" cy="585298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472" y="1435530"/>
            <a:ext cx="3008181" cy="4691027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68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1877" y="4800456"/>
            <a:ext cx="5486943" cy="56730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1877" y="613376"/>
            <a:ext cx="5486943" cy="4113648"/>
          </a:xfrm>
        </p:spPr>
        <p:txBody>
          <a:bodyPr/>
          <a:lstStyle>
            <a:lvl1pPr marL="0" indent="0">
              <a:buNone/>
              <a:defRPr sz="2800"/>
            </a:lvl1pPr>
            <a:lvl2pPr marL="400736" indent="0">
              <a:buNone/>
              <a:defRPr sz="2500"/>
            </a:lvl2pPr>
            <a:lvl3pPr marL="801472" indent="0">
              <a:buNone/>
              <a:defRPr sz="2100"/>
            </a:lvl3pPr>
            <a:lvl4pPr marL="1202207" indent="0">
              <a:buNone/>
              <a:defRPr sz="1800"/>
            </a:lvl4pPr>
            <a:lvl5pPr marL="1602943" indent="0">
              <a:buNone/>
              <a:defRPr sz="1800"/>
            </a:lvl5pPr>
            <a:lvl6pPr marL="2003679" indent="0">
              <a:buNone/>
              <a:defRPr sz="1800"/>
            </a:lvl6pPr>
            <a:lvl7pPr marL="2404415" indent="0">
              <a:buNone/>
              <a:defRPr sz="1800"/>
            </a:lvl7pPr>
            <a:lvl8pPr marL="2805151" indent="0">
              <a:buNone/>
              <a:defRPr sz="1800"/>
            </a:lvl8pPr>
            <a:lvl9pPr marL="3205886" indent="0">
              <a:buNone/>
              <a:defRPr sz="1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1877" y="5367757"/>
            <a:ext cx="5486943" cy="804876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6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16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85154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27682" cy="585154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309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42539" y="1542079"/>
            <a:ext cx="8291501" cy="430946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fr-FR" noProof="0" smtClean="0"/>
          </a:p>
        </p:txBody>
      </p:sp>
    </p:spTree>
    <p:extLst>
      <p:ext uri="{BB962C8B-B14F-4D97-AF65-F5344CB8AC3E}">
        <p14:creationId xmlns:p14="http://schemas.microsoft.com/office/powerpoint/2010/main" val="1544742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9C697F5-0697-4761-B8A9-5C152E7214B1}" type="datetimeFigureOut">
              <a:rPr lang="en-US" smtClean="0"/>
              <a:t>7/1/2014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2567" y="6356933"/>
            <a:ext cx="2133962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38A5DD2-5997-45FA-AF31-4F11B6D27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21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2541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3450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2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3827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  <a:endParaRPr lang="en-GB" altLang="fr-FR" smtClean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539" y="1542079"/>
            <a:ext cx="8291501" cy="430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Click to edit Master text styles</a:t>
            </a:r>
          </a:p>
          <a:p>
            <a:pPr lvl="1"/>
            <a:r>
              <a:rPr lang="en-GB" altLang="fr-FR" smtClean="0"/>
              <a:t>Second level</a:t>
            </a:r>
          </a:p>
          <a:p>
            <a:pPr lvl="2"/>
            <a:r>
              <a:rPr lang="en-GB" altLang="fr-FR" smtClean="0"/>
              <a:t>Third level</a:t>
            </a:r>
          </a:p>
          <a:p>
            <a:pPr lvl="3"/>
            <a:r>
              <a:rPr lang="en-GB" altLang="fr-FR" smtClean="0"/>
              <a:t>Fourth level</a:t>
            </a:r>
          </a:p>
        </p:txBody>
      </p:sp>
      <p:sp>
        <p:nvSpPr>
          <p:cNvPr id="1028" name="Rectangle 12"/>
          <p:cNvSpPr>
            <a:spLocks noChangeArrowheads="1"/>
          </p:cNvSpPr>
          <p:nvPr/>
        </p:nvSpPr>
        <p:spPr bwMode="auto">
          <a:xfrm>
            <a:off x="1358" y="6015688"/>
            <a:ext cx="9144000" cy="842312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/>
          <a:lstStyle/>
          <a:p>
            <a:endParaRPr lang="fr-FR" altLang="fr-FR"/>
          </a:p>
        </p:txBody>
      </p:sp>
      <p:sp>
        <p:nvSpPr>
          <p:cNvPr id="1029" name="Rectangle 14"/>
          <p:cNvSpPr>
            <a:spLocks noChangeArrowheads="1"/>
          </p:cNvSpPr>
          <p:nvPr/>
        </p:nvSpPr>
        <p:spPr bwMode="auto">
          <a:xfrm>
            <a:off x="359734" y="6398688"/>
            <a:ext cx="355660" cy="3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0" eaLnBrk="1" hangingPunct="1">
              <a:defRPr/>
            </a:pPr>
            <a:fld id="{4E6CBC8D-9CD9-42F1-AE6E-07107E87F327}" type="slidenum">
              <a:rPr lang="en-US" altLang="fr-FR" sz="1500" smtClean="0">
                <a:solidFill>
                  <a:srgbClr val="72BBE8"/>
                </a:solidFill>
                <a:latin typeface="Arial Narrow" pitchFamily="34" charset="0"/>
              </a:rPr>
              <a:pPr algn="r" rtl="0" eaLnBrk="1" hangingPunct="1">
                <a:defRPr/>
              </a:pPr>
              <a:t>‹#›</a:t>
            </a:fld>
            <a:r>
              <a:rPr lang="en-GB" altLang="fr-FR" sz="1500" smtClean="0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GB" altLang="fr-FR" sz="2100" baseline="14000" smtClean="0">
                <a:solidFill>
                  <a:schemeClr val="bg1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1030" name="Picture 17" descr="WHO-EN-white-H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751" y="6040166"/>
            <a:ext cx="2207266" cy="71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+mj-lt"/>
          <a:ea typeface="+mj-ea"/>
          <a:cs typeface="+mj-cs"/>
        </a:defRPr>
      </a:lvl1pPr>
      <a:lvl2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2pPr>
      <a:lvl3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3pPr>
      <a:lvl4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4pPr>
      <a:lvl5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5pPr>
      <a:lvl6pPr marL="400736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6pPr>
      <a:lvl7pPr marL="801472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7pPr>
      <a:lvl8pPr marL="1202207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8pPr>
      <a:lvl9pPr marL="1602943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9pPr>
    </p:titleStyle>
    <p:bodyStyle>
      <a:lvl1pPr marL="342295" indent="-342295" algn="l" defTabSz="914179" rtl="0" eaLnBrk="1" fontAlgn="base" hangingPunct="1">
        <a:spcBef>
          <a:spcPct val="80000"/>
        </a:spcBef>
        <a:spcAft>
          <a:spcPct val="0"/>
        </a:spcAft>
        <a:buClr>
          <a:srgbClr val="1E7FB8"/>
        </a:buClr>
        <a:buFont typeface="Wingdings" pitchFamily="2" charset="2"/>
        <a:buChar char="l"/>
        <a:defRPr sz="2500">
          <a:solidFill>
            <a:srgbClr val="000066"/>
          </a:solidFill>
          <a:latin typeface="+mn-lt"/>
          <a:ea typeface="+mn-ea"/>
          <a:cs typeface="+mn-cs"/>
        </a:defRPr>
      </a:lvl1pPr>
      <a:lvl2pPr marL="805646" indent="-282464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Font typeface="Arial" pitchFamily="34" charset="0"/>
        <a:buChar char="–"/>
        <a:defRPr sz="2100">
          <a:solidFill>
            <a:srgbClr val="000066"/>
          </a:solidFill>
          <a:latin typeface="+mn-lt"/>
          <a:cs typeface="+mn-cs"/>
        </a:defRPr>
      </a:lvl2pPr>
      <a:lvl3pPr marL="1256474" indent="-269940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•"/>
        <a:defRPr sz="2100">
          <a:solidFill>
            <a:srgbClr val="000066"/>
          </a:solidFill>
          <a:latin typeface="+mn-lt"/>
          <a:cs typeface="+mn-cs"/>
        </a:defRPr>
      </a:lvl3pPr>
      <a:lvl4pPr marL="1664167" indent="-226806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–"/>
        <a:defRPr sz="2100">
          <a:solidFill>
            <a:srgbClr val="000066"/>
          </a:solidFill>
          <a:latin typeface="+mn-lt"/>
          <a:cs typeface="+mn-cs"/>
        </a:defRPr>
      </a:lvl4pPr>
      <a:lvl5pPr marL="1988374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5pPr>
      <a:lvl6pPr marL="2389109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6pPr>
      <a:lvl7pPr marL="2789845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7pPr>
      <a:lvl8pPr marL="3190581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8pPr>
      <a:lvl9pPr marL="3591317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9pPr>
    </p:bodyStyle>
    <p:otherStyle>
      <a:defPPr>
        <a:defRPr lang="fr-FR"/>
      </a:defPPr>
      <a:lvl1pPr marL="0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 bwMode="auto">
          <a:xfrm>
            <a:off x="-7849" y="5649044"/>
            <a:ext cx="8208912" cy="37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None/>
              <a:defRPr sz="25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19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marL="914239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marL="1371358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marL="1828477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5pPr>
            <a:lvl6pPr marL="2285596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6pPr>
            <a:lvl7pPr marL="2742716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7pPr>
            <a:lvl8pPr marL="3199835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8pPr>
            <a:lvl9pPr marL="3656954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9pPr>
          </a:lstStyle>
          <a:p>
            <a:pPr algn="l"/>
            <a:r>
              <a:rPr lang="en-GB" sz="1600" b="1" i="1" dirty="0" smtClean="0">
                <a:solidFill>
                  <a:schemeClr val="tx1"/>
                </a:solidFill>
                <a:latin typeface="Arial" pitchFamily="34" charset="0"/>
              </a:rPr>
              <a:t>Atelier de </a:t>
            </a:r>
            <a:r>
              <a:rPr lang="en-GB" sz="1600" b="1" i="1" dirty="0" err="1" smtClean="0">
                <a:solidFill>
                  <a:schemeClr val="tx1"/>
                </a:solidFill>
                <a:latin typeface="Arial" pitchFamily="34" charset="0"/>
              </a:rPr>
              <a:t>sensibilisation</a:t>
            </a:r>
            <a:r>
              <a:rPr lang="en-GB" sz="1600" b="1" i="1" dirty="0" smtClean="0">
                <a:solidFill>
                  <a:schemeClr val="tx1"/>
                </a:solidFill>
                <a:latin typeface="Arial" pitchFamily="34" charset="0"/>
              </a:rPr>
              <a:t> des </a:t>
            </a:r>
            <a:r>
              <a:rPr lang="en-GB" sz="1600" b="1" i="1" dirty="0" err="1" smtClean="0">
                <a:solidFill>
                  <a:schemeClr val="tx1"/>
                </a:solidFill>
                <a:latin typeface="Arial" pitchFamily="34" charset="0"/>
              </a:rPr>
              <a:t>décideurs</a:t>
            </a:r>
            <a:r>
              <a:rPr lang="en-GB" sz="1600" b="1" i="1" dirty="0" smtClean="0">
                <a:solidFill>
                  <a:schemeClr val="tx1"/>
                </a:solidFill>
                <a:latin typeface="Arial" pitchFamily="34" charset="0"/>
              </a:rPr>
              <a:t> à la CSU – 5 </a:t>
            </a:r>
            <a:r>
              <a:rPr lang="en-GB" sz="1600" b="1" i="1" dirty="0" err="1" smtClean="0">
                <a:solidFill>
                  <a:schemeClr val="tx1"/>
                </a:solidFill>
                <a:latin typeface="Arial" pitchFamily="34" charset="0"/>
              </a:rPr>
              <a:t>Décembre</a:t>
            </a:r>
            <a:r>
              <a:rPr lang="en-GB" sz="1600" b="1" i="1" dirty="0" smtClean="0">
                <a:solidFill>
                  <a:schemeClr val="tx1"/>
                </a:solidFill>
                <a:latin typeface="Arial" pitchFamily="34" charset="0"/>
              </a:rPr>
              <a:t> 2013 – </a:t>
            </a:r>
            <a:r>
              <a:rPr lang="en-GB" sz="1600" b="1" i="1" dirty="0" err="1" smtClean="0">
                <a:solidFill>
                  <a:schemeClr val="tx1"/>
                </a:solidFill>
                <a:latin typeface="Arial" pitchFamily="34" charset="0"/>
              </a:rPr>
              <a:t>Lomé</a:t>
            </a:r>
            <a:r>
              <a:rPr lang="en-GB" sz="1600" b="1" i="1" dirty="0" smtClean="0">
                <a:solidFill>
                  <a:schemeClr val="tx1"/>
                </a:solidFill>
                <a:latin typeface="Arial" pitchFamily="34" charset="0"/>
              </a:rPr>
              <a:t>, Togo</a:t>
            </a:r>
            <a:endParaRPr lang="en-GB" sz="1600" b="1" i="1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467544" y="1484784"/>
            <a:ext cx="7772400" cy="136815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FR" sz="3200" dirty="0" smtClean="0">
                <a:latin typeface="Arial" pitchFamily="34" charset="0"/>
              </a:rPr>
              <a:t>Financement de la santé pour la CSU:</a:t>
            </a:r>
          </a:p>
          <a:p>
            <a:r>
              <a:rPr lang="fr-FR" sz="3200" dirty="0" smtClean="0">
                <a:latin typeface="Arial" pitchFamily="34" charset="0"/>
              </a:rPr>
              <a:t>Un bref rappel des concepts clés</a:t>
            </a:r>
            <a:endParaRPr lang="fr-FR" sz="3200" dirty="0">
              <a:latin typeface="Arial" pitchFamily="34" charset="0"/>
            </a:endParaRPr>
          </a:p>
        </p:txBody>
      </p:sp>
      <p:sp>
        <p:nvSpPr>
          <p:cNvPr id="6" name="Subtitle 1"/>
          <p:cNvSpPr txBox="1">
            <a:spLocks/>
          </p:cNvSpPr>
          <p:nvPr/>
        </p:nvSpPr>
        <p:spPr bwMode="auto">
          <a:xfrm>
            <a:off x="619944" y="4525679"/>
            <a:ext cx="8208912" cy="110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None/>
              <a:defRPr sz="25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19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marL="914239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marL="1371358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marL="1828477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5pPr>
            <a:lvl6pPr marL="2285596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6pPr>
            <a:lvl7pPr marL="2742716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7pPr>
            <a:lvl8pPr marL="3199835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8pPr>
            <a:lvl9pPr marL="3656954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9pPr>
          </a:lstStyle>
          <a:p>
            <a:r>
              <a:rPr lang="en-GB" sz="1800" b="1" dirty="0" smtClean="0">
                <a:latin typeface="Arial" pitchFamily="34" charset="0"/>
              </a:rPr>
              <a:t>Benoit Mathivet – </a:t>
            </a:r>
            <a:r>
              <a:rPr lang="en-GB" sz="1800" b="1" dirty="0" err="1" smtClean="0">
                <a:latin typeface="Arial" pitchFamily="34" charset="0"/>
              </a:rPr>
              <a:t>Organi</a:t>
            </a:r>
            <a:r>
              <a:rPr lang="fr-CH" sz="1800" b="1" dirty="0" err="1" smtClean="0">
                <a:latin typeface="Arial" pitchFamily="34" charset="0"/>
              </a:rPr>
              <a:t>sation</a:t>
            </a:r>
            <a:r>
              <a:rPr lang="fr-CH" sz="1800" b="1" dirty="0" smtClean="0">
                <a:latin typeface="Arial" pitchFamily="34" charset="0"/>
              </a:rPr>
              <a:t> Mondiale de la Santé </a:t>
            </a:r>
            <a:endParaRPr lang="en-GB" sz="18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330" name="Picture 2" descr="ali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16"/>
          <a:stretch>
            <a:fillRect/>
          </a:stretch>
        </p:blipFill>
        <p:spPr bwMode="auto">
          <a:xfrm>
            <a:off x="-18619" y="1052736"/>
            <a:ext cx="5055100" cy="4669581"/>
          </a:xfrm>
          <a:prstGeom prst="rect">
            <a:avLst/>
          </a:prstGeom>
          <a:solidFill>
            <a:srgbClr val="FFCC00"/>
          </a:solidFill>
        </p:spPr>
      </p:pic>
      <p:sp>
        <p:nvSpPr>
          <p:cNvPr id="611331" name="Text Box 3"/>
          <p:cNvSpPr txBox="1">
            <a:spLocks noChangeArrowheads="1"/>
          </p:cNvSpPr>
          <p:nvPr/>
        </p:nvSpPr>
        <p:spPr bwMode="auto">
          <a:xfrm>
            <a:off x="2508931" y="2420888"/>
            <a:ext cx="3672408" cy="3631763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>
                <a:latin typeface="Comic Sans MS" pitchFamily="66" charset="0"/>
              </a:rPr>
              <a:t>ALICE: </a:t>
            </a:r>
            <a:r>
              <a:rPr lang="en-US" sz="2000" dirty="0" smtClean="0">
                <a:latin typeface="Comic Sans MS" pitchFamily="66" charset="0"/>
              </a:rPr>
              <a:t>“</a:t>
            </a:r>
            <a:r>
              <a:rPr lang="en-US" sz="2000" dirty="0" err="1" smtClean="0">
                <a:latin typeface="Comic Sans MS" pitchFamily="66" charset="0"/>
              </a:rPr>
              <a:t>Peux-tu</a:t>
            </a:r>
            <a:r>
              <a:rPr lang="en-US" sz="2000" dirty="0" smtClean="0">
                <a:latin typeface="Comic Sans MS" pitchFamily="66" charset="0"/>
              </a:rPr>
              <a:t> me dire </a:t>
            </a:r>
            <a:r>
              <a:rPr lang="en-US" sz="2000" dirty="0" err="1" smtClean="0">
                <a:latin typeface="Comic Sans MS" pitchFamily="66" charset="0"/>
              </a:rPr>
              <a:t>dans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quelle</a:t>
            </a:r>
            <a:r>
              <a:rPr lang="en-US" sz="2000" dirty="0" smtClean="0">
                <a:latin typeface="Comic Sans MS" pitchFamily="66" charset="0"/>
              </a:rPr>
              <a:t> direction je </a:t>
            </a:r>
            <a:r>
              <a:rPr lang="en-US" sz="2000" dirty="0" err="1" smtClean="0">
                <a:latin typeface="Comic Sans MS" pitchFamily="66" charset="0"/>
              </a:rPr>
              <a:t>dois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aller</a:t>
            </a:r>
            <a:r>
              <a:rPr lang="en-US" sz="2000" dirty="0" smtClean="0">
                <a:latin typeface="Comic Sans MS" pitchFamily="66" charset="0"/>
              </a:rPr>
              <a:t>?”</a:t>
            </a:r>
            <a:endParaRPr lang="en-US" sz="2000" dirty="0">
              <a:latin typeface="Comic Sans MS" pitchFamily="66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latin typeface="Comic Sans MS" pitchFamily="66" charset="0"/>
              </a:rPr>
              <a:t>CHAT</a:t>
            </a:r>
            <a:r>
              <a:rPr lang="en-US" sz="2000" dirty="0">
                <a:latin typeface="Comic Sans MS" pitchFamily="66" charset="0"/>
              </a:rPr>
              <a:t>: </a:t>
            </a:r>
            <a:r>
              <a:rPr lang="en-US" sz="2000" dirty="0" smtClean="0">
                <a:latin typeface="Comic Sans MS" pitchFamily="66" charset="0"/>
              </a:rPr>
              <a:t>“</a:t>
            </a:r>
            <a:r>
              <a:rPr lang="en-US" sz="2000" dirty="0" err="1" smtClean="0">
                <a:latin typeface="Comic Sans MS" pitchFamily="66" charset="0"/>
              </a:rPr>
              <a:t>Cela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dépend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d’où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tu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veux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aller</a:t>
            </a:r>
            <a:r>
              <a:rPr lang="en-US" sz="2000" dirty="0" smtClean="0">
                <a:latin typeface="Comic Sans MS" pitchFamily="66" charset="0"/>
              </a:rPr>
              <a:t>...”</a:t>
            </a:r>
            <a:endParaRPr lang="en-US" sz="2000" dirty="0">
              <a:latin typeface="Comic Sans MS" pitchFamily="66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000" dirty="0">
                <a:latin typeface="Comic Sans MS" pitchFamily="66" charset="0"/>
              </a:rPr>
              <a:t>ALICE: </a:t>
            </a:r>
            <a:r>
              <a:rPr lang="en-US" sz="2000" dirty="0" smtClean="0">
                <a:latin typeface="Comic Sans MS" pitchFamily="66" charset="0"/>
              </a:rPr>
              <a:t>“Et </a:t>
            </a:r>
            <a:r>
              <a:rPr lang="en-US" sz="2000" dirty="0" err="1" smtClean="0">
                <a:latin typeface="Comic Sans MS" pitchFamily="66" charset="0"/>
              </a:rPr>
              <a:t>bien</a:t>
            </a:r>
            <a:r>
              <a:rPr lang="en-US" sz="2000" dirty="0" smtClean="0">
                <a:latin typeface="Comic Sans MS" pitchFamily="66" charset="0"/>
              </a:rPr>
              <a:t>, </a:t>
            </a:r>
            <a:r>
              <a:rPr lang="en-US" sz="2000" dirty="0" err="1" smtClean="0">
                <a:latin typeface="Comic Sans MS" pitchFamily="66" charset="0"/>
              </a:rPr>
              <a:t>cela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m’importe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peu</a:t>
            </a:r>
            <a:r>
              <a:rPr lang="en-US" sz="2000" dirty="0" smtClean="0">
                <a:latin typeface="Comic Sans MS" pitchFamily="66" charset="0"/>
              </a:rPr>
              <a:t>.”</a:t>
            </a:r>
            <a:endParaRPr lang="en-US" sz="2000" dirty="0">
              <a:latin typeface="Comic Sans MS" pitchFamily="66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latin typeface="Comic Sans MS" pitchFamily="66" charset="0"/>
              </a:rPr>
              <a:t>CHAT</a:t>
            </a:r>
            <a:r>
              <a:rPr lang="en-US" sz="2000" dirty="0">
                <a:latin typeface="Comic Sans MS" pitchFamily="66" charset="0"/>
              </a:rPr>
              <a:t>: </a:t>
            </a:r>
            <a:r>
              <a:rPr lang="en-US" sz="2000" dirty="0" smtClean="0">
                <a:latin typeface="Comic Sans MS" pitchFamily="66" charset="0"/>
              </a:rPr>
              <a:t>“ </a:t>
            </a:r>
            <a:r>
              <a:rPr lang="en-US" sz="2000" dirty="0" err="1" smtClean="0">
                <a:latin typeface="Comic Sans MS" pitchFamily="66" charset="0"/>
              </a:rPr>
              <a:t>Dans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ce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cas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là</a:t>
            </a:r>
            <a:r>
              <a:rPr lang="en-US" sz="2000" dirty="0" smtClean="0">
                <a:latin typeface="Comic Sans MS" pitchFamily="66" charset="0"/>
              </a:rPr>
              <a:t> le </a:t>
            </a:r>
            <a:r>
              <a:rPr lang="en-US" sz="2000" dirty="0" err="1" smtClean="0">
                <a:latin typeface="Comic Sans MS" pitchFamily="66" charset="0"/>
              </a:rPr>
              <a:t>chemin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que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tu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prends</a:t>
            </a:r>
            <a:r>
              <a:rPr lang="en-US" sz="2000" dirty="0" smtClean="0">
                <a:latin typeface="Comic Sans MS" pitchFamily="66" charset="0"/>
              </a:rPr>
              <a:t> ne fait </a:t>
            </a:r>
            <a:r>
              <a:rPr lang="en-US" sz="2000" dirty="0" err="1" smtClean="0">
                <a:latin typeface="Comic Sans MS" pitchFamily="66" charset="0"/>
              </a:rPr>
              <a:t>que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omic Sans MS" pitchFamily="66" charset="0"/>
              </a:rPr>
              <a:t>peu</a:t>
            </a:r>
            <a:r>
              <a:rPr lang="en-US" sz="2000" dirty="0" smtClean="0">
                <a:latin typeface="Comic Sans MS" pitchFamily="66" charset="0"/>
              </a:rPr>
              <a:t> de </a:t>
            </a:r>
            <a:r>
              <a:rPr lang="en-US" sz="2000" dirty="0" err="1" smtClean="0">
                <a:latin typeface="Comic Sans MS" pitchFamily="66" charset="0"/>
              </a:rPr>
              <a:t>différence</a:t>
            </a:r>
            <a:r>
              <a:rPr lang="en-US" sz="2000" dirty="0" smtClean="0">
                <a:latin typeface="Comic Sans MS" pitchFamily="66" charset="0"/>
              </a:rPr>
              <a:t>!...” 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611332" name="Text Box 4"/>
          <p:cNvSpPr txBox="1">
            <a:spLocks noChangeArrowheads="1"/>
          </p:cNvSpPr>
          <p:nvPr/>
        </p:nvSpPr>
        <p:spPr bwMode="auto">
          <a:xfrm>
            <a:off x="6300192" y="4611241"/>
            <a:ext cx="2843808" cy="63094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 smtClean="0">
                <a:latin typeface="Comic Sans MS" pitchFamily="66" charset="0"/>
              </a:rPr>
              <a:t>“Alice au Pays des </a:t>
            </a:r>
            <a:r>
              <a:rPr lang="en-US" sz="1400" dirty="0" err="1" smtClean="0">
                <a:latin typeface="Comic Sans MS" pitchFamily="66" charset="0"/>
              </a:rPr>
              <a:t>Merveilles</a:t>
            </a:r>
            <a:r>
              <a:rPr lang="en-US" sz="1400" dirty="0" smtClean="0">
                <a:latin typeface="Comic Sans MS" pitchFamily="66" charset="0"/>
              </a:rPr>
              <a:t>”</a:t>
            </a:r>
            <a:endParaRPr lang="en-US" sz="1400" dirty="0">
              <a:latin typeface="Comic Sans MS" pitchFamily="66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sz="1400" dirty="0" err="1">
                <a:latin typeface="Comic Sans MS" pitchFamily="66" charset="0"/>
              </a:rPr>
              <a:t>L.Carroll</a:t>
            </a:r>
            <a:r>
              <a:rPr lang="en-US" sz="1400" dirty="0">
                <a:latin typeface="Comic Sans MS" pitchFamily="66" charset="0"/>
              </a:rPr>
              <a:t>, 1865.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15500" y="116632"/>
            <a:ext cx="8496944" cy="108012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pPr lvl="1" algn="l"/>
            <a:r>
              <a:rPr lang="fr-CH" sz="2400" dirty="0" smtClean="0">
                <a:solidFill>
                  <a:srgbClr val="002060"/>
                </a:solidFill>
              </a:rPr>
              <a:t>Avant la technique: l’aspect politique: l’importance d’avoir une vision</a:t>
            </a:r>
            <a:br>
              <a:rPr lang="fr-CH" sz="2400" dirty="0" smtClean="0">
                <a:solidFill>
                  <a:srgbClr val="002060"/>
                </a:solidFill>
              </a:rPr>
            </a:br>
            <a:endParaRPr lang="fr-FR" sz="2400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6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5500" y="404664"/>
            <a:ext cx="8496944" cy="72008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pPr lvl="1"/>
            <a:r>
              <a:rPr lang="fr-CH" sz="2400" dirty="0" smtClean="0">
                <a:solidFill>
                  <a:srgbClr val="002060"/>
                </a:solidFill>
              </a:rPr>
              <a:t>Une vision du pacte social national</a:t>
            </a:r>
            <a:br>
              <a:rPr lang="fr-CH" sz="2400" dirty="0" smtClean="0">
                <a:solidFill>
                  <a:srgbClr val="002060"/>
                </a:solidFill>
              </a:rPr>
            </a:br>
            <a:endParaRPr lang="fr-FR" sz="2400" u="sng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52165" y="980728"/>
            <a:ext cx="8352283" cy="2736304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sz="2400" b="1" dirty="0" smtClean="0"/>
          </a:p>
          <a:p>
            <a:pPr lvl="1">
              <a:buFontTx/>
              <a:buChar char="-"/>
            </a:pPr>
            <a:r>
              <a:rPr lang="fr-CH" sz="2400" b="1" dirty="0" smtClean="0"/>
              <a:t>Sur le degré de solidarité attendu du système de protection sociale en général et du système de protection sanitaire en particulier.</a:t>
            </a:r>
          </a:p>
          <a:p>
            <a:pPr marL="274320" lvl="1" indent="0">
              <a:buFont typeface="Arial" pitchFamily="34" charset="0"/>
              <a:buNone/>
            </a:pPr>
            <a:endParaRPr lang="fr-CH" sz="2400" b="1" dirty="0" smtClean="0"/>
          </a:p>
          <a:p>
            <a:pPr marL="523182" lvl="1" indent="0">
              <a:buNone/>
            </a:pPr>
            <a:endParaRPr lang="fr-CH" sz="2400" b="1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15500" y="4437112"/>
            <a:ext cx="8496944" cy="100811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pPr lvl="1"/>
            <a:r>
              <a:rPr lang="fr-CH" sz="2400" dirty="0" smtClean="0">
                <a:solidFill>
                  <a:srgbClr val="002060"/>
                </a:solidFill>
              </a:rPr>
              <a:t>Le système de financement n’est qu’un catalyseur, il n’est pas désirable en lui-même</a:t>
            </a:r>
            <a:endParaRPr lang="fr-FR" sz="2400" u="sn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s-NI" sz="2800" dirty="0" err="1">
                <a:solidFill>
                  <a:schemeClr val="tx1"/>
                </a:solidFill>
              </a:rPr>
              <a:t>Financement</a:t>
            </a:r>
            <a:r>
              <a:rPr lang="es-NI" sz="2800" dirty="0">
                <a:solidFill>
                  <a:schemeClr val="tx1"/>
                </a:solidFill>
              </a:rPr>
              <a:t> de </a:t>
            </a:r>
            <a:r>
              <a:rPr lang="es-NI" sz="2800" dirty="0" err="1">
                <a:solidFill>
                  <a:schemeClr val="tx1"/>
                </a:solidFill>
              </a:rPr>
              <a:t>santé</a:t>
            </a:r>
            <a:r>
              <a:rPr lang="es-NI" sz="2800" dirty="0">
                <a:solidFill>
                  <a:schemeClr val="tx1"/>
                </a:solidFill>
              </a:rPr>
              <a:t>: </a:t>
            </a:r>
            <a:r>
              <a:rPr lang="es-NI" sz="2800" dirty="0" err="1">
                <a:solidFill>
                  <a:schemeClr val="tx1"/>
                </a:solidFill>
              </a:rPr>
              <a:t>Fonctions</a:t>
            </a:r>
            <a:r>
              <a:rPr lang="es-NI" sz="2800" dirty="0">
                <a:solidFill>
                  <a:schemeClr val="tx1"/>
                </a:solidFill>
              </a:rPr>
              <a:t>, </a:t>
            </a:r>
            <a:r>
              <a:rPr lang="es-NI" sz="2800" dirty="0" err="1">
                <a:solidFill>
                  <a:schemeClr val="tx1"/>
                </a:solidFill>
              </a:rPr>
              <a:t>objectifs</a:t>
            </a:r>
            <a:r>
              <a:rPr lang="es-NI" sz="2800" dirty="0">
                <a:solidFill>
                  <a:schemeClr val="tx1"/>
                </a:solidFill>
              </a:rPr>
              <a:t> et </a:t>
            </a:r>
            <a:r>
              <a:rPr lang="es-NI" sz="2800" dirty="0" err="1">
                <a:solidFill>
                  <a:schemeClr val="tx1"/>
                </a:solidFill>
              </a:rPr>
              <a:t>couverture</a:t>
            </a:r>
            <a:r>
              <a:rPr lang="es-NI" sz="2800" dirty="0">
                <a:solidFill>
                  <a:schemeClr val="tx1"/>
                </a:solidFill>
              </a:rPr>
              <a:t> </a:t>
            </a:r>
            <a:r>
              <a:rPr lang="es-NI" sz="2800" dirty="0" err="1">
                <a:solidFill>
                  <a:schemeClr val="tx1"/>
                </a:solidFill>
              </a:rPr>
              <a:t>universelle</a:t>
            </a:r>
            <a:endParaRPr lang="es-NI" sz="2800" dirty="0">
              <a:solidFill>
                <a:schemeClr val="tx1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4187"/>
            <a:ext cx="9144000" cy="4728463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endParaRPr lang="es-NI" i="1" smtClean="0"/>
          </a:p>
          <a:p>
            <a:pPr>
              <a:buFont typeface="Wingdings" pitchFamily="2" charset="2"/>
              <a:buNone/>
            </a:pPr>
            <a:endParaRPr lang="es-NI" i="1" smtClean="0"/>
          </a:p>
          <a:p>
            <a:pPr>
              <a:buFont typeface="Wingdings" pitchFamily="2" charset="2"/>
              <a:buNone/>
            </a:pPr>
            <a:endParaRPr lang="es-NI" i="1" smtClean="0"/>
          </a:p>
          <a:p>
            <a:pPr>
              <a:buFont typeface="Wingdings" pitchFamily="2" charset="2"/>
              <a:buNone/>
            </a:pPr>
            <a:endParaRPr lang="es-NI" i="1" smtClean="0"/>
          </a:p>
        </p:txBody>
      </p:sp>
      <p:grpSp>
        <p:nvGrpSpPr>
          <p:cNvPr id="27652" name="Group 22"/>
          <p:cNvGrpSpPr>
            <a:grpSpLocks/>
          </p:cNvGrpSpPr>
          <p:nvPr/>
        </p:nvGrpSpPr>
        <p:grpSpPr bwMode="auto">
          <a:xfrm>
            <a:off x="327154" y="1294425"/>
            <a:ext cx="8911870" cy="1326100"/>
            <a:chOff x="241" y="899"/>
            <a:chExt cx="6565" cy="921"/>
          </a:xfrm>
        </p:grpSpPr>
        <p:grpSp>
          <p:nvGrpSpPr>
            <p:cNvPr id="27671" name="Group 8"/>
            <p:cNvGrpSpPr>
              <a:grpSpLocks/>
            </p:cNvGrpSpPr>
            <p:nvPr/>
          </p:nvGrpSpPr>
          <p:grpSpPr bwMode="auto">
            <a:xfrm>
              <a:off x="1226" y="1151"/>
              <a:ext cx="4216" cy="223"/>
              <a:chOff x="1226" y="1151"/>
              <a:chExt cx="4216" cy="223"/>
            </a:xfrm>
          </p:grpSpPr>
          <p:sp>
            <p:nvSpPr>
              <p:cNvPr id="27685" name="Line 4"/>
              <p:cNvSpPr>
                <a:spLocks noChangeShapeType="1"/>
              </p:cNvSpPr>
              <p:nvPr/>
            </p:nvSpPr>
            <p:spPr bwMode="auto">
              <a:xfrm flipV="1">
                <a:off x="1226" y="1159"/>
                <a:ext cx="0" cy="20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6" name="Line 5"/>
              <p:cNvSpPr>
                <a:spLocks noChangeShapeType="1"/>
              </p:cNvSpPr>
              <p:nvPr/>
            </p:nvSpPr>
            <p:spPr bwMode="auto">
              <a:xfrm flipV="1">
                <a:off x="3314" y="1151"/>
                <a:ext cx="0" cy="22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7" name="Line 6"/>
              <p:cNvSpPr>
                <a:spLocks noChangeShapeType="1"/>
              </p:cNvSpPr>
              <p:nvPr/>
            </p:nvSpPr>
            <p:spPr bwMode="auto">
              <a:xfrm flipV="1">
                <a:off x="5429" y="1155"/>
                <a:ext cx="8" cy="21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8" name="Line 7"/>
              <p:cNvSpPr>
                <a:spLocks noChangeShapeType="1"/>
              </p:cNvSpPr>
              <p:nvPr/>
            </p:nvSpPr>
            <p:spPr bwMode="auto">
              <a:xfrm flipV="1">
                <a:off x="1226" y="1161"/>
                <a:ext cx="4216" cy="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672" name="Group 11"/>
            <p:cNvGrpSpPr>
              <a:grpSpLocks/>
            </p:cNvGrpSpPr>
            <p:nvPr/>
          </p:nvGrpSpPr>
          <p:grpSpPr bwMode="auto">
            <a:xfrm>
              <a:off x="241" y="1281"/>
              <a:ext cx="1952" cy="534"/>
              <a:chOff x="241" y="1281"/>
              <a:chExt cx="1952" cy="534"/>
            </a:xfrm>
          </p:grpSpPr>
          <p:sp>
            <p:nvSpPr>
              <p:cNvPr id="27683" name="AutoShape 9"/>
              <p:cNvSpPr>
                <a:spLocks noChangeArrowheads="1"/>
              </p:cNvSpPr>
              <p:nvPr/>
            </p:nvSpPr>
            <p:spPr bwMode="auto">
              <a:xfrm flipH="1" flipV="1">
                <a:off x="241" y="1281"/>
                <a:ext cx="1952" cy="5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851 w 21600"/>
                  <a:gd name="T13" fmla="*/ 3843 h 21600"/>
                  <a:gd name="T14" fmla="*/ 17749 w 21600"/>
                  <a:gd name="T15" fmla="*/ 177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096" y="21600"/>
                    </a:lnTo>
                    <a:lnTo>
                      <a:pt x="175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4" name="Rectangle 10"/>
              <p:cNvSpPr>
                <a:spLocks noChangeArrowheads="1"/>
              </p:cNvSpPr>
              <p:nvPr/>
            </p:nvSpPr>
            <p:spPr bwMode="auto">
              <a:xfrm>
                <a:off x="284" y="1354"/>
                <a:ext cx="1899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20000"/>
                  </a:spcBef>
                </a:pPr>
                <a:r>
                  <a:rPr lang="es-NI" dirty="0" err="1" smtClean="0">
                    <a:solidFill>
                      <a:srgbClr val="006699"/>
                    </a:solidFill>
                    <a:latin typeface="Times New Roman" pitchFamily="18" charset="0"/>
                  </a:rPr>
                  <a:t>Levée</a:t>
                </a:r>
                <a:r>
                  <a:rPr lang="es-NI" dirty="0" smtClean="0">
                    <a:solidFill>
                      <a:srgbClr val="006699"/>
                    </a:solidFill>
                    <a:latin typeface="Times New Roman" pitchFamily="18" charset="0"/>
                  </a:rPr>
                  <a:t> des </a:t>
                </a:r>
                <a:r>
                  <a:rPr lang="es-NI" dirty="0" err="1" smtClean="0">
                    <a:solidFill>
                      <a:srgbClr val="006699"/>
                    </a:solidFill>
                    <a:latin typeface="Times New Roman" pitchFamily="18" charset="0"/>
                  </a:rPr>
                  <a:t>fonds</a:t>
                </a:r>
                <a:endParaRPr lang="es-NI" sz="1400" dirty="0">
                  <a:solidFill>
                    <a:srgbClr val="006699"/>
                  </a:solidFill>
                  <a:latin typeface="Times New Roman" pitchFamily="18" charset="0"/>
                </a:endParaRPr>
              </a:p>
              <a:p>
                <a:pPr algn="ctr" defTabSz="914179">
                  <a:spcBef>
                    <a:spcPct val="50000"/>
                  </a:spcBef>
                </a:pPr>
                <a:endParaRPr lang="es-NI" sz="1400" dirty="0">
                  <a:solidFill>
                    <a:srgbClr val="006699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27673" name="Group 14"/>
            <p:cNvGrpSpPr>
              <a:grpSpLocks/>
            </p:cNvGrpSpPr>
            <p:nvPr/>
          </p:nvGrpSpPr>
          <p:grpSpPr bwMode="auto">
            <a:xfrm>
              <a:off x="4446" y="1282"/>
              <a:ext cx="1952" cy="534"/>
              <a:chOff x="4446" y="1282"/>
              <a:chExt cx="1952" cy="534"/>
            </a:xfrm>
          </p:grpSpPr>
          <p:sp>
            <p:nvSpPr>
              <p:cNvPr id="27681" name="AutoShape 12"/>
              <p:cNvSpPr>
                <a:spLocks noChangeArrowheads="1"/>
              </p:cNvSpPr>
              <p:nvPr/>
            </p:nvSpPr>
            <p:spPr bwMode="auto">
              <a:xfrm flipH="1" flipV="1">
                <a:off x="4446" y="1282"/>
                <a:ext cx="1952" cy="5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851 w 21600"/>
                  <a:gd name="T13" fmla="*/ 3843 h 21600"/>
                  <a:gd name="T14" fmla="*/ 17749 w 21600"/>
                  <a:gd name="T15" fmla="*/ 177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096" y="21600"/>
                    </a:lnTo>
                    <a:lnTo>
                      <a:pt x="175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2" name="Rectangle 13"/>
              <p:cNvSpPr>
                <a:spLocks noChangeArrowheads="1"/>
              </p:cNvSpPr>
              <p:nvPr/>
            </p:nvSpPr>
            <p:spPr bwMode="auto">
              <a:xfrm>
                <a:off x="4479" y="1347"/>
                <a:ext cx="1899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5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Achat</a:t>
                </a:r>
              </a:p>
              <a:p>
                <a:pPr algn="ctr" defTabSz="914179">
                  <a:spcBef>
                    <a:spcPct val="50000"/>
                  </a:spcBef>
                </a:pPr>
                <a:endParaRPr lang="es-NI">
                  <a:solidFill>
                    <a:srgbClr val="006699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7674" name="Rectangle 15"/>
            <p:cNvSpPr>
              <a:spLocks noChangeArrowheads="1"/>
            </p:cNvSpPr>
            <p:nvPr/>
          </p:nvSpPr>
          <p:spPr bwMode="auto">
            <a:xfrm>
              <a:off x="5665" y="1137"/>
              <a:ext cx="1141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 algn="ctr" defTabSz="914179"/>
              <a:endParaRPr lang="en-US" sz="1600"/>
            </a:p>
          </p:txBody>
        </p:sp>
        <p:grpSp>
          <p:nvGrpSpPr>
            <p:cNvPr id="27675" name="Group 18"/>
            <p:cNvGrpSpPr>
              <a:grpSpLocks/>
            </p:cNvGrpSpPr>
            <p:nvPr/>
          </p:nvGrpSpPr>
          <p:grpSpPr bwMode="auto">
            <a:xfrm>
              <a:off x="2000" y="899"/>
              <a:ext cx="2712" cy="267"/>
              <a:chOff x="2000" y="899"/>
              <a:chExt cx="2712" cy="267"/>
            </a:xfrm>
          </p:grpSpPr>
          <p:sp>
            <p:nvSpPr>
              <p:cNvPr id="27679" name="AutoShape 16"/>
              <p:cNvSpPr>
                <a:spLocks noChangeArrowheads="1"/>
              </p:cNvSpPr>
              <p:nvPr/>
            </p:nvSpPr>
            <p:spPr bwMode="auto">
              <a:xfrm flipH="1" flipV="1">
                <a:off x="2000" y="899"/>
                <a:ext cx="2712" cy="26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30 h 21600"/>
                  <a:gd name="T14" fmla="*/ 17100 w 21600"/>
                  <a:gd name="T15" fmla="*/ 17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398" y="21600"/>
                    </a:lnTo>
                    <a:lnTo>
                      <a:pt x="1620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lIns="92075" tIns="46038" rIns="92075" bIns="46038"/>
              <a:lstStyle/>
              <a:p>
                <a:endParaRPr lang="en-US"/>
              </a:p>
            </p:txBody>
          </p:sp>
          <p:sp>
            <p:nvSpPr>
              <p:cNvPr id="27680" name="Rectangle 17"/>
              <p:cNvSpPr>
                <a:spLocks noChangeArrowheads="1"/>
              </p:cNvSpPr>
              <p:nvPr/>
            </p:nvSpPr>
            <p:spPr bwMode="auto">
              <a:xfrm>
                <a:off x="2791" y="901"/>
                <a:ext cx="11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50000"/>
                  </a:spcBef>
                </a:pPr>
                <a:r>
                  <a:rPr lang="es-NI">
                    <a:solidFill>
                      <a:srgbClr val="E7FAFF"/>
                    </a:solidFill>
                    <a:latin typeface="Times New Roman" pitchFamily="18" charset="0"/>
                    <a:ea typeface="SimSun" pitchFamily="2" charset="-122"/>
                  </a:rPr>
                  <a:t>Gouvernance</a:t>
                </a:r>
              </a:p>
            </p:txBody>
          </p:sp>
        </p:grpSp>
        <p:grpSp>
          <p:nvGrpSpPr>
            <p:cNvPr id="27676" name="Group 21"/>
            <p:cNvGrpSpPr>
              <a:grpSpLocks/>
            </p:cNvGrpSpPr>
            <p:nvPr/>
          </p:nvGrpSpPr>
          <p:grpSpPr bwMode="auto">
            <a:xfrm>
              <a:off x="2341" y="1286"/>
              <a:ext cx="1952" cy="534"/>
              <a:chOff x="2341" y="1286"/>
              <a:chExt cx="1952" cy="534"/>
            </a:xfrm>
          </p:grpSpPr>
          <p:sp>
            <p:nvSpPr>
              <p:cNvPr id="27677" name="AutoShape 19"/>
              <p:cNvSpPr>
                <a:spLocks noChangeArrowheads="1"/>
              </p:cNvSpPr>
              <p:nvPr/>
            </p:nvSpPr>
            <p:spPr bwMode="auto">
              <a:xfrm flipH="1" flipV="1">
                <a:off x="2341" y="1286"/>
                <a:ext cx="1952" cy="5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851 w 21600"/>
                  <a:gd name="T13" fmla="*/ 3843 h 21600"/>
                  <a:gd name="T14" fmla="*/ 17749 w 21600"/>
                  <a:gd name="T15" fmla="*/ 177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096" y="21600"/>
                    </a:lnTo>
                    <a:lnTo>
                      <a:pt x="175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78" name="Rectangle 20"/>
              <p:cNvSpPr>
                <a:spLocks noChangeArrowheads="1"/>
              </p:cNvSpPr>
              <p:nvPr/>
            </p:nvSpPr>
            <p:spPr bwMode="auto">
              <a:xfrm>
                <a:off x="2361" y="1345"/>
                <a:ext cx="1899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5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Mise en commun</a:t>
                </a:r>
              </a:p>
              <a:p>
                <a:pPr algn="ctr" defTabSz="914179">
                  <a:spcBef>
                    <a:spcPct val="50000"/>
                  </a:spcBef>
                </a:pPr>
                <a:endParaRPr lang="es-NI">
                  <a:solidFill>
                    <a:srgbClr val="006699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7653" name="Rectangle 23"/>
          <p:cNvSpPr>
            <a:spLocks noChangeArrowheads="1"/>
          </p:cNvSpPr>
          <p:nvPr/>
        </p:nvSpPr>
        <p:spPr bwMode="auto">
          <a:xfrm>
            <a:off x="181903" y="4873889"/>
            <a:ext cx="8811417" cy="751601"/>
          </a:xfrm>
          <a:prstGeom prst="rect">
            <a:avLst/>
          </a:prstGeom>
          <a:solidFill>
            <a:srgbClr val="006699"/>
          </a:solidFill>
          <a:ln w="25400">
            <a:solidFill>
              <a:srgbClr val="E7FA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3200">
                <a:solidFill>
                  <a:srgbClr val="E7FAFF"/>
                </a:solidFill>
                <a:latin typeface="Times New Roman" pitchFamily="18" charset="0"/>
                <a:ea typeface="SimSun" pitchFamily="2" charset="-122"/>
              </a:rPr>
              <a:t>Couverture universelle</a:t>
            </a:r>
          </a:p>
        </p:txBody>
      </p:sp>
      <p:grpSp>
        <p:nvGrpSpPr>
          <p:cNvPr id="27654" name="Group 28"/>
          <p:cNvGrpSpPr>
            <a:grpSpLocks/>
          </p:cNvGrpSpPr>
          <p:nvPr/>
        </p:nvGrpSpPr>
        <p:grpSpPr bwMode="auto">
          <a:xfrm>
            <a:off x="1588255" y="4382900"/>
            <a:ext cx="5835816" cy="627774"/>
            <a:chOff x="1170" y="3044"/>
            <a:chExt cx="4299" cy="436"/>
          </a:xfrm>
        </p:grpSpPr>
        <p:sp>
          <p:nvSpPr>
            <p:cNvPr id="27667" name="Line 24"/>
            <p:cNvSpPr>
              <a:spLocks noChangeShapeType="1"/>
            </p:cNvSpPr>
            <p:nvPr/>
          </p:nvSpPr>
          <p:spPr bwMode="auto">
            <a:xfrm flipV="1">
              <a:off x="1170" y="3217"/>
              <a:ext cx="4299" cy="15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Line 25"/>
            <p:cNvSpPr>
              <a:spLocks noChangeShapeType="1"/>
            </p:cNvSpPr>
            <p:nvPr/>
          </p:nvSpPr>
          <p:spPr bwMode="auto">
            <a:xfrm>
              <a:off x="1199" y="3080"/>
              <a:ext cx="0" cy="179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9" name="Line 26"/>
            <p:cNvSpPr>
              <a:spLocks noChangeShapeType="1"/>
            </p:cNvSpPr>
            <p:nvPr/>
          </p:nvSpPr>
          <p:spPr bwMode="auto">
            <a:xfrm>
              <a:off x="5447" y="3044"/>
              <a:ext cx="0" cy="179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0" name="Line 27"/>
            <p:cNvSpPr>
              <a:spLocks noChangeShapeType="1"/>
            </p:cNvSpPr>
            <p:nvPr/>
          </p:nvSpPr>
          <p:spPr bwMode="auto">
            <a:xfrm>
              <a:off x="3318" y="3073"/>
              <a:ext cx="0" cy="407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5" name="Rectangle 29"/>
          <p:cNvSpPr>
            <a:spLocks noChangeArrowheads="1"/>
          </p:cNvSpPr>
          <p:nvPr/>
        </p:nvSpPr>
        <p:spPr bwMode="auto">
          <a:xfrm>
            <a:off x="3154789" y="5647087"/>
            <a:ext cx="2959311" cy="28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endParaRPr lang="en-US" sz="1600"/>
          </a:p>
        </p:txBody>
      </p:sp>
      <p:sp>
        <p:nvSpPr>
          <p:cNvPr id="27656" name="Oval 30"/>
          <p:cNvSpPr>
            <a:spLocks noChangeArrowheads="1"/>
          </p:cNvSpPr>
          <p:nvPr/>
        </p:nvSpPr>
        <p:spPr bwMode="auto">
          <a:xfrm>
            <a:off x="400458" y="3740727"/>
            <a:ext cx="2742114" cy="688248"/>
          </a:xfrm>
          <a:prstGeom prst="ellipse">
            <a:avLst/>
          </a:prstGeom>
          <a:solidFill>
            <a:srgbClr val="EAEAEA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140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Mobilisation suffisante des ressources</a:t>
            </a:r>
          </a:p>
        </p:txBody>
      </p:sp>
      <p:sp>
        <p:nvSpPr>
          <p:cNvPr id="27657" name="Oval 31"/>
          <p:cNvSpPr>
            <a:spLocks noChangeArrowheads="1"/>
          </p:cNvSpPr>
          <p:nvPr/>
        </p:nvSpPr>
        <p:spPr bwMode="auto">
          <a:xfrm>
            <a:off x="3457508" y="3704731"/>
            <a:ext cx="2112242" cy="614815"/>
          </a:xfrm>
          <a:prstGeom prst="ellipse">
            <a:avLst/>
          </a:prstGeom>
          <a:solidFill>
            <a:srgbClr val="EAEAEA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140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Accessibilité financière</a:t>
            </a:r>
          </a:p>
        </p:txBody>
      </p:sp>
      <p:sp>
        <p:nvSpPr>
          <p:cNvPr id="27658" name="Oval 32"/>
          <p:cNvSpPr>
            <a:spLocks noChangeArrowheads="1"/>
          </p:cNvSpPr>
          <p:nvPr/>
        </p:nvSpPr>
        <p:spPr bwMode="auto">
          <a:xfrm>
            <a:off x="6017719" y="3662975"/>
            <a:ext cx="2505912" cy="623455"/>
          </a:xfrm>
          <a:prstGeom prst="ellipse">
            <a:avLst/>
          </a:prstGeom>
          <a:solidFill>
            <a:srgbClr val="EAEAEA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140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Utilisation optimale des ressources</a:t>
            </a:r>
          </a:p>
        </p:txBody>
      </p:sp>
      <p:sp>
        <p:nvSpPr>
          <p:cNvPr id="27659" name="Rectangle 33"/>
          <p:cNvSpPr>
            <a:spLocks noChangeArrowheads="1"/>
          </p:cNvSpPr>
          <p:nvPr/>
        </p:nvSpPr>
        <p:spPr bwMode="auto">
          <a:xfrm>
            <a:off x="8264352" y="4240355"/>
            <a:ext cx="879648" cy="31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endParaRPr lang="en-US" sz="1600"/>
          </a:p>
        </p:txBody>
      </p:sp>
      <p:sp>
        <p:nvSpPr>
          <p:cNvPr id="27660" name="Line 34"/>
          <p:cNvSpPr>
            <a:spLocks noChangeShapeType="1"/>
          </p:cNvSpPr>
          <p:nvPr/>
        </p:nvSpPr>
        <p:spPr bwMode="auto">
          <a:xfrm>
            <a:off x="1552960" y="2793306"/>
            <a:ext cx="10860" cy="89414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7661" name="Line 35"/>
          <p:cNvSpPr>
            <a:spLocks noChangeShapeType="1"/>
          </p:cNvSpPr>
          <p:nvPr/>
        </p:nvSpPr>
        <p:spPr bwMode="auto">
          <a:xfrm>
            <a:off x="4525846" y="2760191"/>
            <a:ext cx="10860" cy="89414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7662" name="Line 36"/>
          <p:cNvSpPr>
            <a:spLocks noChangeShapeType="1"/>
          </p:cNvSpPr>
          <p:nvPr/>
        </p:nvSpPr>
        <p:spPr bwMode="auto">
          <a:xfrm>
            <a:off x="7343979" y="2683878"/>
            <a:ext cx="10860" cy="89414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7663" name="Line 37"/>
          <p:cNvSpPr>
            <a:spLocks noChangeShapeType="1"/>
          </p:cNvSpPr>
          <p:nvPr/>
        </p:nvSpPr>
        <p:spPr bwMode="auto">
          <a:xfrm>
            <a:off x="2127175" y="2855221"/>
            <a:ext cx="1422641" cy="74728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7664" name="Line 38"/>
          <p:cNvSpPr>
            <a:spLocks noChangeShapeType="1"/>
          </p:cNvSpPr>
          <p:nvPr/>
        </p:nvSpPr>
        <p:spPr bwMode="auto">
          <a:xfrm>
            <a:off x="5114993" y="2773149"/>
            <a:ext cx="1229879" cy="7760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7665" name="Line 39"/>
          <p:cNvSpPr>
            <a:spLocks noChangeShapeType="1"/>
          </p:cNvSpPr>
          <p:nvPr/>
        </p:nvSpPr>
        <p:spPr bwMode="auto">
          <a:xfrm flipH="1">
            <a:off x="2357947" y="2787548"/>
            <a:ext cx="1641196" cy="7472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7666" name="Line 40"/>
          <p:cNvSpPr>
            <a:spLocks noChangeShapeType="1"/>
          </p:cNvSpPr>
          <p:nvPr/>
        </p:nvSpPr>
        <p:spPr bwMode="auto">
          <a:xfrm flipH="1">
            <a:off x="5280606" y="2745792"/>
            <a:ext cx="1628979" cy="80343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1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>
              <a:lnSpc>
                <a:spcPct val="140000"/>
              </a:lnSpc>
              <a:spcAft>
                <a:spcPct val="70000"/>
              </a:spcAft>
            </a:pPr>
            <a:r>
              <a:rPr lang="es-NI" sz="2800">
                <a:solidFill>
                  <a:schemeClr val="tx1"/>
                </a:solidFill>
              </a:rPr>
              <a:t>Le rôle de la concéption institutionnelle </a:t>
            </a:r>
            <a:br>
              <a:rPr lang="es-NI" sz="2800">
                <a:solidFill>
                  <a:schemeClr val="tx1"/>
                </a:solidFill>
              </a:rPr>
            </a:br>
            <a:r>
              <a:rPr lang="es-NI" sz="2800">
                <a:solidFill>
                  <a:schemeClr val="tx1"/>
                </a:solidFill>
              </a:rPr>
              <a:t>et la pratique organisationnelle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4187"/>
            <a:ext cx="9144000" cy="4728463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endParaRPr lang="es-NI" i="1" smtClean="0"/>
          </a:p>
          <a:p>
            <a:pPr>
              <a:buFont typeface="Wingdings" pitchFamily="2" charset="2"/>
              <a:buNone/>
            </a:pPr>
            <a:endParaRPr lang="es-NI" i="1" smtClean="0"/>
          </a:p>
          <a:p>
            <a:pPr>
              <a:buFont typeface="Wingdings" pitchFamily="2" charset="2"/>
              <a:buNone/>
            </a:pPr>
            <a:endParaRPr lang="es-NI" i="1" smtClean="0"/>
          </a:p>
          <a:p>
            <a:pPr>
              <a:buFont typeface="Wingdings" pitchFamily="2" charset="2"/>
              <a:buNone/>
            </a:pPr>
            <a:endParaRPr lang="es-NI" i="1" smtClean="0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327154" y="1294425"/>
            <a:ext cx="8911870" cy="1326100"/>
            <a:chOff x="241" y="899"/>
            <a:chExt cx="6565" cy="921"/>
          </a:xfrm>
        </p:grpSpPr>
        <p:grpSp>
          <p:nvGrpSpPr>
            <p:cNvPr id="29726" name="Group 5"/>
            <p:cNvGrpSpPr>
              <a:grpSpLocks/>
            </p:cNvGrpSpPr>
            <p:nvPr/>
          </p:nvGrpSpPr>
          <p:grpSpPr bwMode="auto">
            <a:xfrm>
              <a:off x="1226" y="1151"/>
              <a:ext cx="4216" cy="223"/>
              <a:chOff x="1226" y="1151"/>
              <a:chExt cx="4216" cy="223"/>
            </a:xfrm>
          </p:grpSpPr>
          <p:sp>
            <p:nvSpPr>
              <p:cNvPr id="29740" name="Line 6"/>
              <p:cNvSpPr>
                <a:spLocks noChangeShapeType="1"/>
              </p:cNvSpPr>
              <p:nvPr/>
            </p:nvSpPr>
            <p:spPr bwMode="auto">
              <a:xfrm flipV="1">
                <a:off x="1226" y="1159"/>
                <a:ext cx="0" cy="20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1" name="Line 7"/>
              <p:cNvSpPr>
                <a:spLocks noChangeShapeType="1"/>
              </p:cNvSpPr>
              <p:nvPr/>
            </p:nvSpPr>
            <p:spPr bwMode="auto">
              <a:xfrm flipV="1">
                <a:off x="3314" y="1151"/>
                <a:ext cx="0" cy="22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2" name="Line 8"/>
              <p:cNvSpPr>
                <a:spLocks noChangeShapeType="1"/>
              </p:cNvSpPr>
              <p:nvPr/>
            </p:nvSpPr>
            <p:spPr bwMode="auto">
              <a:xfrm flipV="1">
                <a:off x="5429" y="1155"/>
                <a:ext cx="8" cy="21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3" name="Line 9"/>
              <p:cNvSpPr>
                <a:spLocks noChangeShapeType="1"/>
              </p:cNvSpPr>
              <p:nvPr/>
            </p:nvSpPr>
            <p:spPr bwMode="auto">
              <a:xfrm flipV="1">
                <a:off x="1226" y="1161"/>
                <a:ext cx="4216" cy="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727" name="Group 10"/>
            <p:cNvGrpSpPr>
              <a:grpSpLocks/>
            </p:cNvGrpSpPr>
            <p:nvPr/>
          </p:nvGrpSpPr>
          <p:grpSpPr bwMode="auto">
            <a:xfrm>
              <a:off x="241" y="1281"/>
              <a:ext cx="1952" cy="534"/>
              <a:chOff x="241" y="1281"/>
              <a:chExt cx="1952" cy="534"/>
            </a:xfrm>
          </p:grpSpPr>
          <p:sp>
            <p:nvSpPr>
              <p:cNvPr id="29738" name="AutoShape 11"/>
              <p:cNvSpPr>
                <a:spLocks noChangeArrowheads="1"/>
              </p:cNvSpPr>
              <p:nvPr/>
            </p:nvSpPr>
            <p:spPr bwMode="auto">
              <a:xfrm flipH="1" flipV="1">
                <a:off x="241" y="1281"/>
                <a:ext cx="1952" cy="5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851 w 21600"/>
                  <a:gd name="T13" fmla="*/ 3843 h 21600"/>
                  <a:gd name="T14" fmla="*/ 17749 w 21600"/>
                  <a:gd name="T15" fmla="*/ 177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096" y="21600"/>
                    </a:lnTo>
                    <a:lnTo>
                      <a:pt x="175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9" name="Rectangle 12"/>
              <p:cNvSpPr>
                <a:spLocks noChangeArrowheads="1"/>
              </p:cNvSpPr>
              <p:nvPr/>
            </p:nvSpPr>
            <p:spPr bwMode="auto">
              <a:xfrm>
                <a:off x="284" y="1354"/>
                <a:ext cx="1899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3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Collection </a:t>
                </a:r>
              </a:p>
              <a:p>
                <a:pPr algn="ctr" defTabSz="914179">
                  <a:spcBef>
                    <a:spcPct val="3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des ressrouces</a:t>
                </a:r>
                <a:endParaRPr lang="es-NI" sz="1200">
                  <a:solidFill>
                    <a:srgbClr val="006699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29728" name="Group 13"/>
            <p:cNvGrpSpPr>
              <a:grpSpLocks/>
            </p:cNvGrpSpPr>
            <p:nvPr/>
          </p:nvGrpSpPr>
          <p:grpSpPr bwMode="auto">
            <a:xfrm>
              <a:off x="4446" y="1282"/>
              <a:ext cx="1952" cy="534"/>
              <a:chOff x="4446" y="1282"/>
              <a:chExt cx="1952" cy="534"/>
            </a:xfrm>
          </p:grpSpPr>
          <p:sp>
            <p:nvSpPr>
              <p:cNvPr id="29736" name="AutoShape 14"/>
              <p:cNvSpPr>
                <a:spLocks noChangeArrowheads="1"/>
              </p:cNvSpPr>
              <p:nvPr/>
            </p:nvSpPr>
            <p:spPr bwMode="auto">
              <a:xfrm flipH="1" flipV="1">
                <a:off x="4446" y="1282"/>
                <a:ext cx="1952" cy="5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851 w 21600"/>
                  <a:gd name="T13" fmla="*/ 3843 h 21600"/>
                  <a:gd name="T14" fmla="*/ 17749 w 21600"/>
                  <a:gd name="T15" fmla="*/ 177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096" y="21600"/>
                    </a:lnTo>
                    <a:lnTo>
                      <a:pt x="175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7" name="Rectangle 15"/>
              <p:cNvSpPr>
                <a:spLocks noChangeArrowheads="1"/>
              </p:cNvSpPr>
              <p:nvPr/>
            </p:nvSpPr>
            <p:spPr bwMode="auto">
              <a:xfrm>
                <a:off x="4479" y="1347"/>
                <a:ext cx="1899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5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Achat</a:t>
                </a:r>
                <a:endParaRPr lang="es-NI" sz="1200">
                  <a:solidFill>
                    <a:srgbClr val="006699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9729" name="Rectangle 16"/>
            <p:cNvSpPr>
              <a:spLocks noChangeArrowheads="1"/>
            </p:cNvSpPr>
            <p:nvPr/>
          </p:nvSpPr>
          <p:spPr bwMode="auto">
            <a:xfrm>
              <a:off x="5665" y="1137"/>
              <a:ext cx="1141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 algn="ctr" defTabSz="914179"/>
              <a:endParaRPr lang="en-US" sz="1000" i="1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endParaRPr>
            </a:p>
          </p:txBody>
        </p:sp>
        <p:grpSp>
          <p:nvGrpSpPr>
            <p:cNvPr id="29730" name="Group 17"/>
            <p:cNvGrpSpPr>
              <a:grpSpLocks/>
            </p:cNvGrpSpPr>
            <p:nvPr/>
          </p:nvGrpSpPr>
          <p:grpSpPr bwMode="auto">
            <a:xfrm>
              <a:off x="2000" y="899"/>
              <a:ext cx="2712" cy="267"/>
              <a:chOff x="2000" y="899"/>
              <a:chExt cx="2712" cy="267"/>
            </a:xfrm>
          </p:grpSpPr>
          <p:sp>
            <p:nvSpPr>
              <p:cNvPr id="29734" name="AutoShape 18"/>
              <p:cNvSpPr>
                <a:spLocks noChangeArrowheads="1"/>
              </p:cNvSpPr>
              <p:nvPr/>
            </p:nvSpPr>
            <p:spPr bwMode="auto">
              <a:xfrm flipH="1" flipV="1">
                <a:off x="2000" y="899"/>
                <a:ext cx="2712" cy="26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0 w 21600"/>
                  <a:gd name="T13" fmla="*/ 4530 h 21600"/>
                  <a:gd name="T14" fmla="*/ 17100 w 21600"/>
                  <a:gd name="T15" fmla="*/ 1707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398" y="21600"/>
                    </a:lnTo>
                    <a:lnTo>
                      <a:pt x="1620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99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lIns="92075" tIns="46038" rIns="92075" bIns="46038"/>
              <a:lstStyle/>
              <a:p>
                <a:endParaRPr lang="en-US"/>
              </a:p>
            </p:txBody>
          </p:sp>
          <p:sp>
            <p:nvSpPr>
              <p:cNvPr id="29735" name="Rectangle 19"/>
              <p:cNvSpPr>
                <a:spLocks noChangeArrowheads="1"/>
              </p:cNvSpPr>
              <p:nvPr/>
            </p:nvSpPr>
            <p:spPr bwMode="auto">
              <a:xfrm>
                <a:off x="2791" y="901"/>
                <a:ext cx="113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50000"/>
                  </a:spcBef>
                </a:pPr>
                <a:r>
                  <a:rPr lang="es-NI">
                    <a:solidFill>
                      <a:srgbClr val="E7FAFF"/>
                    </a:solidFill>
                    <a:latin typeface="Times New Roman" pitchFamily="18" charset="0"/>
                    <a:ea typeface="SimSun" pitchFamily="2" charset="-122"/>
                  </a:rPr>
                  <a:t>Gouvernance</a:t>
                </a:r>
              </a:p>
            </p:txBody>
          </p:sp>
        </p:grpSp>
        <p:grpSp>
          <p:nvGrpSpPr>
            <p:cNvPr id="29731" name="Group 20"/>
            <p:cNvGrpSpPr>
              <a:grpSpLocks/>
            </p:cNvGrpSpPr>
            <p:nvPr/>
          </p:nvGrpSpPr>
          <p:grpSpPr bwMode="auto">
            <a:xfrm>
              <a:off x="2341" y="1286"/>
              <a:ext cx="1952" cy="534"/>
              <a:chOff x="2341" y="1286"/>
              <a:chExt cx="1952" cy="534"/>
            </a:xfrm>
          </p:grpSpPr>
          <p:sp>
            <p:nvSpPr>
              <p:cNvPr id="29732" name="AutoShape 21"/>
              <p:cNvSpPr>
                <a:spLocks noChangeArrowheads="1"/>
              </p:cNvSpPr>
              <p:nvPr/>
            </p:nvSpPr>
            <p:spPr bwMode="auto">
              <a:xfrm flipH="1" flipV="1">
                <a:off x="2341" y="1286"/>
                <a:ext cx="1952" cy="5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851 w 21600"/>
                  <a:gd name="T13" fmla="*/ 3843 h 21600"/>
                  <a:gd name="T14" fmla="*/ 17749 w 21600"/>
                  <a:gd name="T15" fmla="*/ 1775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096" y="21600"/>
                    </a:lnTo>
                    <a:lnTo>
                      <a:pt x="17504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AEA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3" name="Rectangle 22"/>
              <p:cNvSpPr>
                <a:spLocks noChangeArrowheads="1"/>
              </p:cNvSpPr>
              <p:nvPr/>
            </p:nvSpPr>
            <p:spPr bwMode="auto">
              <a:xfrm>
                <a:off x="2361" y="1345"/>
                <a:ext cx="1899" cy="4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 algn="ctr" defTabSz="914179">
                  <a:spcBef>
                    <a:spcPct val="3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Mise </a:t>
                </a:r>
              </a:p>
              <a:p>
                <a:pPr algn="ctr" defTabSz="914179">
                  <a:spcBef>
                    <a:spcPct val="30000"/>
                  </a:spcBef>
                </a:pPr>
                <a:r>
                  <a:rPr lang="es-NI">
                    <a:solidFill>
                      <a:srgbClr val="006699"/>
                    </a:solidFill>
                    <a:latin typeface="Times New Roman" pitchFamily="18" charset="0"/>
                  </a:rPr>
                  <a:t>en commun</a:t>
                </a:r>
                <a:endParaRPr lang="es-NI" sz="1200">
                  <a:solidFill>
                    <a:srgbClr val="006699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9701" name="Rectangle 23"/>
          <p:cNvSpPr>
            <a:spLocks noChangeArrowheads="1"/>
          </p:cNvSpPr>
          <p:nvPr/>
        </p:nvSpPr>
        <p:spPr bwMode="auto">
          <a:xfrm>
            <a:off x="314936" y="2673800"/>
            <a:ext cx="2683743" cy="35996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i="1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Arrangement institutionnel</a:t>
            </a:r>
          </a:p>
        </p:txBody>
      </p:sp>
      <p:sp>
        <p:nvSpPr>
          <p:cNvPr id="29702" name="Rectangle 24"/>
          <p:cNvSpPr>
            <a:spLocks noChangeArrowheads="1"/>
          </p:cNvSpPr>
          <p:nvPr/>
        </p:nvSpPr>
        <p:spPr bwMode="auto">
          <a:xfrm>
            <a:off x="308149" y="3146070"/>
            <a:ext cx="2683742" cy="35852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i="1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Pratique organisationnelle</a:t>
            </a:r>
          </a:p>
        </p:txBody>
      </p:sp>
      <p:sp>
        <p:nvSpPr>
          <p:cNvPr id="29703" name="Rectangle 25"/>
          <p:cNvSpPr>
            <a:spLocks noChangeArrowheads="1"/>
          </p:cNvSpPr>
          <p:nvPr/>
        </p:nvSpPr>
        <p:spPr bwMode="auto">
          <a:xfrm>
            <a:off x="3154788" y="2678119"/>
            <a:ext cx="2683743" cy="35996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Arrangement institutionnel</a:t>
            </a:r>
          </a:p>
          <a:p>
            <a:pPr algn="ctr" defTabSz="914179"/>
            <a:endParaRPr lang="es-NI" i="1">
              <a:solidFill>
                <a:srgbClr val="FF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9704" name="Rectangle 26"/>
          <p:cNvSpPr>
            <a:spLocks noChangeArrowheads="1"/>
          </p:cNvSpPr>
          <p:nvPr/>
        </p:nvSpPr>
        <p:spPr bwMode="auto">
          <a:xfrm>
            <a:off x="3148002" y="3150389"/>
            <a:ext cx="2683742" cy="35852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Pratique organisationnelle</a:t>
            </a:r>
          </a:p>
        </p:txBody>
      </p:sp>
      <p:sp>
        <p:nvSpPr>
          <p:cNvPr id="29705" name="Rectangle 27"/>
          <p:cNvSpPr>
            <a:spLocks noChangeArrowheads="1"/>
          </p:cNvSpPr>
          <p:nvPr/>
        </p:nvSpPr>
        <p:spPr bwMode="auto">
          <a:xfrm>
            <a:off x="6028579" y="2678119"/>
            <a:ext cx="2683742" cy="35996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Arrangement institutionnel</a:t>
            </a:r>
            <a:endParaRPr lang="es-NI" i="1">
              <a:solidFill>
                <a:srgbClr val="FF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9706" name="Rectangle 28"/>
          <p:cNvSpPr>
            <a:spLocks noChangeArrowheads="1"/>
          </p:cNvSpPr>
          <p:nvPr/>
        </p:nvSpPr>
        <p:spPr bwMode="auto">
          <a:xfrm>
            <a:off x="6021791" y="3150389"/>
            <a:ext cx="2683743" cy="35852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Pratique organisationnelle</a:t>
            </a:r>
          </a:p>
        </p:txBody>
      </p:sp>
      <p:sp>
        <p:nvSpPr>
          <p:cNvPr id="29707" name="Oval 29"/>
          <p:cNvSpPr>
            <a:spLocks noChangeArrowheads="1"/>
          </p:cNvSpPr>
          <p:nvPr/>
        </p:nvSpPr>
        <p:spPr bwMode="auto">
          <a:xfrm>
            <a:off x="336656" y="4774539"/>
            <a:ext cx="2742114" cy="688248"/>
          </a:xfrm>
          <a:prstGeom prst="ellipse">
            <a:avLst/>
          </a:prstGeom>
          <a:solidFill>
            <a:srgbClr val="EAEAEA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140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Mobilisation des ressources</a:t>
            </a:r>
          </a:p>
        </p:txBody>
      </p:sp>
      <p:sp>
        <p:nvSpPr>
          <p:cNvPr id="29708" name="Oval 30"/>
          <p:cNvSpPr>
            <a:spLocks noChangeArrowheads="1"/>
          </p:cNvSpPr>
          <p:nvPr/>
        </p:nvSpPr>
        <p:spPr bwMode="auto">
          <a:xfrm>
            <a:off x="3443933" y="4793257"/>
            <a:ext cx="2112242" cy="614815"/>
          </a:xfrm>
          <a:prstGeom prst="ellipse">
            <a:avLst/>
          </a:prstGeom>
          <a:solidFill>
            <a:srgbClr val="EAEAEA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140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Accessibilité financière</a:t>
            </a:r>
          </a:p>
        </p:txBody>
      </p:sp>
      <p:sp>
        <p:nvSpPr>
          <p:cNvPr id="29709" name="Oval 31"/>
          <p:cNvSpPr>
            <a:spLocks noChangeArrowheads="1"/>
          </p:cNvSpPr>
          <p:nvPr/>
        </p:nvSpPr>
        <p:spPr bwMode="auto">
          <a:xfrm>
            <a:off x="6253921" y="4821770"/>
            <a:ext cx="2223556" cy="623454"/>
          </a:xfrm>
          <a:prstGeom prst="ellipse">
            <a:avLst/>
          </a:prstGeom>
          <a:solidFill>
            <a:srgbClr val="EAEAEA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1400" dirty="0" err="1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Utilisation</a:t>
            </a:r>
            <a:r>
              <a:rPr lang="es-NI" sz="1400" dirty="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 </a:t>
            </a:r>
            <a:r>
              <a:rPr lang="es-NI" sz="1400" dirty="0" err="1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optimale</a:t>
            </a:r>
            <a:r>
              <a:rPr lang="es-NI" sz="1400" dirty="0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 des </a:t>
            </a:r>
            <a:r>
              <a:rPr lang="es-NI" sz="1400" dirty="0" err="1">
                <a:solidFill>
                  <a:srgbClr val="006699"/>
                </a:solidFill>
                <a:latin typeface="Times New Roman" pitchFamily="18" charset="0"/>
                <a:ea typeface="SimSun" pitchFamily="2" charset="-122"/>
              </a:rPr>
              <a:t>ressrouces</a:t>
            </a:r>
            <a:endParaRPr lang="es-NI" sz="1400" dirty="0">
              <a:solidFill>
                <a:srgbClr val="006699"/>
              </a:solidFill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29710" name="Rectangle 32"/>
          <p:cNvSpPr>
            <a:spLocks noChangeArrowheads="1"/>
          </p:cNvSpPr>
          <p:nvPr/>
        </p:nvSpPr>
        <p:spPr bwMode="auto">
          <a:xfrm>
            <a:off x="35496" y="5935057"/>
            <a:ext cx="8811417" cy="751601"/>
          </a:xfrm>
          <a:prstGeom prst="rect">
            <a:avLst/>
          </a:prstGeom>
          <a:solidFill>
            <a:srgbClr val="006699"/>
          </a:solidFill>
          <a:ln w="25400">
            <a:solidFill>
              <a:srgbClr val="E7FA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704" tIns="40352" rIns="80704" bIns="40352"/>
          <a:lstStyle/>
          <a:p>
            <a:pPr algn="ctr" defTabSz="914179"/>
            <a:r>
              <a:rPr lang="es-NI" sz="3200">
                <a:solidFill>
                  <a:srgbClr val="E7FAFF"/>
                </a:solidFill>
                <a:latin typeface="Times New Roman" pitchFamily="18" charset="0"/>
                <a:ea typeface="SimSun" pitchFamily="2" charset="-122"/>
              </a:rPr>
              <a:t>Universal coverage</a:t>
            </a:r>
          </a:p>
        </p:txBody>
      </p:sp>
      <p:grpSp>
        <p:nvGrpSpPr>
          <p:cNvPr id="29711" name="Group 33"/>
          <p:cNvGrpSpPr>
            <a:grpSpLocks/>
          </p:cNvGrpSpPr>
          <p:nvPr/>
        </p:nvGrpSpPr>
        <p:grpSpPr bwMode="auto">
          <a:xfrm>
            <a:off x="1538028" y="5415272"/>
            <a:ext cx="5835815" cy="627774"/>
            <a:chOff x="1133" y="3761"/>
            <a:chExt cx="4299" cy="436"/>
          </a:xfrm>
        </p:grpSpPr>
        <p:sp>
          <p:nvSpPr>
            <p:cNvPr id="29722" name="Line 34"/>
            <p:cNvSpPr>
              <a:spLocks noChangeShapeType="1"/>
            </p:cNvSpPr>
            <p:nvPr/>
          </p:nvSpPr>
          <p:spPr bwMode="auto">
            <a:xfrm flipV="1">
              <a:off x="1133" y="3934"/>
              <a:ext cx="4299" cy="15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3" name="Line 35"/>
            <p:cNvSpPr>
              <a:spLocks noChangeShapeType="1"/>
            </p:cNvSpPr>
            <p:nvPr/>
          </p:nvSpPr>
          <p:spPr bwMode="auto">
            <a:xfrm>
              <a:off x="1162" y="3797"/>
              <a:ext cx="0" cy="179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4" name="Line 36"/>
            <p:cNvSpPr>
              <a:spLocks noChangeShapeType="1"/>
            </p:cNvSpPr>
            <p:nvPr/>
          </p:nvSpPr>
          <p:spPr bwMode="auto">
            <a:xfrm>
              <a:off x="5410" y="3761"/>
              <a:ext cx="0" cy="179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5" name="Line 37"/>
            <p:cNvSpPr>
              <a:spLocks noChangeShapeType="1"/>
            </p:cNvSpPr>
            <p:nvPr/>
          </p:nvSpPr>
          <p:spPr bwMode="auto">
            <a:xfrm>
              <a:off x="3281" y="3790"/>
              <a:ext cx="0" cy="407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12" name="Line 38"/>
          <p:cNvSpPr>
            <a:spLocks noChangeShapeType="1"/>
          </p:cNvSpPr>
          <p:nvPr/>
        </p:nvSpPr>
        <p:spPr bwMode="auto">
          <a:xfrm>
            <a:off x="1627622" y="3997021"/>
            <a:ext cx="0" cy="5169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3" name="Line 39"/>
          <p:cNvSpPr>
            <a:spLocks noChangeShapeType="1"/>
          </p:cNvSpPr>
          <p:nvPr/>
        </p:nvSpPr>
        <p:spPr bwMode="auto">
          <a:xfrm>
            <a:off x="4498696" y="3969664"/>
            <a:ext cx="0" cy="5313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4" name="Line 40"/>
          <p:cNvSpPr>
            <a:spLocks noChangeShapeType="1"/>
          </p:cNvSpPr>
          <p:nvPr/>
        </p:nvSpPr>
        <p:spPr bwMode="auto">
          <a:xfrm>
            <a:off x="7357553" y="3942306"/>
            <a:ext cx="0" cy="57162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5" name="Line 41"/>
          <p:cNvSpPr>
            <a:spLocks noChangeShapeType="1"/>
          </p:cNvSpPr>
          <p:nvPr/>
        </p:nvSpPr>
        <p:spPr bwMode="auto">
          <a:xfrm>
            <a:off x="2319938" y="4024377"/>
            <a:ext cx="935305" cy="4895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6" name="Line 42"/>
          <p:cNvSpPr>
            <a:spLocks noChangeShapeType="1"/>
          </p:cNvSpPr>
          <p:nvPr/>
        </p:nvSpPr>
        <p:spPr bwMode="auto">
          <a:xfrm>
            <a:off x="5319973" y="3942306"/>
            <a:ext cx="986889" cy="5169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7" name="Line 43"/>
          <p:cNvSpPr>
            <a:spLocks noChangeShapeType="1"/>
          </p:cNvSpPr>
          <p:nvPr/>
        </p:nvSpPr>
        <p:spPr bwMode="auto">
          <a:xfrm flipH="1">
            <a:off x="2486907" y="4119408"/>
            <a:ext cx="999107" cy="3671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8" name="Line 44"/>
          <p:cNvSpPr>
            <a:spLocks noChangeShapeType="1"/>
          </p:cNvSpPr>
          <p:nvPr/>
        </p:nvSpPr>
        <p:spPr bwMode="auto">
          <a:xfrm flipH="1">
            <a:off x="5678349" y="3969663"/>
            <a:ext cx="1000464" cy="4895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/>
          <a:lstStyle/>
          <a:p>
            <a:endParaRPr lang="en-US"/>
          </a:p>
        </p:txBody>
      </p:sp>
      <p:sp>
        <p:nvSpPr>
          <p:cNvPr id="29719" name="Rectangle 45"/>
          <p:cNvSpPr>
            <a:spLocks noChangeArrowheads="1"/>
          </p:cNvSpPr>
          <p:nvPr/>
        </p:nvSpPr>
        <p:spPr bwMode="auto">
          <a:xfrm>
            <a:off x="247062" y="1251229"/>
            <a:ext cx="8527703" cy="235127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147" tIns="40074" rIns="80147" bIns="40074" anchor="ctr"/>
          <a:lstStyle/>
          <a:p>
            <a:pPr algn="ctr"/>
            <a:endParaRPr lang="en-US"/>
          </a:p>
        </p:txBody>
      </p:sp>
      <p:sp>
        <p:nvSpPr>
          <p:cNvPr id="29720" name="Rectangle 46"/>
          <p:cNvSpPr>
            <a:spLocks noChangeArrowheads="1"/>
          </p:cNvSpPr>
          <p:nvPr/>
        </p:nvSpPr>
        <p:spPr bwMode="auto">
          <a:xfrm>
            <a:off x="2729898" y="1671665"/>
            <a:ext cx="1675133" cy="2375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147" tIns="40074" rIns="80147" bIns="40074" anchor="ctr"/>
          <a:lstStyle/>
          <a:p>
            <a:pPr algn="ctr"/>
            <a:r>
              <a:rPr lang="es-NI" sz="14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Arrang. institutionnel</a:t>
            </a:r>
          </a:p>
        </p:txBody>
      </p:sp>
      <p:sp>
        <p:nvSpPr>
          <p:cNvPr id="29721" name="Rectangle 47"/>
          <p:cNvSpPr>
            <a:spLocks noChangeArrowheads="1"/>
          </p:cNvSpPr>
          <p:nvPr/>
        </p:nvSpPr>
        <p:spPr bwMode="auto">
          <a:xfrm>
            <a:off x="4415890" y="1670225"/>
            <a:ext cx="1924910" cy="2375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147" tIns="40074" rIns="80147" bIns="40074" anchor="ctr"/>
          <a:lstStyle/>
          <a:p>
            <a:pPr algn="ctr"/>
            <a:r>
              <a:rPr lang="es-NI" sz="1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Pratique organisationnelle</a:t>
            </a:r>
          </a:p>
        </p:txBody>
      </p:sp>
    </p:spTree>
    <p:extLst>
      <p:ext uri="{BB962C8B-B14F-4D97-AF65-F5344CB8AC3E}">
        <p14:creationId xmlns:p14="http://schemas.microsoft.com/office/powerpoint/2010/main" val="204944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451648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fr-CH" sz="2400" dirty="0" smtClean="0">
                <a:solidFill>
                  <a:srgbClr val="002060"/>
                </a:solidFill>
              </a:rPr>
              <a:t>Quelques q</a:t>
            </a:r>
            <a:r>
              <a:rPr lang="fr-CH" sz="2400" b="1" dirty="0" smtClean="0">
                <a:solidFill>
                  <a:srgbClr val="002060"/>
                </a:solidFill>
              </a:rPr>
              <a:t>uestions liées à la levée des fonds (Un rappel)</a:t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LEVE-T-ON ASSEZ DE FONDS POUR FOURNIR LE PAQUET DE SOINS DESIRE, EN QUANTITE ET EN QUALITE? </a:t>
            </a:r>
          </a:p>
          <a:p>
            <a:pPr marL="523182" lvl="1" indent="0"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EST-CE UN PROBLEME GENERAL DE MANQUE DE RESSOURCES, DE MANQUE DE PLANIFICATION, DE CREDIBILITE DES INSTITUTIONS EN CHARGE DE LA SANTE etc. ?</a:t>
            </a:r>
          </a:p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LES ARRANGEMENTS INSTITUTIONNELS FACILITENT-T-ILS L’ABSORBTION DES FONDS PAR LE SYSTÈME DE SANTE?</a:t>
            </a:r>
          </a:p>
        </p:txBody>
      </p:sp>
    </p:spTree>
    <p:extLst>
      <p:ext uri="{BB962C8B-B14F-4D97-AF65-F5344CB8AC3E}">
        <p14:creationId xmlns:p14="http://schemas.microsoft.com/office/powerpoint/2010/main" val="158403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451648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en-GB" sz="2400" b="1" dirty="0" err="1" smtClean="0">
                <a:solidFill>
                  <a:srgbClr val="002060"/>
                </a:solidFill>
              </a:rPr>
              <a:t>Quelques</a:t>
            </a:r>
            <a:r>
              <a:rPr lang="en-GB" sz="2400" b="1" dirty="0" smtClean="0">
                <a:solidFill>
                  <a:srgbClr val="002060"/>
                </a:solidFill>
              </a:rPr>
              <a:t> </a:t>
            </a:r>
            <a:r>
              <a:rPr lang="fr-CH" sz="2400" dirty="0" smtClean="0">
                <a:solidFill>
                  <a:srgbClr val="002060"/>
                </a:solidFill>
              </a:rPr>
              <a:t>q</a:t>
            </a:r>
            <a:r>
              <a:rPr lang="fr-CH" sz="2400" b="1" dirty="0" smtClean="0">
                <a:solidFill>
                  <a:srgbClr val="002060"/>
                </a:solidFill>
              </a:rPr>
              <a:t>uestions liées à la mutualisation</a:t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REDISTRIBUTION ET PROTECTION CONTRE LE RISQUE FINANCIER</a:t>
            </a:r>
          </a:p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FRAGMENTATION</a:t>
            </a:r>
          </a:p>
          <a:p>
            <a:pPr lvl="1">
              <a:buFontTx/>
              <a:buChar char="-"/>
            </a:pPr>
            <a:endParaRPr lang="fr-CH" b="1" dirty="0"/>
          </a:p>
          <a:p>
            <a:pPr marL="523182" lvl="1" indent="0">
              <a:buNone/>
            </a:pPr>
            <a:r>
              <a:rPr lang="fr-CH" b="1" dirty="0" smtClean="0"/>
              <a:t>-   CONSEQUENCE EN TERME DE SEQUENSE DE L’AMO </a:t>
            </a:r>
            <a:endParaRPr lang="fr-CH" b="1" dirty="0"/>
          </a:p>
        </p:txBody>
      </p:sp>
    </p:spTree>
    <p:extLst>
      <p:ext uri="{BB962C8B-B14F-4D97-AF65-F5344CB8AC3E}">
        <p14:creationId xmlns:p14="http://schemas.microsoft.com/office/powerpoint/2010/main" val="5930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Séquence</a:t>
            </a:r>
            <a:r>
              <a:rPr lang="fr-CH" dirty="0"/>
              <a:t> </a:t>
            </a:r>
            <a:r>
              <a:rPr lang="fr-CH" dirty="0" smtClean="0"/>
              <a:t>dans la construction de l’AM: par qui commencer? </a:t>
            </a:r>
            <a:endParaRPr lang="en-US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Par le secteur formel? </a:t>
            </a:r>
          </a:p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Par les «vulnérables»?</a:t>
            </a:r>
          </a:p>
          <a:p>
            <a:pPr lvl="1">
              <a:buFontTx/>
              <a:buChar char="-"/>
            </a:pPr>
            <a:endParaRPr lang="fr-CH" b="1" dirty="0"/>
          </a:p>
          <a:p>
            <a:pPr marL="523182" lvl="1" indent="0">
              <a:buNone/>
            </a:pPr>
            <a:r>
              <a:rPr lang="fr-CH" b="1" dirty="0" smtClean="0"/>
              <a:t>-   Et pourquoi pas par tout à la fois?</a:t>
            </a:r>
            <a:endParaRPr lang="fr-CH" b="1" dirty="0"/>
          </a:p>
        </p:txBody>
      </p:sp>
    </p:spTree>
    <p:extLst>
      <p:ext uri="{BB962C8B-B14F-4D97-AF65-F5344CB8AC3E}">
        <p14:creationId xmlns:p14="http://schemas.microsoft.com/office/powerpoint/2010/main" val="251019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998537"/>
          </a:xfrm>
        </p:spPr>
        <p:txBody>
          <a:bodyPr/>
          <a:lstStyle/>
          <a:p>
            <a:r>
              <a:rPr lang="en-US" dirty="0"/>
              <a:t>Redistribution </a:t>
            </a:r>
            <a:r>
              <a:rPr lang="en-US" dirty="0" err="1" smtClean="0"/>
              <a:t>selon</a:t>
            </a:r>
            <a:r>
              <a:rPr lang="en-US" dirty="0" smtClean="0"/>
              <a:t> les </a:t>
            </a:r>
            <a:r>
              <a:rPr lang="en-US" dirty="0" err="1" smtClean="0"/>
              <a:t>besoins</a:t>
            </a:r>
            <a:r>
              <a:rPr lang="en-US" dirty="0" smtClean="0"/>
              <a:t>: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France 2001</a:t>
            </a:r>
          </a:p>
        </p:txBody>
      </p:sp>
      <p:sp>
        <p:nvSpPr>
          <p:cNvPr id="775171" name="Rectangle 3"/>
          <p:cNvSpPr>
            <a:spLocks noChangeArrowheads="1"/>
          </p:cNvSpPr>
          <p:nvPr/>
        </p:nvSpPr>
        <p:spPr bwMode="auto">
          <a:xfrm>
            <a:off x="1195388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spcAft>
                <a:spcPct val="15000"/>
              </a:spcAft>
              <a:buFontTx/>
              <a:buChar char="•"/>
            </a:pPr>
            <a:endParaRPr lang="en-US" sz="2800" b="0"/>
          </a:p>
        </p:txBody>
      </p:sp>
      <p:sp>
        <p:nvSpPr>
          <p:cNvPr id="775172" name="Text Box 4"/>
          <p:cNvSpPr txBox="1">
            <a:spLocks noChangeArrowheads="1"/>
          </p:cNvSpPr>
          <p:nvPr/>
        </p:nvSpPr>
        <p:spPr bwMode="auto">
          <a:xfrm>
            <a:off x="1125538" y="5661248"/>
            <a:ext cx="13516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sz="1600" b="0" dirty="0">
                <a:cs typeface="Arial" charset="0"/>
              </a:rPr>
              <a:t>Source : </a:t>
            </a:r>
            <a:r>
              <a:rPr lang="fr-FR" sz="1600" b="0" dirty="0" smtClean="0">
                <a:cs typeface="Arial" charset="0"/>
              </a:rPr>
              <a:t>CNAM</a:t>
            </a:r>
            <a:endParaRPr lang="fr-FR" sz="1600" b="0" dirty="0">
              <a:cs typeface="Arial" charset="0"/>
            </a:endParaRPr>
          </a:p>
        </p:txBody>
      </p:sp>
      <p:graphicFrame>
        <p:nvGraphicFramePr>
          <p:cNvPr id="775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1246847"/>
              </p:ext>
            </p:extLst>
          </p:nvPr>
        </p:nvGraphicFramePr>
        <p:xfrm>
          <a:off x="755576" y="1268760"/>
          <a:ext cx="7934325" cy="469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Worksheet" r:id="rId5" imgW="9305942" imgH="5715034" progId="Excel.Sheet.8">
                  <p:embed/>
                </p:oleObj>
              </mc:Choice>
              <mc:Fallback>
                <p:oleObj name="Worksheet" r:id="rId5" imgW="9305942" imgH="5715034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 l="2948" t="3195" b="3195"/>
                      <a:stretch>
                        <a:fillRect/>
                      </a:stretch>
                    </p:blipFill>
                    <p:spPr bwMode="auto">
                      <a:xfrm>
                        <a:off x="755576" y="1268760"/>
                        <a:ext cx="7934325" cy="469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037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AutoShape 2"/>
          <p:cNvSpPr>
            <a:spLocks noChangeArrowheads="1"/>
          </p:cNvSpPr>
          <p:nvPr/>
        </p:nvSpPr>
        <p:spPr bwMode="auto">
          <a:xfrm>
            <a:off x="1562100" y="1838325"/>
            <a:ext cx="5791200" cy="4038600"/>
          </a:xfrm>
          <a:prstGeom prst="roundRect">
            <a:avLst>
              <a:gd name="adj" fmla="val 16667"/>
            </a:avLst>
          </a:prstGeom>
          <a:solidFill>
            <a:srgbClr val="99CCFF">
              <a:alpha val="50000"/>
            </a:srgbClr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9027" name="Arc 3"/>
          <p:cNvSpPr>
            <a:spLocks/>
          </p:cNvSpPr>
          <p:nvPr/>
        </p:nvSpPr>
        <p:spPr bwMode="auto">
          <a:xfrm>
            <a:off x="2249488" y="2125663"/>
            <a:ext cx="4343400" cy="3429000"/>
          </a:xfrm>
          <a:custGeom>
            <a:avLst/>
            <a:gdLst>
              <a:gd name="G0" fmla="+- 21281 0 0"/>
              <a:gd name="G1" fmla="+- 21600 0 0"/>
              <a:gd name="G2" fmla="+- 21600 0 0"/>
              <a:gd name="T0" fmla="*/ 2416 w 42881"/>
              <a:gd name="T1" fmla="*/ 11080 h 43200"/>
              <a:gd name="T2" fmla="*/ 0 w 42881"/>
              <a:gd name="T3" fmla="*/ 25296 h 43200"/>
              <a:gd name="T4" fmla="*/ 21281 w 42881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81" h="43200" fill="none" extrusionOk="0">
                <a:moveTo>
                  <a:pt x="2415" y="11079"/>
                </a:moveTo>
                <a:cubicBezTo>
                  <a:pt x="6230" y="4239"/>
                  <a:pt x="13448" y="-1"/>
                  <a:pt x="21281" y="0"/>
                </a:cubicBezTo>
                <a:cubicBezTo>
                  <a:pt x="33210" y="0"/>
                  <a:pt x="42881" y="9670"/>
                  <a:pt x="42881" y="21600"/>
                </a:cubicBezTo>
                <a:cubicBezTo>
                  <a:pt x="42881" y="33529"/>
                  <a:pt x="33210" y="43200"/>
                  <a:pt x="21281" y="43200"/>
                </a:cubicBezTo>
                <a:cubicBezTo>
                  <a:pt x="10777" y="43200"/>
                  <a:pt x="1796" y="35644"/>
                  <a:pt x="-1" y="25296"/>
                </a:cubicBezTo>
              </a:path>
              <a:path w="42881" h="43200" stroke="0" extrusionOk="0">
                <a:moveTo>
                  <a:pt x="2415" y="11079"/>
                </a:moveTo>
                <a:cubicBezTo>
                  <a:pt x="6230" y="4239"/>
                  <a:pt x="13448" y="-1"/>
                  <a:pt x="21281" y="0"/>
                </a:cubicBezTo>
                <a:cubicBezTo>
                  <a:pt x="33210" y="0"/>
                  <a:pt x="42881" y="9670"/>
                  <a:pt x="42881" y="21600"/>
                </a:cubicBezTo>
                <a:cubicBezTo>
                  <a:pt x="42881" y="33529"/>
                  <a:pt x="33210" y="43200"/>
                  <a:pt x="21281" y="43200"/>
                </a:cubicBezTo>
                <a:cubicBezTo>
                  <a:pt x="10777" y="43200"/>
                  <a:pt x="1796" y="35644"/>
                  <a:pt x="-1" y="25296"/>
                </a:cubicBezTo>
                <a:lnTo>
                  <a:pt x="21281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902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152525"/>
          </a:xfrm>
        </p:spPr>
        <p:txBody>
          <a:bodyPr/>
          <a:lstStyle/>
          <a:p>
            <a:r>
              <a:rPr lang="en-US" dirty="0" smtClean="0"/>
              <a:t>La fragmentation </a:t>
            </a:r>
            <a:r>
              <a:rPr lang="en-US" dirty="0" err="1" smtClean="0"/>
              <a:t>réduit</a:t>
            </a:r>
            <a:r>
              <a:rPr lang="en-US" dirty="0" smtClean="0"/>
              <a:t> le </a:t>
            </a:r>
            <a:r>
              <a:rPr lang="en-US" dirty="0" err="1" smtClean="0"/>
              <a:t>potentiel</a:t>
            </a:r>
            <a:r>
              <a:rPr lang="en-US" dirty="0" smtClean="0"/>
              <a:t> de redistribution: </a:t>
            </a:r>
            <a:r>
              <a:rPr lang="en-US" dirty="0" err="1" smtClean="0"/>
              <a:t>une</a:t>
            </a:r>
            <a:r>
              <a:rPr lang="en-US" dirty="0" smtClean="0"/>
              <a:t> illustration</a:t>
            </a:r>
            <a:endParaRPr lang="en-US" dirty="0"/>
          </a:p>
        </p:txBody>
      </p:sp>
      <p:grpSp>
        <p:nvGrpSpPr>
          <p:cNvPr id="769029" name="Group 5"/>
          <p:cNvGrpSpPr>
            <a:grpSpLocks/>
          </p:cNvGrpSpPr>
          <p:nvPr/>
        </p:nvGrpSpPr>
        <p:grpSpPr bwMode="auto">
          <a:xfrm>
            <a:off x="1547813" y="1800225"/>
            <a:ext cx="5829300" cy="4076700"/>
            <a:chOff x="1032" y="1080"/>
            <a:chExt cx="3672" cy="2568"/>
          </a:xfrm>
        </p:grpSpPr>
        <p:grpSp>
          <p:nvGrpSpPr>
            <p:cNvPr id="769030" name="Group 6"/>
            <p:cNvGrpSpPr>
              <a:grpSpLocks/>
            </p:cNvGrpSpPr>
            <p:nvPr/>
          </p:nvGrpSpPr>
          <p:grpSpPr bwMode="auto">
            <a:xfrm>
              <a:off x="1032" y="1080"/>
              <a:ext cx="3672" cy="2568"/>
              <a:chOff x="1032" y="1080"/>
              <a:chExt cx="3672" cy="2568"/>
            </a:xfrm>
          </p:grpSpPr>
          <p:cxnSp>
            <p:nvCxnSpPr>
              <p:cNvPr id="769031" name="AutoShape 7"/>
              <p:cNvCxnSpPr>
                <a:cxnSpLocks noChangeShapeType="1"/>
              </p:cNvCxnSpPr>
              <p:nvPr/>
            </p:nvCxnSpPr>
            <p:spPr bwMode="auto">
              <a:xfrm>
                <a:off x="2868" y="1080"/>
                <a:ext cx="0" cy="2568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9032" name="AutoShape 8"/>
              <p:cNvCxnSpPr>
                <a:cxnSpLocks noChangeShapeType="1"/>
              </p:cNvCxnSpPr>
              <p:nvPr/>
            </p:nvCxnSpPr>
            <p:spPr bwMode="auto">
              <a:xfrm>
                <a:off x="1032" y="2364"/>
                <a:ext cx="3672" cy="0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769033" name="Group 9"/>
            <p:cNvGrpSpPr>
              <a:grpSpLocks/>
            </p:cNvGrpSpPr>
            <p:nvPr/>
          </p:nvGrpSpPr>
          <p:grpSpPr bwMode="auto">
            <a:xfrm>
              <a:off x="1380" y="1284"/>
              <a:ext cx="2988" cy="2208"/>
              <a:chOff x="1380" y="1284"/>
              <a:chExt cx="2988" cy="2208"/>
            </a:xfrm>
          </p:grpSpPr>
          <p:sp>
            <p:nvSpPr>
              <p:cNvPr id="769034" name="Arc 10"/>
              <p:cNvSpPr>
                <a:spLocks/>
              </p:cNvSpPr>
              <p:nvPr/>
            </p:nvSpPr>
            <p:spPr bwMode="auto">
              <a:xfrm>
                <a:off x="1389" y="2532"/>
                <a:ext cx="1143" cy="942"/>
              </a:xfrm>
              <a:custGeom>
                <a:avLst/>
                <a:gdLst>
                  <a:gd name="G0" fmla="+- 21281 0 0"/>
                  <a:gd name="G1" fmla="+- 21600 0 0"/>
                  <a:gd name="G2" fmla="+- 21600 0 0"/>
                  <a:gd name="T0" fmla="*/ 6102 w 42881"/>
                  <a:gd name="T1" fmla="*/ 6233 h 43200"/>
                  <a:gd name="T2" fmla="*/ 0 w 42881"/>
                  <a:gd name="T3" fmla="*/ 25296 h 43200"/>
                  <a:gd name="T4" fmla="*/ 21281 w 42881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81" h="43200" fill="none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</a:path>
                  <a:path w="42881" h="43200" stroke="0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  <a:lnTo>
                      <a:pt x="21281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9035" name="Arc 11"/>
              <p:cNvSpPr>
                <a:spLocks/>
              </p:cNvSpPr>
              <p:nvPr/>
            </p:nvSpPr>
            <p:spPr bwMode="auto">
              <a:xfrm>
                <a:off x="1380" y="1284"/>
                <a:ext cx="1143" cy="942"/>
              </a:xfrm>
              <a:custGeom>
                <a:avLst/>
                <a:gdLst>
                  <a:gd name="G0" fmla="+- 21281 0 0"/>
                  <a:gd name="G1" fmla="+- 21600 0 0"/>
                  <a:gd name="G2" fmla="+- 21600 0 0"/>
                  <a:gd name="T0" fmla="*/ 6102 w 42881"/>
                  <a:gd name="T1" fmla="*/ 6233 h 43200"/>
                  <a:gd name="T2" fmla="*/ 0 w 42881"/>
                  <a:gd name="T3" fmla="*/ 25296 h 43200"/>
                  <a:gd name="T4" fmla="*/ 21281 w 42881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81" h="43200" fill="none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</a:path>
                  <a:path w="42881" h="43200" stroke="0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  <a:lnTo>
                      <a:pt x="21281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9036" name="Arc 12"/>
              <p:cNvSpPr>
                <a:spLocks/>
              </p:cNvSpPr>
              <p:nvPr/>
            </p:nvSpPr>
            <p:spPr bwMode="auto">
              <a:xfrm>
                <a:off x="3225" y="1284"/>
                <a:ext cx="1143" cy="942"/>
              </a:xfrm>
              <a:custGeom>
                <a:avLst/>
                <a:gdLst>
                  <a:gd name="G0" fmla="+- 21281 0 0"/>
                  <a:gd name="G1" fmla="+- 21600 0 0"/>
                  <a:gd name="G2" fmla="+- 21600 0 0"/>
                  <a:gd name="T0" fmla="*/ 6102 w 42881"/>
                  <a:gd name="T1" fmla="*/ 6233 h 43200"/>
                  <a:gd name="T2" fmla="*/ 0 w 42881"/>
                  <a:gd name="T3" fmla="*/ 25296 h 43200"/>
                  <a:gd name="T4" fmla="*/ 21281 w 42881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81" h="43200" fill="none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</a:path>
                  <a:path w="42881" h="43200" stroke="0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  <a:lnTo>
                      <a:pt x="21281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9037" name="Arc 13"/>
              <p:cNvSpPr>
                <a:spLocks/>
              </p:cNvSpPr>
              <p:nvPr/>
            </p:nvSpPr>
            <p:spPr bwMode="auto">
              <a:xfrm>
                <a:off x="3216" y="2550"/>
                <a:ext cx="1143" cy="942"/>
              </a:xfrm>
              <a:custGeom>
                <a:avLst/>
                <a:gdLst>
                  <a:gd name="G0" fmla="+- 21281 0 0"/>
                  <a:gd name="G1" fmla="+- 21600 0 0"/>
                  <a:gd name="G2" fmla="+- 21600 0 0"/>
                  <a:gd name="T0" fmla="*/ 6102 w 42881"/>
                  <a:gd name="T1" fmla="*/ 6233 h 43200"/>
                  <a:gd name="T2" fmla="*/ 0 w 42881"/>
                  <a:gd name="T3" fmla="*/ 25296 h 43200"/>
                  <a:gd name="T4" fmla="*/ 21281 w 42881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881" h="43200" fill="none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</a:path>
                  <a:path w="42881" h="43200" stroke="0" extrusionOk="0">
                    <a:moveTo>
                      <a:pt x="6101" y="6232"/>
                    </a:moveTo>
                    <a:cubicBezTo>
                      <a:pt x="10144" y="2239"/>
                      <a:pt x="15598" y="-1"/>
                      <a:pt x="21281" y="0"/>
                    </a:cubicBezTo>
                    <a:cubicBezTo>
                      <a:pt x="33210" y="0"/>
                      <a:pt x="42881" y="9670"/>
                      <a:pt x="42881" y="21600"/>
                    </a:cubicBezTo>
                    <a:cubicBezTo>
                      <a:pt x="42881" y="33529"/>
                      <a:pt x="33210" y="43200"/>
                      <a:pt x="21281" y="43200"/>
                    </a:cubicBezTo>
                    <a:cubicBezTo>
                      <a:pt x="10777" y="43200"/>
                      <a:pt x="1796" y="35644"/>
                      <a:pt x="-1" y="25296"/>
                    </a:cubicBezTo>
                    <a:lnTo>
                      <a:pt x="21281" y="21600"/>
                    </a:lnTo>
                    <a:close/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3231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451648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en-GB" sz="2400" b="1" dirty="0" err="1" smtClean="0">
                <a:solidFill>
                  <a:srgbClr val="002060"/>
                </a:solidFill>
              </a:rPr>
              <a:t>Quelques</a:t>
            </a:r>
            <a:r>
              <a:rPr lang="en-GB" sz="2400" b="1" dirty="0" smtClean="0">
                <a:solidFill>
                  <a:srgbClr val="002060"/>
                </a:solidFill>
              </a:rPr>
              <a:t> </a:t>
            </a:r>
            <a:r>
              <a:rPr lang="fr-CH" sz="2400" dirty="0" smtClean="0">
                <a:solidFill>
                  <a:srgbClr val="002060"/>
                </a:solidFill>
              </a:rPr>
              <a:t>q</a:t>
            </a:r>
            <a:r>
              <a:rPr lang="fr-CH" sz="2400" b="1" dirty="0" smtClean="0">
                <a:solidFill>
                  <a:srgbClr val="002060"/>
                </a:solidFill>
              </a:rPr>
              <a:t>uestions liées à l’achat</a:t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LES MECANISMES D’ALLOCATION DES RESOURCES AUX SERVICES DE SOINS FACILITENT-ILS:</a:t>
            </a:r>
          </a:p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3">
              <a:buFontTx/>
              <a:buChar char="-"/>
            </a:pPr>
            <a:r>
              <a:rPr lang="fr-CH" b="1" dirty="0" smtClean="0"/>
              <a:t>LA DISPONIBILITE PHYSIQUE DES SOINS: LA COMPLETUDE DU RESEAU.</a:t>
            </a:r>
          </a:p>
          <a:p>
            <a:pPr lvl="3">
              <a:buFontTx/>
              <a:buChar char="-"/>
            </a:pPr>
            <a:r>
              <a:rPr lang="fr-CH" b="1" dirty="0" smtClean="0"/>
              <a:t>LA QUALITE DES SOINS</a:t>
            </a:r>
          </a:p>
          <a:p>
            <a:pPr lvl="3">
              <a:buFontTx/>
              <a:buChar char="-"/>
            </a:pPr>
            <a:r>
              <a:rPr lang="fr-CH" b="1" dirty="0" smtClean="0"/>
              <a:t>L’EFFICIENCE DANS LA DELIVRANCE DES SOINS.</a:t>
            </a:r>
          </a:p>
          <a:p>
            <a:pPr marL="523182" lvl="1" indent="0">
              <a:buNone/>
            </a:pPr>
            <a:endParaRPr lang="fr-CH" b="1" dirty="0"/>
          </a:p>
        </p:txBody>
      </p:sp>
    </p:spTree>
    <p:extLst>
      <p:ext uri="{BB962C8B-B14F-4D97-AF65-F5344CB8AC3E}">
        <p14:creationId xmlns:p14="http://schemas.microsoft.com/office/powerpoint/2010/main" val="245551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O">
  <a:themeElements>
    <a:clrScheme name="Presentation (2)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Presentation (2)">
      <a:majorFont>
        <a:latin typeface="Arial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resentation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WHO</Template>
  <TotalTime>325</TotalTime>
  <Words>429</Words>
  <Application>Microsoft Office PowerPoint</Application>
  <PresentationFormat>On-screen Show (4:3)</PresentationFormat>
  <Paragraphs>92</Paragraphs>
  <Slides>11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WHO</vt:lpstr>
      <vt:lpstr>Worksheet</vt:lpstr>
      <vt:lpstr>PowerPoint Presentation</vt:lpstr>
      <vt:lpstr>PowerPoint Presentation</vt:lpstr>
      <vt:lpstr>PowerPoint Presentation</vt:lpstr>
      <vt:lpstr>Financement de santé: Fonctions, objectifs et couverture universelle</vt:lpstr>
      <vt:lpstr>Le rôle de la concéption institutionnelle  et la pratique organisationnelle</vt:lpstr>
      <vt:lpstr> Quelques questions liées à la levée des fonds (Un rappel) </vt:lpstr>
      <vt:lpstr> Quelques questions liées à la mutualisation </vt:lpstr>
      <vt:lpstr>Séquence dans la construction de l’AM: par qui commencer? </vt:lpstr>
      <vt:lpstr>Redistribution selon les besoins:  France 2001</vt:lpstr>
      <vt:lpstr>La fragmentation réduit le potentiel de redistribution: une illustration</vt:lpstr>
      <vt:lpstr> Quelques questions liées à l’achat 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MATHIVET, Benoit</dc:creator>
  <cp:lastModifiedBy>MEYER, Claude</cp:lastModifiedBy>
  <cp:revision>55</cp:revision>
  <dcterms:created xsi:type="dcterms:W3CDTF">2013-11-28T08:20:19Z</dcterms:created>
  <dcterms:modified xsi:type="dcterms:W3CDTF">2014-07-01T13:46:42Z</dcterms:modified>
</cp:coreProperties>
</file>