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tags/tag2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6"/>
  </p:notesMasterIdLst>
  <p:handoutMasterIdLst>
    <p:handoutMasterId r:id="rId17"/>
  </p:handoutMasterIdLst>
  <p:sldIdLst>
    <p:sldId id="344" r:id="rId2"/>
    <p:sldId id="582" r:id="rId3"/>
    <p:sldId id="480" r:id="rId4"/>
    <p:sldId id="481" r:id="rId5"/>
    <p:sldId id="554" r:id="rId6"/>
    <p:sldId id="555" r:id="rId7"/>
    <p:sldId id="556" r:id="rId8"/>
    <p:sldId id="557" r:id="rId9"/>
    <p:sldId id="559" r:id="rId10"/>
    <p:sldId id="560" r:id="rId11"/>
    <p:sldId id="512" r:id="rId12"/>
    <p:sldId id="513" r:id="rId13"/>
    <p:sldId id="482" r:id="rId14"/>
    <p:sldId id="583" r:id="rId15"/>
  </p:sldIdLst>
  <p:sldSz cx="9144000" cy="6858000" type="screen4x3"/>
  <p:notesSz cx="7099300" cy="10234613"/>
  <p:custDataLst>
    <p:tags r:id="rId1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0835FD57-0A5A-4230-9D71-8AE993EC12C5}">
          <p14:sldIdLst>
            <p14:sldId id="344"/>
            <p14:sldId id="439"/>
            <p14:sldId id="436"/>
            <p14:sldId id="431"/>
            <p14:sldId id="432"/>
            <p14:sldId id="433"/>
            <p14:sldId id="438"/>
            <p14:sldId id="483"/>
            <p14:sldId id="578"/>
            <p14:sldId id="579"/>
            <p14:sldId id="580"/>
            <p14:sldId id="444"/>
            <p14:sldId id="445"/>
            <p14:sldId id="548"/>
            <p14:sldId id="549"/>
            <p14:sldId id="547"/>
            <p14:sldId id="440"/>
            <p14:sldId id="480"/>
            <p14:sldId id="481"/>
            <p14:sldId id="554"/>
            <p14:sldId id="555"/>
            <p14:sldId id="556"/>
            <p14:sldId id="557"/>
            <p14:sldId id="559"/>
            <p14:sldId id="560"/>
            <p14:sldId id="512"/>
            <p14:sldId id="513"/>
            <p14:sldId id="482"/>
            <p14:sldId id="447"/>
            <p14:sldId id="386"/>
            <p14:sldId id="507"/>
            <p14:sldId id="451"/>
            <p14:sldId id="460"/>
            <p14:sldId id="574"/>
            <p14:sldId id="575"/>
            <p14:sldId id="576"/>
            <p14:sldId id="577"/>
            <p14:sldId id="457"/>
            <p14:sldId id="508"/>
            <p14:sldId id="561"/>
            <p14:sldId id="562"/>
            <p14:sldId id="563"/>
            <p14:sldId id="564"/>
            <p14:sldId id="565"/>
            <p14:sldId id="566"/>
            <p14:sldId id="567"/>
            <p14:sldId id="568"/>
            <p14:sldId id="569"/>
            <p14:sldId id="570"/>
            <p14:sldId id="571"/>
            <p14:sldId id="572"/>
            <p14:sldId id="573"/>
            <p14:sldId id="479"/>
            <p14:sldId id="524"/>
            <p14:sldId id="525"/>
            <p14:sldId id="527"/>
            <p14:sldId id="530"/>
            <p14:sldId id="529"/>
            <p14:sldId id="501"/>
            <p14:sldId id="502"/>
            <p14:sldId id="503"/>
            <p14:sldId id="528"/>
            <p14:sldId id="531"/>
            <p14:sldId id="506"/>
            <p14:sldId id="532"/>
            <p14:sldId id="538"/>
          </p14:sldIdLst>
        </p14:section>
        <p14:section name="Untitled Section" id="{5E6A727E-D5E5-4A20-8098-40709662E824}">
          <p14:sldIdLst>
            <p14:sldId id="355"/>
            <p14:sldId id="404"/>
            <p14:sldId id="581"/>
            <p14:sldId id="36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Coe" initials="MC" lastIdx="2" clrIdx="0">
    <p:extLst>
      <p:ext uri="{19B8F6BF-5375-455C-9EA6-DF929625EA0E}">
        <p15:presenceInfo xmlns="" xmlns:p15="http://schemas.microsoft.com/office/powerpoint/2012/main" userId="cbd3acc83ccaf33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BED4EC"/>
    <a:srgbClr val="66FF99"/>
    <a:srgbClr val="99FF66"/>
    <a:srgbClr val="0E1E30"/>
    <a:srgbClr val="99FF33"/>
    <a:srgbClr val="5A92DC"/>
    <a:srgbClr val="FFFF99"/>
    <a:srgbClr val="9900CC"/>
    <a:srgbClr val="FF9999"/>
    <a:srgbClr val="FFCC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706" autoAdjust="0"/>
    <p:restoredTop sz="91379" autoAdjust="0"/>
  </p:normalViewPr>
  <p:slideViewPr>
    <p:cSldViewPr>
      <p:cViewPr varScale="1">
        <p:scale>
          <a:sx n="106" d="100"/>
          <a:sy n="106" d="100"/>
        </p:scale>
        <p:origin x="-1764" y="-9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70" d="100"/>
        <a:sy n="170" d="100"/>
      </p:scale>
      <p:origin x="0" y="-2064"/>
    </p:cViewPr>
  </p:sorterViewPr>
  <p:notesViewPr>
    <p:cSldViewPr>
      <p:cViewPr varScale="1">
        <p:scale>
          <a:sx n="48" d="100"/>
          <a:sy n="48" d="100"/>
        </p:scale>
        <p:origin x="2898" y="66"/>
      </p:cViewPr>
      <p:guideLst>
        <p:guide orient="horz" pos="3224"/>
        <p:guide pos="223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58581CA-AAD2-4941-92FC-4DC0D81572F3}" type="datetimeFigureOut">
              <a:rPr lang="en-US"/>
              <a:pPr>
                <a:defRPr/>
              </a:pPr>
              <a:t>9/15/2016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D14D20C-319D-4C23-B994-72E184C2A4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3120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A73A2B7-F34F-4ACF-A767-AB68EC297F25}" type="datetimeFigureOut">
              <a:rPr lang="en-US"/>
              <a:pPr>
                <a:defRPr/>
              </a:pPr>
              <a:t>9/15/2016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6" tIns="49518" rIns="99036" bIns="4951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9036" tIns="49518" rIns="99036" bIns="4951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D95C91D0-5C77-4C04-8F16-C8BAF4FF5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3140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94557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1884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317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ISAU_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88938"/>
            <a:ext cx="121126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54388" y="1957388"/>
            <a:ext cx="23542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Arial" pitchFamily="34" charset="0"/>
                <a:cs typeface="+mn-cs"/>
              </a:rPr>
              <a:t>Ministério da Saúde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5532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5532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5532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553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05138" y="1589088"/>
            <a:ext cx="29765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Arial" pitchFamily="34" charset="0"/>
                <a:cs typeface="+mn-cs"/>
              </a:rPr>
              <a:t>República de Moçambique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98147" y="2564904"/>
            <a:ext cx="7467600" cy="11430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98147" y="4149080"/>
            <a:ext cx="7467600" cy="990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Rectangle 24"/>
          <p:cNvSpPr>
            <a:spLocks noGrp="1" noChangeArrowheads="1"/>
          </p:cNvSpPr>
          <p:nvPr>
            <p:ph type="ftr" sz="quarter" idx="10"/>
          </p:nvPr>
        </p:nvSpPr>
        <p:spPr>
          <a:xfrm>
            <a:off x="2339975" y="6515100"/>
            <a:ext cx="4535488" cy="304800"/>
          </a:xfrm>
        </p:spPr>
        <p:txBody>
          <a:bodyPr/>
          <a:lstStyle>
            <a:lvl1pPr>
              <a:defRPr sz="1400" dirty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2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010400" y="6553200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B684416-C315-4824-8F13-10322F6A0E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23"/>
          <p:cNvSpPr>
            <a:spLocks noGrp="1" noChangeArrowheads="1"/>
          </p:cNvSpPr>
          <p:nvPr>
            <p:ph type="dt" sz="half" idx="12"/>
          </p:nvPr>
        </p:nvSpPr>
        <p:spPr>
          <a:xfrm>
            <a:off x="122238" y="6562725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95250"/>
            <a:ext cx="6553200" cy="12001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FC644F-BCCD-4508-8487-37397B0E6A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279277-4E9E-4368-983E-DA0225885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162425" cy="47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447800"/>
            <a:ext cx="4162425" cy="47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5CB0D0E-C6F3-4D20-AC26-7A6155750D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6"/>
          <p:cNvSpPr>
            <a:spLocks noGrp="1"/>
          </p:cNvSpPr>
          <p:nvPr>
            <p:ph type="dt" sz="half" idx="10"/>
          </p:nvPr>
        </p:nvSpPr>
        <p:spPr>
          <a:xfrm>
            <a:off x="590550" y="6613525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5399CF-C11F-4745-BA9B-509E18385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590550" y="6613525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581367-5A07-45C7-9435-A904D42CCC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17750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590550" y="6597650"/>
            <a:ext cx="1619250" cy="260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CE3B89-7983-4489-B35A-F63A1EF9E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5" y="6415088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>
          <a:xfrm>
            <a:off x="684213" y="6600825"/>
            <a:ext cx="1525587" cy="2571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58EA89-30C3-4774-BB45-96DD02CF24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2E245D-4276-4BD0-9613-CE346458D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8412DC-56B6-40F6-8CAA-8E522B159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1813" y="95250"/>
            <a:ext cx="2166937" cy="6457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95250"/>
            <a:ext cx="6348413" cy="6457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2EA9B3-22BC-4573-851C-2043CDD72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9975" y="63912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11" name="Rectangle 6"/>
          <p:cNvSpPr>
            <a:spLocks noChangeArrowheads="1"/>
          </p:cNvSpPr>
          <p:nvPr userDrawn="1"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899592" y="1152144"/>
            <a:ext cx="35078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5148064" y="1152144"/>
            <a:ext cx="3602744" cy="501316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899592" y="256032"/>
            <a:ext cx="78420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93192" y="1152144"/>
            <a:ext cx="40142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4736592" y="1152144"/>
            <a:ext cx="4014216" cy="513892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393192" y="256032"/>
            <a:ext cx="83484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600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="" xmlns:p14="http://schemas.microsoft.com/office/powerpoint/2010/main" val="35217306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5357" name="think-cell Slide" r:id="rId17" imgW="360" imgH="360" progId="">
              <p:embed/>
            </p:oleObj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95250"/>
            <a:ext cx="64579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447800"/>
            <a:ext cx="84772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1" name="Rectangle 4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3525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2" name="Rectangle 4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24675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F364195-4E88-4871-B325-B985840FE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2800"/>
            <a:ext cx="7467600" cy="1985546"/>
          </a:xfrm>
          <a:solidFill>
            <a:srgbClr val="92D050"/>
          </a:solidFill>
        </p:spPr>
        <p:txBody>
          <a:bodyPr/>
          <a:lstStyle/>
          <a:p>
            <a:pPr>
              <a:defRPr/>
            </a:pPr>
            <a:r>
              <a:rPr lang="pt-PT" sz="2400" dirty="0" smtClean="0"/>
              <a:t>Estratégia de Financiamento para a Saúde</a:t>
            </a:r>
            <a:br>
              <a:rPr lang="pt-PT" sz="2400" dirty="0" smtClean="0"/>
            </a:br>
            <a:r>
              <a:rPr lang="pt-PT" sz="2400" dirty="0" smtClean="0"/>
              <a:t>Documento </a:t>
            </a:r>
            <a:r>
              <a:rPr lang="pt-PT" sz="2400" dirty="0" err="1" smtClean="0"/>
              <a:t>Draft</a:t>
            </a:r>
            <a:r>
              <a:rPr lang="pt-PT" sz="2400" dirty="0" smtClean="0"/>
              <a:t/>
            </a:r>
            <a:br>
              <a:rPr lang="pt-PT" sz="2400" dirty="0" smtClean="0"/>
            </a:br>
            <a:r>
              <a:rPr lang="pt-PT" sz="2400" dirty="0">
                <a:solidFill>
                  <a:schemeClr val="bg1"/>
                </a:solidFill>
              </a:rPr>
              <a:t/>
            </a:r>
            <a:br>
              <a:rPr lang="pt-PT" sz="2400" dirty="0">
                <a:solidFill>
                  <a:schemeClr val="bg1"/>
                </a:solidFill>
              </a:rPr>
            </a:br>
            <a:r>
              <a:rPr lang="pt-PT" sz="2400" dirty="0" smtClean="0">
                <a:solidFill>
                  <a:schemeClr val="bg1"/>
                </a:solidFill>
              </a:rPr>
              <a:t>GTF, 15 de Setembro de 2016</a:t>
            </a:r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E4D5B0D-1974-483B-B0C7-8468A183AD99}" type="slidenum">
              <a:rPr lang="pt-PT" smtClean="0">
                <a:latin typeface="Arial" charset="0"/>
              </a:rPr>
              <a:pPr/>
              <a:t>1</a:t>
            </a:fld>
            <a:endParaRPr lang="pt-PT" dirty="0"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9842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2500" dirty="0" smtClean="0"/>
              <a:t>Conteúdos</a:t>
            </a:r>
            <a:endParaRPr lang="pt-PT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Visão e princípios orientadores;</a:t>
            </a:r>
            <a:endParaRPr lang="pt-PT" dirty="0" smtClean="0"/>
          </a:p>
          <a:p>
            <a:r>
              <a:rPr lang="pt-PT" dirty="0" smtClean="0"/>
              <a:t>Objectivos estratégicos;</a:t>
            </a:r>
          </a:p>
          <a:p>
            <a:r>
              <a:rPr lang="pt-PT" dirty="0" smtClean="0"/>
              <a:t>Modelo proposto no documento </a:t>
            </a:r>
            <a:r>
              <a:rPr lang="pt-PT" dirty="0" err="1" smtClean="0"/>
              <a:t>draft</a:t>
            </a:r>
            <a:r>
              <a:rPr lang="pt-PT" dirty="0" smtClean="0"/>
              <a:t>;</a:t>
            </a:r>
          </a:p>
          <a:p>
            <a:r>
              <a:rPr lang="pt-PT" dirty="0" smtClean="0"/>
              <a:t>Comentários feitos a EFSS.</a:t>
            </a:r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85800" y="2953237"/>
            <a:ext cx="7990656" cy="387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PT" sz="1600" b="1" dirty="0"/>
              <a:t>Sustentabilidade</a:t>
            </a:r>
            <a:r>
              <a:rPr lang="pt-PT" sz="1600" dirty="0"/>
              <a:t>: assegurar a disponibilidade de recursos adequados (humanos, financeiros e infraestrutura) para a provisão de serviços de saúde no pais ao longo do tempo;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PT" sz="1600" b="1" dirty="0"/>
              <a:t>Eficiência</a:t>
            </a:r>
            <a:r>
              <a:rPr lang="pt-PT" sz="1600" dirty="0"/>
              <a:t>: assegurar que os resultados de saúde são conseguidos da maneira que requeira o mínimo possível de custos;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PT" sz="1600" b="1" dirty="0"/>
              <a:t>Realismo</a:t>
            </a:r>
            <a:r>
              <a:rPr lang="pt-PT" sz="1600" dirty="0"/>
              <a:t>: assegurar a </a:t>
            </a:r>
            <a:r>
              <a:rPr lang="pt-PT" sz="1600" b="1" dirty="0"/>
              <a:t>capacidade do sistema </a:t>
            </a:r>
            <a:r>
              <a:rPr lang="pt-PT" sz="1600" dirty="0"/>
              <a:t>de saúde para fornecer serviços de acordo com o contexto económico e social do pais;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PT" sz="1600" b="1" dirty="0"/>
              <a:t>Equidad</a:t>
            </a:r>
            <a:r>
              <a:rPr lang="pt-PT" sz="1600" dirty="0"/>
              <a:t>: o f</a:t>
            </a:r>
            <a:r>
              <a:rPr lang="pt-PT" sz="1600" b="1" dirty="0"/>
              <a:t>ardo</a:t>
            </a:r>
            <a:r>
              <a:rPr lang="pt-PT" sz="1600" dirty="0"/>
              <a:t> financeiro deve ser compartilhado de forma justa entre os cidadãos com </a:t>
            </a:r>
            <a:r>
              <a:rPr lang="pt-PT" sz="1600" b="1" dirty="0"/>
              <a:t>maior e menor </a:t>
            </a:r>
            <a:r>
              <a:rPr lang="pt-PT" sz="1600" dirty="0"/>
              <a:t>capacidade económica;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pt-PT" sz="1600" b="1" dirty="0"/>
              <a:t>Transparência e prestação de contas</a:t>
            </a:r>
            <a:r>
              <a:rPr lang="pt-PT" sz="1600" dirty="0"/>
              <a:t>: o sistema de financiamento do sector da saúde segue </a:t>
            </a:r>
            <a:r>
              <a:rPr lang="pt-PT" sz="1600" b="1" dirty="0"/>
              <a:t>mecanismos regulatórios </a:t>
            </a:r>
            <a:r>
              <a:rPr lang="pt-PT" sz="1600" dirty="0"/>
              <a:t>claros e previsíveis para a colheita, afectação e uso dos recursos;</a:t>
            </a:r>
            <a:endParaRPr lang="pt-PT" sz="1600" b="1" dirty="0"/>
          </a:p>
          <a:p>
            <a:endParaRPr lang="pt-PT" sz="1600" dirty="0"/>
          </a:p>
        </p:txBody>
      </p:sp>
      <p:sp>
        <p:nvSpPr>
          <p:cNvPr id="1638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3DCA0C7-BEBF-4177-8858-DF5B5A20492A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3</a:t>
            </a:fld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116632"/>
            <a:ext cx="70636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3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>
              <a:defRPr sz="3200" b="1">
                <a:solidFill>
                  <a:srgbClr val="000000"/>
                </a:solidFill>
                <a:latin typeface="Arial" pitchFamily="34" charset="0"/>
              </a:defRPr>
            </a:lvl2pPr>
            <a:lvl3pPr>
              <a:defRPr sz="3200" b="1">
                <a:solidFill>
                  <a:srgbClr val="000000"/>
                </a:solidFill>
                <a:latin typeface="Arial" pitchFamily="34" charset="0"/>
              </a:defRPr>
            </a:lvl3pPr>
            <a:lvl4pPr>
              <a:defRPr sz="3200" b="1">
                <a:solidFill>
                  <a:srgbClr val="000000"/>
                </a:solidFill>
                <a:latin typeface="Arial" pitchFamily="34" charset="0"/>
              </a:defRPr>
            </a:lvl4pPr>
            <a:lvl5pPr>
              <a:defRPr sz="3200" b="1">
                <a:solidFill>
                  <a:srgbClr val="000000"/>
                </a:solidFill>
                <a:latin typeface="Arial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r>
              <a:rPr lang="pt-PT" sz="2500" dirty="0"/>
              <a:t>Visão e princípios orientadores da estratégia de financiamento do sector da saúde</a:t>
            </a:r>
          </a:p>
        </p:txBody>
      </p:sp>
      <p:grpSp>
        <p:nvGrpSpPr>
          <p:cNvPr id="11" name="Group 9"/>
          <p:cNvGrpSpPr>
            <a:grpSpLocks noChangeAspect="1"/>
          </p:cNvGrpSpPr>
          <p:nvPr/>
        </p:nvGrpSpPr>
        <p:grpSpPr bwMode="auto">
          <a:xfrm>
            <a:off x="744514" y="1624714"/>
            <a:ext cx="360040" cy="621230"/>
            <a:chOff x="280" y="280"/>
            <a:chExt cx="896" cy="1546"/>
          </a:xfrm>
        </p:grpSpPr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528" y="1628"/>
              <a:ext cx="404" cy="90"/>
            </a:xfrm>
            <a:custGeom>
              <a:avLst/>
              <a:gdLst>
                <a:gd name="T0" fmla="*/ 394 w 404"/>
                <a:gd name="T1" fmla="*/ 4 h 90"/>
                <a:gd name="T2" fmla="*/ 384 w 404"/>
                <a:gd name="T3" fmla="*/ 0 h 90"/>
                <a:gd name="T4" fmla="*/ 374 w 404"/>
                <a:gd name="T5" fmla="*/ 0 h 90"/>
                <a:gd name="T6" fmla="*/ 26 w 404"/>
                <a:gd name="T7" fmla="*/ 34 h 90"/>
                <a:gd name="T8" fmla="*/ 12 w 404"/>
                <a:gd name="T9" fmla="*/ 38 h 90"/>
                <a:gd name="T10" fmla="*/ 6 w 404"/>
                <a:gd name="T11" fmla="*/ 44 h 90"/>
                <a:gd name="T12" fmla="*/ 0 w 404"/>
                <a:gd name="T13" fmla="*/ 52 h 90"/>
                <a:gd name="T14" fmla="*/ 0 w 404"/>
                <a:gd name="T15" fmla="*/ 64 h 90"/>
                <a:gd name="T16" fmla="*/ 4 w 404"/>
                <a:gd name="T17" fmla="*/ 72 h 90"/>
                <a:gd name="T18" fmla="*/ 8 w 404"/>
                <a:gd name="T19" fmla="*/ 82 h 90"/>
                <a:gd name="T20" fmla="*/ 18 w 404"/>
                <a:gd name="T21" fmla="*/ 86 h 90"/>
                <a:gd name="T22" fmla="*/ 30 w 404"/>
                <a:gd name="T23" fmla="*/ 90 h 90"/>
                <a:gd name="T24" fmla="*/ 380 w 404"/>
                <a:gd name="T25" fmla="*/ 52 h 90"/>
                <a:gd name="T26" fmla="*/ 390 w 404"/>
                <a:gd name="T27" fmla="*/ 50 h 90"/>
                <a:gd name="T28" fmla="*/ 396 w 404"/>
                <a:gd name="T29" fmla="*/ 44 h 90"/>
                <a:gd name="T30" fmla="*/ 402 w 404"/>
                <a:gd name="T31" fmla="*/ 34 h 90"/>
                <a:gd name="T32" fmla="*/ 404 w 404"/>
                <a:gd name="T33" fmla="*/ 22 h 90"/>
                <a:gd name="T34" fmla="*/ 400 w 404"/>
                <a:gd name="T35" fmla="*/ 14 h 90"/>
                <a:gd name="T36" fmla="*/ 394 w 404"/>
                <a:gd name="T37" fmla="*/ 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4" h="90">
                  <a:moveTo>
                    <a:pt x="394" y="4"/>
                  </a:moveTo>
                  <a:lnTo>
                    <a:pt x="384" y="0"/>
                  </a:lnTo>
                  <a:lnTo>
                    <a:pt x="374" y="0"/>
                  </a:lnTo>
                  <a:lnTo>
                    <a:pt x="26" y="34"/>
                  </a:lnTo>
                  <a:lnTo>
                    <a:pt x="12" y="38"/>
                  </a:lnTo>
                  <a:lnTo>
                    <a:pt x="6" y="44"/>
                  </a:lnTo>
                  <a:lnTo>
                    <a:pt x="0" y="52"/>
                  </a:lnTo>
                  <a:lnTo>
                    <a:pt x="0" y="64"/>
                  </a:lnTo>
                  <a:lnTo>
                    <a:pt x="4" y="72"/>
                  </a:lnTo>
                  <a:lnTo>
                    <a:pt x="8" y="82"/>
                  </a:lnTo>
                  <a:lnTo>
                    <a:pt x="18" y="86"/>
                  </a:lnTo>
                  <a:lnTo>
                    <a:pt x="30" y="90"/>
                  </a:lnTo>
                  <a:lnTo>
                    <a:pt x="380" y="52"/>
                  </a:lnTo>
                  <a:lnTo>
                    <a:pt x="390" y="50"/>
                  </a:lnTo>
                  <a:lnTo>
                    <a:pt x="396" y="44"/>
                  </a:lnTo>
                  <a:lnTo>
                    <a:pt x="402" y="34"/>
                  </a:lnTo>
                  <a:lnTo>
                    <a:pt x="404" y="22"/>
                  </a:lnTo>
                  <a:lnTo>
                    <a:pt x="400" y="14"/>
                  </a:lnTo>
                  <a:lnTo>
                    <a:pt x="394" y="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622" y="1710"/>
              <a:ext cx="238" cy="116"/>
            </a:xfrm>
            <a:custGeom>
              <a:avLst/>
              <a:gdLst>
                <a:gd name="T0" fmla="*/ 4 w 238"/>
                <a:gd name="T1" fmla="*/ 44 h 116"/>
                <a:gd name="T2" fmla="*/ 14 w 238"/>
                <a:gd name="T3" fmla="*/ 60 h 116"/>
                <a:gd name="T4" fmla="*/ 26 w 238"/>
                <a:gd name="T5" fmla="*/ 76 h 116"/>
                <a:gd name="T6" fmla="*/ 42 w 238"/>
                <a:gd name="T7" fmla="*/ 88 h 116"/>
                <a:gd name="T8" fmla="*/ 56 w 238"/>
                <a:gd name="T9" fmla="*/ 100 h 116"/>
                <a:gd name="T10" fmla="*/ 74 w 238"/>
                <a:gd name="T11" fmla="*/ 106 h 116"/>
                <a:gd name="T12" fmla="*/ 94 w 238"/>
                <a:gd name="T13" fmla="*/ 112 h 116"/>
                <a:gd name="T14" fmla="*/ 118 w 238"/>
                <a:gd name="T15" fmla="*/ 116 h 116"/>
                <a:gd name="T16" fmla="*/ 140 w 238"/>
                <a:gd name="T17" fmla="*/ 112 h 116"/>
                <a:gd name="T18" fmla="*/ 162 w 238"/>
                <a:gd name="T19" fmla="*/ 106 h 116"/>
                <a:gd name="T20" fmla="*/ 182 w 238"/>
                <a:gd name="T21" fmla="*/ 94 h 116"/>
                <a:gd name="T22" fmla="*/ 200 w 238"/>
                <a:gd name="T23" fmla="*/ 82 h 116"/>
                <a:gd name="T24" fmla="*/ 212 w 238"/>
                <a:gd name="T25" fmla="*/ 64 h 116"/>
                <a:gd name="T26" fmla="*/ 226 w 238"/>
                <a:gd name="T27" fmla="*/ 46 h 116"/>
                <a:gd name="T28" fmla="*/ 232 w 238"/>
                <a:gd name="T29" fmla="*/ 20 h 116"/>
                <a:gd name="T30" fmla="*/ 238 w 238"/>
                <a:gd name="T31" fmla="*/ 0 h 116"/>
                <a:gd name="T32" fmla="*/ 0 w 238"/>
                <a:gd name="T33" fmla="*/ 26 h 116"/>
                <a:gd name="T34" fmla="*/ 4 w 238"/>
                <a:gd name="T35" fmla="*/ 4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116">
                  <a:moveTo>
                    <a:pt x="4" y="44"/>
                  </a:moveTo>
                  <a:lnTo>
                    <a:pt x="14" y="60"/>
                  </a:lnTo>
                  <a:lnTo>
                    <a:pt x="26" y="76"/>
                  </a:lnTo>
                  <a:lnTo>
                    <a:pt x="42" y="88"/>
                  </a:lnTo>
                  <a:lnTo>
                    <a:pt x="56" y="100"/>
                  </a:lnTo>
                  <a:lnTo>
                    <a:pt x="74" y="106"/>
                  </a:lnTo>
                  <a:lnTo>
                    <a:pt x="94" y="112"/>
                  </a:lnTo>
                  <a:lnTo>
                    <a:pt x="118" y="116"/>
                  </a:lnTo>
                  <a:lnTo>
                    <a:pt x="140" y="112"/>
                  </a:lnTo>
                  <a:lnTo>
                    <a:pt x="162" y="106"/>
                  </a:lnTo>
                  <a:lnTo>
                    <a:pt x="182" y="94"/>
                  </a:lnTo>
                  <a:lnTo>
                    <a:pt x="200" y="82"/>
                  </a:lnTo>
                  <a:lnTo>
                    <a:pt x="212" y="64"/>
                  </a:lnTo>
                  <a:lnTo>
                    <a:pt x="226" y="46"/>
                  </a:lnTo>
                  <a:lnTo>
                    <a:pt x="232" y="20"/>
                  </a:lnTo>
                  <a:lnTo>
                    <a:pt x="238" y="0"/>
                  </a:lnTo>
                  <a:lnTo>
                    <a:pt x="0" y="26"/>
                  </a:lnTo>
                  <a:lnTo>
                    <a:pt x="4" y="4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280" y="280"/>
              <a:ext cx="896" cy="1224"/>
            </a:xfrm>
            <a:custGeom>
              <a:avLst/>
              <a:gdLst>
                <a:gd name="T0" fmla="*/ 876 w 896"/>
                <a:gd name="T1" fmla="*/ 314 h 1224"/>
                <a:gd name="T2" fmla="*/ 818 w 896"/>
                <a:gd name="T3" fmla="*/ 196 h 1224"/>
                <a:gd name="T4" fmla="*/ 730 w 896"/>
                <a:gd name="T5" fmla="*/ 100 h 1224"/>
                <a:gd name="T6" fmla="*/ 620 w 896"/>
                <a:gd name="T7" fmla="*/ 36 h 1224"/>
                <a:gd name="T8" fmla="*/ 494 w 896"/>
                <a:gd name="T9" fmla="*/ 2 h 1224"/>
                <a:gd name="T10" fmla="*/ 356 w 896"/>
                <a:gd name="T11" fmla="*/ 8 h 1224"/>
                <a:gd name="T12" fmla="*/ 234 w 896"/>
                <a:gd name="T13" fmla="*/ 54 h 1224"/>
                <a:gd name="T14" fmla="*/ 130 w 896"/>
                <a:gd name="T15" fmla="*/ 132 h 1224"/>
                <a:gd name="T16" fmla="*/ 52 w 896"/>
                <a:gd name="T17" fmla="*/ 234 h 1224"/>
                <a:gd name="T18" fmla="*/ 8 w 896"/>
                <a:gd name="T19" fmla="*/ 360 h 1224"/>
                <a:gd name="T20" fmla="*/ 2 w 896"/>
                <a:gd name="T21" fmla="*/ 506 h 1224"/>
                <a:gd name="T22" fmla="*/ 46 w 896"/>
                <a:gd name="T23" fmla="*/ 648 h 1224"/>
                <a:gd name="T24" fmla="*/ 110 w 896"/>
                <a:gd name="T25" fmla="*/ 744 h 1224"/>
                <a:gd name="T26" fmla="*/ 160 w 896"/>
                <a:gd name="T27" fmla="*/ 802 h 1224"/>
                <a:gd name="T28" fmla="*/ 190 w 896"/>
                <a:gd name="T29" fmla="*/ 890 h 1224"/>
                <a:gd name="T30" fmla="*/ 208 w 896"/>
                <a:gd name="T31" fmla="*/ 1030 h 1224"/>
                <a:gd name="T32" fmla="*/ 230 w 896"/>
                <a:gd name="T33" fmla="*/ 1126 h 1224"/>
                <a:gd name="T34" fmla="*/ 260 w 896"/>
                <a:gd name="T35" fmla="*/ 1172 h 1224"/>
                <a:gd name="T36" fmla="*/ 248 w 896"/>
                <a:gd name="T37" fmla="*/ 1190 h 1224"/>
                <a:gd name="T38" fmla="*/ 256 w 896"/>
                <a:gd name="T39" fmla="*/ 1216 h 1224"/>
                <a:gd name="T40" fmla="*/ 628 w 896"/>
                <a:gd name="T41" fmla="*/ 1186 h 1224"/>
                <a:gd name="T42" fmla="*/ 650 w 896"/>
                <a:gd name="T43" fmla="*/ 1170 h 1224"/>
                <a:gd name="T44" fmla="*/ 660 w 896"/>
                <a:gd name="T45" fmla="*/ 1132 h 1224"/>
                <a:gd name="T46" fmla="*/ 680 w 896"/>
                <a:gd name="T47" fmla="*/ 1030 h 1224"/>
                <a:gd name="T48" fmla="*/ 698 w 896"/>
                <a:gd name="T49" fmla="*/ 882 h 1224"/>
                <a:gd name="T50" fmla="*/ 730 w 896"/>
                <a:gd name="T51" fmla="*/ 802 h 1224"/>
                <a:gd name="T52" fmla="*/ 786 w 896"/>
                <a:gd name="T53" fmla="*/ 744 h 1224"/>
                <a:gd name="T54" fmla="*/ 850 w 896"/>
                <a:gd name="T55" fmla="*/ 648 h 1224"/>
                <a:gd name="T56" fmla="*/ 894 w 896"/>
                <a:gd name="T57" fmla="*/ 506 h 1224"/>
                <a:gd name="T58" fmla="*/ 838 w 896"/>
                <a:gd name="T59" fmla="*/ 498 h 1224"/>
                <a:gd name="T60" fmla="*/ 800 w 896"/>
                <a:gd name="T61" fmla="*/ 624 h 1224"/>
                <a:gd name="T62" fmla="*/ 728 w 896"/>
                <a:gd name="T63" fmla="*/ 724 h 1224"/>
                <a:gd name="T64" fmla="*/ 674 w 896"/>
                <a:gd name="T65" fmla="*/ 790 h 1224"/>
                <a:gd name="T66" fmla="*/ 644 w 896"/>
                <a:gd name="T67" fmla="*/ 872 h 1224"/>
                <a:gd name="T68" fmla="*/ 628 w 896"/>
                <a:gd name="T69" fmla="*/ 1026 h 1224"/>
                <a:gd name="T70" fmla="*/ 604 w 896"/>
                <a:gd name="T71" fmla="*/ 1118 h 1224"/>
                <a:gd name="T72" fmla="*/ 590 w 896"/>
                <a:gd name="T73" fmla="*/ 1136 h 1224"/>
                <a:gd name="T74" fmla="*/ 306 w 896"/>
                <a:gd name="T75" fmla="*/ 1144 h 1224"/>
                <a:gd name="T76" fmla="*/ 286 w 896"/>
                <a:gd name="T77" fmla="*/ 1122 h 1224"/>
                <a:gd name="T78" fmla="*/ 268 w 896"/>
                <a:gd name="T79" fmla="*/ 1064 h 1224"/>
                <a:gd name="T80" fmla="*/ 252 w 896"/>
                <a:gd name="T81" fmla="*/ 912 h 1224"/>
                <a:gd name="T82" fmla="*/ 226 w 896"/>
                <a:gd name="T83" fmla="*/ 814 h 1224"/>
                <a:gd name="T84" fmla="*/ 194 w 896"/>
                <a:gd name="T85" fmla="*/ 754 h 1224"/>
                <a:gd name="T86" fmla="*/ 114 w 896"/>
                <a:gd name="T87" fmla="*/ 658 h 1224"/>
                <a:gd name="T88" fmla="*/ 66 w 896"/>
                <a:gd name="T89" fmla="*/ 544 h 1224"/>
                <a:gd name="T90" fmla="*/ 56 w 896"/>
                <a:gd name="T91" fmla="*/ 408 h 1224"/>
                <a:gd name="T92" fmla="*/ 84 w 896"/>
                <a:gd name="T93" fmla="*/ 296 h 1224"/>
                <a:gd name="T94" fmla="*/ 144 w 896"/>
                <a:gd name="T95" fmla="*/ 196 h 1224"/>
                <a:gd name="T96" fmla="*/ 226 w 896"/>
                <a:gd name="T97" fmla="*/ 124 h 1224"/>
                <a:gd name="T98" fmla="*/ 328 w 896"/>
                <a:gd name="T99" fmla="*/ 70 h 1224"/>
                <a:gd name="T100" fmla="*/ 446 w 896"/>
                <a:gd name="T101" fmla="*/ 54 h 1224"/>
                <a:gd name="T102" fmla="*/ 562 w 896"/>
                <a:gd name="T103" fmla="*/ 70 h 1224"/>
                <a:gd name="T104" fmla="*/ 668 w 896"/>
                <a:gd name="T105" fmla="*/ 124 h 1224"/>
                <a:gd name="T106" fmla="*/ 752 w 896"/>
                <a:gd name="T107" fmla="*/ 196 h 1224"/>
                <a:gd name="T108" fmla="*/ 810 w 896"/>
                <a:gd name="T109" fmla="*/ 296 h 1224"/>
                <a:gd name="T110" fmla="*/ 838 w 896"/>
                <a:gd name="T111" fmla="*/ 408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96" h="1224">
                  <a:moveTo>
                    <a:pt x="894" y="402"/>
                  </a:moveTo>
                  <a:lnTo>
                    <a:pt x="888" y="360"/>
                  </a:lnTo>
                  <a:lnTo>
                    <a:pt x="876" y="314"/>
                  </a:lnTo>
                  <a:lnTo>
                    <a:pt x="860" y="276"/>
                  </a:lnTo>
                  <a:lnTo>
                    <a:pt x="844" y="234"/>
                  </a:lnTo>
                  <a:lnTo>
                    <a:pt x="818" y="196"/>
                  </a:lnTo>
                  <a:lnTo>
                    <a:pt x="796" y="164"/>
                  </a:lnTo>
                  <a:lnTo>
                    <a:pt x="766" y="132"/>
                  </a:lnTo>
                  <a:lnTo>
                    <a:pt x="730" y="100"/>
                  </a:lnTo>
                  <a:lnTo>
                    <a:pt x="698" y="78"/>
                  </a:lnTo>
                  <a:lnTo>
                    <a:pt x="662" y="54"/>
                  </a:lnTo>
                  <a:lnTo>
                    <a:pt x="620" y="36"/>
                  </a:lnTo>
                  <a:lnTo>
                    <a:pt x="582" y="20"/>
                  </a:lnTo>
                  <a:lnTo>
                    <a:pt x="536" y="8"/>
                  </a:lnTo>
                  <a:lnTo>
                    <a:pt x="494" y="2"/>
                  </a:lnTo>
                  <a:lnTo>
                    <a:pt x="446" y="0"/>
                  </a:lnTo>
                  <a:lnTo>
                    <a:pt x="402" y="2"/>
                  </a:lnTo>
                  <a:lnTo>
                    <a:pt x="356" y="8"/>
                  </a:lnTo>
                  <a:lnTo>
                    <a:pt x="314" y="20"/>
                  </a:lnTo>
                  <a:lnTo>
                    <a:pt x="274" y="36"/>
                  </a:lnTo>
                  <a:lnTo>
                    <a:pt x="234" y="54"/>
                  </a:lnTo>
                  <a:lnTo>
                    <a:pt x="198" y="78"/>
                  </a:lnTo>
                  <a:lnTo>
                    <a:pt x="160" y="100"/>
                  </a:lnTo>
                  <a:lnTo>
                    <a:pt x="130" y="132"/>
                  </a:lnTo>
                  <a:lnTo>
                    <a:pt x="100" y="164"/>
                  </a:lnTo>
                  <a:lnTo>
                    <a:pt x="76" y="196"/>
                  </a:lnTo>
                  <a:lnTo>
                    <a:pt x="52" y="234"/>
                  </a:lnTo>
                  <a:lnTo>
                    <a:pt x="36" y="276"/>
                  </a:lnTo>
                  <a:lnTo>
                    <a:pt x="20" y="314"/>
                  </a:lnTo>
                  <a:lnTo>
                    <a:pt x="8" y="360"/>
                  </a:lnTo>
                  <a:lnTo>
                    <a:pt x="2" y="402"/>
                  </a:lnTo>
                  <a:lnTo>
                    <a:pt x="0" y="450"/>
                  </a:lnTo>
                  <a:lnTo>
                    <a:pt x="2" y="506"/>
                  </a:lnTo>
                  <a:lnTo>
                    <a:pt x="10" y="558"/>
                  </a:lnTo>
                  <a:lnTo>
                    <a:pt x="26" y="604"/>
                  </a:lnTo>
                  <a:lnTo>
                    <a:pt x="46" y="648"/>
                  </a:lnTo>
                  <a:lnTo>
                    <a:pt x="66" y="688"/>
                  </a:lnTo>
                  <a:lnTo>
                    <a:pt x="92" y="724"/>
                  </a:lnTo>
                  <a:lnTo>
                    <a:pt x="110" y="744"/>
                  </a:lnTo>
                  <a:lnTo>
                    <a:pt x="126" y="760"/>
                  </a:lnTo>
                  <a:lnTo>
                    <a:pt x="154" y="788"/>
                  </a:lnTo>
                  <a:lnTo>
                    <a:pt x="160" y="802"/>
                  </a:lnTo>
                  <a:lnTo>
                    <a:pt x="170" y="818"/>
                  </a:lnTo>
                  <a:lnTo>
                    <a:pt x="184" y="852"/>
                  </a:lnTo>
                  <a:lnTo>
                    <a:pt x="190" y="890"/>
                  </a:lnTo>
                  <a:lnTo>
                    <a:pt x="198" y="926"/>
                  </a:lnTo>
                  <a:lnTo>
                    <a:pt x="206" y="996"/>
                  </a:lnTo>
                  <a:lnTo>
                    <a:pt x="208" y="1030"/>
                  </a:lnTo>
                  <a:lnTo>
                    <a:pt x="216" y="1066"/>
                  </a:lnTo>
                  <a:lnTo>
                    <a:pt x="224" y="1112"/>
                  </a:lnTo>
                  <a:lnTo>
                    <a:pt x="230" y="1126"/>
                  </a:lnTo>
                  <a:lnTo>
                    <a:pt x="236" y="1142"/>
                  </a:lnTo>
                  <a:lnTo>
                    <a:pt x="246" y="1160"/>
                  </a:lnTo>
                  <a:lnTo>
                    <a:pt x="260" y="1172"/>
                  </a:lnTo>
                  <a:lnTo>
                    <a:pt x="254" y="1178"/>
                  </a:lnTo>
                  <a:lnTo>
                    <a:pt x="252" y="1184"/>
                  </a:lnTo>
                  <a:lnTo>
                    <a:pt x="248" y="1190"/>
                  </a:lnTo>
                  <a:lnTo>
                    <a:pt x="248" y="1200"/>
                  </a:lnTo>
                  <a:lnTo>
                    <a:pt x="252" y="1210"/>
                  </a:lnTo>
                  <a:lnTo>
                    <a:pt x="256" y="1216"/>
                  </a:lnTo>
                  <a:lnTo>
                    <a:pt x="266" y="1224"/>
                  </a:lnTo>
                  <a:lnTo>
                    <a:pt x="278" y="1224"/>
                  </a:lnTo>
                  <a:lnTo>
                    <a:pt x="628" y="1186"/>
                  </a:lnTo>
                  <a:lnTo>
                    <a:pt x="638" y="1184"/>
                  </a:lnTo>
                  <a:lnTo>
                    <a:pt x="644" y="1178"/>
                  </a:lnTo>
                  <a:lnTo>
                    <a:pt x="650" y="1170"/>
                  </a:lnTo>
                  <a:lnTo>
                    <a:pt x="652" y="1156"/>
                  </a:lnTo>
                  <a:lnTo>
                    <a:pt x="650" y="1152"/>
                  </a:lnTo>
                  <a:lnTo>
                    <a:pt x="660" y="1132"/>
                  </a:lnTo>
                  <a:lnTo>
                    <a:pt x="666" y="1112"/>
                  </a:lnTo>
                  <a:lnTo>
                    <a:pt x="674" y="1074"/>
                  </a:lnTo>
                  <a:lnTo>
                    <a:pt x="680" y="1030"/>
                  </a:lnTo>
                  <a:lnTo>
                    <a:pt x="688" y="984"/>
                  </a:lnTo>
                  <a:lnTo>
                    <a:pt x="692" y="918"/>
                  </a:lnTo>
                  <a:lnTo>
                    <a:pt x="698" y="882"/>
                  </a:lnTo>
                  <a:lnTo>
                    <a:pt x="708" y="852"/>
                  </a:lnTo>
                  <a:lnTo>
                    <a:pt x="722" y="818"/>
                  </a:lnTo>
                  <a:lnTo>
                    <a:pt x="730" y="802"/>
                  </a:lnTo>
                  <a:lnTo>
                    <a:pt x="740" y="790"/>
                  </a:lnTo>
                  <a:lnTo>
                    <a:pt x="768" y="762"/>
                  </a:lnTo>
                  <a:lnTo>
                    <a:pt x="786" y="744"/>
                  </a:lnTo>
                  <a:lnTo>
                    <a:pt x="800" y="726"/>
                  </a:lnTo>
                  <a:lnTo>
                    <a:pt x="828" y="692"/>
                  </a:lnTo>
                  <a:lnTo>
                    <a:pt x="850" y="648"/>
                  </a:lnTo>
                  <a:lnTo>
                    <a:pt x="868" y="606"/>
                  </a:lnTo>
                  <a:lnTo>
                    <a:pt x="886" y="558"/>
                  </a:lnTo>
                  <a:lnTo>
                    <a:pt x="894" y="506"/>
                  </a:lnTo>
                  <a:lnTo>
                    <a:pt x="896" y="450"/>
                  </a:lnTo>
                  <a:lnTo>
                    <a:pt x="894" y="402"/>
                  </a:lnTo>
                  <a:close/>
                  <a:moveTo>
                    <a:pt x="838" y="498"/>
                  </a:moveTo>
                  <a:lnTo>
                    <a:pt x="830" y="544"/>
                  </a:lnTo>
                  <a:lnTo>
                    <a:pt x="818" y="586"/>
                  </a:lnTo>
                  <a:lnTo>
                    <a:pt x="800" y="624"/>
                  </a:lnTo>
                  <a:lnTo>
                    <a:pt x="782" y="662"/>
                  </a:lnTo>
                  <a:lnTo>
                    <a:pt x="758" y="692"/>
                  </a:lnTo>
                  <a:lnTo>
                    <a:pt x="728" y="724"/>
                  </a:lnTo>
                  <a:lnTo>
                    <a:pt x="700" y="754"/>
                  </a:lnTo>
                  <a:lnTo>
                    <a:pt x="688" y="772"/>
                  </a:lnTo>
                  <a:lnTo>
                    <a:pt x="674" y="790"/>
                  </a:lnTo>
                  <a:lnTo>
                    <a:pt x="662" y="814"/>
                  </a:lnTo>
                  <a:lnTo>
                    <a:pt x="652" y="834"/>
                  </a:lnTo>
                  <a:lnTo>
                    <a:pt x="644" y="872"/>
                  </a:lnTo>
                  <a:lnTo>
                    <a:pt x="638" y="908"/>
                  </a:lnTo>
                  <a:lnTo>
                    <a:pt x="630" y="980"/>
                  </a:lnTo>
                  <a:lnTo>
                    <a:pt x="628" y="1026"/>
                  </a:lnTo>
                  <a:lnTo>
                    <a:pt x="620" y="1062"/>
                  </a:lnTo>
                  <a:lnTo>
                    <a:pt x="614" y="1096"/>
                  </a:lnTo>
                  <a:lnTo>
                    <a:pt x="604" y="1118"/>
                  </a:lnTo>
                  <a:lnTo>
                    <a:pt x="602" y="1124"/>
                  </a:lnTo>
                  <a:lnTo>
                    <a:pt x="598" y="1132"/>
                  </a:lnTo>
                  <a:lnTo>
                    <a:pt x="590" y="1136"/>
                  </a:lnTo>
                  <a:lnTo>
                    <a:pt x="298" y="1166"/>
                  </a:lnTo>
                  <a:lnTo>
                    <a:pt x="306" y="1156"/>
                  </a:lnTo>
                  <a:lnTo>
                    <a:pt x="306" y="1144"/>
                  </a:lnTo>
                  <a:lnTo>
                    <a:pt x="298" y="1136"/>
                  </a:lnTo>
                  <a:lnTo>
                    <a:pt x="294" y="1126"/>
                  </a:lnTo>
                  <a:lnTo>
                    <a:pt x="286" y="1122"/>
                  </a:lnTo>
                  <a:lnTo>
                    <a:pt x="282" y="1112"/>
                  </a:lnTo>
                  <a:lnTo>
                    <a:pt x="278" y="1096"/>
                  </a:lnTo>
                  <a:lnTo>
                    <a:pt x="268" y="1064"/>
                  </a:lnTo>
                  <a:lnTo>
                    <a:pt x="264" y="1026"/>
                  </a:lnTo>
                  <a:lnTo>
                    <a:pt x="260" y="990"/>
                  </a:lnTo>
                  <a:lnTo>
                    <a:pt x="252" y="912"/>
                  </a:lnTo>
                  <a:lnTo>
                    <a:pt x="246" y="878"/>
                  </a:lnTo>
                  <a:lnTo>
                    <a:pt x="236" y="838"/>
                  </a:lnTo>
                  <a:lnTo>
                    <a:pt x="226" y="814"/>
                  </a:lnTo>
                  <a:lnTo>
                    <a:pt x="218" y="790"/>
                  </a:lnTo>
                  <a:lnTo>
                    <a:pt x="206" y="772"/>
                  </a:lnTo>
                  <a:lnTo>
                    <a:pt x="194" y="754"/>
                  </a:lnTo>
                  <a:lnTo>
                    <a:pt x="164" y="722"/>
                  </a:lnTo>
                  <a:lnTo>
                    <a:pt x="134" y="692"/>
                  </a:lnTo>
                  <a:lnTo>
                    <a:pt x="114" y="658"/>
                  </a:lnTo>
                  <a:lnTo>
                    <a:pt x="92" y="622"/>
                  </a:lnTo>
                  <a:lnTo>
                    <a:pt x="78" y="586"/>
                  </a:lnTo>
                  <a:lnTo>
                    <a:pt x="66" y="544"/>
                  </a:lnTo>
                  <a:lnTo>
                    <a:pt x="56" y="498"/>
                  </a:lnTo>
                  <a:lnTo>
                    <a:pt x="52" y="450"/>
                  </a:lnTo>
                  <a:lnTo>
                    <a:pt x="56" y="408"/>
                  </a:lnTo>
                  <a:lnTo>
                    <a:pt x="62" y="370"/>
                  </a:lnTo>
                  <a:lnTo>
                    <a:pt x="70" y="332"/>
                  </a:lnTo>
                  <a:lnTo>
                    <a:pt x="84" y="296"/>
                  </a:lnTo>
                  <a:lnTo>
                    <a:pt x="100" y="262"/>
                  </a:lnTo>
                  <a:lnTo>
                    <a:pt x="122" y="226"/>
                  </a:lnTo>
                  <a:lnTo>
                    <a:pt x="144" y="196"/>
                  </a:lnTo>
                  <a:lnTo>
                    <a:pt x="170" y="172"/>
                  </a:lnTo>
                  <a:lnTo>
                    <a:pt x="198" y="144"/>
                  </a:lnTo>
                  <a:lnTo>
                    <a:pt x="226" y="124"/>
                  </a:lnTo>
                  <a:lnTo>
                    <a:pt x="260" y="100"/>
                  </a:lnTo>
                  <a:lnTo>
                    <a:pt x="294" y="86"/>
                  </a:lnTo>
                  <a:lnTo>
                    <a:pt x="328" y="70"/>
                  </a:lnTo>
                  <a:lnTo>
                    <a:pt x="368" y="62"/>
                  </a:lnTo>
                  <a:lnTo>
                    <a:pt x="406" y="56"/>
                  </a:lnTo>
                  <a:lnTo>
                    <a:pt x="446" y="54"/>
                  </a:lnTo>
                  <a:lnTo>
                    <a:pt x="490" y="56"/>
                  </a:lnTo>
                  <a:lnTo>
                    <a:pt x="528" y="62"/>
                  </a:lnTo>
                  <a:lnTo>
                    <a:pt x="562" y="70"/>
                  </a:lnTo>
                  <a:lnTo>
                    <a:pt x="600" y="86"/>
                  </a:lnTo>
                  <a:lnTo>
                    <a:pt x="636" y="100"/>
                  </a:lnTo>
                  <a:lnTo>
                    <a:pt x="668" y="124"/>
                  </a:lnTo>
                  <a:lnTo>
                    <a:pt x="698" y="144"/>
                  </a:lnTo>
                  <a:lnTo>
                    <a:pt x="726" y="172"/>
                  </a:lnTo>
                  <a:lnTo>
                    <a:pt x="752" y="196"/>
                  </a:lnTo>
                  <a:lnTo>
                    <a:pt x="774" y="226"/>
                  </a:lnTo>
                  <a:lnTo>
                    <a:pt x="796" y="262"/>
                  </a:lnTo>
                  <a:lnTo>
                    <a:pt x="810" y="296"/>
                  </a:lnTo>
                  <a:lnTo>
                    <a:pt x="826" y="332"/>
                  </a:lnTo>
                  <a:lnTo>
                    <a:pt x="834" y="370"/>
                  </a:lnTo>
                  <a:lnTo>
                    <a:pt x="838" y="408"/>
                  </a:lnTo>
                  <a:lnTo>
                    <a:pt x="844" y="450"/>
                  </a:lnTo>
                  <a:lnTo>
                    <a:pt x="838" y="498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528" y="1484"/>
              <a:ext cx="404" cy="90"/>
            </a:xfrm>
            <a:custGeom>
              <a:avLst/>
              <a:gdLst>
                <a:gd name="T0" fmla="*/ 394 w 404"/>
                <a:gd name="T1" fmla="*/ 8 h 90"/>
                <a:gd name="T2" fmla="*/ 384 w 404"/>
                <a:gd name="T3" fmla="*/ 0 h 90"/>
                <a:gd name="T4" fmla="*/ 374 w 404"/>
                <a:gd name="T5" fmla="*/ 0 h 90"/>
                <a:gd name="T6" fmla="*/ 26 w 404"/>
                <a:gd name="T7" fmla="*/ 36 h 90"/>
                <a:gd name="T8" fmla="*/ 12 w 404"/>
                <a:gd name="T9" fmla="*/ 38 h 90"/>
                <a:gd name="T10" fmla="*/ 6 w 404"/>
                <a:gd name="T11" fmla="*/ 46 h 90"/>
                <a:gd name="T12" fmla="*/ 0 w 404"/>
                <a:gd name="T13" fmla="*/ 56 h 90"/>
                <a:gd name="T14" fmla="*/ 0 w 404"/>
                <a:gd name="T15" fmla="*/ 66 h 90"/>
                <a:gd name="T16" fmla="*/ 4 w 404"/>
                <a:gd name="T17" fmla="*/ 76 h 90"/>
                <a:gd name="T18" fmla="*/ 8 w 404"/>
                <a:gd name="T19" fmla="*/ 86 h 90"/>
                <a:gd name="T20" fmla="*/ 18 w 404"/>
                <a:gd name="T21" fmla="*/ 88 h 90"/>
                <a:gd name="T22" fmla="*/ 30 w 404"/>
                <a:gd name="T23" fmla="*/ 90 h 90"/>
                <a:gd name="T24" fmla="*/ 380 w 404"/>
                <a:gd name="T25" fmla="*/ 56 h 90"/>
                <a:gd name="T26" fmla="*/ 390 w 404"/>
                <a:gd name="T27" fmla="*/ 52 h 90"/>
                <a:gd name="T28" fmla="*/ 396 w 404"/>
                <a:gd name="T29" fmla="*/ 46 h 90"/>
                <a:gd name="T30" fmla="*/ 402 w 404"/>
                <a:gd name="T31" fmla="*/ 38 h 90"/>
                <a:gd name="T32" fmla="*/ 404 w 404"/>
                <a:gd name="T33" fmla="*/ 26 h 90"/>
                <a:gd name="T34" fmla="*/ 400 w 404"/>
                <a:gd name="T35" fmla="*/ 16 h 90"/>
                <a:gd name="T36" fmla="*/ 394 w 404"/>
                <a:gd name="T37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4" h="90">
                  <a:moveTo>
                    <a:pt x="394" y="8"/>
                  </a:moveTo>
                  <a:lnTo>
                    <a:pt x="384" y="0"/>
                  </a:lnTo>
                  <a:lnTo>
                    <a:pt x="374" y="0"/>
                  </a:lnTo>
                  <a:lnTo>
                    <a:pt x="26" y="36"/>
                  </a:lnTo>
                  <a:lnTo>
                    <a:pt x="12" y="38"/>
                  </a:lnTo>
                  <a:lnTo>
                    <a:pt x="6" y="46"/>
                  </a:lnTo>
                  <a:lnTo>
                    <a:pt x="0" y="56"/>
                  </a:lnTo>
                  <a:lnTo>
                    <a:pt x="0" y="66"/>
                  </a:lnTo>
                  <a:lnTo>
                    <a:pt x="4" y="76"/>
                  </a:lnTo>
                  <a:lnTo>
                    <a:pt x="8" y="86"/>
                  </a:lnTo>
                  <a:lnTo>
                    <a:pt x="18" y="88"/>
                  </a:lnTo>
                  <a:lnTo>
                    <a:pt x="30" y="90"/>
                  </a:lnTo>
                  <a:lnTo>
                    <a:pt x="380" y="56"/>
                  </a:lnTo>
                  <a:lnTo>
                    <a:pt x="390" y="52"/>
                  </a:lnTo>
                  <a:lnTo>
                    <a:pt x="396" y="46"/>
                  </a:lnTo>
                  <a:lnTo>
                    <a:pt x="402" y="38"/>
                  </a:lnTo>
                  <a:lnTo>
                    <a:pt x="404" y="26"/>
                  </a:lnTo>
                  <a:lnTo>
                    <a:pt x="400" y="16"/>
                  </a:lnTo>
                  <a:lnTo>
                    <a:pt x="394" y="8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528" y="1554"/>
              <a:ext cx="404" cy="92"/>
            </a:xfrm>
            <a:custGeom>
              <a:avLst/>
              <a:gdLst>
                <a:gd name="T0" fmla="*/ 394 w 404"/>
                <a:gd name="T1" fmla="*/ 6 h 92"/>
                <a:gd name="T2" fmla="*/ 384 w 404"/>
                <a:gd name="T3" fmla="*/ 4 h 92"/>
                <a:gd name="T4" fmla="*/ 374 w 404"/>
                <a:gd name="T5" fmla="*/ 0 h 92"/>
                <a:gd name="T6" fmla="*/ 26 w 404"/>
                <a:gd name="T7" fmla="*/ 36 h 92"/>
                <a:gd name="T8" fmla="*/ 12 w 404"/>
                <a:gd name="T9" fmla="*/ 38 h 92"/>
                <a:gd name="T10" fmla="*/ 6 w 404"/>
                <a:gd name="T11" fmla="*/ 46 h 92"/>
                <a:gd name="T12" fmla="*/ 0 w 404"/>
                <a:gd name="T13" fmla="*/ 54 h 92"/>
                <a:gd name="T14" fmla="*/ 0 w 404"/>
                <a:gd name="T15" fmla="*/ 66 h 92"/>
                <a:gd name="T16" fmla="*/ 4 w 404"/>
                <a:gd name="T17" fmla="*/ 76 h 92"/>
                <a:gd name="T18" fmla="*/ 8 w 404"/>
                <a:gd name="T19" fmla="*/ 84 h 92"/>
                <a:gd name="T20" fmla="*/ 18 w 404"/>
                <a:gd name="T21" fmla="*/ 92 h 92"/>
                <a:gd name="T22" fmla="*/ 30 w 404"/>
                <a:gd name="T23" fmla="*/ 92 h 92"/>
                <a:gd name="T24" fmla="*/ 380 w 404"/>
                <a:gd name="T25" fmla="*/ 58 h 92"/>
                <a:gd name="T26" fmla="*/ 390 w 404"/>
                <a:gd name="T27" fmla="*/ 54 h 92"/>
                <a:gd name="T28" fmla="*/ 396 w 404"/>
                <a:gd name="T29" fmla="*/ 46 h 92"/>
                <a:gd name="T30" fmla="*/ 402 w 404"/>
                <a:gd name="T31" fmla="*/ 36 h 92"/>
                <a:gd name="T32" fmla="*/ 404 w 404"/>
                <a:gd name="T33" fmla="*/ 28 h 92"/>
                <a:gd name="T34" fmla="*/ 400 w 404"/>
                <a:gd name="T35" fmla="*/ 16 h 92"/>
                <a:gd name="T36" fmla="*/ 394 w 404"/>
                <a:gd name="T37" fmla="*/ 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4" h="92">
                  <a:moveTo>
                    <a:pt x="394" y="6"/>
                  </a:moveTo>
                  <a:lnTo>
                    <a:pt x="384" y="4"/>
                  </a:lnTo>
                  <a:lnTo>
                    <a:pt x="374" y="0"/>
                  </a:lnTo>
                  <a:lnTo>
                    <a:pt x="26" y="36"/>
                  </a:lnTo>
                  <a:lnTo>
                    <a:pt x="12" y="38"/>
                  </a:lnTo>
                  <a:lnTo>
                    <a:pt x="6" y="46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4" y="76"/>
                  </a:lnTo>
                  <a:lnTo>
                    <a:pt x="8" y="84"/>
                  </a:lnTo>
                  <a:lnTo>
                    <a:pt x="18" y="92"/>
                  </a:lnTo>
                  <a:lnTo>
                    <a:pt x="30" y="92"/>
                  </a:lnTo>
                  <a:lnTo>
                    <a:pt x="380" y="58"/>
                  </a:lnTo>
                  <a:lnTo>
                    <a:pt x="390" y="54"/>
                  </a:lnTo>
                  <a:lnTo>
                    <a:pt x="396" y="46"/>
                  </a:lnTo>
                  <a:lnTo>
                    <a:pt x="402" y="36"/>
                  </a:lnTo>
                  <a:lnTo>
                    <a:pt x="404" y="28"/>
                  </a:lnTo>
                  <a:lnTo>
                    <a:pt x="400" y="16"/>
                  </a:lnTo>
                  <a:lnTo>
                    <a:pt x="394" y="6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44738" y="120590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Visão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24995" y="1669778"/>
            <a:ext cx="7667485" cy="830997"/>
          </a:xfrm>
          <a:prstGeom prst="rect">
            <a:avLst/>
          </a:prstGeom>
          <a:noFill/>
          <a:ln>
            <a:solidFill>
              <a:srgbClr val="0E1E30"/>
            </a:solidFill>
          </a:ln>
        </p:spPr>
        <p:txBody>
          <a:bodyPr wrap="square" rtlCol="0">
            <a:spAutoFit/>
          </a:bodyPr>
          <a:lstStyle/>
          <a:p>
            <a:r>
              <a:rPr lang="pt-PT" sz="1600" i="1" dirty="0"/>
              <a:t>“um sistema de financiamento equitativo, sustentável e eficiente que possibilite a prestação de cuidados de saúde de qualidade a todos os moçambicanos sem discriminação</a:t>
            </a:r>
            <a:r>
              <a:rPr lang="pt-PT" sz="1600" dirty="0"/>
              <a:t>. </a:t>
            </a:r>
            <a:r>
              <a:rPr lang="pt-PT" sz="1600" i="1" dirty="0"/>
              <a:t>”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4738" y="2555612"/>
            <a:ext cx="382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Princípios orientadores</a:t>
            </a:r>
          </a:p>
        </p:txBody>
      </p:sp>
    </p:spTree>
    <p:extLst>
      <p:ext uri="{BB962C8B-B14F-4D97-AF65-F5344CB8AC3E}">
        <p14:creationId xmlns="" xmlns:p14="http://schemas.microsoft.com/office/powerpoint/2010/main" val="2183515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3DCA0C7-BEBF-4177-8858-DF5B5A20492A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4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08258" y="188640"/>
            <a:ext cx="626469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3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>
              <a:defRPr sz="3200" b="1">
                <a:solidFill>
                  <a:srgbClr val="000000"/>
                </a:solidFill>
                <a:latin typeface="Arial" pitchFamily="34" charset="0"/>
              </a:defRPr>
            </a:lvl2pPr>
            <a:lvl3pPr>
              <a:defRPr sz="3200" b="1">
                <a:solidFill>
                  <a:srgbClr val="000000"/>
                </a:solidFill>
                <a:latin typeface="Arial" pitchFamily="34" charset="0"/>
              </a:defRPr>
            </a:lvl3pPr>
            <a:lvl4pPr>
              <a:defRPr sz="3200" b="1">
                <a:solidFill>
                  <a:srgbClr val="000000"/>
                </a:solidFill>
                <a:latin typeface="Arial" pitchFamily="34" charset="0"/>
              </a:defRPr>
            </a:lvl4pPr>
            <a:lvl5pPr>
              <a:defRPr sz="3200" b="1">
                <a:solidFill>
                  <a:srgbClr val="000000"/>
                </a:solidFill>
                <a:latin typeface="Arial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r>
              <a:rPr lang="pt-PT" sz="2500" dirty="0"/>
              <a:t>A EFSS tem 3 objectivos estratégicos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31640" y="3535874"/>
            <a:ext cx="2165077" cy="1200329"/>
          </a:xfrm>
          <a:prstGeom prst="rect">
            <a:avLst/>
          </a:prstGeom>
          <a:noFill/>
          <a:ln>
            <a:solidFill>
              <a:srgbClr val="0E1E30"/>
            </a:solidFill>
          </a:ln>
        </p:spPr>
        <p:txBody>
          <a:bodyPr wrap="square" rtlCol="0">
            <a:spAutoFit/>
          </a:bodyPr>
          <a:lstStyle/>
          <a:p>
            <a:r>
              <a:rPr lang="pt-PT" dirty="0"/>
              <a:t>Aumentar a </a:t>
            </a:r>
            <a:r>
              <a:rPr lang="pt-PT" b="1" dirty="0"/>
              <a:t>sustentabilidade</a:t>
            </a:r>
            <a:r>
              <a:rPr lang="pt-PT" dirty="0"/>
              <a:t> do financiamento do sector da saúde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049510" y="3568785"/>
            <a:ext cx="1979590" cy="1200329"/>
          </a:xfrm>
          <a:prstGeom prst="rect">
            <a:avLst/>
          </a:prstGeom>
          <a:noFill/>
          <a:ln>
            <a:solidFill>
              <a:srgbClr val="0E1E30"/>
            </a:solidFill>
          </a:ln>
        </p:spPr>
        <p:txBody>
          <a:bodyPr wrap="square" rtlCol="0">
            <a:spAutoFit/>
          </a:bodyPr>
          <a:lstStyle/>
          <a:p>
            <a:r>
              <a:rPr lang="pt-PT" dirty="0"/>
              <a:t>Melhorar a </a:t>
            </a:r>
            <a:r>
              <a:rPr lang="pt-PT" b="1" dirty="0"/>
              <a:t>eficiência</a:t>
            </a:r>
            <a:r>
              <a:rPr lang="pt-PT" dirty="0"/>
              <a:t> na afectação dos recursos</a:t>
            </a:r>
          </a:p>
        </p:txBody>
      </p:sp>
      <p:grpSp>
        <p:nvGrpSpPr>
          <p:cNvPr id="26" name="Group 4"/>
          <p:cNvGrpSpPr>
            <a:grpSpLocks noChangeAspect="1"/>
          </p:cNvGrpSpPr>
          <p:nvPr/>
        </p:nvGrpSpPr>
        <p:grpSpPr bwMode="auto">
          <a:xfrm>
            <a:off x="1941634" y="2732229"/>
            <a:ext cx="563597" cy="602879"/>
            <a:chOff x="284" y="283"/>
            <a:chExt cx="842" cy="1133"/>
          </a:xfrm>
        </p:grpSpPr>
        <p:sp>
          <p:nvSpPr>
            <p:cNvPr id="16385" name="Freeform 5"/>
            <p:cNvSpPr>
              <a:spLocks/>
            </p:cNvSpPr>
            <p:nvPr/>
          </p:nvSpPr>
          <p:spPr bwMode="auto">
            <a:xfrm>
              <a:off x="284" y="1337"/>
              <a:ext cx="842" cy="79"/>
            </a:xfrm>
            <a:custGeom>
              <a:avLst/>
              <a:gdLst>
                <a:gd name="T0" fmla="*/ 1684 w 1684"/>
                <a:gd name="T1" fmla="*/ 88 h 159"/>
                <a:gd name="T2" fmla="*/ 1682 w 1684"/>
                <a:gd name="T3" fmla="*/ 100 h 159"/>
                <a:gd name="T4" fmla="*/ 1679 w 1684"/>
                <a:gd name="T5" fmla="*/ 111 h 159"/>
                <a:gd name="T6" fmla="*/ 1673 w 1684"/>
                <a:gd name="T7" fmla="*/ 121 h 159"/>
                <a:gd name="T8" fmla="*/ 1667 w 1684"/>
                <a:gd name="T9" fmla="*/ 131 h 159"/>
                <a:gd name="T10" fmla="*/ 1659 w 1684"/>
                <a:gd name="T11" fmla="*/ 138 h 159"/>
                <a:gd name="T12" fmla="*/ 1650 w 1684"/>
                <a:gd name="T13" fmla="*/ 146 h 159"/>
                <a:gd name="T14" fmla="*/ 1640 w 1684"/>
                <a:gd name="T15" fmla="*/ 152 h 159"/>
                <a:gd name="T16" fmla="*/ 1629 w 1684"/>
                <a:gd name="T17" fmla="*/ 156 h 159"/>
                <a:gd name="T18" fmla="*/ 1617 w 1684"/>
                <a:gd name="T19" fmla="*/ 159 h 159"/>
                <a:gd name="T20" fmla="*/ 1606 w 1684"/>
                <a:gd name="T21" fmla="*/ 159 h 159"/>
                <a:gd name="T22" fmla="*/ 71 w 1684"/>
                <a:gd name="T23" fmla="*/ 159 h 159"/>
                <a:gd name="T24" fmla="*/ 59 w 1684"/>
                <a:gd name="T25" fmla="*/ 158 h 159"/>
                <a:gd name="T26" fmla="*/ 48 w 1684"/>
                <a:gd name="T27" fmla="*/ 154 h 159"/>
                <a:gd name="T28" fmla="*/ 38 w 1684"/>
                <a:gd name="T29" fmla="*/ 148 h 159"/>
                <a:gd name="T30" fmla="*/ 28 w 1684"/>
                <a:gd name="T31" fmla="*/ 142 h 159"/>
                <a:gd name="T32" fmla="*/ 21 w 1684"/>
                <a:gd name="T33" fmla="*/ 135 h 159"/>
                <a:gd name="T34" fmla="*/ 13 w 1684"/>
                <a:gd name="T35" fmla="*/ 125 h 159"/>
                <a:gd name="T36" fmla="*/ 7 w 1684"/>
                <a:gd name="T37" fmla="*/ 115 h 159"/>
                <a:gd name="T38" fmla="*/ 4 w 1684"/>
                <a:gd name="T39" fmla="*/ 104 h 159"/>
                <a:gd name="T40" fmla="*/ 0 w 1684"/>
                <a:gd name="T41" fmla="*/ 92 h 159"/>
                <a:gd name="T42" fmla="*/ 0 w 1684"/>
                <a:gd name="T43" fmla="*/ 81 h 159"/>
                <a:gd name="T44" fmla="*/ 0 w 1684"/>
                <a:gd name="T45" fmla="*/ 67 h 159"/>
                <a:gd name="T46" fmla="*/ 4 w 1684"/>
                <a:gd name="T47" fmla="*/ 56 h 159"/>
                <a:gd name="T48" fmla="*/ 7 w 1684"/>
                <a:gd name="T49" fmla="*/ 46 h 159"/>
                <a:gd name="T50" fmla="*/ 13 w 1684"/>
                <a:gd name="T51" fmla="*/ 37 h 159"/>
                <a:gd name="T52" fmla="*/ 21 w 1684"/>
                <a:gd name="T53" fmla="*/ 27 h 159"/>
                <a:gd name="T54" fmla="*/ 28 w 1684"/>
                <a:gd name="T55" fmla="*/ 19 h 159"/>
                <a:gd name="T56" fmla="*/ 38 w 1684"/>
                <a:gd name="T57" fmla="*/ 12 h 159"/>
                <a:gd name="T58" fmla="*/ 48 w 1684"/>
                <a:gd name="T59" fmla="*/ 8 h 159"/>
                <a:gd name="T60" fmla="*/ 59 w 1684"/>
                <a:gd name="T61" fmla="*/ 4 h 159"/>
                <a:gd name="T62" fmla="*/ 71 w 1684"/>
                <a:gd name="T63" fmla="*/ 2 h 159"/>
                <a:gd name="T64" fmla="*/ 1606 w 1684"/>
                <a:gd name="T65" fmla="*/ 0 h 159"/>
                <a:gd name="T66" fmla="*/ 1617 w 1684"/>
                <a:gd name="T67" fmla="*/ 2 h 159"/>
                <a:gd name="T68" fmla="*/ 1629 w 1684"/>
                <a:gd name="T69" fmla="*/ 4 h 159"/>
                <a:gd name="T70" fmla="*/ 1640 w 1684"/>
                <a:gd name="T71" fmla="*/ 8 h 159"/>
                <a:gd name="T72" fmla="*/ 1650 w 1684"/>
                <a:gd name="T73" fmla="*/ 13 h 159"/>
                <a:gd name="T74" fmla="*/ 1659 w 1684"/>
                <a:gd name="T75" fmla="*/ 21 h 159"/>
                <a:gd name="T76" fmla="*/ 1667 w 1684"/>
                <a:gd name="T77" fmla="*/ 29 h 159"/>
                <a:gd name="T78" fmla="*/ 1673 w 1684"/>
                <a:gd name="T79" fmla="*/ 38 h 159"/>
                <a:gd name="T80" fmla="*/ 1679 w 1684"/>
                <a:gd name="T81" fmla="*/ 50 h 159"/>
                <a:gd name="T82" fmla="*/ 1682 w 1684"/>
                <a:gd name="T83" fmla="*/ 60 h 159"/>
                <a:gd name="T84" fmla="*/ 1684 w 1684"/>
                <a:gd name="T85" fmla="*/ 7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84" h="159">
                  <a:moveTo>
                    <a:pt x="1684" y="81"/>
                  </a:moveTo>
                  <a:lnTo>
                    <a:pt x="1684" y="85"/>
                  </a:lnTo>
                  <a:lnTo>
                    <a:pt x="1684" y="88"/>
                  </a:lnTo>
                  <a:lnTo>
                    <a:pt x="1684" y="92"/>
                  </a:lnTo>
                  <a:lnTo>
                    <a:pt x="1682" y="96"/>
                  </a:lnTo>
                  <a:lnTo>
                    <a:pt x="1682" y="100"/>
                  </a:lnTo>
                  <a:lnTo>
                    <a:pt x="1681" y="104"/>
                  </a:lnTo>
                  <a:lnTo>
                    <a:pt x="1681" y="108"/>
                  </a:lnTo>
                  <a:lnTo>
                    <a:pt x="1679" y="111"/>
                  </a:lnTo>
                  <a:lnTo>
                    <a:pt x="1677" y="115"/>
                  </a:lnTo>
                  <a:lnTo>
                    <a:pt x="1675" y="117"/>
                  </a:lnTo>
                  <a:lnTo>
                    <a:pt x="1673" y="121"/>
                  </a:lnTo>
                  <a:lnTo>
                    <a:pt x="1671" y="125"/>
                  </a:lnTo>
                  <a:lnTo>
                    <a:pt x="1669" y="127"/>
                  </a:lnTo>
                  <a:lnTo>
                    <a:pt x="1667" y="131"/>
                  </a:lnTo>
                  <a:lnTo>
                    <a:pt x="1663" y="135"/>
                  </a:lnTo>
                  <a:lnTo>
                    <a:pt x="1661" y="136"/>
                  </a:lnTo>
                  <a:lnTo>
                    <a:pt x="1659" y="138"/>
                  </a:lnTo>
                  <a:lnTo>
                    <a:pt x="1656" y="142"/>
                  </a:lnTo>
                  <a:lnTo>
                    <a:pt x="1652" y="144"/>
                  </a:lnTo>
                  <a:lnTo>
                    <a:pt x="1650" y="146"/>
                  </a:lnTo>
                  <a:lnTo>
                    <a:pt x="1646" y="148"/>
                  </a:lnTo>
                  <a:lnTo>
                    <a:pt x="1642" y="150"/>
                  </a:lnTo>
                  <a:lnTo>
                    <a:pt x="1640" y="152"/>
                  </a:lnTo>
                  <a:lnTo>
                    <a:pt x="1636" y="154"/>
                  </a:lnTo>
                  <a:lnTo>
                    <a:pt x="1633" y="156"/>
                  </a:lnTo>
                  <a:lnTo>
                    <a:pt x="1629" y="156"/>
                  </a:lnTo>
                  <a:lnTo>
                    <a:pt x="1625" y="158"/>
                  </a:lnTo>
                  <a:lnTo>
                    <a:pt x="1621" y="158"/>
                  </a:lnTo>
                  <a:lnTo>
                    <a:pt x="1617" y="159"/>
                  </a:lnTo>
                  <a:lnTo>
                    <a:pt x="1613" y="159"/>
                  </a:lnTo>
                  <a:lnTo>
                    <a:pt x="1609" y="159"/>
                  </a:lnTo>
                  <a:lnTo>
                    <a:pt x="1606" y="159"/>
                  </a:lnTo>
                  <a:lnTo>
                    <a:pt x="78" y="159"/>
                  </a:lnTo>
                  <a:lnTo>
                    <a:pt x="75" y="159"/>
                  </a:lnTo>
                  <a:lnTo>
                    <a:pt x="71" y="159"/>
                  </a:lnTo>
                  <a:lnTo>
                    <a:pt x="67" y="159"/>
                  </a:lnTo>
                  <a:lnTo>
                    <a:pt x="63" y="158"/>
                  </a:lnTo>
                  <a:lnTo>
                    <a:pt x="59" y="158"/>
                  </a:lnTo>
                  <a:lnTo>
                    <a:pt x="55" y="156"/>
                  </a:lnTo>
                  <a:lnTo>
                    <a:pt x="52" y="156"/>
                  </a:lnTo>
                  <a:lnTo>
                    <a:pt x="48" y="154"/>
                  </a:lnTo>
                  <a:lnTo>
                    <a:pt x="44" y="152"/>
                  </a:lnTo>
                  <a:lnTo>
                    <a:pt x="42" y="150"/>
                  </a:lnTo>
                  <a:lnTo>
                    <a:pt x="38" y="148"/>
                  </a:lnTo>
                  <a:lnTo>
                    <a:pt x="34" y="146"/>
                  </a:lnTo>
                  <a:lnTo>
                    <a:pt x="32" y="144"/>
                  </a:lnTo>
                  <a:lnTo>
                    <a:pt x="28" y="142"/>
                  </a:lnTo>
                  <a:lnTo>
                    <a:pt x="27" y="138"/>
                  </a:lnTo>
                  <a:lnTo>
                    <a:pt x="23" y="136"/>
                  </a:lnTo>
                  <a:lnTo>
                    <a:pt x="21" y="135"/>
                  </a:lnTo>
                  <a:lnTo>
                    <a:pt x="17" y="131"/>
                  </a:lnTo>
                  <a:lnTo>
                    <a:pt x="15" y="127"/>
                  </a:lnTo>
                  <a:lnTo>
                    <a:pt x="13" y="125"/>
                  </a:lnTo>
                  <a:lnTo>
                    <a:pt x="11" y="121"/>
                  </a:lnTo>
                  <a:lnTo>
                    <a:pt x="9" y="117"/>
                  </a:lnTo>
                  <a:lnTo>
                    <a:pt x="7" y="115"/>
                  </a:lnTo>
                  <a:lnTo>
                    <a:pt x="5" y="111"/>
                  </a:lnTo>
                  <a:lnTo>
                    <a:pt x="5" y="108"/>
                  </a:lnTo>
                  <a:lnTo>
                    <a:pt x="4" y="104"/>
                  </a:lnTo>
                  <a:lnTo>
                    <a:pt x="2" y="100"/>
                  </a:lnTo>
                  <a:lnTo>
                    <a:pt x="2" y="96"/>
                  </a:lnTo>
                  <a:lnTo>
                    <a:pt x="0" y="92"/>
                  </a:lnTo>
                  <a:lnTo>
                    <a:pt x="0" y="88"/>
                  </a:lnTo>
                  <a:lnTo>
                    <a:pt x="0" y="85"/>
                  </a:lnTo>
                  <a:lnTo>
                    <a:pt x="0" y="81"/>
                  </a:lnTo>
                  <a:lnTo>
                    <a:pt x="0" y="75"/>
                  </a:lnTo>
                  <a:lnTo>
                    <a:pt x="0" y="71"/>
                  </a:lnTo>
                  <a:lnTo>
                    <a:pt x="0" y="67"/>
                  </a:lnTo>
                  <a:lnTo>
                    <a:pt x="2" y="63"/>
                  </a:lnTo>
                  <a:lnTo>
                    <a:pt x="2" y="60"/>
                  </a:lnTo>
                  <a:lnTo>
                    <a:pt x="4" y="56"/>
                  </a:lnTo>
                  <a:lnTo>
                    <a:pt x="5" y="52"/>
                  </a:lnTo>
                  <a:lnTo>
                    <a:pt x="5" y="50"/>
                  </a:lnTo>
                  <a:lnTo>
                    <a:pt x="7" y="46"/>
                  </a:lnTo>
                  <a:lnTo>
                    <a:pt x="9" y="42"/>
                  </a:lnTo>
                  <a:lnTo>
                    <a:pt x="11" y="38"/>
                  </a:lnTo>
                  <a:lnTo>
                    <a:pt x="13" y="37"/>
                  </a:lnTo>
                  <a:lnTo>
                    <a:pt x="15" y="33"/>
                  </a:lnTo>
                  <a:lnTo>
                    <a:pt x="17" y="29"/>
                  </a:lnTo>
                  <a:lnTo>
                    <a:pt x="21" y="27"/>
                  </a:lnTo>
                  <a:lnTo>
                    <a:pt x="23" y="23"/>
                  </a:lnTo>
                  <a:lnTo>
                    <a:pt x="27" y="21"/>
                  </a:lnTo>
                  <a:lnTo>
                    <a:pt x="28" y="19"/>
                  </a:lnTo>
                  <a:lnTo>
                    <a:pt x="32" y="17"/>
                  </a:lnTo>
                  <a:lnTo>
                    <a:pt x="34" y="13"/>
                  </a:lnTo>
                  <a:lnTo>
                    <a:pt x="38" y="12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8" y="8"/>
                  </a:lnTo>
                  <a:lnTo>
                    <a:pt x="52" y="6"/>
                  </a:lnTo>
                  <a:lnTo>
                    <a:pt x="55" y="4"/>
                  </a:lnTo>
                  <a:lnTo>
                    <a:pt x="59" y="4"/>
                  </a:lnTo>
                  <a:lnTo>
                    <a:pt x="63" y="2"/>
                  </a:lnTo>
                  <a:lnTo>
                    <a:pt x="67" y="2"/>
                  </a:lnTo>
                  <a:lnTo>
                    <a:pt x="71" y="2"/>
                  </a:lnTo>
                  <a:lnTo>
                    <a:pt x="75" y="0"/>
                  </a:lnTo>
                  <a:lnTo>
                    <a:pt x="78" y="0"/>
                  </a:lnTo>
                  <a:lnTo>
                    <a:pt x="1606" y="0"/>
                  </a:lnTo>
                  <a:lnTo>
                    <a:pt x="1609" y="0"/>
                  </a:lnTo>
                  <a:lnTo>
                    <a:pt x="1613" y="2"/>
                  </a:lnTo>
                  <a:lnTo>
                    <a:pt x="1617" y="2"/>
                  </a:lnTo>
                  <a:lnTo>
                    <a:pt x="1621" y="2"/>
                  </a:lnTo>
                  <a:lnTo>
                    <a:pt x="1625" y="4"/>
                  </a:lnTo>
                  <a:lnTo>
                    <a:pt x="1629" y="4"/>
                  </a:lnTo>
                  <a:lnTo>
                    <a:pt x="1633" y="6"/>
                  </a:lnTo>
                  <a:lnTo>
                    <a:pt x="1636" y="8"/>
                  </a:lnTo>
                  <a:lnTo>
                    <a:pt x="1640" y="8"/>
                  </a:lnTo>
                  <a:lnTo>
                    <a:pt x="1642" y="10"/>
                  </a:lnTo>
                  <a:lnTo>
                    <a:pt x="1646" y="12"/>
                  </a:lnTo>
                  <a:lnTo>
                    <a:pt x="1650" y="13"/>
                  </a:lnTo>
                  <a:lnTo>
                    <a:pt x="1652" y="17"/>
                  </a:lnTo>
                  <a:lnTo>
                    <a:pt x="1656" y="19"/>
                  </a:lnTo>
                  <a:lnTo>
                    <a:pt x="1659" y="21"/>
                  </a:lnTo>
                  <a:lnTo>
                    <a:pt x="1661" y="23"/>
                  </a:lnTo>
                  <a:lnTo>
                    <a:pt x="1663" y="27"/>
                  </a:lnTo>
                  <a:lnTo>
                    <a:pt x="1667" y="29"/>
                  </a:lnTo>
                  <a:lnTo>
                    <a:pt x="1669" y="33"/>
                  </a:lnTo>
                  <a:lnTo>
                    <a:pt x="1671" y="37"/>
                  </a:lnTo>
                  <a:lnTo>
                    <a:pt x="1673" y="38"/>
                  </a:lnTo>
                  <a:lnTo>
                    <a:pt x="1675" y="42"/>
                  </a:lnTo>
                  <a:lnTo>
                    <a:pt x="1677" y="46"/>
                  </a:lnTo>
                  <a:lnTo>
                    <a:pt x="1679" y="50"/>
                  </a:lnTo>
                  <a:lnTo>
                    <a:pt x="1681" y="52"/>
                  </a:lnTo>
                  <a:lnTo>
                    <a:pt x="1681" y="56"/>
                  </a:lnTo>
                  <a:lnTo>
                    <a:pt x="1682" y="60"/>
                  </a:lnTo>
                  <a:lnTo>
                    <a:pt x="1682" y="63"/>
                  </a:lnTo>
                  <a:lnTo>
                    <a:pt x="1684" y="67"/>
                  </a:lnTo>
                  <a:lnTo>
                    <a:pt x="1684" y="71"/>
                  </a:lnTo>
                  <a:lnTo>
                    <a:pt x="1684" y="75"/>
                  </a:lnTo>
                  <a:lnTo>
                    <a:pt x="1684" y="81"/>
                  </a:lnTo>
                  <a:close/>
                </a:path>
              </a:pathLst>
            </a:custGeom>
            <a:solidFill>
              <a:srgbClr val="6A646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6" name="Freeform 6"/>
            <p:cNvSpPr>
              <a:spLocks/>
            </p:cNvSpPr>
            <p:nvPr/>
          </p:nvSpPr>
          <p:spPr bwMode="auto">
            <a:xfrm>
              <a:off x="299" y="860"/>
              <a:ext cx="237" cy="427"/>
            </a:xfrm>
            <a:custGeom>
              <a:avLst/>
              <a:gdLst>
                <a:gd name="T0" fmla="*/ 475 w 475"/>
                <a:gd name="T1" fmla="*/ 753 h 853"/>
                <a:gd name="T2" fmla="*/ 473 w 475"/>
                <a:gd name="T3" fmla="*/ 769 h 853"/>
                <a:gd name="T4" fmla="*/ 467 w 475"/>
                <a:gd name="T5" fmla="*/ 786 h 853"/>
                <a:gd name="T6" fmla="*/ 460 w 475"/>
                <a:gd name="T7" fmla="*/ 799 h 853"/>
                <a:gd name="T8" fmla="*/ 450 w 475"/>
                <a:gd name="T9" fmla="*/ 813 h 853"/>
                <a:gd name="T10" fmla="*/ 438 w 475"/>
                <a:gd name="T11" fmla="*/ 824 h 853"/>
                <a:gd name="T12" fmla="*/ 427 w 475"/>
                <a:gd name="T13" fmla="*/ 834 h 853"/>
                <a:gd name="T14" fmla="*/ 412 w 475"/>
                <a:gd name="T15" fmla="*/ 844 h 853"/>
                <a:gd name="T16" fmla="*/ 396 w 475"/>
                <a:gd name="T17" fmla="*/ 849 h 853"/>
                <a:gd name="T18" fmla="*/ 381 w 475"/>
                <a:gd name="T19" fmla="*/ 853 h 853"/>
                <a:gd name="T20" fmla="*/ 363 w 475"/>
                <a:gd name="T21" fmla="*/ 853 h 853"/>
                <a:gd name="T22" fmla="*/ 102 w 475"/>
                <a:gd name="T23" fmla="*/ 853 h 853"/>
                <a:gd name="T24" fmla="*/ 85 w 475"/>
                <a:gd name="T25" fmla="*/ 849 h 853"/>
                <a:gd name="T26" fmla="*/ 70 w 475"/>
                <a:gd name="T27" fmla="*/ 845 h 853"/>
                <a:gd name="T28" fmla="*/ 54 w 475"/>
                <a:gd name="T29" fmla="*/ 838 h 853"/>
                <a:gd name="T30" fmla="*/ 41 w 475"/>
                <a:gd name="T31" fmla="*/ 828 h 853"/>
                <a:gd name="T32" fmla="*/ 29 w 475"/>
                <a:gd name="T33" fmla="*/ 817 h 853"/>
                <a:gd name="T34" fmla="*/ 20 w 475"/>
                <a:gd name="T35" fmla="*/ 805 h 853"/>
                <a:gd name="T36" fmla="*/ 12 w 475"/>
                <a:gd name="T37" fmla="*/ 790 h 853"/>
                <a:gd name="T38" fmla="*/ 6 w 475"/>
                <a:gd name="T39" fmla="*/ 774 h 853"/>
                <a:gd name="T40" fmla="*/ 2 w 475"/>
                <a:gd name="T41" fmla="*/ 759 h 853"/>
                <a:gd name="T42" fmla="*/ 0 w 475"/>
                <a:gd name="T43" fmla="*/ 742 h 853"/>
                <a:gd name="T44" fmla="*/ 0 w 475"/>
                <a:gd name="T45" fmla="*/ 100 h 853"/>
                <a:gd name="T46" fmla="*/ 4 w 475"/>
                <a:gd name="T47" fmla="*/ 85 h 853"/>
                <a:gd name="T48" fmla="*/ 10 w 475"/>
                <a:gd name="T49" fmla="*/ 69 h 853"/>
                <a:gd name="T50" fmla="*/ 18 w 475"/>
                <a:gd name="T51" fmla="*/ 54 h 853"/>
                <a:gd name="T52" fmla="*/ 27 w 475"/>
                <a:gd name="T53" fmla="*/ 41 h 853"/>
                <a:gd name="T54" fmla="*/ 37 w 475"/>
                <a:gd name="T55" fmla="*/ 29 h 853"/>
                <a:gd name="T56" fmla="*/ 50 w 475"/>
                <a:gd name="T57" fmla="*/ 19 h 853"/>
                <a:gd name="T58" fmla="*/ 64 w 475"/>
                <a:gd name="T59" fmla="*/ 12 h 853"/>
                <a:gd name="T60" fmla="*/ 79 w 475"/>
                <a:gd name="T61" fmla="*/ 6 h 853"/>
                <a:gd name="T62" fmla="*/ 96 w 475"/>
                <a:gd name="T63" fmla="*/ 2 h 853"/>
                <a:gd name="T64" fmla="*/ 114 w 475"/>
                <a:gd name="T65" fmla="*/ 0 h 853"/>
                <a:gd name="T66" fmla="*/ 375 w 475"/>
                <a:gd name="T67" fmla="*/ 0 h 853"/>
                <a:gd name="T68" fmla="*/ 390 w 475"/>
                <a:gd name="T69" fmla="*/ 4 h 853"/>
                <a:gd name="T70" fmla="*/ 408 w 475"/>
                <a:gd name="T71" fmla="*/ 10 h 853"/>
                <a:gd name="T72" fmla="*/ 421 w 475"/>
                <a:gd name="T73" fmla="*/ 16 h 853"/>
                <a:gd name="T74" fmla="*/ 435 w 475"/>
                <a:gd name="T75" fmla="*/ 25 h 853"/>
                <a:gd name="T76" fmla="*/ 446 w 475"/>
                <a:gd name="T77" fmla="*/ 37 h 853"/>
                <a:gd name="T78" fmla="*/ 456 w 475"/>
                <a:gd name="T79" fmla="*/ 50 h 853"/>
                <a:gd name="T80" fmla="*/ 465 w 475"/>
                <a:gd name="T81" fmla="*/ 64 h 853"/>
                <a:gd name="T82" fmla="*/ 471 w 475"/>
                <a:gd name="T83" fmla="*/ 79 h 853"/>
                <a:gd name="T84" fmla="*/ 475 w 475"/>
                <a:gd name="T85" fmla="*/ 94 h 853"/>
                <a:gd name="T86" fmla="*/ 475 w 475"/>
                <a:gd name="T87" fmla="*/ 112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5" h="853">
                  <a:moveTo>
                    <a:pt x="475" y="742"/>
                  </a:moveTo>
                  <a:lnTo>
                    <a:pt x="475" y="747"/>
                  </a:lnTo>
                  <a:lnTo>
                    <a:pt x="475" y="753"/>
                  </a:lnTo>
                  <a:lnTo>
                    <a:pt x="475" y="759"/>
                  </a:lnTo>
                  <a:lnTo>
                    <a:pt x="473" y="765"/>
                  </a:lnTo>
                  <a:lnTo>
                    <a:pt x="473" y="769"/>
                  </a:lnTo>
                  <a:lnTo>
                    <a:pt x="471" y="774"/>
                  </a:lnTo>
                  <a:lnTo>
                    <a:pt x="469" y="780"/>
                  </a:lnTo>
                  <a:lnTo>
                    <a:pt x="467" y="786"/>
                  </a:lnTo>
                  <a:lnTo>
                    <a:pt x="465" y="790"/>
                  </a:lnTo>
                  <a:lnTo>
                    <a:pt x="461" y="796"/>
                  </a:lnTo>
                  <a:lnTo>
                    <a:pt x="460" y="799"/>
                  </a:lnTo>
                  <a:lnTo>
                    <a:pt x="456" y="805"/>
                  </a:lnTo>
                  <a:lnTo>
                    <a:pt x="454" y="809"/>
                  </a:lnTo>
                  <a:lnTo>
                    <a:pt x="450" y="813"/>
                  </a:lnTo>
                  <a:lnTo>
                    <a:pt x="446" y="817"/>
                  </a:lnTo>
                  <a:lnTo>
                    <a:pt x="442" y="820"/>
                  </a:lnTo>
                  <a:lnTo>
                    <a:pt x="438" y="824"/>
                  </a:lnTo>
                  <a:lnTo>
                    <a:pt x="435" y="828"/>
                  </a:lnTo>
                  <a:lnTo>
                    <a:pt x="431" y="832"/>
                  </a:lnTo>
                  <a:lnTo>
                    <a:pt x="427" y="834"/>
                  </a:lnTo>
                  <a:lnTo>
                    <a:pt x="421" y="838"/>
                  </a:lnTo>
                  <a:lnTo>
                    <a:pt x="417" y="840"/>
                  </a:lnTo>
                  <a:lnTo>
                    <a:pt x="412" y="844"/>
                  </a:lnTo>
                  <a:lnTo>
                    <a:pt x="408" y="845"/>
                  </a:lnTo>
                  <a:lnTo>
                    <a:pt x="402" y="847"/>
                  </a:lnTo>
                  <a:lnTo>
                    <a:pt x="396" y="849"/>
                  </a:lnTo>
                  <a:lnTo>
                    <a:pt x="390" y="849"/>
                  </a:lnTo>
                  <a:lnTo>
                    <a:pt x="387" y="851"/>
                  </a:lnTo>
                  <a:lnTo>
                    <a:pt x="381" y="853"/>
                  </a:lnTo>
                  <a:lnTo>
                    <a:pt x="375" y="853"/>
                  </a:lnTo>
                  <a:lnTo>
                    <a:pt x="369" y="853"/>
                  </a:lnTo>
                  <a:lnTo>
                    <a:pt x="363" y="853"/>
                  </a:lnTo>
                  <a:lnTo>
                    <a:pt x="114" y="853"/>
                  </a:lnTo>
                  <a:lnTo>
                    <a:pt x="108" y="853"/>
                  </a:lnTo>
                  <a:lnTo>
                    <a:pt x="102" y="853"/>
                  </a:lnTo>
                  <a:lnTo>
                    <a:pt x="96" y="853"/>
                  </a:lnTo>
                  <a:lnTo>
                    <a:pt x="91" y="851"/>
                  </a:lnTo>
                  <a:lnTo>
                    <a:pt x="85" y="849"/>
                  </a:lnTo>
                  <a:lnTo>
                    <a:pt x="79" y="849"/>
                  </a:lnTo>
                  <a:lnTo>
                    <a:pt x="75" y="847"/>
                  </a:lnTo>
                  <a:lnTo>
                    <a:pt x="70" y="845"/>
                  </a:lnTo>
                  <a:lnTo>
                    <a:pt x="64" y="844"/>
                  </a:lnTo>
                  <a:lnTo>
                    <a:pt x="60" y="840"/>
                  </a:lnTo>
                  <a:lnTo>
                    <a:pt x="54" y="838"/>
                  </a:lnTo>
                  <a:lnTo>
                    <a:pt x="50" y="834"/>
                  </a:lnTo>
                  <a:lnTo>
                    <a:pt x="47" y="832"/>
                  </a:lnTo>
                  <a:lnTo>
                    <a:pt x="41" y="828"/>
                  </a:lnTo>
                  <a:lnTo>
                    <a:pt x="37" y="824"/>
                  </a:lnTo>
                  <a:lnTo>
                    <a:pt x="33" y="820"/>
                  </a:lnTo>
                  <a:lnTo>
                    <a:pt x="29" y="817"/>
                  </a:lnTo>
                  <a:lnTo>
                    <a:pt x="27" y="813"/>
                  </a:lnTo>
                  <a:lnTo>
                    <a:pt x="23" y="809"/>
                  </a:lnTo>
                  <a:lnTo>
                    <a:pt x="20" y="805"/>
                  </a:lnTo>
                  <a:lnTo>
                    <a:pt x="18" y="799"/>
                  </a:lnTo>
                  <a:lnTo>
                    <a:pt x="14" y="796"/>
                  </a:lnTo>
                  <a:lnTo>
                    <a:pt x="12" y="790"/>
                  </a:lnTo>
                  <a:lnTo>
                    <a:pt x="10" y="786"/>
                  </a:lnTo>
                  <a:lnTo>
                    <a:pt x="8" y="780"/>
                  </a:lnTo>
                  <a:lnTo>
                    <a:pt x="6" y="774"/>
                  </a:lnTo>
                  <a:lnTo>
                    <a:pt x="4" y="769"/>
                  </a:lnTo>
                  <a:lnTo>
                    <a:pt x="2" y="765"/>
                  </a:lnTo>
                  <a:lnTo>
                    <a:pt x="2" y="759"/>
                  </a:lnTo>
                  <a:lnTo>
                    <a:pt x="0" y="753"/>
                  </a:lnTo>
                  <a:lnTo>
                    <a:pt x="0" y="747"/>
                  </a:lnTo>
                  <a:lnTo>
                    <a:pt x="0" y="742"/>
                  </a:lnTo>
                  <a:lnTo>
                    <a:pt x="0" y="112"/>
                  </a:lnTo>
                  <a:lnTo>
                    <a:pt x="0" y="106"/>
                  </a:lnTo>
                  <a:lnTo>
                    <a:pt x="0" y="100"/>
                  </a:lnTo>
                  <a:lnTo>
                    <a:pt x="2" y="94"/>
                  </a:lnTo>
                  <a:lnTo>
                    <a:pt x="2" y="91"/>
                  </a:lnTo>
                  <a:lnTo>
                    <a:pt x="4" y="85"/>
                  </a:lnTo>
                  <a:lnTo>
                    <a:pt x="6" y="79"/>
                  </a:lnTo>
                  <a:lnTo>
                    <a:pt x="8" y="73"/>
                  </a:lnTo>
                  <a:lnTo>
                    <a:pt x="10" y="69"/>
                  </a:lnTo>
                  <a:lnTo>
                    <a:pt x="12" y="64"/>
                  </a:lnTo>
                  <a:lnTo>
                    <a:pt x="14" y="58"/>
                  </a:lnTo>
                  <a:lnTo>
                    <a:pt x="18" y="54"/>
                  </a:lnTo>
                  <a:lnTo>
                    <a:pt x="20" y="50"/>
                  </a:lnTo>
                  <a:lnTo>
                    <a:pt x="23" y="44"/>
                  </a:lnTo>
                  <a:lnTo>
                    <a:pt x="27" y="41"/>
                  </a:lnTo>
                  <a:lnTo>
                    <a:pt x="29" y="37"/>
                  </a:lnTo>
                  <a:lnTo>
                    <a:pt x="33" y="33"/>
                  </a:lnTo>
                  <a:lnTo>
                    <a:pt x="37" y="29"/>
                  </a:lnTo>
                  <a:lnTo>
                    <a:pt x="41" y="25"/>
                  </a:lnTo>
                  <a:lnTo>
                    <a:pt x="47" y="23"/>
                  </a:lnTo>
                  <a:lnTo>
                    <a:pt x="50" y="19"/>
                  </a:lnTo>
                  <a:lnTo>
                    <a:pt x="54" y="16"/>
                  </a:lnTo>
                  <a:lnTo>
                    <a:pt x="60" y="14"/>
                  </a:lnTo>
                  <a:lnTo>
                    <a:pt x="64" y="12"/>
                  </a:lnTo>
                  <a:lnTo>
                    <a:pt x="70" y="10"/>
                  </a:lnTo>
                  <a:lnTo>
                    <a:pt x="75" y="6"/>
                  </a:lnTo>
                  <a:lnTo>
                    <a:pt x="79" y="6"/>
                  </a:lnTo>
                  <a:lnTo>
                    <a:pt x="85" y="4"/>
                  </a:lnTo>
                  <a:lnTo>
                    <a:pt x="91" y="2"/>
                  </a:lnTo>
                  <a:lnTo>
                    <a:pt x="96" y="2"/>
                  </a:lnTo>
                  <a:lnTo>
                    <a:pt x="102" y="0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363" y="0"/>
                  </a:lnTo>
                  <a:lnTo>
                    <a:pt x="369" y="0"/>
                  </a:lnTo>
                  <a:lnTo>
                    <a:pt x="375" y="0"/>
                  </a:lnTo>
                  <a:lnTo>
                    <a:pt x="381" y="2"/>
                  </a:lnTo>
                  <a:lnTo>
                    <a:pt x="387" y="2"/>
                  </a:lnTo>
                  <a:lnTo>
                    <a:pt x="390" y="4"/>
                  </a:lnTo>
                  <a:lnTo>
                    <a:pt x="396" y="6"/>
                  </a:lnTo>
                  <a:lnTo>
                    <a:pt x="402" y="6"/>
                  </a:lnTo>
                  <a:lnTo>
                    <a:pt x="408" y="10"/>
                  </a:lnTo>
                  <a:lnTo>
                    <a:pt x="412" y="12"/>
                  </a:lnTo>
                  <a:lnTo>
                    <a:pt x="417" y="14"/>
                  </a:lnTo>
                  <a:lnTo>
                    <a:pt x="421" y="16"/>
                  </a:lnTo>
                  <a:lnTo>
                    <a:pt x="427" y="19"/>
                  </a:lnTo>
                  <a:lnTo>
                    <a:pt x="431" y="23"/>
                  </a:lnTo>
                  <a:lnTo>
                    <a:pt x="435" y="25"/>
                  </a:lnTo>
                  <a:lnTo>
                    <a:pt x="438" y="29"/>
                  </a:lnTo>
                  <a:lnTo>
                    <a:pt x="442" y="33"/>
                  </a:lnTo>
                  <a:lnTo>
                    <a:pt x="446" y="37"/>
                  </a:lnTo>
                  <a:lnTo>
                    <a:pt x="450" y="41"/>
                  </a:lnTo>
                  <a:lnTo>
                    <a:pt x="454" y="44"/>
                  </a:lnTo>
                  <a:lnTo>
                    <a:pt x="456" y="50"/>
                  </a:lnTo>
                  <a:lnTo>
                    <a:pt x="460" y="54"/>
                  </a:lnTo>
                  <a:lnTo>
                    <a:pt x="461" y="58"/>
                  </a:lnTo>
                  <a:lnTo>
                    <a:pt x="465" y="64"/>
                  </a:lnTo>
                  <a:lnTo>
                    <a:pt x="467" y="69"/>
                  </a:lnTo>
                  <a:lnTo>
                    <a:pt x="469" y="73"/>
                  </a:lnTo>
                  <a:lnTo>
                    <a:pt x="471" y="79"/>
                  </a:lnTo>
                  <a:lnTo>
                    <a:pt x="473" y="85"/>
                  </a:lnTo>
                  <a:lnTo>
                    <a:pt x="473" y="91"/>
                  </a:lnTo>
                  <a:lnTo>
                    <a:pt x="475" y="94"/>
                  </a:lnTo>
                  <a:lnTo>
                    <a:pt x="475" y="100"/>
                  </a:lnTo>
                  <a:lnTo>
                    <a:pt x="475" y="106"/>
                  </a:lnTo>
                  <a:lnTo>
                    <a:pt x="475" y="112"/>
                  </a:lnTo>
                  <a:lnTo>
                    <a:pt x="475" y="742"/>
                  </a:lnTo>
                  <a:close/>
                </a:path>
              </a:pathLst>
            </a:custGeom>
            <a:solidFill>
              <a:srgbClr val="6A646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7" name="Freeform 7"/>
            <p:cNvSpPr>
              <a:spLocks/>
            </p:cNvSpPr>
            <p:nvPr/>
          </p:nvSpPr>
          <p:spPr bwMode="auto">
            <a:xfrm>
              <a:off x="291" y="283"/>
              <a:ext cx="828" cy="520"/>
            </a:xfrm>
            <a:custGeom>
              <a:avLst/>
              <a:gdLst>
                <a:gd name="T0" fmla="*/ 1341 w 1658"/>
                <a:gd name="T1" fmla="*/ 2 h 1041"/>
                <a:gd name="T2" fmla="*/ 1335 w 1658"/>
                <a:gd name="T3" fmla="*/ 0 h 1041"/>
                <a:gd name="T4" fmla="*/ 1331 w 1658"/>
                <a:gd name="T5" fmla="*/ 0 h 1041"/>
                <a:gd name="T6" fmla="*/ 1326 w 1658"/>
                <a:gd name="T7" fmla="*/ 0 h 1041"/>
                <a:gd name="T8" fmla="*/ 1322 w 1658"/>
                <a:gd name="T9" fmla="*/ 2 h 1041"/>
                <a:gd name="T10" fmla="*/ 1316 w 1658"/>
                <a:gd name="T11" fmla="*/ 4 h 1041"/>
                <a:gd name="T12" fmla="*/ 1312 w 1658"/>
                <a:gd name="T13" fmla="*/ 6 h 1041"/>
                <a:gd name="T14" fmla="*/ 1308 w 1658"/>
                <a:gd name="T15" fmla="*/ 7 h 1041"/>
                <a:gd name="T16" fmla="*/ 1304 w 1658"/>
                <a:gd name="T17" fmla="*/ 11 h 1041"/>
                <a:gd name="T18" fmla="*/ 1303 w 1658"/>
                <a:gd name="T19" fmla="*/ 15 h 1041"/>
                <a:gd name="T20" fmla="*/ 1301 w 1658"/>
                <a:gd name="T21" fmla="*/ 19 h 1041"/>
                <a:gd name="T22" fmla="*/ 67 w 1658"/>
                <a:gd name="T23" fmla="*/ 755 h 1041"/>
                <a:gd name="T24" fmla="*/ 52 w 1658"/>
                <a:gd name="T25" fmla="*/ 766 h 1041"/>
                <a:gd name="T26" fmla="*/ 37 w 1658"/>
                <a:gd name="T27" fmla="*/ 778 h 1041"/>
                <a:gd name="T28" fmla="*/ 25 w 1658"/>
                <a:gd name="T29" fmla="*/ 791 h 1041"/>
                <a:gd name="T30" fmla="*/ 15 w 1658"/>
                <a:gd name="T31" fmla="*/ 807 h 1041"/>
                <a:gd name="T32" fmla="*/ 8 w 1658"/>
                <a:gd name="T33" fmla="*/ 824 h 1041"/>
                <a:gd name="T34" fmla="*/ 4 w 1658"/>
                <a:gd name="T35" fmla="*/ 841 h 1041"/>
                <a:gd name="T36" fmla="*/ 0 w 1658"/>
                <a:gd name="T37" fmla="*/ 858 h 1041"/>
                <a:gd name="T38" fmla="*/ 0 w 1658"/>
                <a:gd name="T39" fmla="*/ 876 h 1041"/>
                <a:gd name="T40" fmla="*/ 4 w 1658"/>
                <a:gd name="T41" fmla="*/ 895 h 1041"/>
                <a:gd name="T42" fmla="*/ 10 w 1658"/>
                <a:gd name="T43" fmla="*/ 912 h 1041"/>
                <a:gd name="T44" fmla="*/ 40 w 1658"/>
                <a:gd name="T45" fmla="*/ 974 h 1041"/>
                <a:gd name="T46" fmla="*/ 50 w 1658"/>
                <a:gd name="T47" fmla="*/ 989 h 1041"/>
                <a:gd name="T48" fmla="*/ 62 w 1658"/>
                <a:gd name="T49" fmla="*/ 1002 h 1041"/>
                <a:gd name="T50" fmla="*/ 75 w 1658"/>
                <a:gd name="T51" fmla="*/ 1016 h 1041"/>
                <a:gd name="T52" fmla="*/ 90 w 1658"/>
                <a:gd name="T53" fmla="*/ 1026 h 1041"/>
                <a:gd name="T54" fmla="*/ 108 w 1658"/>
                <a:gd name="T55" fmla="*/ 1033 h 1041"/>
                <a:gd name="T56" fmla="*/ 125 w 1658"/>
                <a:gd name="T57" fmla="*/ 1037 h 1041"/>
                <a:gd name="T58" fmla="*/ 142 w 1658"/>
                <a:gd name="T59" fmla="*/ 1041 h 1041"/>
                <a:gd name="T60" fmla="*/ 160 w 1658"/>
                <a:gd name="T61" fmla="*/ 1041 h 1041"/>
                <a:gd name="T62" fmla="*/ 179 w 1658"/>
                <a:gd name="T63" fmla="*/ 1037 h 1041"/>
                <a:gd name="T64" fmla="*/ 196 w 1658"/>
                <a:gd name="T65" fmla="*/ 1033 h 1041"/>
                <a:gd name="T66" fmla="*/ 1479 w 1658"/>
                <a:gd name="T67" fmla="*/ 372 h 1041"/>
                <a:gd name="T68" fmla="*/ 1522 w 1658"/>
                <a:gd name="T69" fmla="*/ 451 h 1041"/>
                <a:gd name="T70" fmla="*/ 1527 w 1658"/>
                <a:gd name="T71" fmla="*/ 453 h 1041"/>
                <a:gd name="T72" fmla="*/ 1533 w 1658"/>
                <a:gd name="T73" fmla="*/ 453 h 1041"/>
                <a:gd name="T74" fmla="*/ 1537 w 1658"/>
                <a:gd name="T75" fmla="*/ 453 h 1041"/>
                <a:gd name="T76" fmla="*/ 1543 w 1658"/>
                <a:gd name="T77" fmla="*/ 451 h 1041"/>
                <a:gd name="T78" fmla="*/ 1547 w 1658"/>
                <a:gd name="T79" fmla="*/ 449 h 1041"/>
                <a:gd name="T80" fmla="*/ 1550 w 1658"/>
                <a:gd name="T81" fmla="*/ 447 h 1041"/>
                <a:gd name="T82" fmla="*/ 1554 w 1658"/>
                <a:gd name="T83" fmla="*/ 444 h 1041"/>
                <a:gd name="T84" fmla="*/ 1556 w 1658"/>
                <a:gd name="T85" fmla="*/ 440 h 1041"/>
                <a:gd name="T86" fmla="*/ 1560 w 1658"/>
                <a:gd name="T87" fmla="*/ 436 h 1041"/>
                <a:gd name="T88" fmla="*/ 1562 w 1658"/>
                <a:gd name="T89" fmla="*/ 432 h 1041"/>
                <a:gd name="T90" fmla="*/ 1658 w 1658"/>
                <a:gd name="T91" fmla="*/ 132 h 1041"/>
                <a:gd name="T92" fmla="*/ 1658 w 1658"/>
                <a:gd name="T93" fmla="*/ 128 h 1041"/>
                <a:gd name="T94" fmla="*/ 1658 w 1658"/>
                <a:gd name="T95" fmla="*/ 123 h 1041"/>
                <a:gd name="T96" fmla="*/ 1656 w 1658"/>
                <a:gd name="T97" fmla="*/ 119 h 1041"/>
                <a:gd name="T98" fmla="*/ 1656 w 1658"/>
                <a:gd name="T99" fmla="*/ 113 h 1041"/>
                <a:gd name="T100" fmla="*/ 1652 w 1658"/>
                <a:gd name="T101" fmla="*/ 109 h 1041"/>
                <a:gd name="T102" fmla="*/ 1650 w 1658"/>
                <a:gd name="T103" fmla="*/ 105 h 1041"/>
                <a:gd name="T104" fmla="*/ 1646 w 1658"/>
                <a:gd name="T105" fmla="*/ 102 h 1041"/>
                <a:gd name="T106" fmla="*/ 1643 w 1658"/>
                <a:gd name="T107" fmla="*/ 100 h 1041"/>
                <a:gd name="T108" fmla="*/ 1639 w 1658"/>
                <a:gd name="T109" fmla="*/ 96 h 1041"/>
                <a:gd name="T110" fmla="*/ 1633 w 1658"/>
                <a:gd name="T111" fmla="*/ 94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8" h="1041">
                  <a:moveTo>
                    <a:pt x="1633" y="94"/>
                  </a:moveTo>
                  <a:lnTo>
                    <a:pt x="1343" y="2"/>
                  </a:lnTo>
                  <a:lnTo>
                    <a:pt x="1341" y="2"/>
                  </a:lnTo>
                  <a:lnTo>
                    <a:pt x="1339" y="0"/>
                  </a:lnTo>
                  <a:lnTo>
                    <a:pt x="1337" y="0"/>
                  </a:lnTo>
                  <a:lnTo>
                    <a:pt x="1335" y="0"/>
                  </a:lnTo>
                  <a:lnTo>
                    <a:pt x="1333" y="0"/>
                  </a:lnTo>
                  <a:lnTo>
                    <a:pt x="1333" y="0"/>
                  </a:lnTo>
                  <a:lnTo>
                    <a:pt x="1331" y="0"/>
                  </a:lnTo>
                  <a:lnTo>
                    <a:pt x="1329" y="0"/>
                  </a:lnTo>
                  <a:lnTo>
                    <a:pt x="1328" y="0"/>
                  </a:lnTo>
                  <a:lnTo>
                    <a:pt x="1326" y="0"/>
                  </a:lnTo>
                  <a:lnTo>
                    <a:pt x="1324" y="0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0" y="2"/>
                  </a:lnTo>
                  <a:lnTo>
                    <a:pt x="1318" y="2"/>
                  </a:lnTo>
                  <a:lnTo>
                    <a:pt x="1316" y="4"/>
                  </a:lnTo>
                  <a:lnTo>
                    <a:pt x="1314" y="4"/>
                  </a:lnTo>
                  <a:lnTo>
                    <a:pt x="1314" y="4"/>
                  </a:lnTo>
                  <a:lnTo>
                    <a:pt x="1312" y="6"/>
                  </a:lnTo>
                  <a:lnTo>
                    <a:pt x="1310" y="6"/>
                  </a:lnTo>
                  <a:lnTo>
                    <a:pt x="1310" y="7"/>
                  </a:lnTo>
                  <a:lnTo>
                    <a:pt x="1308" y="7"/>
                  </a:lnTo>
                  <a:lnTo>
                    <a:pt x="1308" y="9"/>
                  </a:lnTo>
                  <a:lnTo>
                    <a:pt x="1306" y="9"/>
                  </a:lnTo>
                  <a:lnTo>
                    <a:pt x="1304" y="11"/>
                  </a:lnTo>
                  <a:lnTo>
                    <a:pt x="1304" y="13"/>
                  </a:lnTo>
                  <a:lnTo>
                    <a:pt x="1303" y="13"/>
                  </a:lnTo>
                  <a:lnTo>
                    <a:pt x="1303" y="15"/>
                  </a:lnTo>
                  <a:lnTo>
                    <a:pt x="1303" y="17"/>
                  </a:lnTo>
                  <a:lnTo>
                    <a:pt x="1301" y="19"/>
                  </a:lnTo>
                  <a:lnTo>
                    <a:pt x="1301" y="19"/>
                  </a:lnTo>
                  <a:lnTo>
                    <a:pt x="1301" y="21"/>
                  </a:lnTo>
                  <a:lnTo>
                    <a:pt x="1341" y="102"/>
                  </a:lnTo>
                  <a:lnTo>
                    <a:pt x="67" y="755"/>
                  </a:lnTo>
                  <a:lnTo>
                    <a:pt x="64" y="759"/>
                  </a:lnTo>
                  <a:lnTo>
                    <a:pt x="58" y="762"/>
                  </a:lnTo>
                  <a:lnTo>
                    <a:pt x="52" y="766"/>
                  </a:lnTo>
                  <a:lnTo>
                    <a:pt x="46" y="770"/>
                  </a:lnTo>
                  <a:lnTo>
                    <a:pt x="42" y="774"/>
                  </a:lnTo>
                  <a:lnTo>
                    <a:pt x="37" y="778"/>
                  </a:lnTo>
                  <a:lnTo>
                    <a:pt x="33" y="782"/>
                  </a:lnTo>
                  <a:lnTo>
                    <a:pt x="29" y="787"/>
                  </a:lnTo>
                  <a:lnTo>
                    <a:pt x="25" y="791"/>
                  </a:lnTo>
                  <a:lnTo>
                    <a:pt x="21" y="797"/>
                  </a:lnTo>
                  <a:lnTo>
                    <a:pt x="19" y="801"/>
                  </a:lnTo>
                  <a:lnTo>
                    <a:pt x="15" y="807"/>
                  </a:lnTo>
                  <a:lnTo>
                    <a:pt x="14" y="812"/>
                  </a:lnTo>
                  <a:lnTo>
                    <a:pt x="10" y="818"/>
                  </a:lnTo>
                  <a:lnTo>
                    <a:pt x="8" y="824"/>
                  </a:lnTo>
                  <a:lnTo>
                    <a:pt x="6" y="828"/>
                  </a:lnTo>
                  <a:lnTo>
                    <a:pt x="4" y="833"/>
                  </a:lnTo>
                  <a:lnTo>
                    <a:pt x="4" y="841"/>
                  </a:lnTo>
                  <a:lnTo>
                    <a:pt x="2" y="847"/>
                  </a:lnTo>
                  <a:lnTo>
                    <a:pt x="0" y="853"/>
                  </a:lnTo>
                  <a:lnTo>
                    <a:pt x="0" y="858"/>
                  </a:lnTo>
                  <a:lnTo>
                    <a:pt x="0" y="864"/>
                  </a:lnTo>
                  <a:lnTo>
                    <a:pt x="0" y="870"/>
                  </a:lnTo>
                  <a:lnTo>
                    <a:pt x="0" y="876"/>
                  </a:lnTo>
                  <a:lnTo>
                    <a:pt x="2" y="881"/>
                  </a:lnTo>
                  <a:lnTo>
                    <a:pt x="2" y="889"/>
                  </a:lnTo>
                  <a:lnTo>
                    <a:pt x="4" y="895"/>
                  </a:lnTo>
                  <a:lnTo>
                    <a:pt x="4" y="901"/>
                  </a:lnTo>
                  <a:lnTo>
                    <a:pt x="6" y="906"/>
                  </a:lnTo>
                  <a:lnTo>
                    <a:pt x="10" y="912"/>
                  </a:lnTo>
                  <a:lnTo>
                    <a:pt x="12" y="918"/>
                  </a:lnTo>
                  <a:lnTo>
                    <a:pt x="14" y="924"/>
                  </a:lnTo>
                  <a:lnTo>
                    <a:pt x="40" y="974"/>
                  </a:lnTo>
                  <a:lnTo>
                    <a:pt x="42" y="979"/>
                  </a:lnTo>
                  <a:lnTo>
                    <a:pt x="46" y="983"/>
                  </a:lnTo>
                  <a:lnTo>
                    <a:pt x="50" y="989"/>
                  </a:lnTo>
                  <a:lnTo>
                    <a:pt x="54" y="995"/>
                  </a:lnTo>
                  <a:lnTo>
                    <a:pt x="58" y="999"/>
                  </a:lnTo>
                  <a:lnTo>
                    <a:pt x="62" y="1002"/>
                  </a:lnTo>
                  <a:lnTo>
                    <a:pt x="65" y="1008"/>
                  </a:lnTo>
                  <a:lnTo>
                    <a:pt x="71" y="1012"/>
                  </a:lnTo>
                  <a:lnTo>
                    <a:pt x="75" y="1016"/>
                  </a:lnTo>
                  <a:lnTo>
                    <a:pt x="81" y="1020"/>
                  </a:lnTo>
                  <a:lnTo>
                    <a:pt x="85" y="1022"/>
                  </a:lnTo>
                  <a:lnTo>
                    <a:pt x="90" y="1026"/>
                  </a:lnTo>
                  <a:lnTo>
                    <a:pt x="96" y="1027"/>
                  </a:lnTo>
                  <a:lnTo>
                    <a:pt x="102" y="1031"/>
                  </a:lnTo>
                  <a:lnTo>
                    <a:pt x="108" y="1033"/>
                  </a:lnTo>
                  <a:lnTo>
                    <a:pt x="112" y="1035"/>
                  </a:lnTo>
                  <a:lnTo>
                    <a:pt x="117" y="1037"/>
                  </a:lnTo>
                  <a:lnTo>
                    <a:pt x="125" y="1037"/>
                  </a:lnTo>
                  <a:lnTo>
                    <a:pt x="131" y="1039"/>
                  </a:lnTo>
                  <a:lnTo>
                    <a:pt x="137" y="1039"/>
                  </a:lnTo>
                  <a:lnTo>
                    <a:pt x="142" y="1041"/>
                  </a:lnTo>
                  <a:lnTo>
                    <a:pt x="148" y="1041"/>
                  </a:lnTo>
                  <a:lnTo>
                    <a:pt x="154" y="1041"/>
                  </a:lnTo>
                  <a:lnTo>
                    <a:pt x="160" y="1041"/>
                  </a:lnTo>
                  <a:lnTo>
                    <a:pt x="165" y="1039"/>
                  </a:lnTo>
                  <a:lnTo>
                    <a:pt x="173" y="1039"/>
                  </a:lnTo>
                  <a:lnTo>
                    <a:pt x="179" y="1037"/>
                  </a:lnTo>
                  <a:lnTo>
                    <a:pt x="185" y="1037"/>
                  </a:lnTo>
                  <a:lnTo>
                    <a:pt x="190" y="1035"/>
                  </a:lnTo>
                  <a:lnTo>
                    <a:pt x="196" y="1033"/>
                  </a:lnTo>
                  <a:lnTo>
                    <a:pt x="202" y="1029"/>
                  </a:lnTo>
                  <a:lnTo>
                    <a:pt x="208" y="1027"/>
                  </a:lnTo>
                  <a:lnTo>
                    <a:pt x="1479" y="372"/>
                  </a:lnTo>
                  <a:lnTo>
                    <a:pt x="1518" y="451"/>
                  </a:lnTo>
                  <a:lnTo>
                    <a:pt x="1520" y="451"/>
                  </a:lnTo>
                  <a:lnTo>
                    <a:pt x="1522" y="451"/>
                  </a:lnTo>
                  <a:lnTo>
                    <a:pt x="1523" y="453"/>
                  </a:lnTo>
                  <a:lnTo>
                    <a:pt x="1525" y="453"/>
                  </a:lnTo>
                  <a:lnTo>
                    <a:pt x="1527" y="453"/>
                  </a:lnTo>
                  <a:lnTo>
                    <a:pt x="1529" y="453"/>
                  </a:lnTo>
                  <a:lnTo>
                    <a:pt x="1531" y="453"/>
                  </a:lnTo>
                  <a:lnTo>
                    <a:pt x="1533" y="453"/>
                  </a:lnTo>
                  <a:lnTo>
                    <a:pt x="1533" y="453"/>
                  </a:lnTo>
                  <a:lnTo>
                    <a:pt x="1535" y="453"/>
                  </a:lnTo>
                  <a:lnTo>
                    <a:pt x="1537" y="453"/>
                  </a:lnTo>
                  <a:lnTo>
                    <a:pt x="1539" y="451"/>
                  </a:lnTo>
                  <a:lnTo>
                    <a:pt x="1541" y="451"/>
                  </a:lnTo>
                  <a:lnTo>
                    <a:pt x="1543" y="451"/>
                  </a:lnTo>
                  <a:lnTo>
                    <a:pt x="1543" y="451"/>
                  </a:lnTo>
                  <a:lnTo>
                    <a:pt x="1545" y="449"/>
                  </a:lnTo>
                  <a:lnTo>
                    <a:pt x="1547" y="449"/>
                  </a:lnTo>
                  <a:lnTo>
                    <a:pt x="1548" y="447"/>
                  </a:lnTo>
                  <a:lnTo>
                    <a:pt x="1548" y="447"/>
                  </a:lnTo>
                  <a:lnTo>
                    <a:pt x="1550" y="447"/>
                  </a:lnTo>
                  <a:lnTo>
                    <a:pt x="1552" y="445"/>
                  </a:lnTo>
                  <a:lnTo>
                    <a:pt x="1552" y="445"/>
                  </a:lnTo>
                  <a:lnTo>
                    <a:pt x="1554" y="444"/>
                  </a:lnTo>
                  <a:lnTo>
                    <a:pt x="1554" y="442"/>
                  </a:lnTo>
                  <a:lnTo>
                    <a:pt x="1556" y="442"/>
                  </a:lnTo>
                  <a:lnTo>
                    <a:pt x="1556" y="440"/>
                  </a:lnTo>
                  <a:lnTo>
                    <a:pt x="1558" y="440"/>
                  </a:lnTo>
                  <a:lnTo>
                    <a:pt x="1558" y="438"/>
                  </a:lnTo>
                  <a:lnTo>
                    <a:pt x="1560" y="436"/>
                  </a:lnTo>
                  <a:lnTo>
                    <a:pt x="1560" y="434"/>
                  </a:lnTo>
                  <a:lnTo>
                    <a:pt x="1560" y="434"/>
                  </a:lnTo>
                  <a:lnTo>
                    <a:pt x="1562" y="432"/>
                  </a:lnTo>
                  <a:lnTo>
                    <a:pt x="1656" y="136"/>
                  </a:lnTo>
                  <a:lnTo>
                    <a:pt x="1656" y="134"/>
                  </a:lnTo>
                  <a:lnTo>
                    <a:pt x="1658" y="132"/>
                  </a:lnTo>
                  <a:lnTo>
                    <a:pt x="1658" y="130"/>
                  </a:lnTo>
                  <a:lnTo>
                    <a:pt x="1658" y="128"/>
                  </a:lnTo>
                  <a:lnTo>
                    <a:pt x="1658" y="128"/>
                  </a:lnTo>
                  <a:lnTo>
                    <a:pt x="1658" y="127"/>
                  </a:lnTo>
                  <a:lnTo>
                    <a:pt x="1658" y="125"/>
                  </a:lnTo>
                  <a:lnTo>
                    <a:pt x="1658" y="123"/>
                  </a:lnTo>
                  <a:lnTo>
                    <a:pt x="1658" y="121"/>
                  </a:lnTo>
                  <a:lnTo>
                    <a:pt x="1658" y="121"/>
                  </a:lnTo>
                  <a:lnTo>
                    <a:pt x="1656" y="119"/>
                  </a:lnTo>
                  <a:lnTo>
                    <a:pt x="1656" y="117"/>
                  </a:lnTo>
                  <a:lnTo>
                    <a:pt x="1656" y="115"/>
                  </a:lnTo>
                  <a:lnTo>
                    <a:pt x="1656" y="113"/>
                  </a:lnTo>
                  <a:lnTo>
                    <a:pt x="1654" y="113"/>
                  </a:lnTo>
                  <a:lnTo>
                    <a:pt x="1654" y="111"/>
                  </a:lnTo>
                  <a:lnTo>
                    <a:pt x="1652" y="109"/>
                  </a:lnTo>
                  <a:lnTo>
                    <a:pt x="1652" y="107"/>
                  </a:lnTo>
                  <a:lnTo>
                    <a:pt x="1650" y="107"/>
                  </a:lnTo>
                  <a:lnTo>
                    <a:pt x="1650" y="105"/>
                  </a:lnTo>
                  <a:lnTo>
                    <a:pt x="1648" y="105"/>
                  </a:lnTo>
                  <a:lnTo>
                    <a:pt x="1648" y="103"/>
                  </a:lnTo>
                  <a:lnTo>
                    <a:pt x="1646" y="102"/>
                  </a:lnTo>
                  <a:lnTo>
                    <a:pt x="1645" y="102"/>
                  </a:lnTo>
                  <a:lnTo>
                    <a:pt x="1645" y="100"/>
                  </a:lnTo>
                  <a:lnTo>
                    <a:pt x="1643" y="100"/>
                  </a:lnTo>
                  <a:lnTo>
                    <a:pt x="1641" y="98"/>
                  </a:lnTo>
                  <a:lnTo>
                    <a:pt x="1639" y="98"/>
                  </a:lnTo>
                  <a:lnTo>
                    <a:pt x="1639" y="96"/>
                  </a:lnTo>
                  <a:lnTo>
                    <a:pt x="1637" y="96"/>
                  </a:lnTo>
                  <a:lnTo>
                    <a:pt x="1635" y="96"/>
                  </a:lnTo>
                  <a:lnTo>
                    <a:pt x="1633" y="94"/>
                  </a:lnTo>
                  <a:close/>
                </a:path>
              </a:pathLst>
            </a:custGeom>
            <a:solidFill>
              <a:srgbClr val="6A646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0" name="Freeform 8"/>
            <p:cNvSpPr>
              <a:spLocks/>
            </p:cNvSpPr>
            <p:nvPr/>
          </p:nvSpPr>
          <p:spPr bwMode="auto">
            <a:xfrm>
              <a:off x="586" y="728"/>
              <a:ext cx="238" cy="559"/>
            </a:xfrm>
            <a:custGeom>
              <a:avLst/>
              <a:gdLst>
                <a:gd name="T0" fmla="*/ 474 w 474"/>
                <a:gd name="T1" fmla="*/ 1018 h 1118"/>
                <a:gd name="T2" fmla="*/ 470 w 474"/>
                <a:gd name="T3" fmla="*/ 1034 h 1118"/>
                <a:gd name="T4" fmla="*/ 465 w 474"/>
                <a:gd name="T5" fmla="*/ 1051 h 1118"/>
                <a:gd name="T6" fmla="*/ 459 w 474"/>
                <a:gd name="T7" fmla="*/ 1064 h 1118"/>
                <a:gd name="T8" fmla="*/ 449 w 474"/>
                <a:gd name="T9" fmla="*/ 1078 h 1118"/>
                <a:gd name="T10" fmla="*/ 438 w 474"/>
                <a:gd name="T11" fmla="*/ 1089 h 1118"/>
                <a:gd name="T12" fmla="*/ 424 w 474"/>
                <a:gd name="T13" fmla="*/ 1099 h 1118"/>
                <a:gd name="T14" fmla="*/ 411 w 474"/>
                <a:gd name="T15" fmla="*/ 1109 h 1118"/>
                <a:gd name="T16" fmla="*/ 396 w 474"/>
                <a:gd name="T17" fmla="*/ 1114 h 1118"/>
                <a:gd name="T18" fmla="*/ 378 w 474"/>
                <a:gd name="T19" fmla="*/ 1118 h 1118"/>
                <a:gd name="T20" fmla="*/ 363 w 474"/>
                <a:gd name="T21" fmla="*/ 1118 h 1118"/>
                <a:gd name="T22" fmla="*/ 100 w 474"/>
                <a:gd name="T23" fmla="*/ 1118 h 1118"/>
                <a:gd name="T24" fmla="*/ 84 w 474"/>
                <a:gd name="T25" fmla="*/ 1114 h 1118"/>
                <a:gd name="T26" fmla="*/ 69 w 474"/>
                <a:gd name="T27" fmla="*/ 1110 h 1118"/>
                <a:gd name="T28" fmla="*/ 54 w 474"/>
                <a:gd name="T29" fmla="*/ 1103 h 1118"/>
                <a:gd name="T30" fmla="*/ 40 w 474"/>
                <a:gd name="T31" fmla="*/ 1093 h 1118"/>
                <a:gd name="T32" fmla="*/ 29 w 474"/>
                <a:gd name="T33" fmla="*/ 1082 h 1118"/>
                <a:gd name="T34" fmla="*/ 19 w 474"/>
                <a:gd name="T35" fmla="*/ 1070 h 1118"/>
                <a:gd name="T36" fmla="*/ 11 w 474"/>
                <a:gd name="T37" fmla="*/ 1055 h 1118"/>
                <a:gd name="T38" fmla="*/ 6 w 474"/>
                <a:gd name="T39" fmla="*/ 1039 h 1118"/>
                <a:gd name="T40" fmla="*/ 2 w 474"/>
                <a:gd name="T41" fmla="*/ 1024 h 1118"/>
                <a:gd name="T42" fmla="*/ 0 w 474"/>
                <a:gd name="T43" fmla="*/ 1007 h 1118"/>
                <a:gd name="T44" fmla="*/ 0 w 474"/>
                <a:gd name="T45" fmla="*/ 102 h 1118"/>
                <a:gd name="T46" fmla="*/ 4 w 474"/>
                <a:gd name="T47" fmla="*/ 85 h 1118"/>
                <a:gd name="T48" fmla="*/ 9 w 474"/>
                <a:gd name="T49" fmla="*/ 69 h 1118"/>
                <a:gd name="T50" fmla="*/ 17 w 474"/>
                <a:gd name="T51" fmla="*/ 54 h 1118"/>
                <a:gd name="T52" fmla="*/ 25 w 474"/>
                <a:gd name="T53" fmla="*/ 42 h 1118"/>
                <a:gd name="T54" fmla="*/ 36 w 474"/>
                <a:gd name="T55" fmla="*/ 29 h 1118"/>
                <a:gd name="T56" fmla="*/ 50 w 474"/>
                <a:gd name="T57" fmla="*/ 19 h 1118"/>
                <a:gd name="T58" fmla="*/ 63 w 474"/>
                <a:gd name="T59" fmla="*/ 12 h 1118"/>
                <a:gd name="T60" fmla="*/ 79 w 474"/>
                <a:gd name="T61" fmla="*/ 6 h 1118"/>
                <a:gd name="T62" fmla="*/ 96 w 474"/>
                <a:gd name="T63" fmla="*/ 2 h 1118"/>
                <a:gd name="T64" fmla="*/ 111 w 474"/>
                <a:gd name="T65" fmla="*/ 0 h 1118"/>
                <a:gd name="T66" fmla="*/ 374 w 474"/>
                <a:gd name="T67" fmla="*/ 0 h 1118"/>
                <a:gd name="T68" fmla="*/ 390 w 474"/>
                <a:gd name="T69" fmla="*/ 4 h 1118"/>
                <a:gd name="T70" fmla="*/ 405 w 474"/>
                <a:gd name="T71" fmla="*/ 10 h 1118"/>
                <a:gd name="T72" fmla="*/ 420 w 474"/>
                <a:gd name="T73" fmla="*/ 17 h 1118"/>
                <a:gd name="T74" fmla="*/ 434 w 474"/>
                <a:gd name="T75" fmla="*/ 27 h 1118"/>
                <a:gd name="T76" fmla="*/ 445 w 474"/>
                <a:gd name="T77" fmla="*/ 37 h 1118"/>
                <a:gd name="T78" fmla="*/ 455 w 474"/>
                <a:gd name="T79" fmla="*/ 50 h 1118"/>
                <a:gd name="T80" fmla="*/ 463 w 474"/>
                <a:gd name="T81" fmla="*/ 64 h 1118"/>
                <a:gd name="T82" fmla="*/ 469 w 474"/>
                <a:gd name="T83" fmla="*/ 79 h 1118"/>
                <a:gd name="T84" fmla="*/ 472 w 474"/>
                <a:gd name="T85" fmla="*/ 96 h 1118"/>
                <a:gd name="T86" fmla="*/ 474 w 474"/>
                <a:gd name="T87" fmla="*/ 113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4" h="1118">
                  <a:moveTo>
                    <a:pt x="474" y="1007"/>
                  </a:moveTo>
                  <a:lnTo>
                    <a:pt x="474" y="1012"/>
                  </a:lnTo>
                  <a:lnTo>
                    <a:pt x="474" y="1018"/>
                  </a:lnTo>
                  <a:lnTo>
                    <a:pt x="472" y="1024"/>
                  </a:lnTo>
                  <a:lnTo>
                    <a:pt x="472" y="1030"/>
                  </a:lnTo>
                  <a:lnTo>
                    <a:pt x="470" y="1034"/>
                  </a:lnTo>
                  <a:lnTo>
                    <a:pt x="469" y="1039"/>
                  </a:lnTo>
                  <a:lnTo>
                    <a:pt x="467" y="1045"/>
                  </a:lnTo>
                  <a:lnTo>
                    <a:pt x="465" y="1051"/>
                  </a:lnTo>
                  <a:lnTo>
                    <a:pt x="463" y="1055"/>
                  </a:lnTo>
                  <a:lnTo>
                    <a:pt x="461" y="1061"/>
                  </a:lnTo>
                  <a:lnTo>
                    <a:pt x="459" y="1064"/>
                  </a:lnTo>
                  <a:lnTo>
                    <a:pt x="455" y="1070"/>
                  </a:lnTo>
                  <a:lnTo>
                    <a:pt x="451" y="1074"/>
                  </a:lnTo>
                  <a:lnTo>
                    <a:pt x="449" y="1078"/>
                  </a:lnTo>
                  <a:lnTo>
                    <a:pt x="445" y="1082"/>
                  </a:lnTo>
                  <a:lnTo>
                    <a:pt x="442" y="1085"/>
                  </a:lnTo>
                  <a:lnTo>
                    <a:pt x="438" y="1089"/>
                  </a:lnTo>
                  <a:lnTo>
                    <a:pt x="434" y="1093"/>
                  </a:lnTo>
                  <a:lnTo>
                    <a:pt x="428" y="1097"/>
                  </a:lnTo>
                  <a:lnTo>
                    <a:pt x="424" y="1099"/>
                  </a:lnTo>
                  <a:lnTo>
                    <a:pt x="420" y="1103"/>
                  </a:lnTo>
                  <a:lnTo>
                    <a:pt x="415" y="1105"/>
                  </a:lnTo>
                  <a:lnTo>
                    <a:pt x="411" y="1109"/>
                  </a:lnTo>
                  <a:lnTo>
                    <a:pt x="405" y="1110"/>
                  </a:lnTo>
                  <a:lnTo>
                    <a:pt x="401" y="1112"/>
                  </a:lnTo>
                  <a:lnTo>
                    <a:pt x="396" y="1114"/>
                  </a:lnTo>
                  <a:lnTo>
                    <a:pt x="390" y="1114"/>
                  </a:lnTo>
                  <a:lnTo>
                    <a:pt x="384" y="1116"/>
                  </a:lnTo>
                  <a:lnTo>
                    <a:pt x="378" y="1118"/>
                  </a:lnTo>
                  <a:lnTo>
                    <a:pt x="374" y="1118"/>
                  </a:lnTo>
                  <a:lnTo>
                    <a:pt x="369" y="1118"/>
                  </a:lnTo>
                  <a:lnTo>
                    <a:pt x="363" y="1118"/>
                  </a:lnTo>
                  <a:lnTo>
                    <a:pt x="111" y="1118"/>
                  </a:lnTo>
                  <a:lnTo>
                    <a:pt x="105" y="1118"/>
                  </a:lnTo>
                  <a:lnTo>
                    <a:pt x="100" y="1118"/>
                  </a:lnTo>
                  <a:lnTo>
                    <a:pt x="96" y="1118"/>
                  </a:lnTo>
                  <a:lnTo>
                    <a:pt x="90" y="1116"/>
                  </a:lnTo>
                  <a:lnTo>
                    <a:pt x="84" y="1114"/>
                  </a:lnTo>
                  <a:lnTo>
                    <a:pt x="79" y="1114"/>
                  </a:lnTo>
                  <a:lnTo>
                    <a:pt x="73" y="1112"/>
                  </a:lnTo>
                  <a:lnTo>
                    <a:pt x="69" y="1110"/>
                  </a:lnTo>
                  <a:lnTo>
                    <a:pt x="63" y="1109"/>
                  </a:lnTo>
                  <a:lnTo>
                    <a:pt x="59" y="1105"/>
                  </a:lnTo>
                  <a:lnTo>
                    <a:pt x="54" y="1103"/>
                  </a:lnTo>
                  <a:lnTo>
                    <a:pt x="50" y="1099"/>
                  </a:lnTo>
                  <a:lnTo>
                    <a:pt x="46" y="1097"/>
                  </a:lnTo>
                  <a:lnTo>
                    <a:pt x="40" y="1093"/>
                  </a:lnTo>
                  <a:lnTo>
                    <a:pt x="36" y="1089"/>
                  </a:lnTo>
                  <a:lnTo>
                    <a:pt x="32" y="1085"/>
                  </a:lnTo>
                  <a:lnTo>
                    <a:pt x="29" y="1082"/>
                  </a:lnTo>
                  <a:lnTo>
                    <a:pt x="25" y="1078"/>
                  </a:lnTo>
                  <a:lnTo>
                    <a:pt x="23" y="1074"/>
                  </a:lnTo>
                  <a:lnTo>
                    <a:pt x="19" y="1070"/>
                  </a:lnTo>
                  <a:lnTo>
                    <a:pt x="17" y="1064"/>
                  </a:lnTo>
                  <a:lnTo>
                    <a:pt x="13" y="1061"/>
                  </a:lnTo>
                  <a:lnTo>
                    <a:pt x="11" y="1055"/>
                  </a:lnTo>
                  <a:lnTo>
                    <a:pt x="9" y="1051"/>
                  </a:lnTo>
                  <a:lnTo>
                    <a:pt x="7" y="1045"/>
                  </a:lnTo>
                  <a:lnTo>
                    <a:pt x="6" y="1039"/>
                  </a:lnTo>
                  <a:lnTo>
                    <a:pt x="4" y="1034"/>
                  </a:lnTo>
                  <a:lnTo>
                    <a:pt x="2" y="1030"/>
                  </a:lnTo>
                  <a:lnTo>
                    <a:pt x="2" y="1024"/>
                  </a:lnTo>
                  <a:lnTo>
                    <a:pt x="0" y="1018"/>
                  </a:lnTo>
                  <a:lnTo>
                    <a:pt x="0" y="1012"/>
                  </a:lnTo>
                  <a:lnTo>
                    <a:pt x="0" y="1007"/>
                  </a:lnTo>
                  <a:lnTo>
                    <a:pt x="0" y="113"/>
                  </a:lnTo>
                  <a:lnTo>
                    <a:pt x="0" y="108"/>
                  </a:lnTo>
                  <a:lnTo>
                    <a:pt x="0" y="102"/>
                  </a:lnTo>
                  <a:lnTo>
                    <a:pt x="2" y="96"/>
                  </a:lnTo>
                  <a:lnTo>
                    <a:pt x="2" y="90"/>
                  </a:lnTo>
                  <a:lnTo>
                    <a:pt x="4" y="85"/>
                  </a:lnTo>
                  <a:lnTo>
                    <a:pt x="6" y="79"/>
                  </a:lnTo>
                  <a:lnTo>
                    <a:pt x="7" y="75"/>
                  </a:lnTo>
                  <a:lnTo>
                    <a:pt x="9" y="69"/>
                  </a:lnTo>
                  <a:lnTo>
                    <a:pt x="11" y="64"/>
                  </a:lnTo>
                  <a:lnTo>
                    <a:pt x="13" y="60"/>
                  </a:lnTo>
                  <a:lnTo>
                    <a:pt x="17" y="54"/>
                  </a:lnTo>
                  <a:lnTo>
                    <a:pt x="19" y="50"/>
                  </a:lnTo>
                  <a:lnTo>
                    <a:pt x="23" y="46"/>
                  </a:lnTo>
                  <a:lnTo>
                    <a:pt x="25" y="42"/>
                  </a:lnTo>
                  <a:lnTo>
                    <a:pt x="29" y="37"/>
                  </a:lnTo>
                  <a:lnTo>
                    <a:pt x="32" y="33"/>
                  </a:lnTo>
                  <a:lnTo>
                    <a:pt x="36" y="29"/>
                  </a:lnTo>
                  <a:lnTo>
                    <a:pt x="40" y="27"/>
                  </a:lnTo>
                  <a:lnTo>
                    <a:pt x="46" y="23"/>
                  </a:lnTo>
                  <a:lnTo>
                    <a:pt x="50" y="19"/>
                  </a:lnTo>
                  <a:lnTo>
                    <a:pt x="54" y="17"/>
                  </a:lnTo>
                  <a:lnTo>
                    <a:pt x="59" y="14"/>
                  </a:lnTo>
                  <a:lnTo>
                    <a:pt x="63" y="12"/>
                  </a:lnTo>
                  <a:lnTo>
                    <a:pt x="69" y="10"/>
                  </a:lnTo>
                  <a:lnTo>
                    <a:pt x="73" y="8"/>
                  </a:lnTo>
                  <a:lnTo>
                    <a:pt x="79" y="6"/>
                  </a:lnTo>
                  <a:lnTo>
                    <a:pt x="84" y="4"/>
                  </a:lnTo>
                  <a:lnTo>
                    <a:pt x="90" y="2"/>
                  </a:lnTo>
                  <a:lnTo>
                    <a:pt x="96" y="2"/>
                  </a:lnTo>
                  <a:lnTo>
                    <a:pt x="100" y="0"/>
                  </a:lnTo>
                  <a:lnTo>
                    <a:pt x="105" y="0"/>
                  </a:lnTo>
                  <a:lnTo>
                    <a:pt x="111" y="0"/>
                  </a:lnTo>
                  <a:lnTo>
                    <a:pt x="363" y="0"/>
                  </a:lnTo>
                  <a:lnTo>
                    <a:pt x="369" y="0"/>
                  </a:lnTo>
                  <a:lnTo>
                    <a:pt x="374" y="0"/>
                  </a:lnTo>
                  <a:lnTo>
                    <a:pt x="378" y="2"/>
                  </a:lnTo>
                  <a:lnTo>
                    <a:pt x="384" y="2"/>
                  </a:lnTo>
                  <a:lnTo>
                    <a:pt x="390" y="4"/>
                  </a:lnTo>
                  <a:lnTo>
                    <a:pt x="396" y="6"/>
                  </a:lnTo>
                  <a:lnTo>
                    <a:pt x="401" y="8"/>
                  </a:lnTo>
                  <a:lnTo>
                    <a:pt x="405" y="10"/>
                  </a:lnTo>
                  <a:lnTo>
                    <a:pt x="411" y="12"/>
                  </a:lnTo>
                  <a:lnTo>
                    <a:pt x="415" y="14"/>
                  </a:lnTo>
                  <a:lnTo>
                    <a:pt x="420" y="17"/>
                  </a:lnTo>
                  <a:lnTo>
                    <a:pt x="424" y="19"/>
                  </a:lnTo>
                  <a:lnTo>
                    <a:pt x="428" y="23"/>
                  </a:lnTo>
                  <a:lnTo>
                    <a:pt x="434" y="27"/>
                  </a:lnTo>
                  <a:lnTo>
                    <a:pt x="438" y="29"/>
                  </a:lnTo>
                  <a:lnTo>
                    <a:pt x="442" y="33"/>
                  </a:lnTo>
                  <a:lnTo>
                    <a:pt x="445" y="37"/>
                  </a:lnTo>
                  <a:lnTo>
                    <a:pt x="449" y="42"/>
                  </a:lnTo>
                  <a:lnTo>
                    <a:pt x="451" y="46"/>
                  </a:lnTo>
                  <a:lnTo>
                    <a:pt x="455" y="50"/>
                  </a:lnTo>
                  <a:lnTo>
                    <a:pt x="459" y="54"/>
                  </a:lnTo>
                  <a:lnTo>
                    <a:pt x="461" y="60"/>
                  </a:lnTo>
                  <a:lnTo>
                    <a:pt x="463" y="64"/>
                  </a:lnTo>
                  <a:lnTo>
                    <a:pt x="465" y="69"/>
                  </a:lnTo>
                  <a:lnTo>
                    <a:pt x="467" y="75"/>
                  </a:lnTo>
                  <a:lnTo>
                    <a:pt x="469" y="79"/>
                  </a:lnTo>
                  <a:lnTo>
                    <a:pt x="470" y="85"/>
                  </a:lnTo>
                  <a:lnTo>
                    <a:pt x="472" y="90"/>
                  </a:lnTo>
                  <a:lnTo>
                    <a:pt x="472" y="96"/>
                  </a:lnTo>
                  <a:lnTo>
                    <a:pt x="474" y="102"/>
                  </a:lnTo>
                  <a:lnTo>
                    <a:pt x="474" y="108"/>
                  </a:lnTo>
                  <a:lnTo>
                    <a:pt x="474" y="113"/>
                  </a:lnTo>
                  <a:lnTo>
                    <a:pt x="474" y="1007"/>
                  </a:lnTo>
                  <a:close/>
                </a:path>
              </a:pathLst>
            </a:custGeom>
            <a:solidFill>
              <a:srgbClr val="6A646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1" name="Freeform 9"/>
            <p:cNvSpPr>
              <a:spLocks/>
            </p:cNvSpPr>
            <p:nvPr/>
          </p:nvSpPr>
          <p:spPr bwMode="auto">
            <a:xfrm>
              <a:off x="874" y="593"/>
              <a:ext cx="237" cy="694"/>
            </a:xfrm>
            <a:custGeom>
              <a:avLst/>
              <a:gdLst>
                <a:gd name="T0" fmla="*/ 473 w 475"/>
                <a:gd name="T1" fmla="*/ 1287 h 1387"/>
                <a:gd name="T2" fmla="*/ 471 w 475"/>
                <a:gd name="T3" fmla="*/ 1303 h 1387"/>
                <a:gd name="T4" fmla="*/ 465 w 475"/>
                <a:gd name="T5" fmla="*/ 1320 h 1387"/>
                <a:gd name="T6" fmla="*/ 457 w 475"/>
                <a:gd name="T7" fmla="*/ 1333 h 1387"/>
                <a:gd name="T8" fmla="*/ 448 w 475"/>
                <a:gd name="T9" fmla="*/ 1347 h 1387"/>
                <a:gd name="T10" fmla="*/ 438 w 475"/>
                <a:gd name="T11" fmla="*/ 1358 h 1387"/>
                <a:gd name="T12" fmla="*/ 425 w 475"/>
                <a:gd name="T13" fmla="*/ 1368 h 1387"/>
                <a:gd name="T14" fmla="*/ 411 w 475"/>
                <a:gd name="T15" fmla="*/ 1378 h 1387"/>
                <a:gd name="T16" fmla="*/ 396 w 475"/>
                <a:gd name="T17" fmla="*/ 1383 h 1387"/>
                <a:gd name="T18" fmla="*/ 379 w 475"/>
                <a:gd name="T19" fmla="*/ 1387 h 1387"/>
                <a:gd name="T20" fmla="*/ 361 w 475"/>
                <a:gd name="T21" fmla="*/ 1387 h 1387"/>
                <a:gd name="T22" fmla="*/ 100 w 475"/>
                <a:gd name="T23" fmla="*/ 1387 h 1387"/>
                <a:gd name="T24" fmla="*/ 85 w 475"/>
                <a:gd name="T25" fmla="*/ 1383 h 1387"/>
                <a:gd name="T26" fmla="*/ 69 w 475"/>
                <a:gd name="T27" fmla="*/ 1379 h 1387"/>
                <a:gd name="T28" fmla="*/ 54 w 475"/>
                <a:gd name="T29" fmla="*/ 1372 h 1387"/>
                <a:gd name="T30" fmla="*/ 41 w 475"/>
                <a:gd name="T31" fmla="*/ 1362 h 1387"/>
                <a:gd name="T32" fmla="*/ 29 w 475"/>
                <a:gd name="T33" fmla="*/ 1351 h 1387"/>
                <a:gd name="T34" fmla="*/ 19 w 475"/>
                <a:gd name="T35" fmla="*/ 1339 h 1387"/>
                <a:gd name="T36" fmla="*/ 12 w 475"/>
                <a:gd name="T37" fmla="*/ 1324 h 1387"/>
                <a:gd name="T38" fmla="*/ 4 w 475"/>
                <a:gd name="T39" fmla="*/ 1308 h 1387"/>
                <a:gd name="T40" fmla="*/ 2 w 475"/>
                <a:gd name="T41" fmla="*/ 1293 h 1387"/>
                <a:gd name="T42" fmla="*/ 0 w 475"/>
                <a:gd name="T43" fmla="*/ 1276 h 1387"/>
                <a:gd name="T44" fmla="*/ 0 w 475"/>
                <a:gd name="T45" fmla="*/ 102 h 1387"/>
                <a:gd name="T46" fmla="*/ 4 w 475"/>
                <a:gd name="T47" fmla="*/ 85 h 1387"/>
                <a:gd name="T48" fmla="*/ 8 w 475"/>
                <a:gd name="T49" fmla="*/ 69 h 1387"/>
                <a:gd name="T50" fmla="*/ 16 w 475"/>
                <a:gd name="T51" fmla="*/ 56 h 1387"/>
                <a:gd name="T52" fmla="*/ 25 w 475"/>
                <a:gd name="T53" fmla="*/ 42 h 1387"/>
                <a:gd name="T54" fmla="*/ 37 w 475"/>
                <a:gd name="T55" fmla="*/ 31 h 1387"/>
                <a:gd name="T56" fmla="*/ 50 w 475"/>
                <a:gd name="T57" fmla="*/ 19 h 1387"/>
                <a:gd name="T58" fmla="*/ 64 w 475"/>
                <a:gd name="T59" fmla="*/ 12 h 1387"/>
                <a:gd name="T60" fmla="*/ 79 w 475"/>
                <a:gd name="T61" fmla="*/ 6 h 1387"/>
                <a:gd name="T62" fmla="*/ 94 w 475"/>
                <a:gd name="T63" fmla="*/ 2 h 1387"/>
                <a:gd name="T64" fmla="*/ 112 w 475"/>
                <a:gd name="T65" fmla="*/ 0 h 1387"/>
                <a:gd name="T66" fmla="*/ 373 w 475"/>
                <a:gd name="T67" fmla="*/ 2 h 1387"/>
                <a:gd name="T68" fmla="*/ 390 w 475"/>
                <a:gd name="T69" fmla="*/ 4 h 1387"/>
                <a:gd name="T70" fmla="*/ 406 w 475"/>
                <a:gd name="T71" fmla="*/ 10 h 1387"/>
                <a:gd name="T72" fmla="*/ 421 w 475"/>
                <a:gd name="T73" fmla="*/ 18 h 1387"/>
                <a:gd name="T74" fmla="*/ 434 w 475"/>
                <a:gd name="T75" fmla="*/ 27 h 1387"/>
                <a:gd name="T76" fmla="*/ 446 w 475"/>
                <a:gd name="T77" fmla="*/ 39 h 1387"/>
                <a:gd name="T78" fmla="*/ 455 w 475"/>
                <a:gd name="T79" fmla="*/ 50 h 1387"/>
                <a:gd name="T80" fmla="*/ 463 w 475"/>
                <a:gd name="T81" fmla="*/ 66 h 1387"/>
                <a:gd name="T82" fmla="*/ 469 w 475"/>
                <a:gd name="T83" fmla="*/ 79 h 1387"/>
                <a:gd name="T84" fmla="*/ 473 w 475"/>
                <a:gd name="T85" fmla="*/ 96 h 1387"/>
                <a:gd name="T86" fmla="*/ 475 w 475"/>
                <a:gd name="T87" fmla="*/ 114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5" h="1387">
                  <a:moveTo>
                    <a:pt x="475" y="1276"/>
                  </a:moveTo>
                  <a:lnTo>
                    <a:pt x="475" y="1281"/>
                  </a:lnTo>
                  <a:lnTo>
                    <a:pt x="473" y="1287"/>
                  </a:lnTo>
                  <a:lnTo>
                    <a:pt x="473" y="1293"/>
                  </a:lnTo>
                  <a:lnTo>
                    <a:pt x="473" y="1299"/>
                  </a:lnTo>
                  <a:lnTo>
                    <a:pt x="471" y="1303"/>
                  </a:lnTo>
                  <a:lnTo>
                    <a:pt x="469" y="1308"/>
                  </a:lnTo>
                  <a:lnTo>
                    <a:pt x="467" y="1314"/>
                  </a:lnTo>
                  <a:lnTo>
                    <a:pt x="465" y="1320"/>
                  </a:lnTo>
                  <a:lnTo>
                    <a:pt x="463" y="1324"/>
                  </a:lnTo>
                  <a:lnTo>
                    <a:pt x="461" y="1330"/>
                  </a:lnTo>
                  <a:lnTo>
                    <a:pt x="457" y="1333"/>
                  </a:lnTo>
                  <a:lnTo>
                    <a:pt x="455" y="1339"/>
                  </a:lnTo>
                  <a:lnTo>
                    <a:pt x="452" y="1343"/>
                  </a:lnTo>
                  <a:lnTo>
                    <a:pt x="448" y="1347"/>
                  </a:lnTo>
                  <a:lnTo>
                    <a:pt x="446" y="1351"/>
                  </a:lnTo>
                  <a:lnTo>
                    <a:pt x="442" y="1354"/>
                  </a:lnTo>
                  <a:lnTo>
                    <a:pt x="438" y="1358"/>
                  </a:lnTo>
                  <a:lnTo>
                    <a:pt x="434" y="1362"/>
                  </a:lnTo>
                  <a:lnTo>
                    <a:pt x="429" y="1366"/>
                  </a:lnTo>
                  <a:lnTo>
                    <a:pt x="425" y="1368"/>
                  </a:lnTo>
                  <a:lnTo>
                    <a:pt x="421" y="1372"/>
                  </a:lnTo>
                  <a:lnTo>
                    <a:pt x="415" y="1374"/>
                  </a:lnTo>
                  <a:lnTo>
                    <a:pt x="411" y="1378"/>
                  </a:lnTo>
                  <a:lnTo>
                    <a:pt x="406" y="1379"/>
                  </a:lnTo>
                  <a:lnTo>
                    <a:pt x="400" y="1381"/>
                  </a:lnTo>
                  <a:lnTo>
                    <a:pt x="396" y="1383"/>
                  </a:lnTo>
                  <a:lnTo>
                    <a:pt x="390" y="1383"/>
                  </a:lnTo>
                  <a:lnTo>
                    <a:pt x="384" y="1385"/>
                  </a:lnTo>
                  <a:lnTo>
                    <a:pt x="379" y="1387"/>
                  </a:lnTo>
                  <a:lnTo>
                    <a:pt x="373" y="1387"/>
                  </a:lnTo>
                  <a:lnTo>
                    <a:pt x="367" y="1387"/>
                  </a:lnTo>
                  <a:lnTo>
                    <a:pt x="361" y="1387"/>
                  </a:lnTo>
                  <a:lnTo>
                    <a:pt x="112" y="1387"/>
                  </a:lnTo>
                  <a:lnTo>
                    <a:pt x="106" y="1387"/>
                  </a:lnTo>
                  <a:lnTo>
                    <a:pt x="100" y="1387"/>
                  </a:lnTo>
                  <a:lnTo>
                    <a:pt x="94" y="1387"/>
                  </a:lnTo>
                  <a:lnTo>
                    <a:pt x="90" y="1385"/>
                  </a:lnTo>
                  <a:lnTo>
                    <a:pt x="85" y="1383"/>
                  </a:lnTo>
                  <a:lnTo>
                    <a:pt x="79" y="1383"/>
                  </a:lnTo>
                  <a:lnTo>
                    <a:pt x="73" y="1381"/>
                  </a:lnTo>
                  <a:lnTo>
                    <a:pt x="69" y="1379"/>
                  </a:lnTo>
                  <a:lnTo>
                    <a:pt x="64" y="1378"/>
                  </a:lnTo>
                  <a:lnTo>
                    <a:pt x="58" y="1374"/>
                  </a:lnTo>
                  <a:lnTo>
                    <a:pt x="54" y="1372"/>
                  </a:lnTo>
                  <a:lnTo>
                    <a:pt x="50" y="1368"/>
                  </a:lnTo>
                  <a:lnTo>
                    <a:pt x="44" y="1366"/>
                  </a:lnTo>
                  <a:lnTo>
                    <a:pt x="41" y="1362"/>
                  </a:lnTo>
                  <a:lnTo>
                    <a:pt x="37" y="1358"/>
                  </a:lnTo>
                  <a:lnTo>
                    <a:pt x="33" y="1354"/>
                  </a:lnTo>
                  <a:lnTo>
                    <a:pt x="29" y="1351"/>
                  </a:lnTo>
                  <a:lnTo>
                    <a:pt x="25" y="1347"/>
                  </a:lnTo>
                  <a:lnTo>
                    <a:pt x="21" y="1343"/>
                  </a:lnTo>
                  <a:lnTo>
                    <a:pt x="19" y="1339"/>
                  </a:lnTo>
                  <a:lnTo>
                    <a:pt x="16" y="1333"/>
                  </a:lnTo>
                  <a:lnTo>
                    <a:pt x="14" y="1330"/>
                  </a:lnTo>
                  <a:lnTo>
                    <a:pt x="12" y="1324"/>
                  </a:lnTo>
                  <a:lnTo>
                    <a:pt x="8" y="1320"/>
                  </a:lnTo>
                  <a:lnTo>
                    <a:pt x="6" y="1314"/>
                  </a:lnTo>
                  <a:lnTo>
                    <a:pt x="4" y="1308"/>
                  </a:lnTo>
                  <a:lnTo>
                    <a:pt x="4" y="1303"/>
                  </a:lnTo>
                  <a:lnTo>
                    <a:pt x="2" y="1299"/>
                  </a:lnTo>
                  <a:lnTo>
                    <a:pt x="2" y="1293"/>
                  </a:lnTo>
                  <a:lnTo>
                    <a:pt x="0" y="1287"/>
                  </a:lnTo>
                  <a:lnTo>
                    <a:pt x="0" y="1281"/>
                  </a:lnTo>
                  <a:lnTo>
                    <a:pt x="0" y="1276"/>
                  </a:lnTo>
                  <a:lnTo>
                    <a:pt x="0" y="114"/>
                  </a:lnTo>
                  <a:lnTo>
                    <a:pt x="0" y="108"/>
                  </a:lnTo>
                  <a:lnTo>
                    <a:pt x="0" y="102"/>
                  </a:lnTo>
                  <a:lnTo>
                    <a:pt x="2" y="96"/>
                  </a:lnTo>
                  <a:lnTo>
                    <a:pt x="2" y="91"/>
                  </a:lnTo>
                  <a:lnTo>
                    <a:pt x="4" y="85"/>
                  </a:lnTo>
                  <a:lnTo>
                    <a:pt x="4" y="79"/>
                  </a:lnTo>
                  <a:lnTo>
                    <a:pt x="6" y="75"/>
                  </a:lnTo>
                  <a:lnTo>
                    <a:pt x="8" y="69"/>
                  </a:lnTo>
                  <a:lnTo>
                    <a:pt x="12" y="66"/>
                  </a:lnTo>
                  <a:lnTo>
                    <a:pt x="14" y="60"/>
                  </a:lnTo>
                  <a:lnTo>
                    <a:pt x="16" y="56"/>
                  </a:lnTo>
                  <a:lnTo>
                    <a:pt x="19" y="50"/>
                  </a:lnTo>
                  <a:lnTo>
                    <a:pt x="21" y="46"/>
                  </a:lnTo>
                  <a:lnTo>
                    <a:pt x="25" y="42"/>
                  </a:lnTo>
                  <a:lnTo>
                    <a:pt x="29" y="39"/>
                  </a:lnTo>
                  <a:lnTo>
                    <a:pt x="33" y="35"/>
                  </a:lnTo>
                  <a:lnTo>
                    <a:pt x="37" y="31"/>
                  </a:lnTo>
                  <a:lnTo>
                    <a:pt x="41" y="27"/>
                  </a:lnTo>
                  <a:lnTo>
                    <a:pt x="44" y="23"/>
                  </a:lnTo>
                  <a:lnTo>
                    <a:pt x="50" y="19"/>
                  </a:lnTo>
                  <a:lnTo>
                    <a:pt x="54" y="18"/>
                  </a:lnTo>
                  <a:lnTo>
                    <a:pt x="58" y="14"/>
                  </a:lnTo>
                  <a:lnTo>
                    <a:pt x="64" y="12"/>
                  </a:lnTo>
                  <a:lnTo>
                    <a:pt x="69" y="10"/>
                  </a:lnTo>
                  <a:lnTo>
                    <a:pt x="73" y="8"/>
                  </a:lnTo>
                  <a:lnTo>
                    <a:pt x="79" y="6"/>
                  </a:lnTo>
                  <a:lnTo>
                    <a:pt x="85" y="4"/>
                  </a:lnTo>
                  <a:lnTo>
                    <a:pt x="90" y="4"/>
                  </a:lnTo>
                  <a:lnTo>
                    <a:pt x="94" y="2"/>
                  </a:lnTo>
                  <a:lnTo>
                    <a:pt x="100" y="2"/>
                  </a:lnTo>
                  <a:lnTo>
                    <a:pt x="106" y="0"/>
                  </a:lnTo>
                  <a:lnTo>
                    <a:pt x="112" y="0"/>
                  </a:lnTo>
                  <a:lnTo>
                    <a:pt x="361" y="0"/>
                  </a:lnTo>
                  <a:lnTo>
                    <a:pt x="367" y="0"/>
                  </a:lnTo>
                  <a:lnTo>
                    <a:pt x="373" y="2"/>
                  </a:lnTo>
                  <a:lnTo>
                    <a:pt x="379" y="2"/>
                  </a:lnTo>
                  <a:lnTo>
                    <a:pt x="384" y="4"/>
                  </a:lnTo>
                  <a:lnTo>
                    <a:pt x="390" y="4"/>
                  </a:lnTo>
                  <a:lnTo>
                    <a:pt x="396" y="6"/>
                  </a:lnTo>
                  <a:lnTo>
                    <a:pt x="400" y="8"/>
                  </a:lnTo>
                  <a:lnTo>
                    <a:pt x="406" y="10"/>
                  </a:lnTo>
                  <a:lnTo>
                    <a:pt x="411" y="12"/>
                  </a:lnTo>
                  <a:lnTo>
                    <a:pt x="415" y="14"/>
                  </a:lnTo>
                  <a:lnTo>
                    <a:pt x="421" y="18"/>
                  </a:lnTo>
                  <a:lnTo>
                    <a:pt x="425" y="19"/>
                  </a:lnTo>
                  <a:lnTo>
                    <a:pt x="429" y="23"/>
                  </a:lnTo>
                  <a:lnTo>
                    <a:pt x="434" y="27"/>
                  </a:lnTo>
                  <a:lnTo>
                    <a:pt x="438" y="31"/>
                  </a:lnTo>
                  <a:lnTo>
                    <a:pt x="442" y="35"/>
                  </a:lnTo>
                  <a:lnTo>
                    <a:pt x="446" y="39"/>
                  </a:lnTo>
                  <a:lnTo>
                    <a:pt x="448" y="42"/>
                  </a:lnTo>
                  <a:lnTo>
                    <a:pt x="452" y="46"/>
                  </a:lnTo>
                  <a:lnTo>
                    <a:pt x="455" y="50"/>
                  </a:lnTo>
                  <a:lnTo>
                    <a:pt x="457" y="56"/>
                  </a:lnTo>
                  <a:lnTo>
                    <a:pt x="461" y="60"/>
                  </a:lnTo>
                  <a:lnTo>
                    <a:pt x="463" y="66"/>
                  </a:lnTo>
                  <a:lnTo>
                    <a:pt x="465" y="69"/>
                  </a:lnTo>
                  <a:lnTo>
                    <a:pt x="467" y="75"/>
                  </a:lnTo>
                  <a:lnTo>
                    <a:pt x="469" y="79"/>
                  </a:lnTo>
                  <a:lnTo>
                    <a:pt x="471" y="85"/>
                  </a:lnTo>
                  <a:lnTo>
                    <a:pt x="473" y="91"/>
                  </a:lnTo>
                  <a:lnTo>
                    <a:pt x="473" y="96"/>
                  </a:lnTo>
                  <a:lnTo>
                    <a:pt x="473" y="102"/>
                  </a:lnTo>
                  <a:lnTo>
                    <a:pt x="475" y="108"/>
                  </a:lnTo>
                  <a:lnTo>
                    <a:pt x="475" y="114"/>
                  </a:lnTo>
                  <a:lnTo>
                    <a:pt x="475" y="1276"/>
                  </a:lnTo>
                  <a:close/>
                </a:path>
              </a:pathLst>
            </a:custGeom>
            <a:solidFill>
              <a:srgbClr val="6A646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753335" y="1242880"/>
            <a:ext cx="496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Objetivos estratégicos</a:t>
            </a:r>
          </a:p>
        </p:txBody>
      </p:sp>
      <p:sp>
        <p:nvSpPr>
          <p:cNvPr id="16392" name="Oval 16391"/>
          <p:cNvSpPr/>
          <p:nvPr/>
        </p:nvSpPr>
        <p:spPr>
          <a:xfrm>
            <a:off x="1993748" y="2030793"/>
            <a:ext cx="455637" cy="4630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1</a:t>
            </a: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4851540" y="2042168"/>
            <a:ext cx="455637" cy="4630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2</a:t>
            </a:r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7310227" y="1964522"/>
            <a:ext cx="455637" cy="4630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3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6360480" y="3695426"/>
            <a:ext cx="2297106" cy="646331"/>
          </a:xfrm>
          <a:prstGeom prst="rect">
            <a:avLst/>
          </a:prstGeom>
          <a:noFill/>
          <a:ln>
            <a:solidFill>
              <a:srgbClr val="0E1E30"/>
            </a:solidFill>
          </a:ln>
        </p:spPr>
        <p:txBody>
          <a:bodyPr wrap="square" rtlCol="0">
            <a:spAutoFit/>
          </a:bodyPr>
          <a:lstStyle/>
          <a:p>
            <a:r>
              <a:rPr lang="pt-PT" dirty="0"/>
              <a:t>Melhorar a eficiência no uso dos recursos</a:t>
            </a:r>
          </a:p>
        </p:txBody>
      </p:sp>
      <p:cxnSp>
        <p:nvCxnSpPr>
          <p:cNvPr id="16394" name="Straight Connector 16393"/>
          <p:cNvCxnSpPr/>
          <p:nvPr/>
        </p:nvCxnSpPr>
        <p:spPr>
          <a:xfrm>
            <a:off x="3561064" y="2443061"/>
            <a:ext cx="0" cy="2087126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6154918" y="2462496"/>
            <a:ext cx="0" cy="2087126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409" name="Group 19"/>
          <p:cNvGrpSpPr>
            <a:grpSpLocks noChangeAspect="1"/>
          </p:cNvGrpSpPr>
          <p:nvPr/>
        </p:nvGrpSpPr>
        <p:grpSpPr bwMode="auto">
          <a:xfrm>
            <a:off x="4652937" y="2747847"/>
            <a:ext cx="680091" cy="582818"/>
            <a:chOff x="280" y="280"/>
            <a:chExt cx="1664" cy="1426"/>
          </a:xfrm>
        </p:grpSpPr>
        <p:sp>
          <p:nvSpPr>
            <p:cNvPr id="16411" name="Freeform 20"/>
            <p:cNvSpPr>
              <a:spLocks/>
            </p:cNvSpPr>
            <p:nvPr/>
          </p:nvSpPr>
          <p:spPr bwMode="auto">
            <a:xfrm>
              <a:off x="1250" y="546"/>
              <a:ext cx="112" cy="116"/>
            </a:xfrm>
            <a:custGeom>
              <a:avLst/>
              <a:gdLst>
                <a:gd name="T0" fmla="*/ 88 w 112"/>
                <a:gd name="T1" fmla="*/ 106 h 116"/>
                <a:gd name="T2" fmla="*/ 88 w 112"/>
                <a:gd name="T3" fmla="*/ 106 h 116"/>
                <a:gd name="T4" fmla="*/ 98 w 112"/>
                <a:gd name="T5" fmla="*/ 98 h 116"/>
                <a:gd name="T6" fmla="*/ 104 w 112"/>
                <a:gd name="T7" fmla="*/ 88 h 116"/>
                <a:gd name="T8" fmla="*/ 108 w 112"/>
                <a:gd name="T9" fmla="*/ 78 h 116"/>
                <a:gd name="T10" fmla="*/ 112 w 112"/>
                <a:gd name="T11" fmla="*/ 68 h 116"/>
                <a:gd name="T12" fmla="*/ 112 w 112"/>
                <a:gd name="T13" fmla="*/ 58 h 116"/>
                <a:gd name="T14" fmla="*/ 112 w 112"/>
                <a:gd name="T15" fmla="*/ 46 h 116"/>
                <a:gd name="T16" fmla="*/ 108 w 112"/>
                <a:gd name="T17" fmla="*/ 36 h 116"/>
                <a:gd name="T18" fmla="*/ 104 w 112"/>
                <a:gd name="T19" fmla="*/ 28 h 116"/>
                <a:gd name="T20" fmla="*/ 104 w 112"/>
                <a:gd name="T21" fmla="*/ 28 h 116"/>
                <a:gd name="T22" fmla="*/ 96 w 112"/>
                <a:gd name="T23" fmla="*/ 18 h 116"/>
                <a:gd name="T24" fmla="*/ 88 w 112"/>
                <a:gd name="T25" fmla="*/ 10 h 116"/>
                <a:gd name="T26" fmla="*/ 78 w 112"/>
                <a:gd name="T27" fmla="*/ 4 h 116"/>
                <a:gd name="T28" fmla="*/ 68 w 112"/>
                <a:gd name="T29" fmla="*/ 2 h 116"/>
                <a:gd name="T30" fmla="*/ 56 w 112"/>
                <a:gd name="T31" fmla="*/ 0 h 116"/>
                <a:gd name="T32" fmla="*/ 46 w 112"/>
                <a:gd name="T33" fmla="*/ 2 h 116"/>
                <a:gd name="T34" fmla="*/ 34 w 112"/>
                <a:gd name="T35" fmla="*/ 6 h 116"/>
                <a:gd name="T36" fmla="*/ 22 w 112"/>
                <a:gd name="T37" fmla="*/ 12 h 116"/>
                <a:gd name="T38" fmla="*/ 22 w 112"/>
                <a:gd name="T39" fmla="*/ 12 h 116"/>
                <a:gd name="T40" fmla="*/ 14 w 112"/>
                <a:gd name="T41" fmla="*/ 18 h 116"/>
                <a:gd name="T42" fmla="*/ 8 w 112"/>
                <a:gd name="T43" fmla="*/ 26 h 116"/>
                <a:gd name="T44" fmla="*/ 4 w 112"/>
                <a:gd name="T45" fmla="*/ 36 h 116"/>
                <a:gd name="T46" fmla="*/ 0 w 112"/>
                <a:gd name="T47" fmla="*/ 46 h 116"/>
                <a:gd name="T48" fmla="*/ 0 w 112"/>
                <a:gd name="T49" fmla="*/ 58 h 116"/>
                <a:gd name="T50" fmla="*/ 0 w 112"/>
                <a:gd name="T51" fmla="*/ 68 h 116"/>
                <a:gd name="T52" fmla="*/ 4 w 112"/>
                <a:gd name="T53" fmla="*/ 80 h 116"/>
                <a:gd name="T54" fmla="*/ 10 w 112"/>
                <a:gd name="T55" fmla="*/ 90 h 116"/>
                <a:gd name="T56" fmla="*/ 10 w 112"/>
                <a:gd name="T57" fmla="*/ 90 h 116"/>
                <a:gd name="T58" fmla="*/ 18 w 112"/>
                <a:gd name="T59" fmla="*/ 100 h 116"/>
                <a:gd name="T60" fmla="*/ 28 w 112"/>
                <a:gd name="T61" fmla="*/ 106 h 116"/>
                <a:gd name="T62" fmla="*/ 36 w 112"/>
                <a:gd name="T63" fmla="*/ 112 h 116"/>
                <a:gd name="T64" fmla="*/ 46 w 112"/>
                <a:gd name="T65" fmla="*/ 116 h 116"/>
                <a:gd name="T66" fmla="*/ 56 w 112"/>
                <a:gd name="T67" fmla="*/ 116 h 116"/>
                <a:gd name="T68" fmla="*/ 68 w 112"/>
                <a:gd name="T69" fmla="*/ 116 h 116"/>
                <a:gd name="T70" fmla="*/ 78 w 112"/>
                <a:gd name="T71" fmla="*/ 112 h 116"/>
                <a:gd name="T72" fmla="*/ 88 w 112"/>
                <a:gd name="T73" fmla="*/ 106 h 116"/>
                <a:gd name="T74" fmla="*/ 88 w 112"/>
                <a:gd name="T75" fmla="*/ 10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2" h="116">
                  <a:moveTo>
                    <a:pt x="88" y="106"/>
                  </a:moveTo>
                  <a:lnTo>
                    <a:pt x="88" y="106"/>
                  </a:lnTo>
                  <a:lnTo>
                    <a:pt x="98" y="98"/>
                  </a:lnTo>
                  <a:lnTo>
                    <a:pt x="104" y="88"/>
                  </a:lnTo>
                  <a:lnTo>
                    <a:pt x="108" y="78"/>
                  </a:lnTo>
                  <a:lnTo>
                    <a:pt x="112" y="68"/>
                  </a:lnTo>
                  <a:lnTo>
                    <a:pt x="112" y="58"/>
                  </a:lnTo>
                  <a:lnTo>
                    <a:pt x="112" y="46"/>
                  </a:lnTo>
                  <a:lnTo>
                    <a:pt x="108" y="36"/>
                  </a:lnTo>
                  <a:lnTo>
                    <a:pt x="104" y="28"/>
                  </a:lnTo>
                  <a:lnTo>
                    <a:pt x="104" y="28"/>
                  </a:lnTo>
                  <a:lnTo>
                    <a:pt x="96" y="18"/>
                  </a:lnTo>
                  <a:lnTo>
                    <a:pt x="88" y="10"/>
                  </a:lnTo>
                  <a:lnTo>
                    <a:pt x="78" y="4"/>
                  </a:lnTo>
                  <a:lnTo>
                    <a:pt x="68" y="2"/>
                  </a:lnTo>
                  <a:lnTo>
                    <a:pt x="56" y="0"/>
                  </a:lnTo>
                  <a:lnTo>
                    <a:pt x="46" y="2"/>
                  </a:lnTo>
                  <a:lnTo>
                    <a:pt x="34" y="6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4" y="18"/>
                  </a:lnTo>
                  <a:lnTo>
                    <a:pt x="8" y="26"/>
                  </a:lnTo>
                  <a:lnTo>
                    <a:pt x="4" y="36"/>
                  </a:lnTo>
                  <a:lnTo>
                    <a:pt x="0" y="46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4" y="8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8" y="100"/>
                  </a:lnTo>
                  <a:lnTo>
                    <a:pt x="28" y="106"/>
                  </a:lnTo>
                  <a:lnTo>
                    <a:pt x="36" y="112"/>
                  </a:lnTo>
                  <a:lnTo>
                    <a:pt x="46" y="116"/>
                  </a:lnTo>
                  <a:lnTo>
                    <a:pt x="56" y="116"/>
                  </a:lnTo>
                  <a:lnTo>
                    <a:pt x="68" y="116"/>
                  </a:lnTo>
                  <a:lnTo>
                    <a:pt x="78" y="112"/>
                  </a:lnTo>
                  <a:lnTo>
                    <a:pt x="88" y="106"/>
                  </a:lnTo>
                  <a:lnTo>
                    <a:pt x="88" y="106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2" name="Freeform 21"/>
            <p:cNvSpPr>
              <a:spLocks noEditPoints="1"/>
            </p:cNvSpPr>
            <p:nvPr/>
          </p:nvSpPr>
          <p:spPr bwMode="auto">
            <a:xfrm>
              <a:off x="982" y="280"/>
              <a:ext cx="646" cy="644"/>
            </a:xfrm>
            <a:custGeom>
              <a:avLst/>
              <a:gdLst>
                <a:gd name="T0" fmla="*/ 40 w 646"/>
                <a:gd name="T1" fmla="*/ 476 h 644"/>
                <a:gd name="T2" fmla="*/ 78 w 646"/>
                <a:gd name="T3" fmla="*/ 530 h 644"/>
                <a:gd name="T4" fmla="*/ 172 w 646"/>
                <a:gd name="T5" fmla="*/ 514 h 644"/>
                <a:gd name="T6" fmla="*/ 228 w 646"/>
                <a:gd name="T7" fmla="*/ 546 h 644"/>
                <a:gd name="T8" fmla="*/ 232 w 646"/>
                <a:gd name="T9" fmla="*/ 632 h 644"/>
                <a:gd name="T10" fmla="*/ 302 w 646"/>
                <a:gd name="T11" fmla="*/ 644 h 644"/>
                <a:gd name="T12" fmla="*/ 332 w 646"/>
                <a:gd name="T13" fmla="*/ 570 h 644"/>
                <a:gd name="T14" fmla="*/ 354 w 646"/>
                <a:gd name="T15" fmla="*/ 564 h 644"/>
                <a:gd name="T16" fmla="*/ 414 w 646"/>
                <a:gd name="T17" fmla="*/ 546 h 644"/>
                <a:gd name="T18" fmla="*/ 478 w 646"/>
                <a:gd name="T19" fmla="*/ 604 h 644"/>
                <a:gd name="T20" fmla="*/ 504 w 646"/>
                <a:gd name="T21" fmla="*/ 488 h 644"/>
                <a:gd name="T22" fmla="*/ 528 w 646"/>
                <a:gd name="T23" fmla="*/ 456 h 644"/>
                <a:gd name="T24" fmla="*/ 548 w 646"/>
                <a:gd name="T25" fmla="*/ 418 h 644"/>
                <a:gd name="T26" fmla="*/ 636 w 646"/>
                <a:gd name="T27" fmla="*/ 398 h 644"/>
                <a:gd name="T28" fmla="*/ 646 w 646"/>
                <a:gd name="T29" fmla="*/ 348 h 644"/>
                <a:gd name="T30" fmla="*/ 566 w 646"/>
                <a:gd name="T31" fmla="*/ 294 h 644"/>
                <a:gd name="T32" fmla="*/ 552 w 646"/>
                <a:gd name="T33" fmla="*/ 234 h 644"/>
                <a:gd name="T34" fmla="*/ 606 w 646"/>
                <a:gd name="T35" fmla="*/ 168 h 644"/>
                <a:gd name="T36" fmla="*/ 568 w 646"/>
                <a:gd name="T37" fmla="*/ 112 h 644"/>
                <a:gd name="T38" fmla="*/ 458 w 646"/>
                <a:gd name="T39" fmla="*/ 120 h 644"/>
                <a:gd name="T40" fmla="*/ 418 w 646"/>
                <a:gd name="T41" fmla="*/ 100 h 644"/>
                <a:gd name="T42" fmla="*/ 378 w 646"/>
                <a:gd name="T43" fmla="*/ 6 h 644"/>
                <a:gd name="T44" fmla="*/ 314 w 646"/>
                <a:gd name="T45" fmla="*/ 78 h 644"/>
                <a:gd name="T46" fmla="*/ 270 w 646"/>
                <a:gd name="T47" fmla="*/ 82 h 644"/>
                <a:gd name="T48" fmla="*/ 172 w 646"/>
                <a:gd name="T49" fmla="*/ 38 h 644"/>
                <a:gd name="T50" fmla="*/ 114 w 646"/>
                <a:gd name="T51" fmla="*/ 78 h 644"/>
                <a:gd name="T52" fmla="*/ 132 w 646"/>
                <a:gd name="T53" fmla="*/ 170 h 644"/>
                <a:gd name="T54" fmla="*/ 102 w 646"/>
                <a:gd name="T55" fmla="*/ 226 h 644"/>
                <a:gd name="T56" fmla="*/ 16 w 646"/>
                <a:gd name="T57" fmla="*/ 230 h 644"/>
                <a:gd name="T58" fmla="*/ 0 w 646"/>
                <a:gd name="T59" fmla="*/ 300 h 644"/>
                <a:gd name="T60" fmla="*/ 84 w 646"/>
                <a:gd name="T61" fmla="*/ 360 h 644"/>
                <a:gd name="T62" fmla="*/ 98 w 646"/>
                <a:gd name="T63" fmla="*/ 414 h 644"/>
                <a:gd name="T64" fmla="*/ 216 w 646"/>
                <a:gd name="T65" fmla="*/ 168 h 644"/>
                <a:gd name="T66" fmla="*/ 268 w 646"/>
                <a:gd name="T67" fmla="*/ 142 h 644"/>
                <a:gd name="T68" fmla="*/ 322 w 646"/>
                <a:gd name="T69" fmla="*/ 134 h 644"/>
                <a:gd name="T70" fmla="*/ 376 w 646"/>
                <a:gd name="T71" fmla="*/ 142 h 644"/>
                <a:gd name="T72" fmla="*/ 426 w 646"/>
                <a:gd name="T73" fmla="*/ 164 h 644"/>
                <a:gd name="T74" fmla="*/ 470 w 646"/>
                <a:gd name="T75" fmla="*/ 202 h 644"/>
                <a:gd name="T76" fmla="*/ 492 w 646"/>
                <a:gd name="T77" fmla="*/ 234 h 644"/>
                <a:gd name="T78" fmla="*/ 510 w 646"/>
                <a:gd name="T79" fmla="*/ 284 h 644"/>
                <a:gd name="T80" fmla="*/ 512 w 646"/>
                <a:gd name="T81" fmla="*/ 338 h 644"/>
                <a:gd name="T82" fmla="*/ 500 w 646"/>
                <a:gd name="T83" fmla="*/ 390 h 644"/>
                <a:gd name="T84" fmla="*/ 472 w 646"/>
                <a:gd name="T85" fmla="*/ 438 h 644"/>
                <a:gd name="T86" fmla="*/ 430 w 646"/>
                <a:gd name="T87" fmla="*/ 476 h 644"/>
                <a:gd name="T88" fmla="*/ 398 w 646"/>
                <a:gd name="T89" fmla="*/ 494 h 644"/>
                <a:gd name="T90" fmla="*/ 344 w 646"/>
                <a:gd name="T91" fmla="*/ 508 h 644"/>
                <a:gd name="T92" fmla="*/ 290 w 646"/>
                <a:gd name="T93" fmla="*/ 506 h 644"/>
                <a:gd name="T94" fmla="*/ 238 w 646"/>
                <a:gd name="T95" fmla="*/ 490 h 644"/>
                <a:gd name="T96" fmla="*/ 194 w 646"/>
                <a:gd name="T97" fmla="*/ 458 h 644"/>
                <a:gd name="T98" fmla="*/ 168 w 646"/>
                <a:gd name="T99" fmla="*/ 430 h 644"/>
                <a:gd name="T100" fmla="*/ 144 w 646"/>
                <a:gd name="T101" fmla="*/ 378 h 644"/>
                <a:gd name="T102" fmla="*/ 136 w 646"/>
                <a:gd name="T103" fmla="*/ 324 h 644"/>
                <a:gd name="T104" fmla="*/ 144 w 646"/>
                <a:gd name="T105" fmla="*/ 270 h 644"/>
                <a:gd name="T106" fmla="*/ 166 w 646"/>
                <a:gd name="T107" fmla="*/ 220 h 644"/>
                <a:gd name="T108" fmla="*/ 200 w 646"/>
                <a:gd name="T10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46" h="644">
                  <a:moveTo>
                    <a:pt x="98" y="414"/>
                  </a:moveTo>
                  <a:lnTo>
                    <a:pt x="98" y="414"/>
                  </a:lnTo>
                  <a:lnTo>
                    <a:pt x="40" y="476"/>
                  </a:lnTo>
                  <a:lnTo>
                    <a:pt x="40" y="476"/>
                  </a:lnTo>
                  <a:lnTo>
                    <a:pt x="78" y="530"/>
                  </a:lnTo>
                  <a:lnTo>
                    <a:pt x="78" y="530"/>
                  </a:lnTo>
                  <a:lnTo>
                    <a:pt x="160" y="504"/>
                  </a:lnTo>
                  <a:lnTo>
                    <a:pt x="160" y="504"/>
                  </a:lnTo>
                  <a:lnTo>
                    <a:pt x="172" y="514"/>
                  </a:lnTo>
                  <a:lnTo>
                    <a:pt x="188" y="524"/>
                  </a:lnTo>
                  <a:lnTo>
                    <a:pt x="208" y="536"/>
                  </a:lnTo>
                  <a:lnTo>
                    <a:pt x="228" y="546"/>
                  </a:lnTo>
                  <a:lnTo>
                    <a:pt x="228" y="546"/>
                  </a:lnTo>
                  <a:lnTo>
                    <a:pt x="232" y="632"/>
                  </a:lnTo>
                  <a:lnTo>
                    <a:pt x="232" y="632"/>
                  </a:lnTo>
                  <a:lnTo>
                    <a:pt x="248" y="634"/>
                  </a:lnTo>
                  <a:lnTo>
                    <a:pt x="270" y="638"/>
                  </a:lnTo>
                  <a:lnTo>
                    <a:pt x="302" y="644"/>
                  </a:lnTo>
                  <a:lnTo>
                    <a:pt x="302" y="644"/>
                  </a:lnTo>
                  <a:lnTo>
                    <a:pt x="332" y="570"/>
                  </a:lnTo>
                  <a:lnTo>
                    <a:pt x="332" y="570"/>
                  </a:lnTo>
                  <a:lnTo>
                    <a:pt x="336" y="566"/>
                  </a:lnTo>
                  <a:lnTo>
                    <a:pt x="336" y="566"/>
                  </a:lnTo>
                  <a:lnTo>
                    <a:pt x="354" y="564"/>
                  </a:lnTo>
                  <a:lnTo>
                    <a:pt x="372" y="560"/>
                  </a:lnTo>
                  <a:lnTo>
                    <a:pt x="394" y="554"/>
                  </a:lnTo>
                  <a:lnTo>
                    <a:pt x="414" y="546"/>
                  </a:lnTo>
                  <a:lnTo>
                    <a:pt x="414" y="546"/>
                  </a:lnTo>
                  <a:lnTo>
                    <a:pt x="478" y="604"/>
                  </a:lnTo>
                  <a:lnTo>
                    <a:pt x="478" y="604"/>
                  </a:lnTo>
                  <a:lnTo>
                    <a:pt x="532" y="566"/>
                  </a:lnTo>
                  <a:lnTo>
                    <a:pt x="532" y="566"/>
                  </a:lnTo>
                  <a:lnTo>
                    <a:pt x="504" y="488"/>
                  </a:lnTo>
                  <a:lnTo>
                    <a:pt x="504" y="488"/>
                  </a:lnTo>
                  <a:lnTo>
                    <a:pt x="516" y="474"/>
                  </a:lnTo>
                  <a:lnTo>
                    <a:pt x="528" y="456"/>
                  </a:lnTo>
                  <a:lnTo>
                    <a:pt x="538" y="438"/>
                  </a:lnTo>
                  <a:lnTo>
                    <a:pt x="548" y="418"/>
                  </a:lnTo>
                  <a:lnTo>
                    <a:pt x="548" y="418"/>
                  </a:lnTo>
                  <a:lnTo>
                    <a:pt x="634" y="414"/>
                  </a:lnTo>
                  <a:lnTo>
                    <a:pt x="634" y="414"/>
                  </a:lnTo>
                  <a:lnTo>
                    <a:pt x="636" y="398"/>
                  </a:lnTo>
                  <a:lnTo>
                    <a:pt x="640" y="376"/>
                  </a:lnTo>
                  <a:lnTo>
                    <a:pt x="646" y="348"/>
                  </a:lnTo>
                  <a:lnTo>
                    <a:pt x="646" y="348"/>
                  </a:lnTo>
                  <a:lnTo>
                    <a:pt x="568" y="312"/>
                  </a:lnTo>
                  <a:lnTo>
                    <a:pt x="568" y="312"/>
                  </a:lnTo>
                  <a:lnTo>
                    <a:pt x="566" y="294"/>
                  </a:lnTo>
                  <a:lnTo>
                    <a:pt x="564" y="274"/>
                  </a:lnTo>
                  <a:lnTo>
                    <a:pt x="560" y="254"/>
                  </a:lnTo>
                  <a:lnTo>
                    <a:pt x="552" y="234"/>
                  </a:lnTo>
                  <a:lnTo>
                    <a:pt x="552" y="234"/>
                  </a:lnTo>
                  <a:lnTo>
                    <a:pt x="606" y="168"/>
                  </a:lnTo>
                  <a:lnTo>
                    <a:pt x="606" y="168"/>
                  </a:lnTo>
                  <a:lnTo>
                    <a:pt x="586" y="138"/>
                  </a:lnTo>
                  <a:lnTo>
                    <a:pt x="568" y="112"/>
                  </a:lnTo>
                  <a:lnTo>
                    <a:pt x="568" y="112"/>
                  </a:lnTo>
                  <a:lnTo>
                    <a:pt x="490" y="144"/>
                  </a:lnTo>
                  <a:lnTo>
                    <a:pt x="490" y="144"/>
                  </a:lnTo>
                  <a:lnTo>
                    <a:pt x="458" y="120"/>
                  </a:lnTo>
                  <a:lnTo>
                    <a:pt x="440" y="110"/>
                  </a:lnTo>
                  <a:lnTo>
                    <a:pt x="418" y="100"/>
                  </a:lnTo>
                  <a:lnTo>
                    <a:pt x="418" y="100"/>
                  </a:lnTo>
                  <a:lnTo>
                    <a:pt x="414" y="14"/>
                  </a:lnTo>
                  <a:lnTo>
                    <a:pt x="414" y="14"/>
                  </a:lnTo>
                  <a:lnTo>
                    <a:pt x="378" y="6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4" y="78"/>
                  </a:lnTo>
                  <a:lnTo>
                    <a:pt x="314" y="78"/>
                  </a:lnTo>
                  <a:lnTo>
                    <a:pt x="288" y="80"/>
                  </a:lnTo>
                  <a:lnTo>
                    <a:pt x="270" y="82"/>
                  </a:lnTo>
                  <a:lnTo>
                    <a:pt x="252" y="88"/>
                  </a:lnTo>
                  <a:lnTo>
                    <a:pt x="232" y="96"/>
                  </a:lnTo>
                  <a:lnTo>
                    <a:pt x="172" y="38"/>
                  </a:lnTo>
                  <a:lnTo>
                    <a:pt x="172" y="38"/>
                  </a:lnTo>
                  <a:lnTo>
                    <a:pt x="114" y="78"/>
                  </a:lnTo>
                  <a:lnTo>
                    <a:pt x="114" y="78"/>
                  </a:lnTo>
                  <a:lnTo>
                    <a:pt x="142" y="156"/>
                  </a:lnTo>
                  <a:lnTo>
                    <a:pt x="142" y="156"/>
                  </a:lnTo>
                  <a:lnTo>
                    <a:pt x="132" y="170"/>
                  </a:lnTo>
                  <a:lnTo>
                    <a:pt x="120" y="186"/>
                  </a:lnTo>
                  <a:lnTo>
                    <a:pt x="110" y="206"/>
                  </a:lnTo>
                  <a:lnTo>
                    <a:pt x="102" y="226"/>
                  </a:lnTo>
                  <a:lnTo>
                    <a:pt x="102" y="226"/>
                  </a:lnTo>
                  <a:lnTo>
                    <a:pt x="16" y="230"/>
                  </a:lnTo>
                  <a:lnTo>
                    <a:pt x="16" y="230"/>
                  </a:lnTo>
                  <a:lnTo>
                    <a:pt x="8" y="270"/>
                  </a:lnTo>
                  <a:lnTo>
                    <a:pt x="0" y="300"/>
                  </a:lnTo>
                  <a:lnTo>
                    <a:pt x="0" y="300"/>
                  </a:lnTo>
                  <a:lnTo>
                    <a:pt x="82" y="332"/>
                  </a:lnTo>
                  <a:lnTo>
                    <a:pt x="82" y="332"/>
                  </a:lnTo>
                  <a:lnTo>
                    <a:pt x="84" y="360"/>
                  </a:lnTo>
                  <a:lnTo>
                    <a:pt x="84" y="378"/>
                  </a:lnTo>
                  <a:lnTo>
                    <a:pt x="90" y="394"/>
                  </a:lnTo>
                  <a:lnTo>
                    <a:pt x="98" y="414"/>
                  </a:lnTo>
                  <a:lnTo>
                    <a:pt x="98" y="414"/>
                  </a:lnTo>
                  <a:close/>
                  <a:moveTo>
                    <a:pt x="216" y="168"/>
                  </a:moveTo>
                  <a:lnTo>
                    <a:pt x="216" y="168"/>
                  </a:lnTo>
                  <a:lnTo>
                    <a:pt x="232" y="158"/>
                  </a:lnTo>
                  <a:lnTo>
                    <a:pt x="250" y="148"/>
                  </a:lnTo>
                  <a:lnTo>
                    <a:pt x="268" y="142"/>
                  </a:lnTo>
                  <a:lnTo>
                    <a:pt x="286" y="138"/>
                  </a:lnTo>
                  <a:lnTo>
                    <a:pt x="304" y="136"/>
                  </a:lnTo>
                  <a:lnTo>
                    <a:pt x="322" y="134"/>
                  </a:lnTo>
                  <a:lnTo>
                    <a:pt x="340" y="134"/>
                  </a:lnTo>
                  <a:lnTo>
                    <a:pt x="358" y="138"/>
                  </a:lnTo>
                  <a:lnTo>
                    <a:pt x="376" y="142"/>
                  </a:lnTo>
                  <a:lnTo>
                    <a:pt x="394" y="148"/>
                  </a:lnTo>
                  <a:lnTo>
                    <a:pt x="410" y="154"/>
                  </a:lnTo>
                  <a:lnTo>
                    <a:pt x="426" y="164"/>
                  </a:lnTo>
                  <a:lnTo>
                    <a:pt x="442" y="176"/>
                  </a:lnTo>
                  <a:lnTo>
                    <a:pt x="456" y="188"/>
                  </a:lnTo>
                  <a:lnTo>
                    <a:pt x="470" y="202"/>
                  </a:lnTo>
                  <a:lnTo>
                    <a:pt x="482" y="218"/>
                  </a:lnTo>
                  <a:lnTo>
                    <a:pt x="482" y="218"/>
                  </a:lnTo>
                  <a:lnTo>
                    <a:pt x="492" y="234"/>
                  </a:lnTo>
                  <a:lnTo>
                    <a:pt x="500" y="250"/>
                  </a:lnTo>
                  <a:lnTo>
                    <a:pt x="506" y="268"/>
                  </a:lnTo>
                  <a:lnTo>
                    <a:pt x="510" y="284"/>
                  </a:lnTo>
                  <a:lnTo>
                    <a:pt x="512" y="302"/>
                  </a:lnTo>
                  <a:lnTo>
                    <a:pt x="514" y="320"/>
                  </a:lnTo>
                  <a:lnTo>
                    <a:pt x="512" y="338"/>
                  </a:lnTo>
                  <a:lnTo>
                    <a:pt x="510" y="356"/>
                  </a:lnTo>
                  <a:lnTo>
                    <a:pt x="506" y="374"/>
                  </a:lnTo>
                  <a:lnTo>
                    <a:pt x="500" y="390"/>
                  </a:lnTo>
                  <a:lnTo>
                    <a:pt x="492" y="406"/>
                  </a:lnTo>
                  <a:lnTo>
                    <a:pt x="484" y="422"/>
                  </a:lnTo>
                  <a:lnTo>
                    <a:pt x="472" y="438"/>
                  </a:lnTo>
                  <a:lnTo>
                    <a:pt x="460" y="452"/>
                  </a:lnTo>
                  <a:lnTo>
                    <a:pt x="446" y="464"/>
                  </a:lnTo>
                  <a:lnTo>
                    <a:pt x="430" y="476"/>
                  </a:lnTo>
                  <a:lnTo>
                    <a:pt x="430" y="476"/>
                  </a:lnTo>
                  <a:lnTo>
                    <a:pt x="414" y="486"/>
                  </a:lnTo>
                  <a:lnTo>
                    <a:pt x="398" y="494"/>
                  </a:lnTo>
                  <a:lnTo>
                    <a:pt x="380" y="500"/>
                  </a:lnTo>
                  <a:lnTo>
                    <a:pt x="362" y="506"/>
                  </a:lnTo>
                  <a:lnTo>
                    <a:pt x="344" y="508"/>
                  </a:lnTo>
                  <a:lnTo>
                    <a:pt x="326" y="510"/>
                  </a:lnTo>
                  <a:lnTo>
                    <a:pt x="308" y="510"/>
                  </a:lnTo>
                  <a:lnTo>
                    <a:pt x="290" y="506"/>
                  </a:lnTo>
                  <a:lnTo>
                    <a:pt x="272" y="502"/>
                  </a:lnTo>
                  <a:lnTo>
                    <a:pt x="254" y="498"/>
                  </a:lnTo>
                  <a:lnTo>
                    <a:pt x="238" y="490"/>
                  </a:lnTo>
                  <a:lnTo>
                    <a:pt x="222" y="480"/>
                  </a:lnTo>
                  <a:lnTo>
                    <a:pt x="208" y="470"/>
                  </a:lnTo>
                  <a:lnTo>
                    <a:pt x="194" y="458"/>
                  </a:lnTo>
                  <a:lnTo>
                    <a:pt x="180" y="444"/>
                  </a:lnTo>
                  <a:lnTo>
                    <a:pt x="168" y="430"/>
                  </a:lnTo>
                  <a:lnTo>
                    <a:pt x="168" y="430"/>
                  </a:lnTo>
                  <a:lnTo>
                    <a:pt x="158" y="412"/>
                  </a:lnTo>
                  <a:lnTo>
                    <a:pt x="150" y="396"/>
                  </a:lnTo>
                  <a:lnTo>
                    <a:pt x="144" y="378"/>
                  </a:lnTo>
                  <a:lnTo>
                    <a:pt x="140" y="360"/>
                  </a:lnTo>
                  <a:lnTo>
                    <a:pt x="138" y="342"/>
                  </a:lnTo>
                  <a:lnTo>
                    <a:pt x="136" y="324"/>
                  </a:lnTo>
                  <a:lnTo>
                    <a:pt x="138" y="306"/>
                  </a:lnTo>
                  <a:lnTo>
                    <a:pt x="140" y="288"/>
                  </a:lnTo>
                  <a:lnTo>
                    <a:pt x="144" y="270"/>
                  </a:lnTo>
                  <a:lnTo>
                    <a:pt x="150" y="254"/>
                  </a:lnTo>
                  <a:lnTo>
                    <a:pt x="156" y="236"/>
                  </a:lnTo>
                  <a:lnTo>
                    <a:pt x="166" y="220"/>
                  </a:lnTo>
                  <a:lnTo>
                    <a:pt x="176" y="206"/>
                  </a:lnTo>
                  <a:lnTo>
                    <a:pt x="188" y="192"/>
                  </a:lnTo>
                  <a:lnTo>
                    <a:pt x="200" y="178"/>
                  </a:lnTo>
                  <a:lnTo>
                    <a:pt x="216" y="168"/>
                  </a:lnTo>
                  <a:lnTo>
                    <a:pt x="216" y="168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3" name="Freeform 22"/>
            <p:cNvSpPr>
              <a:spLocks noEditPoints="1"/>
            </p:cNvSpPr>
            <p:nvPr/>
          </p:nvSpPr>
          <p:spPr bwMode="auto">
            <a:xfrm>
              <a:off x="280" y="588"/>
              <a:ext cx="890" cy="890"/>
            </a:xfrm>
            <a:custGeom>
              <a:avLst/>
              <a:gdLst>
                <a:gd name="T0" fmla="*/ 834 w 890"/>
                <a:gd name="T1" fmla="*/ 650 h 890"/>
                <a:gd name="T2" fmla="*/ 826 w 890"/>
                <a:gd name="T3" fmla="*/ 616 h 890"/>
                <a:gd name="T4" fmla="*/ 810 w 890"/>
                <a:gd name="T5" fmla="*/ 512 h 890"/>
                <a:gd name="T6" fmla="*/ 884 w 890"/>
                <a:gd name="T7" fmla="*/ 492 h 890"/>
                <a:gd name="T8" fmla="*/ 886 w 890"/>
                <a:gd name="T9" fmla="*/ 446 h 890"/>
                <a:gd name="T10" fmla="*/ 860 w 890"/>
                <a:gd name="T11" fmla="*/ 422 h 890"/>
                <a:gd name="T12" fmla="*/ 794 w 890"/>
                <a:gd name="T13" fmla="*/ 336 h 890"/>
                <a:gd name="T14" fmla="*/ 850 w 890"/>
                <a:gd name="T15" fmla="*/ 302 h 890"/>
                <a:gd name="T16" fmla="*/ 834 w 890"/>
                <a:gd name="T17" fmla="*/ 246 h 890"/>
                <a:gd name="T18" fmla="*/ 812 w 890"/>
                <a:gd name="T19" fmla="*/ 226 h 890"/>
                <a:gd name="T20" fmla="*/ 704 w 890"/>
                <a:gd name="T21" fmla="*/ 176 h 890"/>
                <a:gd name="T22" fmla="*/ 730 w 890"/>
                <a:gd name="T23" fmla="*/ 122 h 890"/>
                <a:gd name="T24" fmla="*/ 720 w 890"/>
                <a:gd name="T25" fmla="*/ 98 h 890"/>
                <a:gd name="T26" fmla="*/ 678 w 890"/>
                <a:gd name="T27" fmla="*/ 72 h 890"/>
                <a:gd name="T28" fmla="*/ 658 w 890"/>
                <a:gd name="T29" fmla="*/ 78 h 890"/>
                <a:gd name="T30" fmla="*/ 552 w 890"/>
                <a:gd name="T31" fmla="*/ 28 h 890"/>
                <a:gd name="T32" fmla="*/ 540 w 890"/>
                <a:gd name="T33" fmla="*/ 10 h 890"/>
                <a:gd name="T34" fmla="*/ 482 w 890"/>
                <a:gd name="T35" fmla="*/ 2 h 890"/>
                <a:gd name="T36" fmla="*/ 466 w 890"/>
                <a:gd name="T37" fmla="*/ 20 h 890"/>
                <a:gd name="T38" fmla="*/ 362 w 890"/>
                <a:gd name="T39" fmla="*/ 54 h 890"/>
                <a:gd name="T40" fmla="*/ 326 w 890"/>
                <a:gd name="T41" fmla="*/ 12 h 890"/>
                <a:gd name="T42" fmla="*/ 286 w 890"/>
                <a:gd name="T43" fmla="*/ 16 h 890"/>
                <a:gd name="T44" fmla="*/ 270 w 890"/>
                <a:gd name="T45" fmla="*/ 52 h 890"/>
                <a:gd name="T46" fmla="*/ 204 w 890"/>
                <a:gd name="T47" fmla="*/ 148 h 890"/>
                <a:gd name="T48" fmla="*/ 162 w 890"/>
                <a:gd name="T49" fmla="*/ 118 h 890"/>
                <a:gd name="T50" fmla="*/ 118 w 890"/>
                <a:gd name="T51" fmla="*/ 130 h 890"/>
                <a:gd name="T52" fmla="*/ 96 w 890"/>
                <a:gd name="T53" fmla="*/ 162 h 890"/>
                <a:gd name="T54" fmla="*/ 138 w 890"/>
                <a:gd name="T55" fmla="*/ 220 h 890"/>
                <a:gd name="T56" fmla="*/ 44 w 890"/>
                <a:gd name="T57" fmla="*/ 282 h 890"/>
                <a:gd name="T58" fmla="*/ 18 w 890"/>
                <a:gd name="T59" fmla="*/ 298 h 890"/>
                <a:gd name="T60" fmla="*/ 6 w 890"/>
                <a:gd name="T61" fmla="*/ 340 h 890"/>
                <a:gd name="T62" fmla="*/ 22 w 890"/>
                <a:gd name="T63" fmla="*/ 368 h 890"/>
                <a:gd name="T64" fmla="*/ 64 w 890"/>
                <a:gd name="T65" fmla="*/ 464 h 890"/>
                <a:gd name="T66" fmla="*/ 4 w 890"/>
                <a:gd name="T67" fmla="*/ 490 h 890"/>
                <a:gd name="T68" fmla="*/ 10 w 890"/>
                <a:gd name="T69" fmla="*/ 538 h 890"/>
                <a:gd name="T70" fmla="*/ 30 w 890"/>
                <a:gd name="T71" fmla="*/ 566 h 890"/>
                <a:gd name="T72" fmla="*/ 116 w 890"/>
                <a:gd name="T73" fmla="*/ 644 h 890"/>
                <a:gd name="T74" fmla="*/ 72 w 890"/>
                <a:gd name="T75" fmla="*/ 684 h 890"/>
                <a:gd name="T76" fmla="*/ 92 w 890"/>
                <a:gd name="T77" fmla="*/ 728 h 890"/>
                <a:gd name="T78" fmla="*/ 128 w 890"/>
                <a:gd name="T79" fmla="*/ 740 h 890"/>
                <a:gd name="T80" fmla="*/ 182 w 890"/>
                <a:gd name="T81" fmla="*/ 718 h 890"/>
                <a:gd name="T82" fmla="*/ 232 w 890"/>
                <a:gd name="T83" fmla="*/ 818 h 890"/>
                <a:gd name="T84" fmla="*/ 264 w 890"/>
                <a:gd name="T85" fmla="*/ 854 h 890"/>
                <a:gd name="T86" fmla="*/ 294 w 890"/>
                <a:gd name="T87" fmla="*/ 858 h 890"/>
                <a:gd name="T88" fmla="*/ 338 w 890"/>
                <a:gd name="T89" fmla="*/ 804 h 890"/>
                <a:gd name="T90" fmla="*/ 428 w 890"/>
                <a:gd name="T91" fmla="*/ 870 h 890"/>
                <a:gd name="T92" fmla="*/ 450 w 890"/>
                <a:gd name="T93" fmla="*/ 888 h 890"/>
                <a:gd name="T94" fmla="*/ 494 w 890"/>
                <a:gd name="T95" fmla="*/ 884 h 890"/>
                <a:gd name="T96" fmla="*/ 510 w 890"/>
                <a:gd name="T97" fmla="*/ 866 h 890"/>
                <a:gd name="T98" fmla="*/ 596 w 890"/>
                <a:gd name="T99" fmla="*/ 784 h 890"/>
                <a:gd name="T100" fmla="*/ 646 w 890"/>
                <a:gd name="T101" fmla="*/ 836 h 890"/>
                <a:gd name="T102" fmla="*/ 666 w 890"/>
                <a:gd name="T103" fmla="*/ 834 h 890"/>
                <a:gd name="T104" fmla="*/ 696 w 890"/>
                <a:gd name="T105" fmla="*/ 796 h 890"/>
                <a:gd name="T106" fmla="*/ 680 w 890"/>
                <a:gd name="T107" fmla="*/ 742 h 890"/>
                <a:gd name="T108" fmla="*/ 782 w 890"/>
                <a:gd name="T109" fmla="*/ 690 h 890"/>
                <a:gd name="T110" fmla="*/ 814 w 890"/>
                <a:gd name="T111" fmla="*/ 682 h 890"/>
                <a:gd name="T112" fmla="*/ 532 w 890"/>
                <a:gd name="T113" fmla="*/ 492 h 890"/>
                <a:gd name="T114" fmla="*/ 454 w 890"/>
                <a:gd name="T115" fmla="*/ 550 h 890"/>
                <a:gd name="T116" fmla="*/ 370 w 890"/>
                <a:gd name="T117" fmla="*/ 528 h 890"/>
                <a:gd name="T118" fmla="*/ 330 w 890"/>
                <a:gd name="T119" fmla="*/ 438 h 890"/>
                <a:gd name="T120" fmla="*/ 370 w 890"/>
                <a:gd name="T121" fmla="*/ 364 h 890"/>
                <a:gd name="T122" fmla="*/ 442 w 890"/>
                <a:gd name="T123" fmla="*/ 336 h 890"/>
                <a:gd name="T124" fmla="*/ 530 w 890"/>
                <a:gd name="T125" fmla="*/ 388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90" h="890">
                  <a:moveTo>
                    <a:pt x="814" y="682"/>
                  </a:moveTo>
                  <a:lnTo>
                    <a:pt x="814" y="682"/>
                  </a:lnTo>
                  <a:lnTo>
                    <a:pt x="830" y="660"/>
                  </a:lnTo>
                  <a:lnTo>
                    <a:pt x="830" y="660"/>
                  </a:lnTo>
                  <a:lnTo>
                    <a:pt x="834" y="650"/>
                  </a:lnTo>
                  <a:lnTo>
                    <a:pt x="836" y="642"/>
                  </a:lnTo>
                  <a:lnTo>
                    <a:pt x="836" y="634"/>
                  </a:lnTo>
                  <a:lnTo>
                    <a:pt x="834" y="628"/>
                  </a:lnTo>
                  <a:lnTo>
                    <a:pt x="828" y="620"/>
                  </a:lnTo>
                  <a:lnTo>
                    <a:pt x="826" y="616"/>
                  </a:lnTo>
                  <a:lnTo>
                    <a:pt x="826" y="616"/>
                  </a:lnTo>
                  <a:lnTo>
                    <a:pt x="790" y="590"/>
                  </a:lnTo>
                  <a:lnTo>
                    <a:pt x="790" y="590"/>
                  </a:lnTo>
                  <a:lnTo>
                    <a:pt x="810" y="512"/>
                  </a:lnTo>
                  <a:lnTo>
                    <a:pt x="810" y="512"/>
                  </a:lnTo>
                  <a:lnTo>
                    <a:pt x="868" y="504"/>
                  </a:lnTo>
                  <a:lnTo>
                    <a:pt x="868" y="504"/>
                  </a:lnTo>
                  <a:lnTo>
                    <a:pt x="874" y="502"/>
                  </a:lnTo>
                  <a:lnTo>
                    <a:pt x="880" y="498"/>
                  </a:lnTo>
                  <a:lnTo>
                    <a:pt x="884" y="492"/>
                  </a:lnTo>
                  <a:lnTo>
                    <a:pt x="886" y="486"/>
                  </a:lnTo>
                  <a:lnTo>
                    <a:pt x="890" y="472"/>
                  </a:lnTo>
                  <a:lnTo>
                    <a:pt x="888" y="456"/>
                  </a:lnTo>
                  <a:lnTo>
                    <a:pt x="888" y="456"/>
                  </a:lnTo>
                  <a:lnTo>
                    <a:pt x="886" y="446"/>
                  </a:lnTo>
                  <a:lnTo>
                    <a:pt x="884" y="438"/>
                  </a:lnTo>
                  <a:lnTo>
                    <a:pt x="880" y="432"/>
                  </a:lnTo>
                  <a:lnTo>
                    <a:pt x="874" y="428"/>
                  </a:lnTo>
                  <a:lnTo>
                    <a:pt x="864" y="422"/>
                  </a:lnTo>
                  <a:lnTo>
                    <a:pt x="860" y="422"/>
                  </a:lnTo>
                  <a:lnTo>
                    <a:pt x="860" y="422"/>
                  </a:lnTo>
                  <a:lnTo>
                    <a:pt x="814" y="414"/>
                  </a:lnTo>
                  <a:lnTo>
                    <a:pt x="814" y="414"/>
                  </a:lnTo>
                  <a:lnTo>
                    <a:pt x="794" y="336"/>
                  </a:lnTo>
                  <a:lnTo>
                    <a:pt x="794" y="336"/>
                  </a:lnTo>
                  <a:lnTo>
                    <a:pt x="810" y="324"/>
                  </a:lnTo>
                  <a:lnTo>
                    <a:pt x="828" y="314"/>
                  </a:lnTo>
                  <a:lnTo>
                    <a:pt x="844" y="304"/>
                  </a:lnTo>
                  <a:lnTo>
                    <a:pt x="844" y="304"/>
                  </a:lnTo>
                  <a:lnTo>
                    <a:pt x="850" y="302"/>
                  </a:lnTo>
                  <a:lnTo>
                    <a:pt x="852" y="296"/>
                  </a:lnTo>
                  <a:lnTo>
                    <a:pt x="852" y="292"/>
                  </a:lnTo>
                  <a:lnTo>
                    <a:pt x="850" y="284"/>
                  </a:lnTo>
                  <a:lnTo>
                    <a:pt x="844" y="268"/>
                  </a:lnTo>
                  <a:lnTo>
                    <a:pt x="834" y="246"/>
                  </a:lnTo>
                  <a:lnTo>
                    <a:pt x="834" y="246"/>
                  </a:lnTo>
                  <a:lnTo>
                    <a:pt x="828" y="238"/>
                  </a:lnTo>
                  <a:lnTo>
                    <a:pt x="824" y="234"/>
                  </a:lnTo>
                  <a:lnTo>
                    <a:pt x="818" y="228"/>
                  </a:lnTo>
                  <a:lnTo>
                    <a:pt x="812" y="226"/>
                  </a:lnTo>
                  <a:lnTo>
                    <a:pt x="810" y="226"/>
                  </a:lnTo>
                  <a:lnTo>
                    <a:pt x="810" y="226"/>
                  </a:lnTo>
                  <a:lnTo>
                    <a:pt x="760" y="242"/>
                  </a:lnTo>
                  <a:lnTo>
                    <a:pt x="760" y="242"/>
                  </a:lnTo>
                  <a:lnTo>
                    <a:pt x="704" y="176"/>
                  </a:lnTo>
                  <a:lnTo>
                    <a:pt x="704" y="176"/>
                  </a:lnTo>
                  <a:lnTo>
                    <a:pt x="714" y="160"/>
                  </a:lnTo>
                  <a:lnTo>
                    <a:pt x="728" y="130"/>
                  </a:lnTo>
                  <a:lnTo>
                    <a:pt x="728" y="130"/>
                  </a:lnTo>
                  <a:lnTo>
                    <a:pt x="730" y="122"/>
                  </a:lnTo>
                  <a:lnTo>
                    <a:pt x="732" y="114"/>
                  </a:lnTo>
                  <a:lnTo>
                    <a:pt x="730" y="110"/>
                  </a:lnTo>
                  <a:lnTo>
                    <a:pt x="728" y="106"/>
                  </a:lnTo>
                  <a:lnTo>
                    <a:pt x="722" y="100"/>
                  </a:lnTo>
                  <a:lnTo>
                    <a:pt x="720" y="98"/>
                  </a:lnTo>
                  <a:lnTo>
                    <a:pt x="720" y="98"/>
                  </a:lnTo>
                  <a:lnTo>
                    <a:pt x="696" y="78"/>
                  </a:lnTo>
                  <a:lnTo>
                    <a:pt x="696" y="78"/>
                  </a:lnTo>
                  <a:lnTo>
                    <a:pt x="688" y="74"/>
                  </a:lnTo>
                  <a:lnTo>
                    <a:pt x="678" y="72"/>
                  </a:lnTo>
                  <a:lnTo>
                    <a:pt x="672" y="72"/>
                  </a:lnTo>
                  <a:lnTo>
                    <a:pt x="666" y="72"/>
                  </a:lnTo>
                  <a:lnTo>
                    <a:pt x="660" y="76"/>
                  </a:lnTo>
                  <a:lnTo>
                    <a:pt x="658" y="78"/>
                  </a:lnTo>
                  <a:lnTo>
                    <a:pt x="658" y="78"/>
                  </a:lnTo>
                  <a:lnTo>
                    <a:pt x="626" y="122"/>
                  </a:lnTo>
                  <a:lnTo>
                    <a:pt x="626" y="122"/>
                  </a:lnTo>
                  <a:lnTo>
                    <a:pt x="552" y="78"/>
                  </a:lnTo>
                  <a:lnTo>
                    <a:pt x="552" y="78"/>
                  </a:lnTo>
                  <a:lnTo>
                    <a:pt x="552" y="28"/>
                  </a:lnTo>
                  <a:lnTo>
                    <a:pt x="552" y="28"/>
                  </a:lnTo>
                  <a:lnTo>
                    <a:pt x="552" y="22"/>
                  </a:lnTo>
                  <a:lnTo>
                    <a:pt x="550" y="18"/>
                  </a:lnTo>
                  <a:lnTo>
                    <a:pt x="546" y="14"/>
                  </a:lnTo>
                  <a:lnTo>
                    <a:pt x="540" y="10"/>
                  </a:lnTo>
                  <a:lnTo>
                    <a:pt x="524" y="4"/>
                  </a:lnTo>
                  <a:lnTo>
                    <a:pt x="502" y="0"/>
                  </a:lnTo>
                  <a:lnTo>
                    <a:pt x="502" y="0"/>
                  </a:lnTo>
                  <a:lnTo>
                    <a:pt x="490" y="0"/>
                  </a:lnTo>
                  <a:lnTo>
                    <a:pt x="482" y="2"/>
                  </a:lnTo>
                  <a:lnTo>
                    <a:pt x="476" y="6"/>
                  </a:lnTo>
                  <a:lnTo>
                    <a:pt x="472" y="10"/>
                  </a:lnTo>
                  <a:lnTo>
                    <a:pt x="468" y="16"/>
                  </a:lnTo>
                  <a:lnTo>
                    <a:pt x="466" y="20"/>
                  </a:lnTo>
                  <a:lnTo>
                    <a:pt x="466" y="20"/>
                  </a:lnTo>
                  <a:lnTo>
                    <a:pt x="458" y="64"/>
                  </a:lnTo>
                  <a:lnTo>
                    <a:pt x="458" y="64"/>
                  </a:lnTo>
                  <a:lnTo>
                    <a:pt x="364" y="70"/>
                  </a:lnTo>
                  <a:lnTo>
                    <a:pt x="364" y="70"/>
                  </a:lnTo>
                  <a:lnTo>
                    <a:pt x="362" y="54"/>
                  </a:lnTo>
                  <a:lnTo>
                    <a:pt x="356" y="40"/>
                  </a:lnTo>
                  <a:lnTo>
                    <a:pt x="350" y="24"/>
                  </a:lnTo>
                  <a:lnTo>
                    <a:pt x="350" y="24"/>
                  </a:lnTo>
                  <a:lnTo>
                    <a:pt x="336" y="16"/>
                  </a:lnTo>
                  <a:lnTo>
                    <a:pt x="326" y="12"/>
                  </a:lnTo>
                  <a:lnTo>
                    <a:pt x="320" y="12"/>
                  </a:lnTo>
                  <a:lnTo>
                    <a:pt x="318" y="12"/>
                  </a:lnTo>
                  <a:lnTo>
                    <a:pt x="318" y="12"/>
                  </a:lnTo>
                  <a:lnTo>
                    <a:pt x="286" y="16"/>
                  </a:lnTo>
                  <a:lnTo>
                    <a:pt x="286" y="16"/>
                  </a:lnTo>
                  <a:lnTo>
                    <a:pt x="278" y="24"/>
                  </a:lnTo>
                  <a:lnTo>
                    <a:pt x="272" y="30"/>
                  </a:lnTo>
                  <a:lnTo>
                    <a:pt x="270" y="38"/>
                  </a:lnTo>
                  <a:lnTo>
                    <a:pt x="268" y="44"/>
                  </a:lnTo>
                  <a:lnTo>
                    <a:pt x="270" y="52"/>
                  </a:lnTo>
                  <a:lnTo>
                    <a:pt x="272" y="56"/>
                  </a:lnTo>
                  <a:lnTo>
                    <a:pt x="272" y="56"/>
                  </a:lnTo>
                  <a:lnTo>
                    <a:pt x="278" y="102"/>
                  </a:lnTo>
                  <a:lnTo>
                    <a:pt x="278" y="102"/>
                  </a:lnTo>
                  <a:lnTo>
                    <a:pt x="204" y="148"/>
                  </a:lnTo>
                  <a:lnTo>
                    <a:pt x="204" y="148"/>
                  </a:lnTo>
                  <a:lnTo>
                    <a:pt x="190" y="140"/>
                  </a:lnTo>
                  <a:lnTo>
                    <a:pt x="176" y="130"/>
                  </a:lnTo>
                  <a:lnTo>
                    <a:pt x="162" y="118"/>
                  </a:lnTo>
                  <a:lnTo>
                    <a:pt x="162" y="118"/>
                  </a:lnTo>
                  <a:lnTo>
                    <a:pt x="154" y="114"/>
                  </a:lnTo>
                  <a:lnTo>
                    <a:pt x="148" y="112"/>
                  </a:lnTo>
                  <a:lnTo>
                    <a:pt x="140" y="114"/>
                  </a:lnTo>
                  <a:lnTo>
                    <a:pt x="132" y="118"/>
                  </a:lnTo>
                  <a:lnTo>
                    <a:pt x="118" y="130"/>
                  </a:lnTo>
                  <a:lnTo>
                    <a:pt x="104" y="146"/>
                  </a:lnTo>
                  <a:lnTo>
                    <a:pt x="104" y="146"/>
                  </a:lnTo>
                  <a:lnTo>
                    <a:pt x="98" y="150"/>
                  </a:lnTo>
                  <a:lnTo>
                    <a:pt x="96" y="156"/>
                  </a:lnTo>
                  <a:lnTo>
                    <a:pt x="96" y="162"/>
                  </a:lnTo>
                  <a:lnTo>
                    <a:pt x="98" y="166"/>
                  </a:lnTo>
                  <a:lnTo>
                    <a:pt x="102" y="176"/>
                  </a:lnTo>
                  <a:lnTo>
                    <a:pt x="104" y="180"/>
                  </a:lnTo>
                  <a:lnTo>
                    <a:pt x="104" y="180"/>
                  </a:lnTo>
                  <a:lnTo>
                    <a:pt x="138" y="220"/>
                  </a:lnTo>
                  <a:lnTo>
                    <a:pt x="138" y="220"/>
                  </a:lnTo>
                  <a:lnTo>
                    <a:pt x="92" y="290"/>
                  </a:lnTo>
                  <a:lnTo>
                    <a:pt x="92" y="290"/>
                  </a:lnTo>
                  <a:lnTo>
                    <a:pt x="44" y="282"/>
                  </a:lnTo>
                  <a:lnTo>
                    <a:pt x="44" y="282"/>
                  </a:lnTo>
                  <a:lnTo>
                    <a:pt x="36" y="282"/>
                  </a:lnTo>
                  <a:lnTo>
                    <a:pt x="30" y="282"/>
                  </a:lnTo>
                  <a:lnTo>
                    <a:pt x="26" y="286"/>
                  </a:lnTo>
                  <a:lnTo>
                    <a:pt x="22" y="290"/>
                  </a:lnTo>
                  <a:lnTo>
                    <a:pt x="18" y="298"/>
                  </a:lnTo>
                  <a:lnTo>
                    <a:pt x="18" y="300"/>
                  </a:lnTo>
                  <a:lnTo>
                    <a:pt x="18" y="300"/>
                  </a:lnTo>
                  <a:lnTo>
                    <a:pt x="6" y="332"/>
                  </a:lnTo>
                  <a:lnTo>
                    <a:pt x="6" y="332"/>
                  </a:lnTo>
                  <a:lnTo>
                    <a:pt x="6" y="340"/>
                  </a:lnTo>
                  <a:lnTo>
                    <a:pt x="6" y="348"/>
                  </a:lnTo>
                  <a:lnTo>
                    <a:pt x="8" y="354"/>
                  </a:lnTo>
                  <a:lnTo>
                    <a:pt x="12" y="358"/>
                  </a:lnTo>
                  <a:lnTo>
                    <a:pt x="18" y="364"/>
                  </a:lnTo>
                  <a:lnTo>
                    <a:pt x="22" y="368"/>
                  </a:lnTo>
                  <a:lnTo>
                    <a:pt x="22" y="368"/>
                  </a:lnTo>
                  <a:lnTo>
                    <a:pt x="60" y="382"/>
                  </a:lnTo>
                  <a:lnTo>
                    <a:pt x="60" y="382"/>
                  </a:lnTo>
                  <a:lnTo>
                    <a:pt x="64" y="464"/>
                  </a:lnTo>
                  <a:lnTo>
                    <a:pt x="64" y="464"/>
                  </a:lnTo>
                  <a:lnTo>
                    <a:pt x="44" y="472"/>
                  </a:lnTo>
                  <a:lnTo>
                    <a:pt x="26" y="480"/>
                  </a:lnTo>
                  <a:lnTo>
                    <a:pt x="10" y="488"/>
                  </a:lnTo>
                  <a:lnTo>
                    <a:pt x="10" y="488"/>
                  </a:lnTo>
                  <a:lnTo>
                    <a:pt x="4" y="490"/>
                  </a:lnTo>
                  <a:lnTo>
                    <a:pt x="2" y="494"/>
                  </a:lnTo>
                  <a:lnTo>
                    <a:pt x="0" y="500"/>
                  </a:lnTo>
                  <a:lnTo>
                    <a:pt x="0" y="504"/>
                  </a:lnTo>
                  <a:lnTo>
                    <a:pt x="2" y="518"/>
                  </a:lnTo>
                  <a:lnTo>
                    <a:pt x="10" y="538"/>
                  </a:lnTo>
                  <a:lnTo>
                    <a:pt x="10" y="538"/>
                  </a:lnTo>
                  <a:lnTo>
                    <a:pt x="18" y="556"/>
                  </a:lnTo>
                  <a:lnTo>
                    <a:pt x="24" y="564"/>
                  </a:lnTo>
                  <a:lnTo>
                    <a:pt x="28" y="566"/>
                  </a:lnTo>
                  <a:lnTo>
                    <a:pt x="30" y="566"/>
                  </a:lnTo>
                  <a:lnTo>
                    <a:pt x="30" y="566"/>
                  </a:lnTo>
                  <a:lnTo>
                    <a:pt x="80" y="566"/>
                  </a:lnTo>
                  <a:lnTo>
                    <a:pt x="80" y="566"/>
                  </a:lnTo>
                  <a:lnTo>
                    <a:pt x="116" y="644"/>
                  </a:lnTo>
                  <a:lnTo>
                    <a:pt x="116" y="644"/>
                  </a:lnTo>
                  <a:lnTo>
                    <a:pt x="100" y="656"/>
                  </a:lnTo>
                  <a:lnTo>
                    <a:pt x="88" y="666"/>
                  </a:lnTo>
                  <a:lnTo>
                    <a:pt x="76" y="678"/>
                  </a:lnTo>
                  <a:lnTo>
                    <a:pt x="76" y="678"/>
                  </a:lnTo>
                  <a:lnTo>
                    <a:pt x="72" y="684"/>
                  </a:lnTo>
                  <a:lnTo>
                    <a:pt x="72" y="692"/>
                  </a:lnTo>
                  <a:lnTo>
                    <a:pt x="76" y="702"/>
                  </a:lnTo>
                  <a:lnTo>
                    <a:pt x="84" y="714"/>
                  </a:lnTo>
                  <a:lnTo>
                    <a:pt x="84" y="714"/>
                  </a:lnTo>
                  <a:lnTo>
                    <a:pt x="92" y="728"/>
                  </a:lnTo>
                  <a:lnTo>
                    <a:pt x="98" y="734"/>
                  </a:lnTo>
                  <a:lnTo>
                    <a:pt x="104" y="738"/>
                  </a:lnTo>
                  <a:lnTo>
                    <a:pt x="110" y="742"/>
                  </a:lnTo>
                  <a:lnTo>
                    <a:pt x="118" y="742"/>
                  </a:lnTo>
                  <a:lnTo>
                    <a:pt x="128" y="740"/>
                  </a:lnTo>
                  <a:lnTo>
                    <a:pt x="138" y="738"/>
                  </a:lnTo>
                  <a:lnTo>
                    <a:pt x="138" y="738"/>
                  </a:lnTo>
                  <a:lnTo>
                    <a:pt x="164" y="726"/>
                  </a:lnTo>
                  <a:lnTo>
                    <a:pt x="182" y="718"/>
                  </a:lnTo>
                  <a:lnTo>
                    <a:pt x="182" y="718"/>
                  </a:lnTo>
                  <a:lnTo>
                    <a:pt x="248" y="764"/>
                  </a:lnTo>
                  <a:lnTo>
                    <a:pt x="248" y="764"/>
                  </a:lnTo>
                  <a:lnTo>
                    <a:pt x="242" y="782"/>
                  </a:lnTo>
                  <a:lnTo>
                    <a:pt x="232" y="818"/>
                  </a:lnTo>
                  <a:lnTo>
                    <a:pt x="232" y="818"/>
                  </a:lnTo>
                  <a:lnTo>
                    <a:pt x="232" y="832"/>
                  </a:lnTo>
                  <a:lnTo>
                    <a:pt x="234" y="836"/>
                  </a:lnTo>
                  <a:lnTo>
                    <a:pt x="236" y="840"/>
                  </a:lnTo>
                  <a:lnTo>
                    <a:pt x="246" y="846"/>
                  </a:lnTo>
                  <a:lnTo>
                    <a:pt x="264" y="854"/>
                  </a:lnTo>
                  <a:lnTo>
                    <a:pt x="264" y="854"/>
                  </a:lnTo>
                  <a:lnTo>
                    <a:pt x="278" y="860"/>
                  </a:lnTo>
                  <a:lnTo>
                    <a:pt x="284" y="860"/>
                  </a:lnTo>
                  <a:lnTo>
                    <a:pt x="290" y="860"/>
                  </a:lnTo>
                  <a:lnTo>
                    <a:pt x="294" y="858"/>
                  </a:lnTo>
                  <a:lnTo>
                    <a:pt x="298" y="856"/>
                  </a:lnTo>
                  <a:lnTo>
                    <a:pt x="306" y="846"/>
                  </a:lnTo>
                  <a:lnTo>
                    <a:pt x="306" y="846"/>
                  </a:lnTo>
                  <a:lnTo>
                    <a:pt x="338" y="804"/>
                  </a:lnTo>
                  <a:lnTo>
                    <a:pt x="338" y="804"/>
                  </a:lnTo>
                  <a:lnTo>
                    <a:pt x="416" y="822"/>
                  </a:lnTo>
                  <a:lnTo>
                    <a:pt x="416" y="822"/>
                  </a:lnTo>
                  <a:lnTo>
                    <a:pt x="418" y="838"/>
                  </a:lnTo>
                  <a:lnTo>
                    <a:pt x="422" y="854"/>
                  </a:lnTo>
                  <a:lnTo>
                    <a:pt x="428" y="870"/>
                  </a:lnTo>
                  <a:lnTo>
                    <a:pt x="428" y="870"/>
                  </a:lnTo>
                  <a:lnTo>
                    <a:pt x="430" y="874"/>
                  </a:lnTo>
                  <a:lnTo>
                    <a:pt x="434" y="880"/>
                  </a:lnTo>
                  <a:lnTo>
                    <a:pt x="442" y="886"/>
                  </a:lnTo>
                  <a:lnTo>
                    <a:pt x="450" y="888"/>
                  </a:lnTo>
                  <a:lnTo>
                    <a:pt x="454" y="890"/>
                  </a:lnTo>
                  <a:lnTo>
                    <a:pt x="454" y="890"/>
                  </a:lnTo>
                  <a:lnTo>
                    <a:pt x="486" y="886"/>
                  </a:lnTo>
                  <a:lnTo>
                    <a:pt x="486" y="886"/>
                  </a:lnTo>
                  <a:lnTo>
                    <a:pt x="494" y="884"/>
                  </a:lnTo>
                  <a:lnTo>
                    <a:pt x="502" y="880"/>
                  </a:lnTo>
                  <a:lnTo>
                    <a:pt x="506" y="878"/>
                  </a:lnTo>
                  <a:lnTo>
                    <a:pt x="508" y="874"/>
                  </a:lnTo>
                  <a:lnTo>
                    <a:pt x="510" y="868"/>
                  </a:lnTo>
                  <a:lnTo>
                    <a:pt x="510" y="866"/>
                  </a:lnTo>
                  <a:lnTo>
                    <a:pt x="510" y="866"/>
                  </a:lnTo>
                  <a:lnTo>
                    <a:pt x="510" y="816"/>
                  </a:lnTo>
                  <a:lnTo>
                    <a:pt x="510" y="816"/>
                  </a:lnTo>
                  <a:lnTo>
                    <a:pt x="596" y="784"/>
                  </a:lnTo>
                  <a:lnTo>
                    <a:pt x="596" y="784"/>
                  </a:lnTo>
                  <a:lnTo>
                    <a:pt x="608" y="800"/>
                  </a:lnTo>
                  <a:lnTo>
                    <a:pt x="630" y="826"/>
                  </a:lnTo>
                  <a:lnTo>
                    <a:pt x="630" y="826"/>
                  </a:lnTo>
                  <a:lnTo>
                    <a:pt x="638" y="832"/>
                  </a:lnTo>
                  <a:lnTo>
                    <a:pt x="646" y="836"/>
                  </a:lnTo>
                  <a:lnTo>
                    <a:pt x="652" y="838"/>
                  </a:lnTo>
                  <a:lnTo>
                    <a:pt x="656" y="838"/>
                  </a:lnTo>
                  <a:lnTo>
                    <a:pt x="664" y="836"/>
                  </a:lnTo>
                  <a:lnTo>
                    <a:pt x="666" y="834"/>
                  </a:lnTo>
                  <a:lnTo>
                    <a:pt x="666" y="834"/>
                  </a:lnTo>
                  <a:lnTo>
                    <a:pt x="688" y="816"/>
                  </a:lnTo>
                  <a:lnTo>
                    <a:pt x="688" y="816"/>
                  </a:lnTo>
                  <a:lnTo>
                    <a:pt x="694" y="808"/>
                  </a:lnTo>
                  <a:lnTo>
                    <a:pt x="696" y="802"/>
                  </a:lnTo>
                  <a:lnTo>
                    <a:pt x="696" y="796"/>
                  </a:lnTo>
                  <a:lnTo>
                    <a:pt x="696" y="790"/>
                  </a:lnTo>
                  <a:lnTo>
                    <a:pt x="694" y="780"/>
                  </a:lnTo>
                  <a:lnTo>
                    <a:pt x="692" y="776"/>
                  </a:lnTo>
                  <a:lnTo>
                    <a:pt x="692" y="776"/>
                  </a:lnTo>
                  <a:lnTo>
                    <a:pt x="680" y="742"/>
                  </a:lnTo>
                  <a:lnTo>
                    <a:pt x="680" y="742"/>
                  </a:lnTo>
                  <a:lnTo>
                    <a:pt x="736" y="682"/>
                  </a:lnTo>
                  <a:lnTo>
                    <a:pt x="736" y="682"/>
                  </a:lnTo>
                  <a:lnTo>
                    <a:pt x="754" y="686"/>
                  </a:lnTo>
                  <a:lnTo>
                    <a:pt x="782" y="690"/>
                  </a:lnTo>
                  <a:lnTo>
                    <a:pt x="782" y="690"/>
                  </a:lnTo>
                  <a:lnTo>
                    <a:pt x="798" y="690"/>
                  </a:lnTo>
                  <a:lnTo>
                    <a:pt x="808" y="686"/>
                  </a:lnTo>
                  <a:lnTo>
                    <a:pt x="812" y="684"/>
                  </a:lnTo>
                  <a:lnTo>
                    <a:pt x="814" y="682"/>
                  </a:lnTo>
                  <a:lnTo>
                    <a:pt x="814" y="682"/>
                  </a:lnTo>
                  <a:close/>
                  <a:moveTo>
                    <a:pt x="544" y="448"/>
                  </a:moveTo>
                  <a:lnTo>
                    <a:pt x="544" y="448"/>
                  </a:lnTo>
                  <a:lnTo>
                    <a:pt x="540" y="472"/>
                  </a:lnTo>
                  <a:lnTo>
                    <a:pt x="532" y="492"/>
                  </a:lnTo>
                  <a:lnTo>
                    <a:pt x="522" y="510"/>
                  </a:lnTo>
                  <a:lnTo>
                    <a:pt x="508" y="524"/>
                  </a:lnTo>
                  <a:lnTo>
                    <a:pt x="492" y="536"/>
                  </a:lnTo>
                  <a:lnTo>
                    <a:pt x="474" y="544"/>
                  </a:lnTo>
                  <a:lnTo>
                    <a:pt x="454" y="550"/>
                  </a:lnTo>
                  <a:lnTo>
                    <a:pt x="432" y="550"/>
                  </a:lnTo>
                  <a:lnTo>
                    <a:pt x="432" y="550"/>
                  </a:lnTo>
                  <a:lnTo>
                    <a:pt x="408" y="546"/>
                  </a:lnTo>
                  <a:lnTo>
                    <a:pt x="388" y="538"/>
                  </a:lnTo>
                  <a:lnTo>
                    <a:pt x="370" y="528"/>
                  </a:lnTo>
                  <a:lnTo>
                    <a:pt x="356" y="514"/>
                  </a:lnTo>
                  <a:lnTo>
                    <a:pt x="344" y="498"/>
                  </a:lnTo>
                  <a:lnTo>
                    <a:pt x="336" y="480"/>
                  </a:lnTo>
                  <a:lnTo>
                    <a:pt x="330" y="460"/>
                  </a:lnTo>
                  <a:lnTo>
                    <a:pt x="330" y="438"/>
                  </a:lnTo>
                  <a:lnTo>
                    <a:pt x="330" y="438"/>
                  </a:lnTo>
                  <a:lnTo>
                    <a:pt x="334" y="416"/>
                  </a:lnTo>
                  <a:lnTo>
                    <a:pt x="344" y="396"/>
                  </a:lnTo>
                  <a:lnTo>
                    <a:pt x="356" y="378"/>
                  </a:lnTo>
                  <a:lnTo>
                    <a:pt x="370" y="364"/>
                  </a:lnTo>
                  <a:lnTo>
                    <a:pt x="386" y="354"/>
                  </a:lnTo>
                  <a:lnTo>
                    <a:pt x="404" y="344"/>
                  </a:lnTo>
                  <a:lnTo>
                    <a:pt x="424" y="338"/>
                  </a:lnTo>
                  <a:lnTo>
                    <a:pt x="442" y="336"/>
                  </a:lnTo>
                  <a:lnTo>
                    <a:pt x="442" y="336"/>
                  </a:lnTo>
                  <a:lnTo>
                    <a:pt x="466" y="340"/>
                  </a:lnTo>
                  <a:lnTo>
                    <a:pt x="486" y="348"/>
                  </a:lnTo>
                  <a:lnTo>
                    <a:pt x="504" y="358"/>
                  </a:lnTo>
                  <a:lnTo>
                    <a:pt x="518" y="372"/>
                  </a:lnTo>
                  <a:lnTo>
                    <a:pt x="530" y="388"/>
                  </a:lnTo>
                  <a:lnTo>
                    <a:pt x="538" y="406"/>
                  </a:lnTo>
                  <a:lnTo>
                    <a:pt x="544" y="426"/>
                  </a:lnTo>
                  <a:lnTo>
                    <a:pt x="544" y="448"/>
                  </a:lnTo>
                  <a:lnTo>
                    <a:pt x="544" y="448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4" name="Freeform 23"/>
            <p:cNvSpPr>
              <a:spLocks noEditPoints="1"/>
            </p:cNvSpPr>
            <p:nvPr/>
          </p:nvSpPr>
          <p:spPr bwMode="auto">
            <a:xfrm>
              <a:off x="1072" y="830"/>
              <a:ext cx="872" cy="876"/>
            </a:xfrm>
            <a:custGeom>
              <a:avLst/>
              <a:gdLst>
                <a:gd name="T0" fmla="*/ 778 w 872"/>
                <a:gd name="T1" fmla="*/ 328 h 876"/>
                <a:gd name="T2" fmla="*/ 836 w 872"/>
                <a:gd name="T3" fmla="*/ 290 h 876"/>
                <a:gd name="T4" fmla="*/ 814 w 872"/>
                <a:gd name="T5" fmla="*/ 234 h 876"/>
                <a:gd name="T6" fmla="*/ 744 w 872"/>
                <a:gd name="T7" fmla="*/ 238 h 876"/>
                <a:gd name="T8" fmla="*/ 716 w 872"/>
                <a:gd name="T9" fmla="*/ 120 h 876"/>
                <a:gd name="T10" fmla="*/ 708 w 872"/>
                <a:gd name="T11" fmla="*/ 98 h 876"/>
                <a:gd name="T12" fmla="*/ 654 w 872"/>
                <a:gd name="T13" fmla="*/ 72 h 876"/>
                <a:gd name="T14" fmla="*/ 544 w 872"/>
                <a:gd name="T15" fmla="*/ 78 h 876"/>
                <a:gd name="T16" fmla="*/ 538 w 872"/>
                <a:gd name="T17" fmla="*/ 16 h 876"/>
                <a:gd name="T18" fmla="*/ 484 w 872"/>
                <a:gd name="T19" fmla="*/ 0 h 876"/>
                <a:gd name="T20" fmla="*/ 458 w 872"/>
                <a:gd name="T21" fmla="*/ 20 h 876"/>
                <a:gd name="T22" fmla="*/ 348 w 872"/>
                <a:gd name="T23" fmla="*/ 38 h 876"/>
                <a:gd name="T24" fmla="*/ 312 w 872"/>
                <a:gd name="T25" fmla="*/ 10 h 876"/>
                <a:gd name="T26" fmla="*/ 268 w 872"/>
                <a:gd name="T27" fmla="*/ 30 h 876"/>
                <a:gd name="T28" fmla="*/ 276 w 872"/>
                <a:gd name="T29" fmla="*/ 98 h 876"/>
                <a:gd name="T30" fmla="*/ 150 w 872"/>
                <a:gd name="T31" fmla="*/ 112 h 876"/>
                <a:gd name="T32" fmla="*/ 104 w 872"/>
                <a:gd name="T33" fmla="*/ 140 h 876"/>
                <a:gd name="T34" fmla="*/ 104 w 872"/>
                <a:gd name="T35" fmla="*/ 176 h 876"/>
                <a:gd name="T36" fmla="*/ 44 w 872"/>
                <a:gd name="T37" fmla="*/ 274 h 876"/>
                <a:gd name="T38" fmla="*/ 18 w 872"/>
                <a:gd name="T39" fmla="*/ 290 h 876"/>
                <a:gd name="T40" fmla="*/ 6 w 872"/>
                <a:gd name="T41" fmla="*/ 340 h 876"/>
                <a:gd name="T42" fmla="*/ 60 w 872"/>
                <a:gd name="T43" fmla="*/ 374 h 876"/>
                <a:gd name="T44" fmla="*/ 10 w 872"/>
                <a:gd name="T45" fmla="*/ 480 h 876"/>
                <a:gd name="T46" fmla="*/ 2 w 872"/>
                <a:gd name="T47" fmla="*/ 510 h 876"/>
                <a:gd name="T48" fmla="*/ 30 w 872"/>
                <a:gd name="T49" fmla="*/ 558 h 876"/>
                <a:gd name="T50" fmla="*/ 100 w 872"/>
                <a:gd name="T51" fmla="*/ 644 h 876"/>
                <a:gd name="T52" fmla="*/ 76 w 872"/>
                <a:gd name="T53" fmla="*/ 690 h 876"/>
                <a:gd name="T54" fmla="*/ 110 w 872"/>
                <a:gd name="T55" fmla="*/ 728 h 876"/>
                <a:gd name="T56" fmla="*/ 162 w 872"/>
                <a:gd name="T57" fmla="*/ 712 h 876"/>
                <a:gd name="T58" fmla="*/ 228 w 872"/>
                <a:gd name="T59" fmla="*/ 804 h 876"/>
                <a:gd name="T60" fmla="*/ 260 w 872"/>
                <a:gd name="T61" fmla="*/ 840 h 876"/>
                <a:gd name="T62" fmla="*/ 290 w 872"/>
                <a:gd name="T63" fmla="*/ 842 h 876"/>
                <a:gd name="T64" fmla="*/ 408 w 872"/>
                <a:gd name="T65" fmla="*/ 808 h 876"/>
                <a:gd name="T66" fmla="*/ 428 w 872"/>
                <a:gd name="T67" fmla="*/ 866 h 876"/>
                <a:gd name="T68" fmla="*/ 474 w 872"/>
                <a:gd name="T69" fmla="*/ 872 h 876"/>
                <a:gd name="T70" fmla="*/ 502 w 872"/>
                <a:gd name="T71" fmla="*/ 852 h 876"/>
                <a:gd name="T72" fmla="*/ 618 w 872"/>
                <a:gd name="T73" fmla="*/ 808 h 876"/>
                <a:gd name="T74" fmla="*/ 648 w 872"/>
                <a:gd name="T75" fmla="*/ 822 h 876"/>
                <a:gd name="T76" fmla="*/ 680 w 872"/>
                <a:gd name="T77" fmla="*/ 794 h 876"/>
                <a:gd name="T78" fmla="*/ 666 w 872"/>
                <a:gd name="T79" fmla="*/ 730 h 876"/>
                <a:gd name="T80" fmla="*/ 766 w 872"/>
                <a:gd name="T81" fmla="*/ 676 h 876"/>
                <a:gd name="T82" fmla="*/ 798 w 872"/>
                <a:gd name="T83" fmla="*/ 672 h 876"/>
                <a:gd name="T84" fmla="*/ 820 w 872"/>
                <a:gd name="T85" fmla="*/ 616 h 876"/>
                <a:gd name="T86" fmla="*/ 794 w 872"/>
                <a:gd name="T87" fmla="*/ 504 h 876"/>
                <a:gd name="T88" fmla="*/ 866 w 872"/>
                <a:gd name="T89" fmla="*/ 484 h 876"/>
                <a:gd name="T90" fmla="*/ 868 w 872"/>
                <a:gd name="T91" fmla="*/ 428 h 876"/>
                <a:gd name="T92" fmla="*/ 532 w 872"/>
                <a:gd name="T93" fmla="*/ 442 h 876"/>
                <a:gd name="T94" fmla="*/ 482 w 872"/>
                <a:gd name="T95" fmla="*/ 526 h 876"/>
                <a:gd name="T96" fmla="*/ 382 w 872"/>
                <a:gd name="T97" fmla="*/ 528 h 876"/>
                <a:gd name="T98" fmla="*/ 326 w 872"/>
                <a:gd name="T99" fmla="*/ 440 h 876"/>
                <a:gd name="T100" fmla="*/ 348 w 872"/>
                <a:gd name="T101" fmla="*/ 372 h 876"/>
                <a:gd name="T102" fmla="*/ 436 w 872"/>
                <a:gd name="T103" fmla="*/ 332 h 876"/>
                <a:gd name="T104" fmla="*/ 530 w 872"/>
                <a:gd name="T105" fmla="*/ 400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2" h="876">
                  <a:moveTo>
                    <a:pt x="846" y="414"/>
                  </a:moveTo>
                  <a:lnTo>
                    <a:pt x="846" y="414"/>
                  </a:lnTo>
                  <a:lnTo>
                    <a:pt x="802" y="406"/>
                  </a:lnTo>
                  <a:lnTo>
                    <a:pt x="802" y="406"/>
                  </a:lnTo>
                  <a:lnTo>
                    <a:pt x="778" y="328"/>
                  </a:lnTo>
                  <a:lnTo>
                    <a:pt x="778" y="328"/>
                  </a:lnTo>
                  <a:lnTo>
                    <a:pt x="796" y="318"/>
                  </a:lnTo>
                  <a:lnTo>
                    <a:pt x="812" y="308"/>
                  </a:lnTo>
                  <a:lnTo>
                    <a:pt x="830" y="300"/>
                  </a:lnTo>
                  <a:lnTo>
                    <a:pt x="830" y="300"/>
                  </a:lnTo>
                  <a:lnTo>
                    <a:pt x="834" y="296"/>
                  </a:lnTo>
                  <a:lnTo>
                    <a:pt x="836" y="290"/>
                  </a:lnTo>
                  <a:lnTo>
                    <a:pt x="836" y="284"/>
                  </a:lnTo>
                  <a:lnTo>
                    <a:pt x="836" y="278"/>
                  </a:lnTo>
                  <a:lnTo>
                    <a:pt x="828" y="260"/>
                  </a:lnTo>
                  <a:lnTo>
                    <a:pt x="818" y="242"/>
                  </a:lnTo>
                  <a:lnTo>
                    <a:pt x="818" y="242"/>
                  </a:lnTo>
                  <a:lnTo>
                    <a:pt x="814" y="234"/>
                  </a:lnTo>
                  <a:lnTo>
                    <a:pt x="810" y="228"/>
                  </a:lnTo>
                  <a:lnTo>
                    <a:pt x="802" y="224"/>
                  </a:lnTo>
                  <a:lnTo>
                    <a:pt x="796" y="222"/>
                  </a:lnTo>
                  <a:lnTo>
                    <a:pt x="794" y="222"/>
                  </a:lnTo>
                  <a:lnTo>
                    <a:pt x="794" y="222"/>
                  </a:lnTo>
                  <a:lnTo>
                    <a:pt x="744" y="238"/>
                  </a:lnTo>
                  <a:lnTo>
                    <a:pt x="744" y="238"/>
                  </a:lnTo>
                  <a:lnTo>
                    <a:pt x="688" y="172"/>
                  </a:lnTo>
                  <a:lnTo>
                    <a:pt x="688" y="172"/>
                  </a:lnTo>
                  <a:lnTo>
                    <a:pt x="712" y="128"/>
                  </a:lnTo>
                  <a:lnTo>
                    <a:pt x="712" y="128"/>
                  </a:lnTo>
                  <a:lnTo>
                    <a:pt x="716" y="120"/>
                  </a:lnTo>
                  <a:lnTo>
                    <a:pt x="716" y="114"/>
                  </a:lnTo>
                  <a:lnTo>
                    <a:pt x="716" y="108"/>
                  </a:lnTo>
                  <a:lnTo>
                    <a:pt x="714" y="104"/>
                  </a:lnTo>
                  <a:lnTo>
                    <a:pt x="710" y="98"/>
                  </a:lnTo>
                  <a:lnTo>
                    <a:pt x="708" y="98"/>
                  </a:lnTo>
                  <a:lnTo>
                    <a:pt x="708" y="98"/>
                  </a:lnTo>
                  <a:lnTo>
                    <a:pt x="682" y="78"/>
                  </a:lnTo>
                  <a:lnTo>
                    <a:pt x="682" y="78"/>
                  </a:lnTo>
                  <a:lnTo>
                    <a:pt x="672" y="74"/>
                  </a:lnTo>
                  <a:lnTo>
                    <a:pt x="666" y="72"/>
                  </a:lnTo>
                  <a:lnTo>
                    <a:pt x="660" y="70"/>
                  </a:lnTo>
                  <a:lnTo>
                    <a:pt x="654" y="72"/>
                  </a:lnTo>
                  <a:lnTo>
                    <a:pt x="648" y="76"/>
                  </a:lnTo>
                  <a:lnTo>
                    <a:pt x="646" y="78"/>
                  </a:lnTo>
                  <a:lnTo>
                    <a:pt x="646" y="78"/>
                  </a:lnTo>
                  <a:lnTo>
                    <a:pt x="614" y="116"/>
                  </a:lnTo>
                  <a:lnTo>
                    <a:pt x="614" y="116"/>
                  </a:lnTo>
                  <a:lnTo>
                    <a:pt x="544" y="78"/>
                  </a:lnTo>
                  <a:lnTo>
                    <a:pt x="544" y="78"/>
                  </a:lnTo>
                  <a:lnTo>
                    <a:pt x="542" y="62"/>
                  </a:lnTo>
                  <a:lnTo>
                    <a:pt x="540" y="26"/>
                  </a:lnTo>
                  <a:lnTo>
                    <a:pt x="540" y="26"/>
                  </a:lnTo>
                  <a:lnTo>
                    <a:pt x="540" y="22"/>
                  </a:lnTo>
                  <a:lnTo>
                    <a:pt x="538" y="16"/>
                  </a:lnTo>
                  <a:lnTo>
                    <a:pt x="536" y="12"/>
                  </a:lnTo>
                  <a:lnTo>
                    <a:pt x="530" y="8"/>
                  </a:lnTo>
                  <a:lnTo>
                    <a:pt x="516" y="4"/>
                  </a:lnTo>
                  <a:lnTo>
                    <a:pt x="494" y="0"/>
                  </a:lnTo>
                  <a:lnTo>
                    <a:pt x="494" y="0"/>
                  </a:lnTo>
                  <a:lnTo>
                    <a:pt x="484" y="0"/>
                  </a:lnTo>
                  <a:lnTo>
                    <a:pt x="476" y="2"/>
                  </a:lnTo>
                  <a:lnTo>
                    <a:pt x="468" y="6"/>
                  </a:lnTo>
                  <a:lnTo>
                    <a:pt x="464" y="10"/>
                  </a:lnTo>
                  <a:lnTo>
                    <a:pt x="460" y="16"/>
                  </a:lnTo>
                  <a:lnTo>
                    <a:pt x="458" y="20"/>
                  </a:lnTo>
                  <a:lnTo>
                    <a:pt x="458" y="20"/>
                  </a:lnTo>
                  <a:lnTo>
                    <a:pt x="450" y="62"/>
                  </a:lnTo>
                  <a:lnTo>
                    <a:pt x="450" y="62"/>
                  </a:lnTo>
                  <a:lnTo>
                    <a:pt x="358" y="70"/>
                  </a:lnTo>
                  <a:lnTo>
                    <a:pt x="358" y="70"/>
                  </a:lnTo>
                  <a:lnTo>
                    <a:pt x="354" y="54"/>
                  </a:lnTo>
                  <a:lnTo>
                    <a:pt x="348" y="38"/>
                  </a:lnTo>
                  <a:lnTo>
                    <a:pt x="342" y="22"/>
                  </a:lnTo>
                  <a:lnTo>
                    <a:pt x="342" y="22"/>
                  </a:lnTo>
                  <a:lnTo>
                    <a:pt x="336" y="18"/>
                  </a:lnTo>
                  <a:lnTo>
                    <a:pt x="330" y="14"/>
                  </a:lnTo>
                  <a:lnTo>
                    <a:pt x="320" y="12"/>
                  </a:lnTo>
                  <a:lnTo>
                    <a:pt x="312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282" y="16"/>
                  </a:lnTo>
                  <a:lnTo>
                    <a:pt x="282" y="16"/>
                  </a:lnTo>
                  <a:lnTo>
                    <a:pt x="274" y="22"/>
                  </a:lnTo>
                  <a:lnTo>
                    <a:pt x="268" y="30"/>
                  </a:lnTo>
                  <a:lnTo>
                    <a:pt x="266" y="36"/>
                  </a:lnTo>
                  <a:lnTo>
                    <a:pt x="264" y="42"/>
                  </a:lnTo>
                  <a:lnTo>
                    <a:pt x="266" y="50"/>
                  </a:lnTo>
                  <a:lnTo>
                    <a:pt x="268" y="54"/>
                  </a:lnTo>
                  <a:lnTo>
                    <a:pt x="268" y="54"/>
                  </a:lnTo>
                  <a:lnTo>
                    <a:pt x="276" y="98"/>
                  </a:lnTo>
                  <a:lnTo>
                    <a:pt x="276" y="98"/>
                  </a:lnTo>
                  <a:lnTo>
                    <a:pt x="202" y="148"/>
                  </a:lnTo>
                  <a:lnTo>
                    <a:pt x="202" y="148"/>
                  </a:lnTo>
                  <a:lnTo>
                    <a:pt x="158" y="116"/>
                  </a:lnTo>
                  <a:lnTo>
                    <a:pt x="158" y="116"/>
                  </a:lnTo>
                  <a:lnTo>
                    <a:pt x="150" y="112"/>
                  </a:lnTo>
                  <a:lnTo>
                    <a:pt x="144" y="110"/>
                  </a:lnTo>
                  <a:lnTo>
                    <a:pt x="138" y="112"/>
                  </a:lnTo>
                  <a:lnTo>
                    <a:pt x="130" y="116"/>
                  </a:lnTo>
                  <a:lnTo>
                    <a:pt x="118" y="128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98" y="146"/>
                  </a:lnTo>
                  <a:lnTo>
                    <a:pt x="96" y="152"/>
                  </a:lnTo>
                  <a:lnTo>
                    <a:pt x="96" y="158"/>
                  </a:lnTo>
                  <a:lnTo>
                    <a:pt x="98" y="164"/>
                  </a:lnTo>
                  <a:lnTo>
                    <a:pt x="102" y="172"/>
                  </a:lnTo>
                  <a:lnTo>
                    <a:pt x="104" y="176"/>
                  </a:lnTo>
                  <a:lnTo>
                    <a:pt x="104" y="176"/>
                  </a:lnTo>
                  <a:lnTo>
                    <a:pt x="138" y="214"/>
                  </a:lnTo>
                  <a:lnTo>
                    <a:pt x="138" y="214"/>
                  </a:lnTo>
                  <a:lnTo>
                    <a:pt x="88" y="280"/>
                  </a:lnTo>
                  <a:lnTo>
                    <a:pt x="88" y="280"/>
                  </a:lnTo>
                  <a:lnTo>
                    <a:pt x="44" y="274"/>
                  </a:lnTo>
                  <a:lnTo>
                    <a:pt x="44" y="274"/>
                  </a:lnTo>
                  <a:lnTo>
                    <a:pt x="36" y="272"/>
                  </a:lnTo>
                  <a:lnTo>
                    <a:pt x="30" y="274"/>
                  </a:lnTo>
                  <a:lnTo>
                    <a:pt x="26" y="278"/>
                  </a:lnTo>
                  <a:lnTo>
                    <a:pt x="22" y="282"/>
                  </a:lnTo>
                  <a:lnTo>
                    <a:pt x="18" y="290"/>
                  </a:lnTo>
                  <a:lnTo>
                    <a:pt x="18" y="292"/>
                  </a:lnTo>
                  <a:lnTo>
                    <a:pt x="18" y="292"/>
                  </a:lnTo>
                  <a:lnTo>
                    <a:pt x="6" y="324"/>
                  </a:lnTo>
                  <a:lnTo>
                    <a:pt x="6" y="324"/>
                  </a:lnTo>
                  <a:lnTo>
                    <a:pt x="6" y="332"/>
                  </a:lnTo>
                  <a:lnTo>
                    <a:pt x="6" y="340"/>
                  </a:lnTo>
                  <a:lnTo>
                    <a:pt x="10" y="346"/>
                  </a:lnTo>
                  <a:lnTo>
                    <a:pt x="12" y="350"/>
                  </a:lnTo>
                  <a:lnTo>
                    <a:pt x="18" y="356"/>
                  </a:lnTo>
                  <a:lnTo>
                    <a:pt x="22" y="360"/>
                  </a:lnTo>
                  <a:lnTo>
                    <a:pt x="22" y="360"/>
                  </a:lnTo>
                  <a:lnTo>
                    <a:pt x="60" y="374"/>
                  </a:lnTo>
                  <a:lnTo>
                    <a:pt x="60" y="374"/>
                  </a:lnTo>
                  <a:lnTo>
                    <a:pt x="64" y="456"/>
                  </a:lnTo>
                  <a:lnTo>
                    <a:pt x="64" y="456"/>
                  </a:lnTo>
                  <a:lnTo>
                    <a:pt x="44" y="464"/>
                  </a:lnTo>
                  <a:lnTo>
                    <a:pt x="26" y="472"/>
                  </a:lnTo>
                  <a:lnTo>
                    <a:pt x="10" y="480"/>
                  </a:lnTo>
                  <a:lnTo>
                    <a:pt x="10" y="480"/>
                  </a:lnTo>
                  <a:lnTo>
                    <a:pt x="4" y="482"/>
                  </a:lnTo>
                  <a:lnTo>
                    <a:pt x="2" y="486"/>
                  </a:lnTo>
                  <a:lnTo>
                    <a:pt x="0" y="490"/>
                  </a:lnTo>
                  <a:lnTo>
                    <a:pt x="0" y="496"/>
                  </a:lnTo>
                  <a:lnTo>
                    <a:pt x="2" y="510"/>
                  </a:lnTo>
                  <a:lnTo>
                    <a:pt x="10" y="532"/>
                  </a:lnTo>
                  <a:lnTo>
                    <a:pt x="10" y="532"/>
                  </a:lnTo>
                  <a:lnTo>
                    <a:pt x="18" y="546"/>
                  </a:lnTo>
                  <a:lnTo>
                    <a:pt x="24" y="556"/>
                  </a:lnTo>
                  <a:lnTo>
                    <a:pt x="28" y="558"/>
                  </a:lnTo>
                  <a:lnTo>
                    <a:pt x="30" y="558"/>
                  </a:lnTo>
                  <a:lnTo>
                    <a:pt x="30" y="558"/>
                  </a:lnTo>
                  <a:lnTo>
                    <a:pt x="80" y="554"/>
                  </a:lnTo>
                  <a:lnTo>
                    <a:pt x="80" y="554"/>
                  </a:lnTo>
                  <a:lnTo>
                    <a:pt x="116" y="632"/>
                  </a:lnTo>
                  <a:lnTo>
                    <a:pt x="116" y="632"/>
                  </a:lnTo>
                  <a:lnTo>
                    <a:pt x="100" y="644"/>
                  </a:lnTo>
                  <a:lnTo>
                    <a:pt x="88" y="656"/>
                  </a:lnTo>
                  <a:lnTo>
                    <a:pt x="76" y="668"/>
                  </a:lnTo>
                  <a:lnTo>
                    <a:pt x="76" y="668"/>
                  </a:lnTo>
                  <a:lnTo>
                    <a:pt x="72" y="674"/>
                  </a:lnTo>
                  <a:lnTo>
                    <a:pt x="72" y="682"/>
                  </a:lnTo>
                  <a:lnTo>
                    <a:pt x="76" y="690"/>
                  </a:lnTo>
                  <a:lnTo>
                    <a:pt x="84" y="704"/>
                  </a:lnTo>
                  <a:lnTo>
                    <a:pt x="84" y="704"/>
                  </a:lnTo>
                  <a:lnTo>
                    <a:pt x="92" y="716"/>
                  </a:lnTo>
                  <a:lnTo>
                    <a:pt x="98" y="722"/>
                  </a:lnTo>
                  <a:lnTo>
                    <a:pt x="104" y="726"/>
                  </a:lnTo>
                  <a:lnTo>
                    <a:pt x="110" y="728"/>
                  </a:lnTo>
                  <a:lnTo>
                    <a:pt x="116" y="728"/>
                  </a:lnTo>
                  <a:lnTo>
                    <a:pt x="126" y="728"/>
                  </a:lnTo>
                  <a:lnTo>
                    <a:pt x="134" y="722"/>
                  </a:lnTo>
                  <a:lnTo>
                    <a:pt x="134" y="722"/>
                  </a:lnTo>
                  <a:lnTo>
                    <a:pt x="148" y="718"/>
                  </a:lnTo>
                  <a:lnTo>
                    <a:pt x="162" y="712"/>
                  </a:lnTo>
                  <a:lnTo>
                    <a:pt x="178" y="704"/>
                  </a:lnTo>
                  <a:lnTo>
                    <a:pt x="178" y="704"/>
                  </a:lnTo>
                  <a:lnTo>
                    <a:pt x="244" y="750"/>
                  </a:lnTo>
                  <a:lnTo>
                    <a:pt x="244" y="750"/>
                  </a:lnTo>
                  <a:lnTo>
                    <a:pt x="240" y="768"/>
                  </a:lnTo>
                  <a:lnTo>
                    <a:pt x="228" y="804"/>
                  </a:lnTo>
                  <a:lnTo>
                    <a:pt x="228" y="804"/>
                  </a:lnTo>
                  <a:lnTo>
                    <a:pt x="228" y="816"/>
                  </a:lnTo>
                  <a:lnTo>
                    <a:pt x="230" y="822"/>
                  </a:lnTo>
                  <a:lnTo>
                    <a:pt x="232" y="826"/>
                  </a:lnTo>
                  <a:lnTo>
                    <a:pt x="242" y="832"/>
                  </a:lnTo>
                  <a:lnTo>
                    <a:pt x="260" y="840"/>
                  </a:lnTo>
                  <a:lnTo>
                    <a:pt x="260" y="840"/>
                  </a:lnTo>
                  <a:lnTo>
                    <a:pt x="274" y="846"/>
                  </a:lnTo>
                  <a:lnTo>
                    <a:pt x="280" y="846"/>
                  </a:lnTo>
                  <a:lnTo>
                    <a:pt x="284" y="846"/>
                  </a:lnTo>
                  <a:lnTo>
                    <a:pt x="288" y="844"/>
                  </a:lnTo>
                  <a:lnTo>
                    <a:pt x="290" y="842"/>
                  </a:lnTo>
                  <a:lnTo>
                    <a:pt x="298" y="832"/>
                  </a:lnTo>
                  <a:lnTo>
                    <a:pt x="298" y="832"/>
                  </a:lnTo>
                  <a:lnTo>
                    <a:pt x="330" y="790"/>
                  </a:lnTo>
                  <a:lnTo>
                    <a:pt x="330" y="790"/>
                  </a:lnTo>
                  <a:lnTo>
                    <a:pt x="408" y="808"/>
                  </a:lnTo>
                  <a:lnTo>
                    <a:pt x="408" y="808"/>
                  </a:lnTo>
                  <a:lnTo>
                    <a:pt x="412" y="824"/>
                  </a:lnTo>
                  <a:lnTo>
                    <a:pt x="416" y="840"/>
                  </a:lnTo>
                  <a:lnTo>
                    <a:pt x="424" y="856"/>
                  </a:lnTo>
                  <a:lnTo>
                    <a:pt x="424" y="856"/>
                  </a:lnTo>
                  <a:lnTo>
                    <a:pt x="424" y="860"/>
                  </a:lnTo>
                  <a:lnTo>
                    <a:pt x="428" y="866"/>
                  </a:lnTo>
                  <a:lnTo>
                    <a:pt x="436" y="872"/>
                  </a:lnTo>
                  <a:lnTo>
                    <a:pt x="444" y="874"/>
                  </a:lnTo>
                  <a:lnTo>
                    <a:pt x="446" y="876"/>
                  </a:lnTo>
                  <a:lnTo>
                    <a:pt x="446" y="876"/>
                  </a:lnTo>
                  <a:lnTo>
                    <a:pt x="474" y="872"/>
                  </a:lnTo>
                  <a:lnTo>
                    <a:pt x="474" y="872"/>
                  </a:lnTo>
                  <a:lnTo>
                    <a:pt x="484" y="870"/>
                  </a:lnTo>
                  <a:lnTo>
                    <a:pt x="492" y="866"/>
                  </a:lnTo>
                  <a:lnTo>
                    <a:pt x="496" y="864"/>
                  </a:lnTo>
                  <a:lnTo>
                    <a:pt x="500" y="860"/>
                  </a:lnTo>
                  <a:lnTo>
                    <a:pt x="502" y="854"/>
                  </a:lnTo>
                  <a:lnTo>
                    <a:pt x="502" y="852"/>
                  </a:lnTo>
                  <a:lnTo>
                    <a:pt x="502" y="852"/>
                  </a:lnTo>
                  <a:lnTo>
                    <a:pt x="502" y="800"/>
                  </a:lnTo>
                  <a:lnTo>
                    <a:pt x="502" y="800"/>
                  </a:lnTo>
                  <a:lnTo>
                    <a:pt x="584" y="774"/>
                  </a:lnTo>
                  <a:lnTo>
                    <a:pt x="584" y="774"/>
                  </a:lnTo>
                  <a:lnTo>
                    <a:pt x="618" y="808"/>
                  </a:lnTo>
                  <a:lnTo>
                    <a:pt x="618" y="808"/>
                  </a:lnTo>
                  <a:lnTo>
                    <a:pt x="626" y="816"/>
                  </a:lnTo>
                  <a:lnTo>
                    <a:pt x="634" y="820"/>
                  </a:lnTo>
                  <a:lnTo>
                    <a:pt x="638" y="822"/>
                  </a:lnTo>
                  <a:lnTo>
                    <a:pt x="644" y="824"/>
                  </a:lnTo>
                  <a:lnTo>
                    <a:pt x="648" y="822"/>
                  </a:lnTo>
                  <a:lnTo>
                    <a:pt x="650" y="820"/>
                  </a:lnTo>
                  <a:lnTo>
                    <a:pt x="650" y="820"/>
                  </a:lnTo>
                  <a:lnTo>
                    <a:pt x="654" y="818"/>
                  </a:lnTo>
                  <a:lnTo>
                    <a:pt x="678" y="800"/>
                  </a:lnTo>
                  <a:lnTo>
                    <a:pt x="678" y="800"/>
                  </a:lnTo>
                  <a:lnTo>
                    <a:pt x="680" y="794"/>
                  </a:lnTo>
                  <a:lnTo>
                    <a:pt x="682" y="788"/>
                  </a:lnTo>
                  <a:lnTo>
                    <a:pt x="684" y="778"/>
                  </a:lnTo>
                  <a:lnTo>
                    <a:pt x="682" y="768"/>
                  </a:lnTo>
                  <a:lnTo>
                    <a:pt x="682" y="766"/>
                  </a:lnTo>
                  <a:lnTo>
                    <a:pt x="682" y="766"/>
                  </a:lnTo>
                  <a:lnTo>
                    <a:pt x="666" y="730"/>
                  </a:lnTo>
                  <a:lnTo>
                    <a:pt x="666" y="730"/>
                  </a:lnTo>
                  <a:lnTo>
                    <a:pt x="724" y="668"/>
                  </a:lnTo>
                  <a:lnTo>
                    <a:pt x="724" y="668"/>
                  </a:lnTo>
                  <a:lnTo>
                    <a:pt x="742" y="672"/>
                  </a:lnTo>
                  <a:lnTo>
                    <a:pt x="756" y="674"/>
                  </a:lnTo>
                  <a:lnTo>
                    <a:pt x="766" y="676"/>
                  </a:lnTo>
                  <a:lnTo>
                    <a:pt x="766" y="676"/>
                  </a:lnTo>
                  <a:lnTo>
                    <a:pt x="784" y="676"/>
                  </a:lnTo>
                  <a:lnTo>
                    <a:pt x="792" y="676"/>
                  </a:lnTo>
                  <a:lnTo>
                    <a:pt x="798" y="672"/>
                  </a:lnTo>
                  <a:lnTo>
                    <a:pt x="798" y="672"/>
                  </a:lnTo>
                  <a:lnTo>
                    <a:pt x="798" y="672"/>
                  </a:lnTo>
                  <a:lnTo>
                    <a:pt x="818" y="648"/>
                  </a:lnTo>
                  <a:lnTo>
                    <a:pt x="818" y="648"/>
                  </a:lnTo>
                  <a:lnTo>
                    <a:pt x="822" y="638"/>
                  </a:lnTo>
                  <a:lnTo>
                    <a:pt x="824" y="630"/>
                  </a:lnTo>
                  <a:lnTo>
                    <a:pt x="822" y="622"/>
                  </a:lnTo>
                  <a:lnTo>
                    <a:pt x="820" y="616"/>
                  </a:lnTo>
                  <a:lnTo>
                    <a:pt x="814" y="608"/>
                  </a:lnTo>
                  <a:lnTo>
                    <a:pt x="810" y="606"/>
                  </a:lnTo>
                  <a:lnTo>
                    <a:pt x="810" y="606"/>
                  </a:lnTo>
                  <a:lnTo>
                    <a:pt x="774" y="578"/>
                  </a:lnTo>
                  <a:lnTo>
                    <a:pt x="774" y="578"/>
                  </a:lnTo>
                  <a:lnTo>
                    <a:pt x="794" y="504"/>
                  </a:lnTo>
                  <a:lnTo>
                    <a:pt x="794" y="504"/>
                  </a:lnTo>
                  <a:lnTo>
                    <a:pt x="848" y="496"/>
                  </a:lnTo>
                  <a:lnTo>
                    <a:pt x="848" y="496"/>
                  </a:lnTo>
                  <a:lnTo>
                    <a:pt x="856" y="494"/>
                  </a:lnTo>
                  <a:lnTo>
                    <a:pt x="862" y="490"/>
                  </a:lnTo>
                  <a:lnTo>
                    <a:pt x="866" y="484"/>
                  </a:lnTo>
                  <a:lnTo>
                    <a:pt x="870" y="478"/>
                  </a:lnTo>
                  <a:lnTo>
                    <a:pt x="872" y="462"/>
                  </a:lnTo>
                  <a:lnTo>
                    <a:pt x="872" y="446"/>
                  </a:lnTo>
                  <a:lnTo>
                    <a:pt x="872" y="446"/>
                  </a:lnTo>
                  <a:lnTo>
                    <a:pt x="872" y="436"/>
                  </a:lnTo>
                  <a:lnTo>
                    <a:pt x="868" y="428"/>
                  </a:lnTo>
                  <a:lnTo>
                    <a:pt x="864" y="424"/>
                  </a:lnTo>
                  <a:lnTo>
                    <a:pt x="858" y="420"/>
                  </a:lnTo>
                  <a:lnTo>
                    <a:pt x="850" y="414"/>
                  </a:lnTo>
                  <a:lnTo>
                    <a:pt x="846" y="414"/>
                  </a:lnTo>
                  <a:lnTo>
                    <a:pt x="846" y="414"/>
                  </a:lnTo>
                  <a:close/>
                  <a:moveTo>
                    <a:pt x="532" y="442"/>
                  </a:moveTo>
                  <a:lnTo>
                    <a:pt x="532" y="442"/>
                  </a:lnTo>
                  <a:lnTo>
                    <a:pt x="530" y="462"/>
                  </a:lnTo>
                  <a:lnTo>
                    <a:pt x="522" y="482"/>
                  </a:lnTo>
                  <a:lnTo>
                    <a:pt x="512" y="498"/>
                  </a:lnTo>
                  <a:lnTo>
                    <a:pt x="498" y="514"/>
                  </a:lnTo>
                  <a:lnTo>
                    <a:pt x="482" y="526"/>
                  </a:lnTo>
                  <a:lnTo>
                    <a:pt x="464" y="534"/>
                  </a:lnTo>
                  <a:lnTo>
                    <a:pt x="444" y="538"/>
                  </a:lnTo>
                  <a:lnTo>
                    <a:pt x="424" y="538"/>
                  </a:lnTo>
                  <a:lnTo>
                    <a:pt x="424" y="538"/>
                  </a:lnTo>
                  <a:lnTo>
                    <a:pt x="402" y="536"/>
                  </a:lnTo>
                  <a:lnTo>
                    <a:pt x="382" y="528"/>
                  </a:lnTo>
                  <a:lnTo>
                    <a:pt x="364" y="518"/>
                  </a:lnTo>
                  <a:lnTo>
                    <a:pt x="350" y="504"/>
                  </a:lnTo>
                  <a:lnTo>
                    <a:pt x="338" y="488"/>
                  </a:lnTo>
                  <a:lnTo>
                    <a:pt x="330" y="470"/>
                  </a:lnTo>
                  <a:lnTo>
                    <a:pt x="326" y="450"/>
                  </a:lnTo>
                  <a:lnTo>
                    <a:pt x="326" y="440"/>
                  </a:lnTo>
                  <a:lnTo>
                    <a:pt x="326" y="430"/>
                  </a:lnTo>
                  <a:lnTo>
                    <a:pt x="326" y="430"/>
                  </a:lnTo>
                  <a:lnTo>
                    <a:pt x="328" y="418"/>
                  </a:lnTo>
                  <a:lnTo>
                    <a:pt x="330" y="408"/>
                  </a:lnTo>
                  <a:lnTo>
                    <a:pt x="338" y="390"/>
                  </a:lnTo>
                  <a:lnTo>
                    <a:pt x="348" y="372"/>
                  </a:lnTo>
                  <a:lnTo>
                    <a:pt x="362" y="358"/>
                  </a:lnTo>
                  <a:lnTo>
                    <a:pt x="380" y="348"/>
                  </a:lnTo>
                  <a:lnTo>
                    <a:pt x="398" y="338"/>
                  </a:lnTo>
                  <a:lnTo>
                    <a:pt x="416" y="334"/>
                  </a:lnTo>
                  <a:lnTo>
                    <a:pt x="436" y="332"/>
                  </a:lnTo>
                  <a:lnTo>
                    <a:pt x="436" y="332"/>
                  </a:lnTo>
                  <a:lnTo>
                    <a:pt x="456" y="336"/>
                  </a:lnTo>
                  <a:lnTo>
                    <a:pt x="476" y="342"/>
                  </a:lnTo>
                  <a:lnTo>
                    <a:pt x="494" y="352"/>
                  </a:lnTo>
                  <a:lnTo>
                    <a:pt x="508" y="366"/>
                  </a:lnTo>
                  <a:lnTo>
                    <a:pt x="520" y="382"/>
                  </a:lnTo>
                  <a:lnTo>
                    <a:pt x="530" y="400"/>
                  </a:lnTo>
                  <a:lnTo>
                    <a:pt x="534" y="420"/>
                  </a:lnTo>
                  <a:lnTo>
                    <a:pt x="534" y="430"/>
                  </a:lnTo>
                  <a:lnTo>
                    <a:pt x="532" y="442"/>
                  </a:lnTo>
                  <a:lnTo>
                    <a:pt x="532" y="44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2" name="Group 36"/>
          <p:cNvGrpSpPr>
            <a:grpSpLocks noChangeAspect="1"/>
          </p:cNvGrpSpPr>
          <p:nvPr/>
        </p:nvGrpSpPr>
        <p:grpSpPr bwMode="auto">
          <a:xfrm>
            <a:off x="7256125" y="2856563"/>
            <a:ext cx="580286" cy="461386"/>
            <a:chOff x="283" y="281"/>
            <a:chExt cx="449" cy="357"/>
          </a:xfrm>
        </p:grpSpPr>
        <p:sp>
          <p:nvSpPr>
            <p:cNvPr id="66" name="Freeform 37"/>
            <p:cNvSpPr>
              <a:spLocks/>
            </p:cNvSpPr>
            <p:nvPr/>
          </p:nvSpPr>
          <p:spPr bwMode="auto">
            <a:xfrm>
              <a:off x="283" y="281"/>
              <a:ext cx="159" cy="260"/>
            </a:xfrm>
            <a:custGeom>
              <a:avLst/>
              <a:gdLst>
                <a:gd name="T0" fmla="*/ 165 w 318"/>
                <a:gd name="T1" fmla="*/ 472 h 520"/>
                <a:gd name="T2" fmla="*/ 186 w 318"/>
                <a:gd name="T3" fmla="*/ 453 h 520"/>
                <a:gd name="T4" fmla="*/ 209 w 318"/>
                <a:gd name="T5" fmla="*/ 436 h 520"/>
                <a:gd name="T6" fmla="*/ 234 w 318"/>
                <a:gd name="T7" fmla="*/ 426 h 520"/>
                <a:gd name="T8" fmla="*/ 261 w 318"/>
                <a:gd name="T9" fmla="*/ 419 h 520"/>
                <a:gd name="T10" fmla="*/ 276 w 318"/>
                <a:gd name="T11" fmla="*/ 419 h 520"/>
                <a:gd name="T12" fmla="*/ 289 w 318"/>
                <a:gd name="T13" fmla="*/ 411 h 520"/>
                <a:gd name="T14" fmla="*/ 308 w 318"/>
                <a:gd name="T15" fmla="*/ 399 h 520"/>
                <a:gd name="T16" fmla="*/ 310 w 318"/>
                <a:gd name="T17" fmla="*/ 384 h 520"/>
                <a:gd name="T18" fmla="*/ 299 w 318"/>
                <a:gd name="T19" fmla="*/ 363 h 520"/>
                <a:gd name="T20" fmla="*/ 278 w 318"/>
                <a:gd name="T21" fmla="*/ 348 h 520"/>
                <a:gd name="T22" fmla="*/ 255 w 318"/>
                <a:gd name="T23" fmla="*/ 313 h 520"/>
                <a:gd name="T24" fmla="*/ 243 w 318"/>
                <a:gd name="T25" fmla="*/ 277 h 520"/>
                <a:gd name="T26" fmla="*/ 241 w 318"/>
                <a:gd name="T27" fmla="*/ 248 h 520"/>
                <a:gd name="T28" fmla="*/ 247 w 318"/>
                <a:gd name="T29" fmla="*/ 224 h 520"/>
                <a:gd name="T30" fmla="*/ 255 w 318"/>
                <a:gd name="T31" fmla="*/ 197 h 520"/>
                <a:gd name="T32" fmla="*/ 259 w 318"/>
                <a:gd name="T33" fmla="*/ 153 h 520"/>
                <a:gd name="T34" fmla="*/ 272 w 318"/>
                <a:gd name="T35" fmla="*/ 107 h 520"/>
                <a:gd name="T36" fmla="*/ 297 w 318"/>
                <a:gd name="T37" fmla="*/ 67 h 520"/>
                <a:gd name="T38" fmla="*/ 312 w 318"/>
                <a:gd name="T39" fmla="*/ 34 h 520"/>
                <a:gd name="T40" fmla="*/ 284 w 318"/>
                <a:gd name="T41" fmla="*/ 11 h 520"/>
                <a:gd name="T42" fmla="*/ 245 w 318"/>
                <a:gd name="T43" fmla="*/ 0 h 520"/>
                <a:gd name="T44" fmla="*/ 205 w 318"/>
                <a:gd name="T45" fmla="*/ 2 h 520"/>
                <a:gd name="T46" fmla="*/ 176 w 318"/>
                <a:gd name="T47" fmla="*/ 8 h 520"/>
                <a:gd name="T48" fmla="*/ 155 w 318"/>
                <a:gd name="T49" fmla="*/ 19 h 520"/>
                <a:gd name="T50" fmla="*/ 140 w 318"/>
                <a:gd name="T51" fmla="*/ 34 h 520"/>
                <a:gd name="T52" fmla="*/ 128 w 318"/>
                <a:gd name="T53" fmla="*/ 52 h 520"/>
                <a:gd name="T54" fmla="*/ 119 w 318"/>
                <a:gd name="T55" fmla="*/ 90 h 520"/>
                <a:gd name="T56" fmla="*/ 117 w 318"/>
                <a:gd name="T57" fmla="*/ 122 h 520"/>
                <a:gd name="T58" fmla="*/ 121 w 318"/>
                <a:gd name="T59" fmla="*/ 136 h 520"/>
                <a:gd name="T60" fmla="*/ 119 w 318"/>
                <a:gd name="T61" fmla="*/ 141 h 520"/>
                <a:gd name="T62" fmla="*/ 109 w 318"/>
                <a:gd name="T63" fmla="*/ 147 h 520"/>
                <a:gd name="T64" fmla="*/ 105 w 318"/>
                <a:gd name="T65" fmla="*/ 160 h 520"/>
                <a:gd name="T66" fmla="*/ 111 w 318"/>
                <a:gd name="T67" fmla="*/ 182 h 520"/>
                <a:gd name="T68" fmla="*/ 122 w 318"/>
                <a:gd name="T69" fmla="*/ 199 h 520"/>
                <a:gd name="T70" fmla="*/ 134 w 318"/>
                <a:gd name="T71" fmla="*/ 206 h 520"/>
                <a:gd name="T72" fmla="*/ 140 w 318"/>
                <a:gd name="T73" fmla="*/ 206 h 520"/>
                <a:gd name="T74" fmla="*/ 149 w 318"/>
                <a:gd name="T75" fmla="*/ 233 h 520"/>
                <a:gd name="T76" fmla="*/ 165 w 318"/>
                <a:gd name="T77" fmla="*/ 266 h 520"/>
                <a:gd name="T78" fmla="*/ 153 w 318"/>
                <a:gd name="T79" fmla="*/ 294 h 520"/>
                <a:gd name="T80" fmla="*/ 136 w 318"/>
                <a:gd name="T81" fmla="*/ 312 h 520"/>
                <a:gd name="T82" fmla="*/ 117 w 318"/>
                <a:gd name="T83" fmla="*/ 323 h 520"/>
                <a:gd name="T84" fmla="*/ 101 w 318"/>
                <a:gd name="T85" fmla="*/ 327 h 520"/>
                <a:gd name="T86" fmla="*/ 94 w 318"/>
                <a:gd name="T87" fmla="*/ 329 h 520"/>
                <a:gd name="T88" fmla="*/ 71 w 318"/>
                <a:gd name="T89" fmla="*/ 334 h 520"/>
                <a:gd name="T90" fmla="*/ 50 w 318"/>
                <a:gd name="T91" fmla="*/ 344 h 520"/>
                <a:gd name="T92" fmla="*/ 23 w 318"/>
                <a:gd name="T93" fmla="*/ 377 h 520"/>
                <a:gd name="T94" fmla="*/ 7 w 318"/>
                <a:gd name="T95" fmla="*/ 415 h 520"/>
                <a:gd name="T96" fmla="*/ 0 w 318"/>
                <a:gd name="T97" fmla="*/ 451 h 520"/>
                <a:gd name="T98" fmla="*/ 0 w 318"/>
                <a:gd name="T99" fmla="*/ 470 h 520"/>
                <a:gd name="T100" fmla="*/ 0 w 318"/>
                <a:gd name="T101" fmla="*/ 480 h 520"/>
                <a:gd name="T102" fmla="*/ 4 w 318"/>
                <a:gd name="T103" fmla="*/ 485 h 520"/>
                <a:gd name="T104" fmla="*/ 15 w 318"/>
                <a:gd name="T105" fmla="*/ 493 h 520"/>
                <a:gd name="T106" fmla="*/ 32 w 318"/>
                <a:gd name="T107" fmla="*/ 503 h 520"/>
                <a:gd name="T108" fmla="*/ 61 w 318"/>
                <a:gd name="T109" fmla="*/ 510 h 520"/>
                <a:gd name="T110" fmla="*/ 99 w 318"/>
                <a:gd name="T111" fmla="*/ 516 h 520"/>
                <a:gd name="T112" fmla="*/ 145 w 318"/>
                <a:gd name="T113" fmla="*/ 497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18" h="520">
                  <a:moveTo>
                    <a:pt x="145" y="497"/>
                  </a:moveTo>
                  <a:lnTo>
                    <a:pt x="157" y="480"/>
                  </a:lnTo>
                  <a:lnTo>
                    <a:pt x="165" y="472"/>
                  </a:lnTo>
                  <a:lnTo>
                    <a:pt x="170" y="464"/>
                  </a:lnTo>
                  <a:lnTo>
                    <a:pt x="178" y="459"/>
                  </a:lnTo>
                  <a:lnTo>
                    <a:pt x="186" y="453"/>
                  </a:lnTo>
                  <a:lnTo>
                    <a:pt x="193" y="447"/>
                  </a:lnTo>
                  <a:lnTo>
                    <a:pt x="201" y="442"/>
                  </a:lnTo>
                  <a:lnTo>
                    <a:pt x="209" y="436"/>
                  </a:lnTo>
                  <a:lnTo>
                    <a:pt x="216" y="432"/>
                  </a:lnTo>
                  <a:lnTo>
                    <a:pt x="226" y="428"/>
                  </a:lnTo>
                  <a:lnTo>
                    <a:pt x="234" y="426"/>
                  </a:lnTo>
                  <a:lnTo>
                    <a:pt x="243" y="422"/>
                  </a:lnTo>
                  <a:lnTo>
                    <a:pt x="253" y="420"/>
                  </a:lnTo>
                  <a:lnTo>
                    <a:pt x="261" y="419"/>
                  </a:lnTo>
                  <a:lnTo>
                    <a:pt x="270" y="419"/>
                  </a:lnTo>
                  <a:lnTo>
                    <a:pt x="272" y="419"/>
                  </a:lnTo>
                  <a:lnTo>
                    <a:pt x="276" y="419"/>
                  </a:lnTo>
                  <a:lnTo>
                    <a:pt x="278" y="417"/>
                  </a:lnTo>
                  <a:lnTo>
                    <a:pt x="282" y="415"/>
                  </a:lnTo>
                  <a:lnTo>
                    <a:pt x="289" y="411"/>
                  </a:lnTo>
                  <a:lnTo>
                    <a:pt x="299" y="407"/>
                  </a:lnTo>
                  <a:lnTo>
                    <a:pt x="303" y="403"/>
                  </a:lnTo>
                  <a:lnTo>
                    <a:pt x="308" y="399"/>
                  </a:lnTo>
                  <a:lnTo>
                    <a:pt x="310" y="396"/>
                  </a:lnTo>
                  <a:lnTo>
                    <a:pt x="314" y="392"/>
                  </a:lnTo>
                  <a:lnTo>
                    <a:pt x="310" y="384"/>
                  </a:lnTo>
                  <a:lnTo>
                    <a:pt x="307" y="377"/>
                  </a:lnTo>
                  <a:lnTo>
                    <a:pt x="301" y="371"/>
                  </a:lnTo>
                  <a:lnTo>
                    <a:pt x="299" y="363"/>
                  </a:lnTo>
                  <a:lnTo>
                    <a:pt x="293" y="361"/>
                  </a:lnTo>
                  <a:lnTo>
                    <a:pt x="287" y="357"/>
                  </a:lnTo>
                  <a:lnTo>
                    <a:pt x="278" y="348"/>
                  </a:lnTo>
                  <a:lnTo>
                    <a:pt x="270" y="338"/>
                  </a:lnTo>
                  <a:lnTo>
                    <a:pt x="262" y="327"/>
                  </a:lnTo>
                  <a:lnTo>
                    <a:pt x="255" y="313"/>
                  </a:lnTo>
                  <a:lnTo>
                    <a:pt x="249" y="302"/>
                  </a:lnTo>
                  <a:lnTo>
                    <a:pt x="245" y="289"/>
                  </a:lnTo>
                  <a:lnTo>
                    <a:pt x="243" y="277"/>
                  </a:lnTo>
                  <a:lnTo>
                    <a:pt x="241" y="268"/>
                  </a:lnTo>
                  <a:lnTo>
                    <a:pt x="241" y="258"/>
                  </a:lnTo>
                  <a:lnTo>
                    <a:pt x="241" y="248"/>
                  </a:lnTo>
                  <a:lnTo>
                    <a:pt x="243" y="239"/>
                  </a:lnTo>
                  <a:lnTo>
                    <a:pt x="245" y="231"/>
                  </a:lnTo>
                  <a:lnTo>
                    <a:pt x="247" y="224"/>
                  </a:lnTo>
                  <a:lnTo>
                    <a:pt x="251" y="218"/>
                  </a:lnTo>
                  <a:lnTo>
                    <a:pt x="255" y="210"/>
                  </a:lnTo>
                  <a:lnTo>
                    <a:pt x="255" y="197"/>
                  </a:lnTo>
                  <a:lnTo>
                    <a:pt x="255" y="183"/>
                  </a:lnTo>
                  <a:lnTo>
                    <a:pt x="255" y="168"/>
                  </a:lnTo>
                  <a:lnTo>
                    <a:pt x="259" y="153"/>
                  </a:lnTo>
                  <a:lnTo>
                    <a:pt x="261" y="138"/>
                  </a:lnTo>
                  <a:lnTo>
                    <a:pt x="266" y="122"/>
                  </a:lnTo>
                  <a:lnTo>
                    <a:pt x="272" y="107"/>
                  </a:lnTo>
                  <a:lnTo>
                    <a:pt x="278" y="94"/>
                  </a:lnTo>
                  <a:lnTo>
                    <a:pt x="287" y="80"/>
                  </a:lnTo>
                  <a:lnTo>
                    <a:pt x="297" y="67"/>
                  </a:lnTo>
                  <a:lnTo>
                    <a:pt x="307" y="53"/>
                  </a:lnTo>
                  <a:lnTo>
                    <a:pt x="318" y="42"/>
                  </a:lnTo>
                  <a:lnTo>
                    <a:pt x="312" y="34"/>
                  </a:lnTo>
                  <a:lnTo>
                    <a:pt x="305" y="27"/>
                  </a:lnTo>
                  <a:lnTo>
                    <a:pt x="295" y="19"/>
                  </a:lnTo>
                  <a:lnTo>
                    <a:pt x="284" y="11"/>
                  </a:lnTo>
                  <a:lnTo>
                    <a:pt x="272" y="8"/>
                  </a:lnTo>
                  <a:lnTo>
                    <a:pt x="259" y="4"/>
                  </a:lnTo>
                  <a:lnTo>
                    <a:pt x="245" y="0"/>
                  </a:lnTo>
                  <a:lnTo>
                    <a:pt x="228" y="0"/>
                  </a:lnTo>
                  <a:lnTo>
                    <a:pt x="216" y="0"/>
                  </a:lnTo>
                  <a:lnTo>
                    <a:pt x="205" y="2"/>
                  </a:lnTo>
                  <a:lnTo>
                    <a:pt x="195" y="2"/>
                  </a:lnTo>
                  <a:lnTo>
                    <a:pt x="186" y="6"/>
                  </a:lnTo>
                  <a:lnTo>
                    <a:pt x="176" y="8"/>
                  </a:lnTo>
                  <a:lnTo>
                    <a:pt x="168" y="11"/>
                  </a:lnTo>
                  <a:lnTo>
                    <a:pt x="163" y="15"/>
                  </a:lnTo>
                  <a:lnTo>
                    <a:pt x="155" y="19"/>
                  </a:lnTo>
                  <a:lnTo>
                    <a:pt x="149" y="25"/>
                  </a:lnTo>
                  <a:lnTo>
                    <a:pt x="144" y="29"/>
                  </a:lnTo>
                  <a:lnTo>
                    <a:pt x="140" y="34"/>
                  </a:lnTo>
                  <a:lnTo>
                    <a:pt x="136" y="40"/>
                  </a:lnTo>
                  <a:lnTo>
                    <a:pt x="132" y="46"/>
                  </a:lnTo>
                  <a:lnTo>
                    <a:pt x="128" y="52"/>
                  </a:lnTo>
                  <a:lnTo>
                    <a:pt x="122" y="65"/>
                  </a:lnTo>
                  <a:lnTo>
                    <a:pt x="121" y="76"/>
                  </a:lnTo>
                  <a:lnTo>
                    <a:pt x="119" y="90"/>
                  </a:lnTo>
                  <a:lnTo>
                    <a:pt x="117" y="101"/>
                  </a:lnTo>
                  <a:lnTo>
                    <a:pt x="117" y="113"/>
                  </a:lnTo>
                  <a:lnTo>
                    <a:pt x="117" y="122"/>
                  </a:lnTo>
                  <a:lnTo>
                    <a:pt x="119" y="130"/>
                  </a:lnTo>
                  <a:lnTo>
                    <a:pt x="119" y="134"/>
                  </a:lnTo>
                  <a:lnTo>
                    <a:pt x="121" y="136"/>
                  </a:lnTo>
                  <a:lnTo>
                    <a:pt x="121" y="139"/>
                  </a:lnTo>
                  <a:lnTo>
                    <a:pt x="122" y="141"/>
                  </a:lnTo>
                  <a:lnTo>
                    <a:pt x="119" y="141"/>
                  </a:lnTo>
                  <a:lnTo>
                    <a:pt x="115" y="141"/>
                  </a:lnTo>
                  <a:lnTo>
                    <a:pt x="113" y="143"/>
                  </a:lnTo>
                  <a:lnTo>
                    <a:pt x="109" y="147"/>
                  </a:lnTo>
                  <a:lnTo>
                    <a:pt x="107" y="151"/>
                  </a:lnTo>
                  <a:lnTo>
                    <a:pt x="105" y="155"/>
                  </a:lnTo>
                  <a:lnTo>
                    <a:pt x="105" y="160"/>
                  </a:lnTo>
                  <a:lnTo>
                    <a:pt x="107" y="168"/>
                  </a:lnTo>
                  <a:lnTo>
                    <a:pt x="109" y="176"/>
                  </a:lnTo>
                  <a:lnTo>
                    <a:pt x="111" y="182"/>
                  </a:lnTo>
                  <a:lnTo>
                    <a:pt x="115" y="189"/>
                  </a:lnTo>
                  <a:lnTo>
                    <a:pt x="119" y="195"/>
                  </a:lnTo>
                  <a:lnTo>
                    <a:pt x="122" y="199"/>
                  </a:lnTo>
                  <a:lnTo>
                    <a:pt x="126" y="204"/>
                  </a:lnTo>
                  <a:lnTo>
                    <a:pt x="130" y="206"/>
                  </a:lnTo>
                  <a:lnTo>
                    <a:pt x="134" y="206"/>
                  </a:lnTo>
                  <a:lnTo>
                    <a:pt x="136" y="206"/>
                  </a:lnTo>
                  <a:lnTo>
                    <a:pt x="138" y="206"/>
                  </a:lnTo>
                  <a:lnTo>
                    <a:pt x="140" y="206"/>
                  </a:lnTo>
                  <a:lnTo>
                    <a:pt x="142" y="206"/>
                  </a:lnTo>
                  <a:lnTo>
                    <a:pt x="145" y="222"/>
                  </a:lnTo>
                  <a:lnTo>
                    <a:pt x="149" y="233"/>
                  </a:lnTo>
                  <a:lnTo>
                    <a:pt x="157" y="245"/>
                  </a:lnTo>
                  <a:lnTo>
                    <a:pt x="165" y="254"/>
                  </a:lnTo>
                  <a:lnTo>
                    <a:pt x="165" y="266"/>
                  </a:lnTo>
                  <a:lnTo>
                    <a:pt x="163" y="277"/>
                  </a:lnTo>
                  <a:lnTo>
                    <a:pt x="159" y="285"/>
                  </a:lnTo>
                  <a:lnTo>
                    <a:pt x="153" y="294"/>
                  </a:lnTo>
                  <a:lnTo>
                    <a:pt x="149" y="300"/>
                  </a:lnTo>
                  <a:lnTo>
                    <a:pt x="144" y="306"/>
                  </a:lnTo>
                  <a:lnTo>
                    <a:pt x="136" y="312"/>
                  </a:lnTo>
                  <a:lnTo>
                    <a:pt x="130" y="315"/>
                  </a:lnTo>
                  <a:lnTo>
                    <a:pt x="122" y="319"/>
                  </a:lnTo>
                  <a:lnTo>
                    <a:pt x="117" y="323"/>
                  </a:lnTo>
                  <a:lnTo>
                    <a:pt x="111" y="325"/>
                  </a:lnTo>
                  <a:lnTo>
                    <a:pt x="105" y="327"/>
                  </a:lnTo>
                  <a:lnTo>
                    <a:pt x="101" y="327"/>
                  </a:lnTo>
                  <a:lnTo>
                    <a:pt x="98" y="329"/>
                  </a:lnTo>
                  <a:lnTo>
                    <a:pt x="96" y="329"/>
                  </a:lnTo>
                  <a:lnTo>
                    <a:pt x="94" y="329"/>
                  </a:lnTo>
                  <a:lnTo>
                    <a:pt x="86" y="329"/>
                  </a:lnTo>
                  <a:lnTo>
                    <a:pt x="78" y="331"/>
                  </a:lnTo>
                  <a:lnTo>
                    <a:pt x="71" y="334"/>
                  </a:lnTo>
                  <a:lnTo>
                    <a:pt x="63" y="336"/>
                  </a:lnTo>
                  <a:lnTo>
                    <a:pt x="57" y="340"/>
                  </a:lnTo>
                  <a:lnTo>
                    <a:pt x="50" y="344"/>
                  </a:lnTo>
                  <a:lnTo>
                    <a:pt x="40" y="354"/>
                  </a:lnTo>
                  <a:lnTo>
                    <a:pt x="30" y="363"/>
                  </a:lnTo>
                  <a:lnTo>
                    <a:pt x="23" y="377"/>
                  </a:lnTo>
                  <a:lnTo>
                    <a:pt x="15" y="388"/>
                  </a:lnTo>
                  <a:lnTo>
                    <a:pt x="11" y="401"/>
                  </a:lnTo>
                  <a:lnTo>
                    <a:pt x="7" y="415"/>
                  </a:lnTo>
                  <a:lnTo>
                    <a:pt x="4" y="428"/>
                  </a:lnTo>
                  <a:lnTo>
                    <a:pt x="2" y="440"/>
                  </a:lnTo>
                  <a:lnTo>
                    <a:pt x="0" y="451"/>
                  </a:lnTo>
                  <a:lnTo>
                    <a:pt x="0" y="463"/>
                  </a:lnTo>
                  <a:lnTo>
                    <a:pt x="0" y="466"/>
                  </a:lnTo>
                  <a:lnTo>
                    <a:pt x="0" y="470"/>
                  </a:lnTo>
                  <a:lnTo>
                    <a:pt x="0" y="474"/>
                  </a:lnTo>
                  <a:lnTo>
                    <a:pt x="0" y="476"/>
                  </a:lnTo>
                  <a:lnTo>
                    <a:pt x="0" y="480"/>
                  </a:lnTo>
                  <a:lnTo>
                    <a:pt x="0" y="482"/>
                  </a:lnTo>
                  <a:lnTo>
                    <a:pt x="2" y="484"/>
                  </a:lnTo>
                  <a:lnTo>
                    <a:pt x="4" y="485"/>
                  </a:lnTo>
                  <a:lnTo>
                    <a:pt x="7" y="487"/>
                  </a:lnTo>
                  <a:lnTo>
                    <a:pt x="11" y="491"/>
                  </a:lnTo>
                  <a:lnTo>
                    <a:pt x="15" y="493"/>
                  </a:lnTo>
                  <a:lnTo>
                    <a:pt x="21" y="497"/>
                  </a:lnTo>
                  <a:lnTo>
                    <a:pt x="27" y="499"/>
                  </a:lnTo>
                  <a:lnTo>
                    <a:pt x="32" y="503"/>
                  </a:lnTo>
                  <a:lnTo>
                    <a:pt x="42" y="505"/>
                  </a:lnTo>
                  <a:lnTo>
                    <a:pt x="50" y="507"/>
                  </a:lnTo>
                  <a:lnTo>
                    <a:pt x="61" y="510"/>
                  </a:lnTo>
                  <a:lnTo>
                    <a:pt x="73" y="512"/>
                  </a:lnTo>
                  <a:lnTo>
                    <a:pt x="86" y="514"/>
                  </a:lnTo>
                  <a:lnTo>
                    <a:pt x="99" y="516"/>
                  </a:lnTo>
                  <a:lnTo>
                    <a:pt x="117" y="518"/>
                  </a:lnTo>
                  <a:lnTo>
                    <a:pt x="134" y="520"/>
                  </a:lnTo>
                  <a:lnTo>
                    <a:pt x="145" y="497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8"/>
            <p:cNvSpPr>
              <a:spLocks/>
            </p:cNvSpPr>
            <p:nvPr/>
          </p:nvSpPr>
          <p:spPr bwMode="auto">
            <a:xfrm>
              <a:off x="571" y="281"/>
              <a:ext cx="161" cy="260"/>
            </a:xfrm>
            <a:custGeom>
              <a:avLst/>
              <a:gdLst>
                <a:gd name="T0" fmla="*/ 224 w 320"/>
                <a:gd name="T1" fmla="*/ 329 h 520"/>
                <a:gd name="T2" fmla="*/ 211 w 320"/>
                <a:gd name="T3" fmla="*/ 325 h 520"/>
                <a:gd name="T4" fmla="*/ 192 w 320"/>
                <a:gd name="T5" fmla="*/ 315 h 520"/>
                <a:gd name="T6" fmla="*/ 172 w 320"/>
                <a:gd name="T7" fmla="*/ 300 h 520"/>
                <a:gd name="T8" fmla="*/ 159 w 320"/>
                <a:gd name="T9" fmla="*/ 277 h 520"/>
                <a:gd name="T10" fmla="*/ 163 w 320"/>
                <a:gd name="T11" fmla="*/ 245 h 520"/>
                <a:gd name="T12" fmla="*/ 178 w 320"/>
                <a:gd name="T13" fmla="*/ 214 h 520"/>
                <a:gd name="T14" fmla="*/ 184 w 320"/>
                <a:gd name="T15" fmla="*/ 206 h 520"/>
                <a:gd name="T16" fmla="*/ 192 w 320"/>
                <a:gd name="T17" fmla="*/ 206 h 520"/>
                <a:gd name="T18" fmla="*/ 203 w 320"/>
                <a:gd name="T19" fmla="*/ 195 h 520"/>
                <a:gd name="T20" fmla="*/ 213 w 320"/>
                <a:gd name="T21" fmla="*/ 176 h 520"/>
                <a:gd name="T22" fmla="*/ 215 w 320"/>
                <a:gd name="T23" fmla="*/ 155 h 520"/>
                <a:gd name="T24" fmla="*/ 209 w 320"/>
                <a:gd name="T25" fmla="*/ 143 h 520"/>
                <a:gd name="T26" fmla="*/ 199 w 320"/>
                <a:gd name="T27" fmla="*/ 141 h 520"/>
                <a:gd name="T28" fmla="*/ 201 w 320"/>
                <a:gd name="T29" fmla="*/ 134 h 520"/>
                <a:gd name="T30" fmla="*/ 203 w 320"/>
                <a:gd name="T31" fmla="*/ 113 h 520"/>
                <a:gd name="T32" fmla="*/ 199 w 320"/>
                <a:gd name="T33" fmla="*/ 76 h 520"/>
                <a:gd name="T34" fmla="*/ 182 w 320"/>
                <a:gd name="T35" fmla="*/ 40 h 520"/>
                <a:gd name="T36" fmla="*/ 169 w 320"/>
                <a:gd name="T37" fmla="*/ 25 h 520"/>
                <a:gd name="T38" fmla="*/ 149 w 320"/>
                <a:gd name="T39" fmla="*/ 11 h 520"/>
                <a:gd name="T40" fmla="*/ 125 w 320"/>
                <a:gd name="T41" fmla="*/ 2 h 520"/>
                <a:gd name="T42" fmla="*/ 94 w 320"/>
                <a:gd name="T43" fmla="*/ 0 h 520"/>
                <a:gd name="T44" fmla="*/ 67 w 320"/>
                <a:gd name="T45" fmla="*/ 2 h 520"/>
                <a:gd name="T46" fmla="*/ 46 w 320"/>
                <a:gd name="T47" fmla="*/ 8 h 520"/>
                <a:gd name="T48" fmla="*/ 13 w 320"/>
                <a:gd name="T49" fmla="*/ 27 h 520"/>
                <a:gd name="T50" fmla="*/ 11 w 320"/>
                <a:gd name="T51" fmla="*/ 53 h 520"/>
                <a:gd name="T52" fmla="*/ 38 w 320"/>
                <a:gd name="T53" fmla="*/ 94 h 520"/>
                <a:gd name="T54" fmla="*/ 55 w 320"/>
                <a:gd name="T55" fmla="*/ 138 h 520"/>
                <a:gd name="T56" fmla="*/ 63 w 320"/>
                <a:gd name="T57" fmla="*/ 183 h 520"/>
                <a:gd name="T58" fmla="*/ 67 w 320"/>
                <a:gd name="T59" fmla="*/ 218 h 520"/>
                <a:gd name="T60" fmla="*/ 77 w 320"/>
                <a:gd name="T61" fmla="*/ 239 h 520"/>
                <a:gd name="T62" fmla="*/ 78 w 320"/>
                <a:gd name="T63" fmla="*/ 268 h 520"/>
                <a:gd name="T64" fmla="*/ 71 w 320"/>
                <a:gd name="T65" fmla="*/ 302 h 520"/>
                <a:gd name="T66" fmla="*/ 50 w 320"/>
                <a:gd name="T67" fmla="*/ 338 h 520"/>
                <a:gd name="T68" fmla="*/ 29 w 320"/>
                <a:gd name="T69" fmla="*/ 361 h 520"/>
                <a:gd name="T70" fmla="*/ 15 w 320"/>
                <a:gd name="T71" fmla="*/ 377 h 520"/>
                <a:gd name="T72" fmla="*/ 11 w 320"/>
                <a:gd name="T73" fmla="*/ 396 h 520"/>
                <a:gd name="T74" fmla="*/ 23 w 320"/>
                <a:gd name="T75" fmla="*/ 407 h 520"/>
                <a:gd name="T76" fmla="*/ 40 w 320"/>
                <a:gd name="T77" fmla="*/ 415 h 520"/>
                <a:gd name="T78" fmla="*/ 46 w 320"/>
                <a:gd name="T79" fmla="*/ 419 h 520"/>
                <a:gd name="T80" fmla="*/ 67 w 320"/>
                <a:gd name="T81" fmla="*/ 420 h 520"/>
                <a:gd name="T82" fmla="*/ 94 w 320"/>
                <a:gd name="T83" fmla="*/ 428 h 520"/>
                <a:gd name="T84" fmla="*/ 121 w 320"/>
                <a:gd name="T85" fmla="*/ 442 h 520"/>
                <a:gd name="T86" fmla="*/ 142 w 320"/>
                <a:gd name="T87" fmla="*/ 459 h 520"/>
                <a:gd name="T88" fmla="*/ 161 w 320"/>
                <a:gd name="T89" fmla="*/ 480 h 520"/>
                <a:gd name="T90" fmla="*/ 182 w 320"/>
                <a:gd name="T91" fmla="*/ 508 h 520"/>
                <a:gd name="T92" fmla="*/ 207 w 320"/>
                <a:gd name="T93" fmla="*/ 518 h 520"/>
                <a:gd name="T94" fmla="*/ 251 w 320"/>
                <a:gd name="T95" fmla="*/ 512 h 520"/>
                <a:gd name="T96" fmla="*/ 282 w 320"/>
                <a:gd name="T97" fmla="*/ 505 h 520"/>
                <a:gd name="T98" fmla="*/ 301 w 320"/>
                <a:gd name="T99" fmla="*/ 497 h 520"/>
                <a:gd name="T100" fmla="*/ 312 w 320"/>
                <a:gd name="T101" fmla="*/ 487 h 520"/>
                <a:gd name="T102" fmla="*/ 318 w 320"/>
                <a:gd name="T103" fmla="*/ 482 h 520"/>
                <a:gd name="T104" fmla="*/ 320 w 320"/>
                <a:gd name="T105" fmla="*/ 474 h 520"/>
                <a:gd name="T106" fmla="*/ 320 w 320"/>
                <a:gd name="T107" fmla="*/ 463 h 520"/>
                <a:gd name="T108" fmla="*/ 318 w 320"/>
                <a:gd name="T109" fmla="*/ 428 h 520"/>
                <a:gd name="T110" fmla="*/ 305 w 320"/>
                <a:gd name="T111" fmla="*/ 388 h 520"/>
                <a:gd name="T112" fmla="*/ 282 w 320"/>
                <a:gd name="T113" fmla="*/ 354 h 520"/>
                <a:gd name="T114" fmla="*/ 259 w 320"/>
                <a:gd name="T115" fmla="*/ 336 h 520"/>
                <a:gd name="T116" fmla="*/ 236 w 320"/>
                <a:gd name="T117" fmla="*/ 329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0" h="520">
                  <a:moveTo>
                    <a:pt x="228" y="329"/>
                  </a:moveTo>
                  <a:lnTo>
                    <a:pt x="226" y="329"/>
                  </a:lnTo>
                  <a:lnTo>
                    <a:pt x="224" y="329"/>
                  </a:lnTo>
                  <a:lnTo>
                    <a:pt x="220" y="327"/>
                  </a:lnTo>
                  <a:lnTo>
                    <a:pt x="217" y="327"/>
                  </a:lnTo>
                  <a:lnTo>
                    <a:pt x="211" y="325"/>
                  </a:lnTo>
                  <a:lnTo>
                    <a:pt x="205" y="323"/>
                  </a:lnTo>
                  <a:lnTo>
                    <a:pt x="199" y="319"/>
                  </a:lnTo>
                  <a:lnTo>
                    <a:pt x="192" y="315"/>
                  </a:lnTo>
                  <a:lnTo>
                    <a:pt x="186" y="312"/>
                  </a:lnTo>
                  <a:lnTo>
                    <a:pt x="178" y="306"/>
                  </a:lnTo>
                  <a:lnTo>
                    <a:pt x="172" y="300"/>
                  </a:lnTo>
                  <a:lnTo>
                    <a:pt x="169" y="294"/>
                  </a:lnTo>
                  <a:lnTo>
                    <a:pt x="163" y="285"/>
                  </a:lnTo>
                  <a:lnTo>
                    <a:pt x="159" y="277"/>
                  </a:lnTo>
                  <a:lnTo>
                    <a:pt x="157" y="266"/>
                  </a:lnTo>
                  <a:lnTo>
                    <a:pt x="157" y="254"/>
                  </a:lnTo>
                  <a:lnTo>
                    <a:pt x="163" y="245"/>
                  </a:lnTo>
                  <a:lnTo>
                    <a:pt x="171" y="233"/>
                  </a:lnTo>
                  <a:lnTo>
                    <a:pt x="176" y="222"/>
                  </a:lnTo>
                  <a:lnTo>
                    <a:pt x="178" y="214"/>
                  </a:lnTo>
                  <a:lnTo>
                    <a:pt x="180" y="206"/>
                  </a:lnTo>
                  <a:lnTo>
                    <a:pt x="182" y="206"/>
                  </a:lnTo>
                  <a:lnTo>
                    <a:pt x="184" y="206"/>
                  </a:lnTo>
                  <a:lnTo>
                    <a:pt x="186" y="206"/>
                  </a:lnTo>
                  <a:lnTo>
                    <a:pt x="188" y="206"/>
                  </a:lnTo>
                  <a:lnTo>
                    <a:pt x="192" y="206"/>
                  </a:lnTo>
                  <a:lnTo>
                    <a:pt x="195" y="204"/>
                  </a:lnTo>
                  <a:lnTo>
                    <a:pt x="199" y="199"/>
                  </a:lnTo>
                  <a:lnTo>
                    <a:pt x="203" y="195"/>
                  </a:lnTo>
                  <a:lnTo>
                    <a:pt x="207" y="189"/>
                  </a:lnTo>
                  <a:lnTo>
                    <a:pt x="211" y="182"/>
                  </a:lnTo>
                  <a:lnTo>
                    <a:pt x="213" y="176"/>
                  </a:lnTo>
                  <a:lnTo>
                    <a:pt x="215" y="168"/>
                  </a:lnTo>
                  <a:lnTo>
                    <a:pt x="215" y="160"/>
                  </a:lnTo>
                  <a:lnTo>
                    <a:pt x="215" y="155"/>
                  </a:lnTo>
                  <a:lnTo>
                    <a:pt x="213" y="151"/>
                  </a:lnTo>
                  <a:lnTo>
                    <a:pt x="211" y="147"/>
                  </a:lnTo>
                  <a:lnTo>
                    <a:pt x="209" y="143"/>
                  </a:lnTo>
                  <a:lnTo>
                    <a:pt x="205" y="141"/>
                  </a:lnTo>
                  <a:lnTo>
                    <a:pt x="203" y="141"/>
                  </a:lnTo>
                  <a:lnTo>
                    <a:pt x="199" y="141"/>
                  </a:lnTo>
                  <a:lnTo>
                    <a:pt x="201" y="139"/>
                  </a:lnTo>
                  <a:lnTo>
                    <a:pt x="201" y="136"/>
                  </a:lnTo>
                  <a:lnTo>
                    <a:pt x="201" y="134"/>
                  </a:lnTo>
                  <a:lnTo>
                    <a:pt x="203" y="130"/>
                  </a:lnTo>
                  <a:lnTo>
                    <a:pt x="203" y="122"/>
                  </a:lnTo>
                  <a:lnTo>
                    <a:pt x="203" y="113"/>
                  </a:lnTo>
                  <a:lnTo>
                    <a:pt x="203" y="101"/>
                  </a:lnTo>
                  <a:lnTo>
                    <a:pt x="201" y="90"/>
                  </a:lnTo>
                  <a:lnTo>
                    <a:pt x="199" y="76"/>
                  </a:lnTo>
                  <a:lnTo>
                    <a:pt x="195" y="65"/>
                  </a:lnTo>
                  <a:lnTo>
                    <a:pt x="190" y="52"/>
                  </a:lnTo>
                  <a:lnTo>
                    <a:pt x="182" y="40"/>
                  </a:lnTo>
                  <a:lnTo>
                    <a:pt x="178" y="34"/>
                  </a:lnTo>
                  <a:lnTo>
                    <a:pt x="174" y="29"/>
                  </a:lnTo>
                  <a:lnTo>
                    <a:pt x="169" y="25"/>
                  </a:lnTo>
                  <a:lnTo>
                    <a:pt x="163" y="19"/>
                  </a:lnTo>
                  <a:lnTo>
                    <a:pt x="157" y="15"/>
                  </a:lnTo>
                  <a:lnTo>
                    <a:pt x="149" y="11"/>
                  </a:lnTo>
                  <a:lnTo>
                    <a:pt x="142" y="8"/>
                  </a:lnTo>
                  <a:lnTo>
                    <a:pt x="134" y="6"/>
                  </a:lnTo>
                  <a:lnTo>
                    <a:pt x="125" y="2"/>
                  </a:lnTo>
                  <a:lnTo>
                    <a:pt x="115" y="2"/>
                  </a:lnTo>
                  <a:lnTo>
                    <a:pt x="105" y="0"/>
                  </a:lnTo>
                  <a:lnTo>
                    <a:pt x="94" y="0"/>
                  </a:lnTo>
                  <a:lnTo>
                    <a:pt x="84" y="0"/>
                  </a:lnTo>
                  <a:lnTo>
                    <a:pt x="77" y="0"/>
                  </a:lnTo>
                  <a:lnTo>
                    <a:pt x="67" y="2"/>
                  </a:lnTo>
                  <a:lnTo>
                    <a:pt x="59" y="4"/>
                  </a:lnTo>
                  <a:lnTo>
                    <a:pt x="52" y="6"/>
                  </a:lnTo>
                  <a:lnTo>
                    <a:pt x="46" y="8"/>
                  </a:lnTo>
                  <a:lnTo>
                    <a:pt x="34" y="11"/>
                  </a:lnTo>
                  <a:lnTo>
                    <a:pt x="23" y="19"/>
                  </a:lnTo>
                  <a:lnTo>
                    <a:pt x="13" y="27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11" y="53"/>
                  </a:lnTo>
                  <a:lnTo>
                    <a:pt x="21" y="67"/>
                  </a:lnTo>
                  <a:lnTo>
                    <a:pt x="31" y="80"/>
                  </a:lnTo>
                  <a:lnTo>
                    <a:pt x="38" y="94"/>
                  </a:lnTo>
                  <a:lnTo>
                    <a:pt x="46" y="107"/>
                  </a:lnTo>
                  <a:lnTo>
                    <a:pt x="52" y="122"/>
                  </a:lnTo>
                  <a:lnTo>
                    <a:pt x="55" y="138"/>
                  </a:lnTo>
                  <a:lnTo>
                    <a:pt x="59" y="153"/>
                  </a:lnTo>
                  <a:lnTo>
                    <a:pt x="61" y="168"/>
                  </a:lnTo>
                  <a:lnTo>
                    <a:pt x="63" y="183"/>
                  </a:lnTo>
                  <a:lnTo>
                    <a:pt x="63" y="197"/>
                  </a:lnTo>
                  <a:lnTo>
                    <a:pt x="63" y="210"/>
                  </a:lnTo>
                  <a:lnTo>
                    <a:pt x="67" y="218"/>
                  </a:lnTo>
                  <a:lnTo>
                    <a:pt x="71" y="224"/>
                  </a:lnTo>
                  <a:lnTo>
                    <a:pt x="73" y="231"/>
                  </a:lnTo>
                  <a:lnTo>
                    <a:pt x="77" y="239"/>
                  </a:lnTo>
                  <a:lnTo>
                    <a:pt x="78" y="248"/>
                  </a:lnTo>
                  <a:lnTo>
                    <a:pt x="78" y="258"/>
                  </a:lnTo>
                  <a:lnTo>
                    <a:pt x="78" y="268"/>
                  </a:lnTo>
                  <a:lnTo>
                    <a:pt x="78" y="277"/>
                  </a:lnTo>
                  <a:lnTo>
                    <a:pt x="75" y="289"/>
                  </a:lnTo>
                  <a:lnTo>
                    <a:pt x="71" y="302"/>
                  </a:lnTo>
                  <a:lnTo>
                    <a:pt x="65" y="313"/>
                  </a:lnTo>
                  <a:lnTo>
                    <a:pt x="57" y="327"/>
                  </a:lnTo>
                  <a:lnTo>
                    <a:pt x="50" y="338"/>
                  </a:lnTo>
                  <a:lnTo>
                    <a:pt x="42" y="348"/>
                  </a:lnTo>
                  <a:lnTo>
                    <a:pt x="32" y="357"/>
                  </a:lnTo>
                  <a:lnTo>
                    <a:pt x="29" y="361"/>
                  </a:lnTo>
                  <a:lnTo>
                    <a:pt x="23" y="363"/>
                  </a:lnTo>
                  <a:lnTo>
                    <a:pt x="19" y="371"/>
                  </a:lnTo>
                  <a:lnTo>
                    <a:pt x="15" y="377"/>
                  </a:lnTo>
                  <a:lnTo>
                    <a:pt x="11" y="384"/>
                  </a:lnTo>
                  <a:lnTo>
                    <a:pt x="8" y="392"/>
                  </a:lnTo>
                  <a:lnTo>
                    <a:pt x="11" y="396"/>
                  </a:lnTo>
                  <a:lnTo>
                    <a:pt x="13" y="399"/>
                  </a:lnTo>
                  <a:lnTo>
                    <a:pt x="17" y="403"/>
                  </a:lnTo>
                  <a:lnTo>
                    <a:pt x="23" y="407"/>
                  </a:lnTo>
                  <a:lnTo>
                    <a:pt x="32" y="411"/>
                  </a:lnTo>
                  <a:lnTo>
                    <a:pt x="36" y="413"/>
                  </a:lnTo>
                  <a:lnTo>
                    <a:pt x="40" y="415"/>
                  </a:lnTo>
                  <a:lnTo>
                    <a:pt x="42" y="417"/>
                  </a:lnTo>
                  <a:lnTo>
                    <a:pt x="44" y="419"/>
                  </a:lnTo>
                  <a:lnTo>
                    <a:pt x="46" y="419"/>
                  </a:lnTo>
                  <a:lnTo>
                    <a:pt x="46" y="419"/>
                  </a:lnTo>
                  <a:lnTo>
                    <a:pt x="57" y="419"/>
                  </a:lnTo>
                  <a:lnTo>
                    <a:pt x="67" y="420"/>
                  </a:lnTo>
                  <a:lnTo>
                    <a:pt x="77" y="422"/>
                  </a:lnTo>
                  <a:lnTo>
                    <a:pt x="86" y="426"/>
                  </a:lnTo>
                  <a:lnTo>
                    <a:pt x="94" y="428"/>
                  </a:lnTo>
                  <a:lnTo>
                    <a:pt x="103" y="432"/>
                  </a:lnTo>
                  <a:lnTo>
                    <a:pt x="111" y="436"/>
                  </a:lnTo>
                  <a:lnTo>
                    <a:pt x="121" y="442"/>
                  </a:lnTo>
                  <a:lnTo>
                    <a:pt x="128" y="447"/>
                  </a:lnTo>
                  <a:lnTo>
                    <a:pt x="134" y="453"/>
                  </a:lnTo>
                  <a:lnTo>
                    <a:pt x="142" y="459"/>
                  </a:lnTo>
                  <a:lnTo>
                    <a:pt x="149" y="464"/>
                  </a:lnTo>
                  <a:lnTo>
                    <a:pt x="155" y="472"/>
                  </a:lnTo>
                  <a:lnTo>
                    <a:pt x="161" y="480"/>
                  </a:lnTo>
                  <a:lnTo>
                    <a:pt x="172" y="497"/>
                  </a:lnTo>
                  <a:lnTo>
                    <a:pt x="178" y="503"/>
                  </a:lnTo>
                  <a:lnTo>
                    <a:pt x="182" y="508"/>
                  </a:lnTo>
                  <a:lnTo>
                    <a:pt x="186" y="514"/>
                  </a:lnTo>
                  <a:lnTo>
                    <a:pt x="188" y="520"/>
                  </a:lnTo>
                  <a:lnTo>
                    <a:pt x="207" y="518"/>
                  </a:lnTo>
                  <a:lnTo>
                    <a:pt x="222" y="516"/>
                  </a:lnTo>
                  <a:lnTo>
                    <a:pt x="238" y="514"/>
                  </a:lnTo>
                  <a:lnTo>
                    <a:pt x="251" y="512"/>
                  </a:lnTo>
                  <a:lnTo>
                    <a:pt x="263" y="510"/>
                  </a:lnTo>
                  <a:lnTo>
                    <a:pt x="272" y="507"/>
                  </a:lnTo>
                  <a:lnTo>
                    <a:pt x="282" y="505"/>
                  </a:lnTo>
                  <a:lnTo>
                    <a:pt x="289" y="503"/>
                  </a:lnTo>
                  <a:lnTo>
                    <a:pt x="295" y="499"/>
                  </a:lnTo>
                  <a:lnTo>
                    <a:pt x="301" y="497"/>
                  </a:lnTo>
                  <a:lnTo>
                    <a:pt x="307" y="493"/>
                  </a:lnTo>
                  <a:lnTo>
                    <a:pt x="310" y="491"/>
                  </a:lnTo>
                  <a:lnTo>
                    <a:pt x="312" y="487"/>
                  </a:lnTo>
                  <a:lnTo>
                    <a:pt x="314" y="485"/>
                  </a:lnTo>
                  <a:lnTo>
                    <a:pt x="316" y="484"/>
                  </a:lnTo>
                  <a:lnTo>
                    <a:pt x="318" y="482"/>
                  </a:lnTo>
                  <a:lnTo>
                    <a:pt x="318" y="480"/>
                  </a:lnTo>
                  <a:lnTo>
                    <a:pt x="318" y="476"/>
                  </a:lnTo>
                  <a:lnTo>
                    <a:pt x="320" y="474"/>
                  </a:lnTo>
                  <a:lnTo>
                    <a:pt x="320" y="470"/>
                  </a:lnTo>
                  <a:lnTo>
                    <a:pt x="320" y="466"/>
                  </a:lnTo>
                  <a:lnTo>
                    <a:pt x="320" y="463"/>
                  </a:lnTo>
                  <a:lnTo>
                    <a:pt x="320" y="451"/>
                  </a:lnTo>
                  <a:lnTo>
                    <a:pt x="318" y="440"/>
                  </a:lnTo>
                  <a:lnTo>
                    <a:pt x="318" y="428"/>
                  </a:lnTo>
                  <a:lnTo>
                    <a:pt x="314" y="415"/>
                  </a:lnTo>
                  <a:lnTo>
                    <a:pt x="310" y="401"/>
                  </a:lnTo>
                  <a:lnTo>
                    <a:pt x="305" y="388"/>
                  </a:lnTo>
                  <a:lnTo>
                    <a:pt x="299" y="377"/>
                  </a:lnTo>
                  <a:lnTo>
                    <a:pt x="291" y="363"/>
                  </a:lnTo>
                  <a:lnTo>
                    <a:pt x="282" y="354"/>
                  </a:lnTo>
                  <a:lnTo>
                    <a:pt x="270" y="344"/>
                  </a:lnTo>
                  <a:lnTo>
                    <a:pt x="264" y="340"/>
                  </a:lnTo>
                  <a:lnTo>
                    <a:pt x="259" y="336"/>
                  </a:lnTo>
                  <a:lnTo>
                    <a:pt x="251" y="333"/>
                  </a:lnTo>
                  <a:lnTo>
                    <a:pt x="243" y="331"/>
                  </a:lnTo>
                  <a:lnTo>
                    <a:pt x="236" y="329"/>
                  </a:lnTo>
                  <a:lnTo>
                    <a:pt x="228" y="329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9"/>
            <p:cNvSpPr>
              <a:spLocks/>
            </p:cNvSpPr>
            <p:nvPr/>
          </p:nvSpPr>
          <p:spPr bwMode="auto">
            <a:xfrm>
              <a:off x="361" y="301"/>
              <a:ext cx="295" cy="337"/>
            </a:xfrm>
            <a:custGeom>
              <a:avLst/>
              <a:gdLst>
                <a:gd name="T0" fmla="*/ 456 w 589"/>
                <a:gd name="T1" fmla="*/ 424 h 675"/>
                <a:gd name="T2" fmla="*/ 420 w 589"/>
                <a:gd name="T3" fmla="*/ 409 h 675"/>
                <a:gd name="T4" fmla="*/ 383 w 589"/>
                <a:gd name="T5" fmla="*/ 371 h 675"/>
                <a:gd name="T6" fmla="*/ 378 w 589"/>
                <a:gd name="T7" fmla="*/ 323 h 675"/>
                <a:gd name="T8" fmla="*/ 405 w 589"/>
                <a:gd name="T9" fmla="*/ 270 h 675"/>
                <a:gd name="T10" fmla="*/ 416 w 589"/>
                <a:gd name="T11" fmla="*/ 270 h 675"/>
                <a:gd name="T12" fmla="*/ 433 w 589"/>
                <a:gd name="T13" fmla="*/ 252 h 675"/>
                <a:gd name="T14" fmla="*/ 451 w 589"/>
                <a:gd name="T15" fmla="*/ 208 h 675"/>
                <a:gd name="T16" fmla="*/ 437 w 589"/>
                <a:gd name="T17" fmla="*/ 184 h 675"/>
                <a:gd name="T18" fmla="*/ 431 w 589"/>
                <a:gd name="T19" fmla="*/ 172 h 675"/>
                <a:gd name="T20" fmla="*/ 435 w 589"/>
                <a:gd name="T21" fmla="*/ 145 h 675"/>
                <a:gd name="T22" fmla="*/ 424 w 589"/>
                <a:gd name="T23" fmla="*/ 84 h 675"/>
                <a:gd name="T24" fmla="*/ 403 w 589"/>
                <a:gd name="T25" fmla="*/ 46 h 675"/>
                <a:gd name="T26" fmla="*/ 364 w 589"/>
                <a:gd name="T27" fmla="*/ 15 h 675"/>
                <a:gd name="T28" fmla="*/ 307 w 589"/>
                <a:gd name="T29" fmla="*/ 0 h 675"/>
                <a:gd name="T30" fmla="*/ 238 w 589"/>
                <a:gd name="T31" fmla="*/ 8 h 675"/>
                <a:gd name="T32" fmla="*/ 192 w 589"/>
                <a:gd name="T33" fmla="*/ 33 h 675"/>
                <a:gd name="T34" fmla="*/ 165 w 589"/>
                <a:gd name="T35" fmla="*/ 69 h 675"/>
                <a:gd name="T36" fmla="*/ 150 w 589"/>
                <a:gd name="T37" fmla="*/ 117 h 675"/>
                <a:gd name="T38" fmla="*/ 150 w 589"/>
                <a:gd name="T39" fmla="*/ 164 h 675"/>
                <a:gd name="T40" fmla="*/ 155 w 589"/>
                <a:gd name="T41" fmla="*/ 182 h 675"/>
                <a:gd name="T42" fmla="*/ 136 w 589"/>
                <a:gd name="T43" fmla="*/ 195 h 675"/>
                <a:gd name="T44" fmla="*/ 140 w 589"/>
                <a:gd name="T45" fmla="*/ 235 h 675"/>
                <a:gd name="T46" fmla="*/ 165 w 589"/>
                <a:gd name="T47" fmla="*/ 268 h 675"/>
                <a:gd name="T48" fmla="*/ 176 w 589"/>
                <a:gd name="T49" fmla="*/ 270 h 675"/>
                <a:gd name="T50" fmla="*/ 203 w 589"/>
                <a:gd name="T51" fmla="*/ 317 h 675"/>
                <a:gd name="T52" fmla="*/ 203 w 589"/>
                <a:gd name="T53" fmla="*/ 371 h 675"/>
                <a:gd name="T54" fmla="*/ 165 w 589"/>
                <a:gd name="T55" fmla="*/ 409 h 675"/>
                <a:gd name="T56" fmla="*/ 128 w 589"/>
                <a:gd name="T57" fmla="*/ 424 h 675"/>
                <a:gd name="T58" fmla="*/ 107 w 589"/>
                <a:gd name="T59" fmla="*/ 428 h 675"/>
                <a:gd name="T60" fmla="*/ 63 w 589"/>
                <a:gd name="T61" fmla="*/ 447 h 675"/>
                <a:gd name="T62" fmla="*/ 33 w 589"/>
                <a:gd name="T63" fmla="*/ 480 h 675"/>
                <a:gd name="T64" fmla="*/ 4 w 589"/>
                <a:gd name="T65" fmla="*/ 554 h 675"/>
                <a:gd name="T66" fmla="*/ 0 w 589"/>
                <a:gd name="T67" fmla="*/ 604 h 675"/>
                <a:gd name="T68" fmla="*/ 2 w 589"/>
                <a:gd name="T69" fmla="*/ 623 h 675"/>
                <a:gd name="T70" fmla="*/ 17 w 589"/>
                <a:gd name="T71" fmla="*/ 639 h 675"/>
                <a:gd name="T72" fmla="*/ 42 w 589"/>
                <a:gd name="T73" fmla="*/ 648 h 675"/>
                <a:gd name="T74" fmla="*/ 82 w 589"/>
                <a:gd name="T75" fmla="*/ 660 h 675"/>
                <a:gd name="T76" fmla="*/ 138 w 589"/>
                <a:gd name="T77" fmla="*/ 667 h 675"/>
                <a:gd name="T78" fmla="*/ 215 w 589"/>
                <a:gd name="T79" fmla="*/ 673 h 675"/>
                <a:gd name="T80" fmla="*/ 314 w 589"/>
                <a:gd name="T81" fmla="*/ 675 h 675"/>
                <a:gd name="T82" fmla="*/ 405 w 589"/>
                <a:gd name="T83" fmla="*/ 671 h 675"/>
                <a:gd name="T84" fmla="*/ 474 w 589"/>
                <a:gd name="T85" fmla="*/ 665 h 675"/>
                <a:gd name="T86" fmla="*/ 523 w 589"/>
                <a:gd name="T87" fmla="*/ 656 h 675"/>
                <a:gd name="T88" fmla="*/ 556 w 589"/>
                <a:gd name="T89" fmla="*/ 644 h 675"/>
                <a:gd name="T90" fmla="*/ 581 w 589"/>
                <a:gd name="T91" fmla="*/ 629 h 675"/>
                <a:gd name="T92" fmla="*/ 589 w 589"/>
                <a:gd name="T93" fmla="*/ 614 h 675"/>
                <a:gd name="T94" fmla="*/ 589 w 589"/>
                <a:gd name="T95" fmla="*/ 585 h 675"/>
                <a:gd name="T96" fmla="*/ 568 w 589"/>
                <a:gd name="T97" fmla="*/ 505 h 675"/>
                <a:gd name="T98" fmla="*/ 537 w 589"/>
                <a:gd name="T99" fmla="*/ 459 h 675"/>
                <a:gd name="T100" fmla="*/ 497 w 589"/>
                <a:gd name="T101" fmla="*/ 434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89" h="675">
                  <a:moveTo>
                    <a:pt x="466" y="426"/>
                  </a:moveTo>
                  <a:lnTo>
                    <a:pt x="466" y="426"/>
                  </a:lnTo>
                  <a:lnTo>
                    <a:pt x="464" y="426"/>
                  </a:lnTo>
                  <a:lnTo>
                    <a:pt x="462" y="426"/>
                  </a:lnTo>
                  <a:lnTo>
                    <a:pt x="456" y="424"/>
                  </a:lnTo>
                  <a:lnTo>
                    <a:pt x="452" y="423"/>
                  </a:lnTo>
                  <a:lnTo>
                    <a:pt x="445" y="421"/>
                  </a:lnTo>
                  <a:lnTo>
                    <a:pt x="437" y="419"/>
                  </a:lnTo>
                  <a:lnTo>
                    <a:pt x="429" y="415"/>
                  </a:lnTo>
                  <a:lnTo>
                    <a:pt x="420" y="409"/>
                  </a:lnTo>
                  <a:lnTo>
                    <a:pt x="412" y="403"/>
                  </a:lnTo>
                  <a:lnTo>
                    <a:pt x="405" y="398"/>
                  </a:lnTo>
                  <a:lnTo>
                    <a:pt x="397" y="390"/>
                  </a:lnTo>
                  <a:lnTo>
                    <a:pt x="389" y="380"/>
                  </a:lnTo>
                  <a:lnTo>
                    <a:pt x="383" y="371"/>
                  </a:lnTo>
                  <a:lnTo>
                    <a:pt x="378" y="358"/>
                  </a:lnTo>
                  <a:lnTo>
                    <a:pt x="374" y="344"/>
                  </a:lnTo>
                  <a:lnTo>
                    <a:pt x="374" y="338"/>
                  </a:lnTo>
                  <a:lnTo>
                    <a:pt x="372" y="331"/>
                  </a:lnTo>
                  <a:lnTo>
                    <a:pt x="378" y="323"/>
                  </a:lnTo>
                  <a:lnTo>
                    <a:pt x="383" y="317"/>
                  </a:lnTo>
                  <a:lnTo>
                    <a:pt x="387" y="310"/>
                  </a:lnTo>
                  <a:lnTo>
                    <a:pt x="391" y="302"/>
                  </a:lnTo>
                  <a:lnTo>
                    <a:pt x="399" y="287"/>
                  </a:lnTo>
                  <a:lnTo>
                    <a:pt x="405" y="270"/>
                  </a:lnTo>
                  <a:lnTo>
                    <a:pt x="406" y="270"/>
                  </a:lnTo>
                  <a:lnTo>
                    <a:pt x="408" y="270"/>
                  </a:lnTo>
                  <a:lnTo>
                    <a:pt x="410" y="270"/>
                  </a:lnTo>
                  <a:lnTo>
                    <a:pt x="412" y="270"/>
                  </a:lnTo>
                  <a:lnTo>
                    <a:pt x="416" y="270"/>
                  </a:lnTo>
                  <a:lnTo>
                    <a:pt x="418" y="268"/>
                  </a:lnTo>
                  <a:lnTo>
                    <a:pt x="420" y="268"/>
                  </a:lnTo>
                  <a:lnTo>
                    <a:pt x="424" y="266"/>
                  </a:lnTo>
                  <a:lnTo>
                    <a:pt x="429" y="260"/>
                  </a:lnTo>
                  <a:lnTo>
                    <a:pt x="433" y="252"/>
                  </a:lnTo>
                  <a:lnTo>
                    <a:pt x="439" y="245"/>
                  </a:lnTo>
                  <a:lnTo>
                    <a:pt x="443" y="235"/>
                  </a:lnTo>
                  <a:lnTo>
                    <a:pt x="447" y="226"/>
                  </a:lnTo>
                  <a:lnTo>
                    <a:pt x="449" y="218"/>
                  </a:lnTo>
                  <a:lnTo>
                    <a:pt x="451" y="208"/>
                  </a:lnTo>
                  <a:lnTo>
                    <a:pt x="449" y="201"/>
                  </a:lnTo>
                  <a:lnTo>
                    <a:pt x="449" y="195"/>
                  </a:lnTo>
                  <a:lnTo>
                    <a:pt x="445" y="189"/>
                  </a:lnTo>
                  <a:lnTo>
                    <a:pt x="441" y="185"/>
                  </a:lnTo>
                  <a:lnTo>
                    <a:pt x="437" y="184"/>
                  </a:lnTo>
                  <a:lnTo>
                    <a:pt x="433" y="182"/>
                  </a:lnTo>
                  <a:lnTo>
                    <a:pt x="429" y="182"/>
                  </a:lnTo>
                  <a:lnTo>
                    <a:pt x="429" y="180"/>
                  </a:lnTo>
                  <a:lnTo>
                    <a:pt x="431" y="176"/>
                  </a:lnTo>
                  <a:lnTo>
                    <a:pt x="431" y="172"/>
                  </a:lnTo>
                  <a:lnTo>
                    <a:pt x="433" y="168"/>
                  </a:lnTo>
                  <a:lnTo>
                    <a:pt x="433" y="164"/>
                  </a:lnTo>
                  <a:lnTo>
                    <a:pt x="435" y="159"/>
                  </a:lnTo>
                  <a:lnTo>
                    <a:pt x="435" y="153"/>
                  </a:lnTo>
                  <a:lnTo>
                    <a:pt x="435" y="145"/>
                  </a:lnTo>
                  <a:lnTo>
                    <a:pt x="435" y="132"/>
                  </a:lnTo>
                  <a:lnTo>
                    <a:pt x="433" y="117"/>
                  </a:lnTo>
                  <a:lnTo>
                    <a:pt x="429" y="101"/>
                  </a:lnTo>
                  <a:lnTo>
                    <a:pt x="428" y="94"/>
                  </a:lnTo>
                  <a:lnTo>
                    <a:pt x="424" y="84"/>
                  </a:lnTo>
                  <a:lnTo>
                    <a:pt x="420" y="77"/>
                  </a:lnTo>
                  <a:lnTo>
                    <a:pt x="416" y="69"/>
                  </a:lnTo>
                  <a:lnTo>
                    <a:pt x="412" y="61"/>
                  </a:lnTo>
                  <a:lnTo>
                    <a:pt x="408" y="54"/>
                  </a:lnTo>
                  <a:lnTo>
                    <a:pt x="403" y="46"/>
                  </a:lnTo>
                  <a:lnTo>
                    <a:pt x="397" y="38"/>
                  </a:lnTo>
                  <a:lnTo>
                    <a:pt x="389" y="33"/>
                  </a:lnTo>
                  <a:lnTo>
                    <a:pt x="382" y="27"/>
                  </a:lnTo>
                  <a:lnTo>
                    <a:pt x="374" y="21"/>
                  </a:lnTo>
                  <a:lnTo>
                    <a:pt x="364" y="15"/>
                  </a:lnTo>
                  <a:lnTo>
                    <a:pt x="355" y="12"/>
                  </a:lnTo>
                  <a:lnTo>
                    <a:pt x="343" y="8"/>
                  </a:lnTo>
                  <a:lnTo>
                    <a:pt x="332" y="4"/>
                  </a:lnTo>
                  <a:lnTo>
                    <a:pt x="320" y="2"/>
                  </a:lnTo>
                  <a:lnTo>
                    <a:pt x="307" y="0"/>
                  </a:lnTo>
                  <a:lnTo>
                    <a:pt x="291" y="0"/>
                  </a:lnTo>
                  <a:lnTo>
                    <a:pt x="278" y="0"/>
                  </a:lnTo>
                  <a:lnTo>
                    <a:pt x="263" y="2"/>
                  </a:lnTo>
                  <a:lnTo>
                    <a:pt x="251" y="4"/>
                  </a:lnTo>
                  <a:lnTo>
                    <a:pt x="238" y="8"/>
                  </a:lnTo>
                  <a:lnTo>
                    <a:pt x="228" y="12"/>
                  </a:lnTo>
                  <a:lnTo>
                    <a:pt x="217" y="15"/>
                  </a:lnTo>
                  <a:lnTo>
                    <a:pt x="207" y="21"/>
                  </a:lnTo>
                  <a:lnTo>
                    <a:pt x="199" y="27"/>
                  </a:lnTo>
                  <a:lnTo>
                    <a:pt x="192" y="33"/>
                  </a:lnTo>
                  <a:lnTo>
                    <a:pt x="184" y="38"/>
                  </a:lnTo>
                  <a:lnTo>
                    <a:pt x="178" y="46"/>
                  </a:lnTo>
                  <a:lnTo>
                    <a:pt x="173" y="54"/>
                  </a:lnTo>
                  <a:lnTo>
                    <a:pt x="169" y="61"/>
                  </a:lnTo>
                  <a:lnTo>
                    <a:pt x="165" y="69"/>
                  </a:lnTo>
                  <a:lnTo>
                    <a:pt x="161" y="77"/>
                  </a:lnTo>
                  <a:lnTo>
                    <a:pt x="157" y="84"/>
                  </a:lnTo>
                  <a:lnTo>
                    <a:pt x="155" y="94"/>
                  </a:lnTo>
                  <a:lnTo>
                    <a:pt x="153" y="101"/>
                  </a:lnTo>
                  <a:lnTo>
                    <a:pt x="150" y="117"/>
                  </a:lnTo>
                  <a:lnTo>
                    <a:pt x="148" y="132"/>
                  </a:lnTo>
                  <a:lnTo>
                    <a:pt x="148" y="145"/>
                  </a:lnTo>
                  <a:lnTo>
                    <a:pt x="150" y="153"/>
                  </a:lnTo>
                  <a:lnTo>
                    <a:pt x="150" y="159"/>
                  </a:lnTo>
                  <a:lnTo>
                    <a:pt x="150" y="164"/>
                  </a:lnTo>
                  <a:lnTo>
                    <a:pt x="151" y="168"/>
                  </a:lnTo>
                  <a:lnTo>
                    <a:pt x="151" y="172"/>
                  </a:lnTo>
                  <a:lnTo>
                    <a:pt x="153" y="176"/>
                  </a:lnTo>
                  <a:lnTo>
                    <a:pt x="153" y="180"/>
                  </a:lnTo>
                  <a:lnTo>
                    <a:pt x="155" y="182"/>
                  </a:lnTo>
                  <a:lnTo>
                    <a:pt x="151" y="182"/>
                  </a:lnTo>
                  <a:lnTo>
                    <a:pt x="146" y="184"/>
                  </a:lnTo>
                  <a:lnTo>
                    <a:pt x="142" y="185"/>
                  </a:lnTo>
                  <a:lnTo>
                    <a:pt x="140" y="189"/>
                  </a:lnTo>
                  <a:lnTo>
                    <a:pt x="136" y="195"/>
                  </a:lnTo>
                  <a:lnTo>
                    <a:pt x="134" y="201"/>
                  </a:lnTo>
                  <a:lnTo>
                    <a:pt x="134" y="208"/>
                  </a:lnTo>
                  <a:lnTo>
                    <a:pt x="136" y="218"/>
                  </a:lnTo>
                  <a:lnTo>
                    <a:pt x="138" y="226"/>
                  </a:lnTo>
                  <a:lnTo>
                    <a:pt x="140" y="235"/>
                  </a:lnTo>
                  <a:lnTo>
                    <a:pt x="146" y="245"/>
                  </a:lnTo>
                  <a:lnTo>
                    <a:pt x="150" y="252"/>
                  </a:lnTo>
                  <a:lnTo>
                    <a:pt x="155" y="260"/>
                  </a:lnTo>
                  <a:lnTo>
                    <a:pt x="161" y="266"/>
                  </a:lnTo>
                  <a:lnTo>
                    <a:pt x="165" y="268"/>
                  </a:lnTo>
                  <a:lnTo>
                    <a:pt x="167" y="268"/>
                  </a:lnTo>
                  <a:lnTo>
                    <a:pt x="169" y="270"/>
                  </a:lnTo>
                  <a:lnTo>
                    <a:pt x="171" y="270"/>
                  </a:lnTo>
                  <a:lnTo>
                    <a:pt x="174" y="270"/>
                  </a:lnTo>
                  <a:lnTo>
                    <a:pt x="176" y="270"/>
                  </a:lnTo>
                  <a:lnTo>
                    <a:pt x="176" y="270"/>
                  </a:lnTo>
                  <a:lnTo>
                    <a:pt x="180" y="270"/>
                  </a:lnTo>
                  <a:lnTo>
                    <a:pt x="186" y="287"/>
                  </a:lnTo>
                  <a:lnTo>
                    <a:pt x="194" y="302"/>
                  </a:lnTo>
                  <a:lnTo>
                    <a:pt x="203" y="317"/>
                  </a:lnTo>
                  <a:lnTo>
                    <a:pt x="211" y="331"/>
                  </a:lnTo>
                  <a:lnTo>
                    <a:pt x="211" y="338"/>
                  </a:lnTo>
                  <a:lnTo>
                    <a:pt x="211" y="344"/>
                  </a:lnTo>
                  <a:lnTo>
                    <a:pt x="207" y="358"/>
                  </a:lnTo>
                  <a:lnTo>
                    <a:pt x="203" y="371"/>
                  </a:lnTo>
                  <a:lnTo>
                    <a:pt x="197" y="380"/>
                  </a:lnTo>
                  <a:lnTo>
                    <a:pt x="190" y="390"/>
                  </a:lnTo>
                  <a:lnTo>
                    <a:pt x="182" y="398"/>
                  </a:lnTo>
                  <a:lnTo>
                    <a:pt x="174" y="403"/>
                  </a:lnTo>
                  <a:lnTo>
                    <a:pt x="165" y="409"/>
                  </a:lnTo>
                  <a:lnTo>
                    <a:pt x="157" y="415"/>
                  </a:lnTo>
                  <a:lnTo>
                    <a:pt x="148" y="419"/>
                  </a:lnTo>
                  <a:lnTo>
                    <a:pt x="140" y="421"/>
                  </a:lnTo>
                  <a:lnTo>
                    <a:pt x="134" y="423"/>
                  </a:lnTo>
                  <a:lnTo>
                    <a:pt x="128" y="424"/>
                  </a:lnTo>
                  <a:lnTo>
                    <a:pt x="123" y="426"/>
                  </a:lnTo>
                  <a:lnTo>
                    <a:pt x="121" y="426"/>
                  </a:lnTo>
                  <a:lnTo>
                    <a:pt x="119" y="426"/>
                  </a:lnTo>
                  <a:lnTo>
                    <a:pt x="119" y="426"/>
                  </a:lnTo>
                  <a:lnTo>
                    <a:pt x="107" y="428"/>
                  </a:lnTo>
                  <a:lnTo>
                    <a:pt x="98" y="430"/>
                  </a:lnTo>
                  <a:lnTo>
                    <a:pt x="88" y="434"/>
                  </a:lnTo>
                  <a:lnTo>
                    <a:pt x="79" y="438"/>
                  </a:lnTo>
                  <a:lnTo>
                    <a:pt x="71" y="442"/>
                  </a:lnTo>
                  <a:lnTo>
                    <a:pt x="63" y="447"/>
                  </a:lnTo>
                  <a:lnTo>
                    <a:pt x="56" y="453"/>
                  </a:lnTo>
                  <a:lnTo>
                    <a:pt x="48" y="459"/>
                  </a:lnTo>
                  <a:lnTo>
                    <a:pt x="42" y="467"/>
                  </a:lnTo>
                  <a:lnTo>
                    <a:pt x="36" y="472"/>
                  </a:lnTo>
                  <a:lnTo>
                    <a:pt x="33" y="480"/>
                  </a:lnTo>
                  <a:lnTo>
                    <a:pt x="27" y="489"/>
                  </a:lnTo>
                  <a:lnTo>
                    <a:pt x="19" y="505"/>
                  </a:lnTo>
                  <a:lnTo>
                    <a:pt x="11" y="522"/>
                  </a:lnTo>
                  <a:lnTo>
                    <a:pt x="8" y="539"/>
                  </a:lnTo>
                  <a:lnTo>
                    <a:pt x="4" y="554"/>
                  </a:lnTo>
                  <a:lnTo>
                    <a:pt x="2" y="572"/>
                  </a:lnTo>
                  <a:lnTo>
                    <a:pt x="0" y="585"/>
                  </a:lnTo>
                  <a:lnTo>
                    <a:pt x="0" y="593"/>
                  </a:lnTo>
                  <a:lnTo>
                    <a:pt x="0" y="598"/>
                  </a:lnTo>
                  <a:lnTo>
                    <a:pt x="0" y="604"/>
                  </a:lnTo>
                  <a:lnTo>
                    <a:pt x="0" y="610"/>
                  </a:lnTo>
                  <a:lnTo>
                    <a:pt x="0" y="614"/>
                  </a:lnTo>
                  <a:lnTo>
                    <a:pt x="0" y="618"/>
                  </a:lnTo>
                  <a:lnTo>
                    <a:pt x="2" y="621"/>
                  </a:lnTo>
                  <a:lnTo>
                    <a:pt x="2" y="623"/>
                  </a:lnTo>
                  <a:lnTo>
                    <a:pt x="4" y="627"/>
                  </a:lnTo>
                  <a:lnTo>
                    <a:pt x="6" y="629"/>
                  </a:lnTo>
                  <a:lnTo>
                    <a:pt x="11" y="635"/>
                  </a:lnTo>
                  <a:lnTo>
                    <a:pt x="13" y="637"/>
                  </a:lnTo>
                  <a:lnTo>
                    <a:pt x="17" y="639"/>
                  </a:lnTo>
                  <a:lnTo>
                    <a:pt x="21" y="640"/>
                  </a:lnTo>
                  <a:lnTo>
                    <a:pt x="25" y="642"/>
                  </a:lnTo>
                  <a:lnTo>
                    <a:pt x="31" y="644"/>
                  </a:lnTo>
                  <a:lnTo>
                    <a:pt x="36" y="646"/>
                  </a:lnTo>
                  <a:lnTo>
                    <a:pt x="42" y="648"/>
                  </a:lnTo>
                  <a:lnTo>
                    <a:pt x="50" y="650"/>
                  </a:lnTo>
                  <a:lnTo>
                    <a:pt x="56" y="654"/>
                  </a:lnTo>
                  <a:lnTo>
                    <a:pt x="63" y="656"/>
                  </a:lnTo>
                  <a:lnTo>
                    <a:pt x="73" y="658"/>
                  </a:lnTo>
                  <a:lnTo>
                    <a:pt x="82" y="660"/>
                  </a:lnTo>
                  <a:lnTo>
                    <a:pt x="92" y="662"/>
                  </a:lnTo>
                  <a:lnTo>
                    <a:pt x="102" y="663"/>
                  </a:lnTo>
                  <a:lnTo>
                    <a:pt x="113" y="665"/>
                  </a:lnTo>
                  <a:lnTo>
                    <a:pt x="127" y="667"/>
                  </a:lnTo>
                  <a:lnTo>
                    <a:pt x="138" y="667"/>
                  </a:lnTo>
                  <a:lnTo>
                    <a:pt x="151" y="669"/>
                  </a:lnTo>
                  <a:lnTo>
                    <a:pt x="167" y="671"/>
                  </a:lnTo>
                  <a:lnTo>
                    <a:pt x="182" y="671"/>
                  </a:lnTo>
                  <a:lnTo>
                    <a:pt x="197" y="673"/>
                  </a:lnTo>
                  <a:lnTo>
                    <a:pt x="215" y="673"/>
                  </a:lnTo>
                  <a:lnTo>
                    <a:pt x="234" y="675"/>
                  </a:lnTo>
                  <a:lnTo>
                    <a:pt x="251" y="675"/>
                  </a:lnTo>
                  <a:lnTo>
                    <a:pt x="272" y="675"/>
                  </a:lnTo>
                  <a:lnTo>
                    <a:pt x="291" y="675"/>
                  </a:lnTo>
                  <a:lnTo>
                    <a:pt x="314" y="675"/>
                  </a:lnTo>
                  <a:lnTo>
                    <a:pt x="334" y="675"/>
                  </a:lnTo>
                  <a:lnTo>
                    <a:pt x="353" y="675"/>
                  </a:lnTo>
                  <a:lnTo>
                    <a:pt x="372" y="673"/>
                  </a:lnTo>
                  <a:lnTo>
                    <a:pt x="389" y="673"/>
                  </a:lnTo>
                  <a:lnTo>
                    <a:pt x="405" y="671"/>
                  </a:lnTo>
                  <a:lnTo>
                    <a:pt x="422" y="671"/>
                  </a:lnTo>
                  <a:lnTo>
                    <a:pt x="435" y="669"/>
                  </a:lnTo>
                  <a:lnTo>
                    <a:pt x="449" y="667"/>
                  </a:lnTo>
                  <a:lnTo>
                    <a:pt x="462" y="667"/>
                  </a:lnTo>
                  <a:lnTo>
                    <a:pt x="474" y="665"/>
                  </a:lnTo>
                  <a:lnTo>
                    <a:pt x="485" y="663"/>
                  </a:lnTo>
                  <a:lnTo>
                    <a:pt x="497" y="662"/>
                  </a:lnTo>
                  <a:lnTo>
                    <a:pt x="506" y="660"/>
                  </a:lnTo>
                  <a:lnTo>
                    <a:pt x="516" y="658"/>
                  </a:lnTo>
                  <a:lnTo>
                    <a:pt x="523" y="656"/>
                  </a:lnTo>
                  <a:lnTo>
                    <a:pt x="531" y="654"/>
                  </a:lnTo>
                  <a:lnTo>
                    <a:pt x="539" y="650"/>
                  </a:lnTo>
                  <a:lnTo>
                    <a:pt x="545" y="648"/>
                  </a:lnTo>
                  <a:lnTo>
                    <a:pt x="552" y="646"/>
                  </a:lnTo>
                  <a:lnTo>
                    <a:pt x="556" y="644"/>
                  </a:lnTo>
                  <a:lnTo>
                    <a:pt x="562" y="642"/>
                  </a:lnTo>
                  <a:lnTo>
                    <a:pt x="566" y="640"/>
                  </a:lnTo>
                  <a:lnTo>
                    <a:pt x="569" y="639"/>
                  </a:lnTo>
                  <a:lnTo>
                    <a:pt x="575" y="635"/>
                  </a:lnTo>
                  <a:lnTo>
                    <a:pt x="581" y="629"/>
                  </a:lnTo>
                  <a:lnTo>
                    <a:pt x="585" y="627"/>
                  </a:lnTo>
                  <a:lnTo>
                    <a:pt x="587" y="623"/>
                  </a:lnTo>
                  <a:lnTo>
                    <a:pt x="587" y="621"/>
                  </a:lnTo>
                  <a:lnTo>
                    <a:pt x="587" y="618"/>
                  </a:lnTo>
                  <a:lnTo>
                    <a:pt x="589" y="614"/>
                  </a:lnTo>
                  <a:lnTo>
                    <a:pt x="589" y="610"/>
                  </a:lnTo>
                  <a:lnTo>
                    <a:pt x="589" y="604"/>
                  </a:lnTo>
                  <a:lnTo>
                    <a:pt x="589" y="598"/>
                  </a:lnTo>
                  <a:lnTo>
                    <a:pt x="589" y="593"/>
                  </a:lnTo>
                  <a:lnTo>
                    <a:pt x="589" y="585"/>
                  </a:lnTo>
                  <a:lnTo>
                    <a:pt x="587" y="572"/>
                  </a:lnTo>
                  <a:lnTo>
                    <a:pt x="583" y="554"/>
                  </a:lnTo>
                  <a:lnTo>
                    <a:pt x="579" y="539"/>
                  </a:lnTo>
                  <a:lnTo>
                    <a:pt x="573" y="522"/>
                  </a:lnTo>
                  <a:lnTo>
                    <a:pt x="568" y="505"/>
                  </a:lnTo>
                  <a:lnTo>
                    <a:pt x="558" y="489"/>
                  </a:lnTo>
                  <a:lnTo>
                    <a:pt x="554" y="480"/>
                  </a:lnTo>
                  <a:lnTo>
                    <a:pt x="548" y="472"/>
                  </a:lnTo>
                  <a:lnTo>
                    <a:pt x="543" y="467"/>
                  </a:lnTo>
                  <a:lnTo>
                    <a:pt x="537" y="459"/>
                  </a:lnTo>
                  <a:lnTo>
                    <a:pt x="529" y="453"/>
                  </a:lnTo>
                  <a:lnTo>
                    <a:pt x="521" y="447"/>
                  </a:lnTo>
                  <a:lnTo>
                    <a:pt x="514" y="442"/>
                  </a:lnTo>
                  <a:lnTo>
                    <a:pt x="506" y="438"/>
                  </a:lnTo>
                  <a:lnTo>
                    <a:pt x="497" y="434"/>
                  </a:lnTo>
                  <a:lnTo>
                    <a:pt x="487" y="430"/>
                  </a:lnTo>
                  <a:lnTo>
                    <a:pt x="475" y="428"/>
                  </a:lnTo>
                  <a:lnTo>
                    <a:pt x="466" y="426"/>
                  </a:lnTo>
                  <a:close/>
                </a:path>
              </a:pathLst>
            </a:custGeom>
            <a:solidFill>
              <a:srgbClr val="31313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42"/>
          <p:cNvGrpSpPr>
            <a:grpSpLocks noChangeAspect="1"/>
          </p:cNvGrpSpPr>
          <p:nvPr/>
        </p:nvGrpSpPr>
        <p:grpSpPr bwMode="auto">
          <a:xfrm>
            <a:off x="3320784" y="2053850"/>
            <a:ext cx="431979" cy="369191"/>
            <a:chOff x="280" y="280"/>
            <a:chExt cx="1720" cy="1470"/>
          </a:xfrm>
        </p:grpSpPr>
        <p:sp>
          <p:nvSpPr>
            <p:cNvPr id="75" name="Freeform 43"/>
            <p:cNvSpPr>
              <a:spLocks/>
            </p:cNvSpPr>
            <p:nvPr/>
          </p:nvSpPr>
          <p:spPr bwMode="auto">
            <a:xfrm>
              <a:off x="280" y="280"/>
              <a:ext cx="1344" cy="1206"/>
            </a:xfrm>
            <a:custGeom>
              <a:avLst/>
              <a:gdLst>
                <a:gd name="T0" fmla="*/ 448 w 1344"/>
                <a:gd name="T1" fmla="*/ 748 h 1206"/>
                <a:gd name="T2" fmla="*/ 448 w 1344"/>
                <a:gd name="T3" fmla="*/ 730 h 1206"/>
                <a:gd name="T4" fmla="*/ 454 w 1344"/>
                <a:gd name="T5" fmla="*/ 690 h 1206"/>
                <a:gd name="T6" fmla="*/ 460 w 1344"/>
                <a:gd name="T7" fmla="*/ 648 h 1206"/>
                <a:gd name="T8" fmla="*/ 468 w 1344"/>
                <a:gd name="T9" fmla="*/ 606 h 1206"/>
                <a:gd name="T10" fmla="*/ 482 w 1344"/>
                <a:gd name="T11" fmla="*/ 570 h 1206"/>
                <a:gd name="T12" fmla="*/ 498 w 1344"/>
                <a:gd name="T13" fmla="*/ 530 h 1206"/>
                <a:gd name="T14" fmla="*/ 520 w 1344"/>
                <a:gd name="T15" fmla="*/ 498 h 1206"/>
                <a:gd name="T16" fmla="*/ 544 w 1344"/>
                <a:gd name="T17" fmla="*/ 464 h 1206"/>
                <a:gd name="T18" fmla="*/ 572 w 1344"/>
                <a:gd name="T19" fmla="*/ 434 h 1206"/>
                <a:gd name="T20" fmla="*/ 600 w 1344"/>
                <a:gd name="T21" fmla="*/ 408 h 1206"/>
                <a:gd name="T22" fmla="*/ 632 w 1344"/>
                <a:gd name="T23" fmla="*/ 382 h 1206"/>
                <a:gd name="T24" fmla="*/ 666 w 1344"/>
                <a:gd name="T25" fmla="*/ 362 h 1206"/>
                <a:gd name="T26" fmla="*/ 700 w 1344"/>
                <a:gd name="T27" fmla="*/ 342 h 1206"/>
                <a:gd name="T28" fmla="*/ 740 w 1344"/>
                <a:gd name="T29" fmla="*/ 328 h 1206"/>
                <a:gd name="T30" fmla="*/ 778 w 1344"/>
                <a:gd name="T31" fmla="*/ 318 h 1206"/>
                <a:gd name="T32" fmla="*/ 818 w 1344"/>
                <a:gd name="T33" fmla="*/ 312 h 1206"/>
                <a:gd name="T34" fmla="*/ 862 w 1344"/>
                <a:gd name="T35" fmla="*/ 310 h 1206"/>
                <a:gd name="T36" fmla="*/ 908 w 1344"/>
                <a:gd name="T37" fmla="*/ 312 h 1206"/>
                <a:gd name="T38" fmla="*/ 950 w 1344"/>
                <a:gd name="T39" fmla="*/ 318 h 1206"/>
                <a:gd name="T40" fmla="*/ 994 w 1344"/>
                <a:gd name="T41" fmla="*/ 334 h 1206"/>
                <a:gd name="T42" fmla="*/ 1034 w 1344"/>
                <a:gd name="T43" fmla="*/ 348 h 1206"/>
                <a:gd name="T44" fmla="*/ 1074 w 1344"/>
                <a:gd name="T45" fmla="*/ 372 h 1206"/>
                <a:gd name="T46" fmla="*/ 1112 w 1344"/>
                <a:gd name="T47" fmla="*/ 394 h 1206"/>
                <a:gd name="T48" fmla="*/ 1144 w 1344"/>
                <a:gd name="T49" fmla="*/ 424 h 1206"/>
                <a:gd name="T50" fmla="*/ 1172 w 1344"/>
                <a:gd name="T51" fmla="*/ 458 h 1206"/>
                <a:gd name="T52" fmla="*/ 1344 w 1344"/>
                <a:gd name="T53" fmla="*/ 192 h 1206"/>
                <a:gd name="T54" fmla="*/ 1292 w 1344"/>
                <a:gd name="T55" fmla="*/ 148 h 1206"/>
                <a:gd name="T56" fmla="*/ 1240 w 1344"/>
                <a:gd name="T57" fmla="*/ 110 h 1206"/>
                <a:gd name="T58" fmla="*/ 1182 w 1344"/>
                <a:gd name="T59" fmla="*/ 78 h 1206"/>
                <a:gd name="T60" fmla="*/ 1124 w 1344"/>
                <a:gd name="T61" fmla="*/ 50 h 1206"/>
                <a:gd name="T62" fmla="*/ 1062 w 1344"/>
                <a:gd name="T63" fmla="*/ 30 h 1206"/>
                <a:gd name="T64" fmla="*/ 996 w 1344"/>
                <a:gd name="T65" fmla="*/ 12 h 1206"/>
                <a:gd name="T66" fmla="*/ 930 w 1344"/>
                <a:gd name="T67" fmla="*/ 4 h 1206"/>
                <a:gd name="T68" fmla="*/ 862 w 1344"/>
                <a:gd name="T69" fmla="*/ 0 h 1206"/>
                <a:gd name="T70" fmla="*/ 790 w 1344"/>
                <a:gd name="T71" fmla="*/ 4 h 1206"/>
                <a:gd name="T72" fmla="*/ 718 w 1344"/>
                <a:gd name="T73" fmla="*/ 12 h 1206"/>
                <a:gd name="T74" fmla="*/ 648 w 1344"/>
                <a:gd name="T75" fmla="*/ 32 h 1206"/>
                <a:gd name="T76" fmla="*/ 582 w 1344"/>
                <a:gd name="T77" fmla="*/ 56 h 1206"/>
                <a:gd name="T78" fmla="*/ 520 w 1344"/>
                <a:gd name="T79" fmla="*/ 88 h 1206"/>
                <a:gd name="T80" fmla="*/ 462 w 1344"/>
                <a:gd name="T81" fmla="*/ 124 h 1206"/>
                <a:gd name="T82" fmla="*/ 408 w 1344"/>
                <a:gd name="T83" fmla="*/ 168 h 1206"/>
                <a:gd name="T84" fmla="*/ 354 w 1344"/>
                <a:gd name="T85" fmla="*/ 214 h 1206"/>
                <a:gd name="T86" fmla="*/ 308 w 1344"/>
                <a:gd name="T87" fmla="*/ 266 h 1206"/>
                <a:gd name="T88" fmla="*/ 270 w 1344"/>
                <a:gd name="T89" fmla="*/ 322 h 1206"/>
                <a:gd name="T90" fmla="*/ 232 w 1344"/>
                <a:gd name="T91" fmla="*/ 382 h 1206"/>
                <a:gd name="T92" fmla="*/ 200 w 1344"/>
                <a:gd name="T93" fmla="*/ 446 h 1206"/>
                <a:gd name="T94" fmla="*/ 178 w 1344"/>
                <a:gd name="T95" fmla="*/ 514 h 1206"/>
                <a:gd name="T96" fmla="*/ 160 w 1344"/>
                <a:gd name="T97" fmla="*/ 586 h 1206"/>
                <a:gd name="T98" fmla="*/ 146 w 1344"/>
                <a:gd name="T99" fmla="*/ 658 h 1206"/>
                <a:gd name="T100" fmla="*/ 144 w 1344"/>
                <a:gd name="T101" fmla="*/ 730 h 1206"/>
                <a:gd name="T102" fmla="*/ 144 w 1344"/>
                <a:gd name="T103" fmla="*/ 748 h 1206"/>
                <a:gd name="T104" fmla="*/ 0 w 1344"/>
                <a:gd name="T105" fmla="*/ 748 h 1206"/>
                <a:gd name="T106" fmla="*/ 298 w 1344"/>
                <a:gd name="T107" fmla="*/ 1206 h 1206"/>
                <a:gd name="T108" fmla="*/ 594 w 1344"/>
                <a:gd name="T109" fmla="*/ 748 h 1206"/>
                <a:gd name="T110" fmla="*/ 448 w 1344"/>
                <a:gd name="T111" fmla="*/ 748 h 1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44" h="1206">
                  <a:moveTo>
                    <a:pt x="448" y="748"/>
                  </a:moveTo>
                  <a:lnTo>
                    <a:pt x="448" y="730"/>
                  </a:lnTo>
                  <a:lnTo>
                    <a:pt x="454" y="690"/>
                  </a:lnTo>
                  <a:lnTo>
                    <a:pt x="460" y="648"/>
                  </a:lnTo>
                  <a:lnTo>
                    <a:pt x="468" y="606"/>
                  </a:lnTo>
                  <a:lnTo>
                    <a:pt x="482" y="570"/>
                  </a:lnTo>
                  <a:lnTo>
                    <a:pt x="498" y="530"/>
                  </a:lnTo>
                  <a:lnTo>
                    <a:pt x="520" y="498"/>
                  </a:lnTo>
                  <a:lnTo>
                    <a:pt x="544" y="464"/>
                  </a:lnTo>
                  <a:lnTo>
                    <a:pt x="572" y="434"/>
                  </a:lnTo>
                  <a:lnTo>
                    <a:pt x="600" y="408"/>
                  </a:lnTo>
                  <a:lnTo>
                    <a:pt x="632" y="382"/>
                  </a:lnTo>
                  <a:lnTo>
                    <a:pt x="666" y="362"/>
                  </a:lnTo>
                  <a:lnTo>
                    <a:pt x="700" y="342"/>
                  </a:lnTo>
                  <a:lnTo>
                    <a:pt x="740" y="328"/>
                  </a:lnTo>
                  <a:lnTo>
                    <a:pt x="778" y="318"/>
                  </a:lnTo>
                  <a:lnTo>
                    <a:pt x="818" y="312"/>
                  </a:lnTo>
                  <a:lnTo>
                    <a:pt x="862" y="310"/>
                  </a:lnTo>
                  <a:lnTo>
                    <a:pt x="908" y="312"/>
                  </a:lnTo>
                  <a:lnTo>
                    <a:pt x="950" y="318"/>
                  </a:lnTo>
                  <a:lnTo>
                    <a:pt x="994" y="334"/>
                  </a:lnTo>
                  <a:lnTo>
                    <a:pt x="1034" y="348"/>
                  </a:lnTo>
                  <a:lnTo>
                    <a:pt x="1074" y="372"/>
                  </a:lnTo>
                  <a:lnTo>
                    <a:pt x="1112" y="394"/>
                  </a:lnTo>
                  <a:lnTo>
                    <a:pt x="1144" y="424"/>
                  </a:lnTo>
                  <a:lnTo>
                    <a:pt x="1172" y="458"/>
                  </a:lnTo>
                  <a:lnTo>
                    <a:pt x="1344" y="192"/>
                  </a:lnTo>
                  <a:lnTo>
                    <a:pt x="1292" y="148"/>
                  </a:lnTo>
                  <a:lnTo>
                    <a:pt x="1240" y="110"/>
                  </a:lnTo>
                  <a:lnTo>
                    <a:pt x="1182" y="78"/>
                  </a:lnTo>
                  <a:lnTo>
                    <a:pt x="1124" y="50"/>
                  </a:lnTo>
                  <a:lnTo>
                    <a:pt x="1062" y="30"/>
                  </a:lnTo>
                  <a:lnTo>
                    <a:pt x="996" y="12"/>
                  </a:lnTo>
                  <a:lnTo>
                    <a:pt x="930" y="4"/>
                  </a:lnTo>
                  <a:lnTo>
                    <a:pt x="862" y="0"/>
                  </a:lnTo>
                  <a:lnTo>
                    <a:pt x="790" y="4"/>
                  </a:lnTo>
                  <a:lnTo>
                    <a:pt x="718" y="12"/>
                  </a:lnTo>
                  <a:lnTo>
                    <a:pt x="648" y="32"/>
                  </a:lnTo>
                  <a:lnTo>
                    <a:pt x="582" y="56"/>
                  </a:lnTo>
                  <a:lnTo>
                    <a:pt x="520" y="88"/>
                  </a:lnTo>
                  <a:lnTo>
                    <a:pt x="462" y="124"/>
                  </a:lnTo>
                  <a:lnTo>
                    <a:pt x="408" y="168"/>
                  </a:lnTo>
                  <a:lnTo>
                    <a:pt x="354" y="214"/>
                  </a:lnTo>
                  <a:lnTo>
                    <a:pt x="308" y="266"/>
                  </a:lnTo>
                  <a:lnTo>
                    <a:pt x="270" y="322"/>
                  </a:lnTo>
                  <a:lnTo>
                    <a:pt x="232" y="382"/>
                  </a:lnTo>
                  <a:lnTo>
                    <a:pt x="200" y="446"/>
                  </a:lnTo>
                  <a:lnTo>
                    <a:pt x="178" y="514"/>
                  </a:lnTo>
                  <a:lnTo>
                    <a:pt x="160" y="586"/>
                  </a:lnTo>
                  <a:lnTo>
                    <a:pt x="146" y="658"/>
                  </a:lnTo>
                  <a:lnTo>
                    <a:pt x="144" y="730"/>
                  </a:lnTo>
                  <a:lnTo>
                    <a:pt x="144" y="748"/>
                  </a:lnTo>
                  <a:lnTo>
                    <a:pt x="0" y="748"/>
                  </a:lnTo>
                  <a:lnTo>
                    <a:pt x="298" y="1206"/>
                  </a:lnTo>
                  <a:lnTo>
                    <a:pt x="594" y="748"/>
                  </a:lnTo>
                  <a:lnTo>
                    <a:pt x="448" y="748"/>
                  </a:lnTo>
                  <a:close/>
                </a:path>
              </a:pathLst>
            </a:custGeom>
            <a:solidFill>
              <a:srgbClr val="99D9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44"/>
            <p:cNvSpPr>
              <a:spLocks/>
            </p:cNvSpPr>
            <p:nvPr/>
          </p:nvSpPr>
          <p:spPr bwMode="auto">
            <a:xfrm>
              <a:off x="670" y="576"/>
              <a:ext cx="1330" cy="1174"/>
            </a:xfrm>
            <a:custGeom>
              <a:avLst/>
              <a:gdLst>
                <a:gd name="T0" fmla="*/ 1032 w 1330"/>
                <a:gd name="T1" fmla="*/ 0 h 1174"/>
                <a:gd name="T2" fmla="*/ 734 w 1330"/>
                <a:gd name="T3" fmla="*/ 462 h 1174"/>
                <a:gd name="T4" fmla="*/ 884 w 1330"/>
                <a:gd name="T5" fmla="*/ 462 h 1174"/>
                <a:gd name="T6" fmla="*/ 876 w 1330"/>
                <a:gd name="T7" fmla="*/ 502 h 1174"/>
                <a:gd name="T8" fmla="*/ 870 w 1330"/>
                <a:gd name="T9" fmla="*/ 544 h 1174"/>
                <a:gd name="T10" fmla="*/ 856 w 1330"/>
                <a:gd name="T11" fmla="*/ 582 h 1174"/>
                <a:gd name="T12" fmla="*/ 844 w 1330"/>
                <a:gd name="T13" fmla="*/ 618 h 1174"/>
                <a:gd name="T14" fmla="*/ 824 w 1330"/>
                <a:gd name="T15" fmla="*/ 650 h 1174"/>
                <a:gd name="T16" fmla="*/ 804 w 1330"/>
                <a:gd name="T17" fmla="*/ 686 h 1174"/>
                <a:gd name="T18" fmla="*/ 782 w 1330"/>
                <a:gd name="T19" fmla="*/ 718 h 1174"/>
                <a:gd name="T20" fmla="*/ 754 w 1330"/>
                <a:gd name="T21" fmla="*/ 744 h 1174"/>
                <a:gd name="T22" fmla="*/ 728 w 1330"/>
                <a:gd name="T23" fmla="*/ 770 h 1174"/>
                <a:gd name="T24" fmla="*/ 696 w 1330"/>
                <a:gd name="T25" fmla="*/ 792 h 1174"/>
                <a:gd name="T26" fmla="*/ 662 w 1330"/>
                <a:gd name="T27" fmla="*/ 812 h 1174"/>
                <a:gd name="T28" fmla="*/ 626 w 1330"/>
                <a:gd name="T29" fmla="*/ 830 h 1174"/>
                <a:gd name="T30" fmla="*/ 590 w 1330"/>
                <a:gd name="T31" fmla="*/ 842 h 1174"/>
                <a:gd name="T32" fmla="*/ 550 w 1330"/>
                <a:gd name="T33" fmla="*/ 854 h 1174"/>
                <a:gd name="T34" fmla="*/ 512 w 1330"/>
                <a:gd name="T35" fmla="*/ 860 h 1174"/>
                <a:gd name="T36" fmla="*/ 472 w 1330"/>
                <a:gd name="T37" fmla="*/ 860 h 1174"/>
                <a:gd name="T38" fmla="*/ 426 w 1330"/>
                <a:gd name="T39" fmla="*/ 860 h 1174"/>
                <a:gd name="T40" fmla="*/ 382 w 1330"/>
                <a:gd name="T41" fmla="*/ 854 h 1174"/>
                <a:gd name="T42" fmla="*/ 344 w 1330"/>
                <a:gd name="T43" fmla="*/ 838 h 1174"/>
                <a:gd name="T44" fmla="*/ 304 w 1330"/>
                <a:gd name="T45" fmla="*/ 824 h 1174"/>
                <a:gd name="T46" fmla="*/ 268 w 1330"/>
                <a:gd name="T47" fmla="*/ 806 h 1174"/>
                <a:gd name="T48" fmla="*/ 232 w 1330"/>
                <a:gd name="T49" fmla="*/ 784 h 1174"/>
                <a:gd name="T50" fmla="*/ 198 w 1330"/>
                <a:gd name="T51" fmla="*/ 758 h 1174"/>
                <a:gd name="T52" fmla="*/ 170 w 1330"/>
                <a:gd name="T53" fmla="*/ 726 h 1174"/>
                <a:gd name="T54" fmla="*/ 0 w 1330"/>
                <a:gd name="T55" fmla="*/ 992 h 1174"/>
                <a:gd name="T56" fmla="*/ 50 w 1330"/>
                <a:gd name="T57" fmla="*/ 1030 h 1174"/>
                <a:gd name="T58" fmla="*/ 102 w 1330"/>
                <a:gd name="T59" fmla="*/ 1068 h 1174"/>
                <a:gd name="T60" fmla="*/ 158 w 1330"/>
                <a:gd name="T61" fmla="*/ 1096 h 1174"/>
                <a:gd name="T62" fmla="*/ 216 w 1330"/>
                <a:gd name="T63" fmla="*/ 1122 h 1174"/>
                <a:gd name="T64" fmla="*/ 276 w 1330"/>
                <a:gd name="T65" fmla="*/ 1146 h 1174"/>
                <a:gd name="T66" fmla="*/ 340 w 1330"/>
                <a:gd name="T67" fmla="*/ 1160 h 1174"/>
                <a:gd name="T68" fmla="*/ 406 w 1330"/>
                <a:gd name="T69" fmla="*/ 1168 h 1174"/>
                <a:gd name="T70" fmla="*/ 472 w 1330"/>
                <a:gd name="T71" fmla="*/ 1174 h 1174"/>
                <a:gd name="T72" fmla="*/ 544 w 1330"/>
                <a:gd name="T73" fmla="*/ 1168 h 1174"/>
                <a:gd name="T74" fmla="*/ 612 w 1330"/>
                <a:gd name="T75" fmla="*/ 1160 h 1174"/>
                <a:gd name="T76" fmla="*/ 682 w 1330"/>
                <a:gd name="T77" fmla="*/ 1140 h 1174"/>
                <a:gd name="T78" fmla="*/ 744 w 1330"/>
                <a:gd name="T79" fmla="*/ 1116 h 1174"/>
                <a:gd name="T80" fmla="*/ 804 w 1330"/>
                <a:gd name="T81" fmla="*/ 1088 h 1174"/>
                <a:gd name="T82" fmla="*/ 864 w 1330"/>
                <a:gd name="T83" fmla="*/ 1050 h 1174"/>
                <a:gd name="T84" fmla="*/ 920 w 1330"/>
                <a:gd name="T85" fmla="*/ 1012 h 1174"/>
                <a:gd name="T86" fmla="*/ 968 w 1330"/>
                <a:gd name="T87" fmla="*/ 966 h 1174"/>
                <a:gd name="T88" fmla="*/ 1014 w 1330"/>
                <a:gd name="T89" fmla="*/ 914 h 1174"/>
                <a:gd name="T90" fmla="*/ 1058 w 1330"/>
                <a:gd name="T91" fmla="*/ 860 h 1174"/>
                <a:gd name="T92" fmla="*/ 1094 w 1330"/>
                <a:gd name="T93" fmla="*/ 800 h 1174"/>
                <a:gd name="T94" fmla="*/ 1124 w 1330"/>
                <a:gd name="T95" fmla="*/ 740 h 1174"/>
                <a:gd name="T96" fmla="*/ 1150 w 1330"/>
                <a:gd name="T97" fmla="*/ 674 h 1174"/>
                <a:gd name="T98" fmla="*/ 1170 w 1330"/>
                <a:gd name="T99" fmla="*/ 604 h 1174"/>
                <a:gd name="T100" fmla="*/ 1182 w 1330"/>
                <a:gd name="T101" fmla="*/ 536 h 1174"/>
                <a:gd name="T102" fmla="*/ 1186 w 1330"/>
                <a:gd name="T103" fmla="*/ 462 h 1174"/>
                <a:gd name="T104" fmla="*/ 1330 w 1330"/>
                <a:gd name="T105" fmla="*/ 462 h 1174"/>
                <a:gd name="T106" fmla="*/ 1032 w 1330"/>
                <a:gd name="T107" fmla="*/ 0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30" h="1174">
                  <a:moveTo>
                    <a:pt x="1032" y="0"/>
                  </a:moveTo>
                  <a:lnTo>
                    <a:pt x="734" y="462"/>
                  </a:lnTo>
                  <a:lnTo>
                    <a:pt x="884" y="462"/>
                  </a:lnTo>
                  <a:lnTo>
                    <a:pt x="876" y="502"/>
                  </a:lnTo>
                  <a:lnTo>
                    <a:pt x="870" y="544"/>
                  </a:lnTo>
                  <a:lnTo>
                    <a:pt x="856" y="582"/>
                  </a:lnTo>
                  <a:lnTo>
                    <a:pt x="844" y="618"/>
                  </a:lnTo>
                  <a:lnTo>
                    <a:pt x="824" y="650"/>
                  </a:lnTo>
                  <a:lnTo>
                    <a:pt x="804" y="686"/>
                  </a:lnTo>
                  <a:lnTo>
                    <a:pt x="782" y="718"/>
                  </a:lnTo>
                  <a:lnTo>
                    <a:pt x="754" y="744"/>
                  </a:lnTo>
                  <a:lnTo>
                    <a:pt x="728" y="770"/>
                  </a:lnTo>
                  <a:lnTo>
                    <a:pt x="696" y="792"/>
                  </a:lnTo>
                  <a:lnTo>
                    <a:pt x="662" y="812"/>
                  </a:lnTo>
                  <a:lnTo>
                    <a:pt x="626" y="830"/>
                  </a:lnTo>
                  <a:lnTo>
                    <a:pt x="590" y="842"/>
                  </a:lnTo>
                  <a:lnTo>
                    <a:pt x="550" y="854"/>
                  </a:lnTo>
                  <a:lnTo>
                    <a:pt x="512" y="860"/>
                  </a:lnTo>
                  <a:lnTo>
                    <a:pt x="472" y="860"/>
                  </a:lnTo>
                  <a:lnTo>
                    <a:pt x="426" y="860"/>
                  </a:lnTo>
                  <a:lnTo>
                    <a:pt x="382" y="854"/>
                  </a:lnTo>
                  <a:lnTo>
                    <a:pt x="344" y="838"/>
                  </a:lnTo>
                  <a:lnTo>
                    <a:pt x="304" y="824"/>
                  </a:lnTo>
                  <a:lnTo>
                    <a:pt x="268" y="806"/>
                  </a:lnTo>
                  <a:lnTo>
                    <a:pt x="232" y="784"/>
                  </a:lnTo>
                  <a:lnTo>
                    <a:pt x="198" y="758"/>
                  </a:lnTo>
                  <a:lnTo>
                    <a:pt x="170" y="726"/>
                  </a:lnTo>
                  <a:lnTo>
                    <a:pt x="0" y="992"/>
                  </a:lnTo>
                  <a:lnTo>
                    <a:pt x="50" y="1030"/>
                  </a:lnTo>
                  <a:lnTo>
                    <a:pt x="102" y="1068"/>
                  </a:lnTo>
                  <a:lnTo>
                    <a:pt x="158" y="1096"/>
                  </a:lnTo>
                  <a:lnTo>
                    <a:pt x="216" y="1122"/>
                  </a:lnTo>
                  <a:lnTo>
                    <a:pt x="276" y="1146"/>
                  </a:lnTo>
                  <a:lnTo>
                    <a:pt x="340" y="1160"/>
                  </a:lnTo>
                  <a:lnTo>
                    <a:pt x="406" y="1168"/>
                  </a:lnTo>
                  <a:lnTo>
                    <a:pt x="472" y="1174"/>
                  </a:lnTo>
                  <a:lnTo>
                    <a:pt x="544" y="1168"/>
                  </a:lnTo>
                  <a:lnTo>
                    <a:pt x="612" y="1160"/>
                  </a:lnTo>
                  <a:lnTo>
                    <a:pt x="682" y="1140"/>
                  </a:lnTo>
                  <a:lnTo>
                    <a:pt x="744" y="1116"/>
                  </a:lnTo>
                  <a:lnTo>
                    <a:pt x="804" y="1088"/>
                  </a:lnTo>
                  <a:lnTo>
                    <a:pt x="864" y="1050"/>
                  </a:lnTo>
                  <a:lnTo>
                    <a:pt x="920" y="1012"/>
                  </a:lnTo>
                  <a:lnTo>
                    <a:pt x="968" y="966"/>
                  </a:lnTo>
                  <a:lnTo>
                    <a:pt x="1014" y="914"/>
                  </a:lnTo>
                  <a:lnTo>
                    <a:pt x="1058" y="860"/>
                  </a:lnTo>
                  <a:lnTo>
                    <a:pt x="1094" y="800"/>
                  </a:lnTo>
                  <a:lnTo>
                    <a:pt x="1124" y="740"/>
                  </a:lnTo>
                  <a:lnTo>
                    <a:pt x="1150" y="674"/>
                  </a:lnTo>
                  <a:lnTo>
                    <a:pt x="1170" y="604"/>
                  </a:lnTo>
                  <a:lnTo>
                    <a:pt x="1182" y="536"/>
                  </a:lnTo>
                  <a:lnTo>
                    <a:pt x="1186" y="462"/>
                  </a:lnTo>
                  <a:lnTo>
                    <a:pt x="1330" y="462"/>
                  </a:lnTo>
                  <a:lnTo>
                    <a:pt x="1032" y="0"/>
                  </a:lnTo>
                  <a:close/>
                </a:path>
              </a:pathLst>
            </a:custGeom>
            <a:solidFill>
              <a:srgbClr val="99D9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0" name="Group 42"/>
          <p:cNvGrpSpPr>
            <a:grpSpLocks noChangeAspect="1"/>
          </p:cNvGrpSpPr>
          <p:nvPr/>
        </p:nvGrpSpPr>
        <p:grpSpPr bwMode="auto">
          <a:xfrm>
            <a:off x="5931151" y="2059838"/>
            <a:ext cx="431979" cy="369191"/>
            <a:chOff x="280" y="280"/>
            <a:chExt cx="1720" cy="1470"/>
          </a:xfrm>
        </p:grpSpPr>
        <p:sp>
          <p:nvSpPr>
            <p:cNvPr id="111" name="Freeform 43"/>
            <p:cNvSpPr>
              <a:spLocks/>
            </p:cNvSpPr>
            <p:nvPr/>
          </p:nvSpPr>
          <p:spPr bwMode="auto">
            <a:xfrm>
              <a:off x="280" y="280"/>
              <a:ext cx="1344" cy="1206"/>
            </a:xfrm>
            <a:custGeom>
              <a:avLst/>
              <a:gdLst>
                <a:gd name="T0" fmla="*/ 448 w 1344"/>
                <a:gd name="T1" fmla="*/ 748 h 1206"/>
                <a:gd name="T2" fmla="*/ 448 w 1344"/>
                <a:gd name="T3" fmla="*/ 730 h 1206"/>
                <a:gd name="T4" fmla="*/ 454 w 1344"/>
                <a:gd name="T5" fmla="*/ 690 h 1206"/>
                <a:gd name="T6" fmla="*/ 460 w 1344"/>
                <a:gd name="T7" fmla="*/ 648 h 1206"/>
                <a:gd name="T8" fmla="*/ 468 w 1344"/>
                <a:gd name="T9" fmla="*/ 606 h 1206"/>
                <a:gd name="T10" fmla="*/ 482 w 1344"/>
                <a:gd name="T11" fmla="*/ 570 h 1206"/>
                <a:gd name="T12" fmla="*/ 498 w 1344"/>
                <a:gd name="T13" fmla="*/ 530 h 1206"/>
                <a:gd name="T14" fmla="*/ 520 w 1344"/>
                <a:gd name="T15" fmla="*/ 498 h 1206"/>
                <a:gd name="T16" fmla="*/ 544 w 1344"/>
                <a:gd name="T17" fmla="*/ 464 h 1206"/>
                <a:gd name="T18" fmla="*/ 572 w 1344"/>
                <a:gd name="T19" fmla="*/ 434 h 1206"/>
                <a:gd name="T20" fmla="*/ 600 w 1344"/>
                <a:gd name="T21" fmla="*/ 408 h 1206"/>
                <a:gd name="T22" fmla="*/ 632 w 1344"/>
                <a:gd name="T23" fmla="*/ 382 h 1206"/>
                <a:gd name="T24" fmla="*/ 666 w 1344"/>
                <a:gd name="T25" fmla="*/ 362 h 1206"/>
                <a:gd name="T26" fmla="*/ 700 w 1344"/>
                <a:gd name="T27" fmla="*/ 342 h 1206"/>
                <a:gd name="T28" fmla="*/ 740 w 1344"/>
                <a:gd name="T29" fmla="*/ 328 h 1206"/>
                <a:gd name="T30" fmla="*/ 778 w 1344"/>
                <a:gd name="T31" fmla="*/ 318 h 1206"/>
                <a:gd name="T32" fmla="*/ 818 w 1344"/>
                <a:gd name="T33" fmla="*/ 312 h 1206"/>
                <a:gd name="T34" fmla="*/ 862 w 1344"/>
                <a:gd name="T35" fmla="*/ 310 h 1206"/>
                <a:gd name="T36" fmla="*/ 908 w 1344"/>
                <a:gd name="T37" fmla="*/ 312 h 1206"/>
                <a:gd name="T38" fmla="*/ 950 w 1344"/>
                <a:gd name="T39" fmla="*/ 318 h 1206"/>
                <a:gd name="T40" fmla="*/ 994 w 1344"/>
                <a:gd name="T41" fmla="*/ 334 h 1206"/>
                <a:gd name="T42" fmla="*/ 1034 w 1344"/>
                <a:gd name="T43" fmla="*/ 348 h 1206"/>
                <a:gd name="T44" fmla="*/ 1074 w 1344"/>
                <a:gd name="T45" fmla="*/ 372 h 1206"/>
                <a:gd name="T46" fmla="*/ 1112 w 1344"/>
                <a:gd name="T47" fmla="*/ 394 h 1206"/>
                <a:gd name="T48" fmla="*/ 1144 w 1344"/>
                <a:gd name="T49" fmla="*/ 424 h 1206"/>
                <a:gd name="T50" fmla="*/ 1172 w 1344"/>
                <a:gd name="T51" fmla="*/ 458 h 1206"/>
                <a:gd name="T52" fmla="*/ 1344 w 1344"/>
                <a:gd name="T53" fmla="*/ 192 h 1206"/>
                <a:gd name="T54" fmla="*/ 1292 w 1344"/>
                <a:gd name="T55" fmla="*/ 148 h 1206"/>
                <a:gd name="T56" fmla="*/ 1240 w 1344"/>
                <a:gd name="T57" fmla="*/ 110 h 1206"/>
                <a:gd name="T58" fmla="*/ 1182 w 1344"/>
                <a:gd name="T59" fmla="*/ 78 h 1206"/>
                <a:gd name="T60" fmla="*/ 1124 w 1344"/>
                <a:gd name="T61" fmla="*/ 50 h 1206"/>
                <a:gd name="T62" fmla="*/ 1062 w 1344"/>
                <a:gd name="T63" fmla="*/ 30 h 1206"/>
                <a:gd name="T64" fmla="*/ 996 w 1344"/>
                <a:gd name="T65" fmla="*/ 12 h 1206"/>
                <a:gd name="T66" fmla="*/ 930 w 1344"/>
                <a:gd name="T67" fmla="*/ 4 h 1206"/>
                <a:gd name="T68" fmla="*/ 862 w 1344"/>
                <a:gd name="T69" fmla="*/ 0 h 1206"/>
                <a:gd name="T70" fmla="*/ 790 w 1344"/>
                <a:gd name="T71" fmla="*/ 4 h 1206"/>
                <a:gd name="T72" fmla="*/ 718 w 1344"/>
                <a:gd name="T73" fmla="*/ 12 h 1206"/>
                <a:gd name="T74" fmla="*/ 648 w 1344"/>
                <a:gd name="T75" fmla="*/ 32 h 1206"/>
                <a:gd name="T76" fmla="*/ 582 w 1344"/>
                <a:gd name="T77" fmla="*/ 56 h 1206"/>
                <a:gd name="T78" fmla="*/ 520 w 1344"/>
                <a:gd name="T79" fmla="*/ 88 h 1206"/>
                <a:gd name="T80" fmla="*/ 462 w 1344"/>
                <a:gd name="T81" fmla="*/ 124 h 1206"/>
                <a:gd name="T82" fmla="*/ 408 w 1344"/>
                <a:gd name="T83" fmla="*/ 168 h 1206"/>
                <a:gd name="T84" fmla="*/ 354 w 1344"/>
                <a:gd name="T85" fmla="*/ 214 h 1206"/>
                <a:gd name="T86" fmla="*/ 308 w 1344"/>
                <a:gd name="T87" fmla="*/ 266 h 1206"/>
                <a:gd name="T88" fmla="*/ 270 w 1344"/>
                <a:gd name="T89" fmla="*/ 322 h 1206"/>
                <a:gd name="T90" fmla="*/ 232 w 1344"/>
                <a:gd name="T91" fmla="*/ 382 h 1206"/>
                <a:gd name="T92" fmla="*/ 200 w 1344"/>
                <a:gd name="T93" fmla="*/ 446 h 1206"/>
                <a:gd name="T94" fmla="*/ 178 w 1344"/>
                <a:gd name="T95" fmla="*/ 514 h 1206"/>
                <a:gd name="T96" fmla="*/ 160 w 1344"/>
                <a:gd name="T97" fmla="*/ 586 h 1206"/>
                <a:gd name="T98" fmla="*/ 146 w 1344"/>
                <a:gd name="T99" fmla="*/ 658 h 1206"/>
                <a:gd name="T100" fmla="*/ 144 w 1344"/>
                <a:gd name="T101" fmla="*/ 730 h 1206"/>
                <a:gd name="T102" fmla="*/ 144 w 1344"/>
                <a:gd name="T103" fmla="*/ 748 h 1206"/>
                <a:gd name="T104" fmla="*/ 0 w 1344"/>
                <a:gd name="T105" fmla="*/ 748 h 1206"/>
                <a:gd name="T106" fmla="*/ 298 w 1344"/>
                <a:gd name="T107" fmla="*/ 1206 h 1206"/>
                <a:gd name="T108" fmla="*/ 594 w 1344"/>
                <a:gd name="T109" fmla="*/ 748 h 1206"/>
                <a:gd name="T110" fmla="*/ 448 w 1344"/>
                <a:gd name="T111" fmla="*/ 748 h 1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44" h="1206">
                  <a:moveTo>
                    <a:pt x="448" y="748"/>
                  </a:moveTo>
                  <a:lnTo>
                    <a:pt x="448" y="730"/>
                  </a:lnTo>
                  <a:lnTo>
                    <a:pt x="454" y="690"/>
                  </a:lnTo>
                  <a:lnTo>
                    <a:pt x="460" y="648"/>
                  </a:lnTo>
                  <a:lnTo>
                    <a:pt x="468" y="606"/>
                  </a:lnTo>
                  <a:lnTo>
                    <a:pt x="482" y="570"/>
                  </a:lnTo>
                  <a:lnTo>
                    <a:pt x="498" y="530"/>
                  </a:lnTo>
                  <a:lnTo>
                    <a:pt x="520" y="498"/>
                  </a:lnTo>
                  <a:lnTo>
                    <a:pt x="544" y="464"/>
                  </a:lnTo>
                  <a:lnTo>
                    <a:pt x="572" y="434"/>
                  </a:lnTo>
                  <a:lnTo>
                    <a:pt x="600" y="408"/>
                  </a:lnTo>
                  <a:lnTo>
                    <a:pt x="632" y="382"/>
                  </a:lnTo>
                  <a:lnTo>
                    <a:pt x="666" y="362"/>
                  </a:lnTo>
                  <a:lnTo>
                    <a:pt x="700" y="342"/>
                  </a:lnTo>
                  <a:lnTo>
                    <a:pt x="740" y="328"/>
                  </a:lnTo>
                  <a:lnTo>
                    <a:pt x="778" y="318"/>
                  </a:lnTo>
                  <a:lnTo>
                    <a:pt x="818" y="312"/>
                  </a:lnTo>
                  <a:lnTo>
                    <a:pt x="862" y="310"/>
                  </a:lnTo>
                  <a:lnTo>
                    <a:pt x="908" y="312"/>
                  </a:lnTo>
                  <a:lnTo>
                    <a:pt x="950" y="318"/>
                  </a:lnTo>
                  <a:lnTo>
                    <a:pt x="994" y="334"/>
                  </a:lnTo>
                  <a:lnTo>
                    <a:pt x="1034" y="348"/>
                  </a:lnTo>
                  <a:lnTo>
                    <a:pt x="1074" y="372"/>
                  </a:lnTo>
                  <a:lnTo>
                    <a:pt x="1112" y="394"/>
                  </a:lnTo>
                  <a:lnTo>
                    <a:pt x="1144" y="424"/>
                  </a:lnTo>
                  <a:lnTo>
                    <a:pt x="1172" y="458"/>
                  </a:lnTo>
                  <a:lnTo>
                    <a:pt x="1344" y="192"/>
                  </a:lnTo>
                  <a:lnTo>
                    <a:pt x="1292" y="148"/>
                  </a:lnTo>
                  <a:lnTo>
                    <a:pt x="1240" y="110"/>
                  </a:lnTo>
                  <a:lnTo>
                    <a:pt x="1182" y="78"/>
                  </a:lnTo>
                  <a:lnTo>
                    <a:pt x="1124" y="50"/>
                  </a:lnTo>
                  <a:lnTo>
                    <a:pt x="1062" y="30"/>
                  </a:lnTo>
                  <a:lnTo>
                    <a:pt x="996" y="12"/>
                  </a:lnTo>
                  <a:lnTo>
                    <a:pt x="930" y="4"/>
                  </a:lnTo>
                  <a:lnTo>
                    <a:pt x="862" y="0"/>
                  </a:lnTo>
                  <a:lnTo>
                    <a:pt x="790" y="4"/>
                  </a:lnTo>
                  <a:lnTo>
                    <a:pt x="718" y="12"/>
                  </a:lnTo>
                  <a:lnTo>
                    <a:pt x="648" y="32"/>
                  </a:lnTo>
                  <a:lnTo>
                    <a:pt x="582" y="56"/>
                  </a:lnTo>
                  <a:lnTo>
                    <a:pt x="520" y="88"/>
                  </a:lnTo>
                  <a:lnTo>
                    <a:pt x="462" y="124"/>
                  </a:lnTo>
                  <a:lnTo>
                    <a:pt x="408" y="168"/>
                  </a:lnTo>
                  <a:lnTo>
                    <a:pt x="354" y="214"/>
                  </a:lnTo>
                  <a:lnTo>
                    <a:pt x="308" y="266"/>
                  </a:lnTo>
                  <a:lnTo>
                    <a:pt x="270" y="322"/>
                  </a:lnTo>
                  <a:lnTo>
                    <a:pt x="232" y="382"/>
                  </a:lnTo>
                  <a:lnTo>
                    <a:pt x="200" y="446"/>
                  </a:lnTo>
                  <a:lnTo>
                    <a:pt x="178" y="514"/>
                  </a:lnTo>
                  <a:lnTo>
                    <a:pt x="160" y="586"/>
                  </a:lnTo>
                  <a:lnTo>
                    <a:pt x="146" y="658"/>
                  </a:lnTo>
                  <a:lnTo>
                    <a:pt x="144" y="730"/>
                  </a:lnTo>
                  <a:lnTo>
                    <a:pt x="144" y="748"/>
                  </a:lnTo>
                  <a:lnTo>
                    <a:pt x="0" y="748"/>
                  </a:lnTo>
                  <a:lnTo>
                    <a:pt x="298" y="1206"/>
                  </a:lnTo>
                  <a:lnTo>
                    <a:pt x="594" y="748"/>
                  </a:lnTo>
                  <a:lnTo>
                    <a:pt x="448" y="748"/>
                  </a:lnTo>
                  <a:close/>
                </a:path>
              </a:pathLst>
            </a:custGeom>
            <a:solidFill>
              <a:srgbClr val="99D9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44"/>
            <p:cNvSpPr>
              <a:spLocks/>
            </p:cNvSpPr>
            <p:nvPr/>
          </p:nvSpPr>
          <p:spPr bwMode="auto">
            <a:xfrm>
              <a:off x="670" y="576"/>
              <a:ext cx="1330" cy="1174"/>
            </a:xfrm>
            <a:custGeom>
              <a:avLst/>
              <a:gdLst>
                <a:gd name="T0" fmla="*/ 1032 w 1330"/>
                <a:gd name="T1" fmla="*/ 0 h 1174"/>
                <a:gd name="T2" fmla="*/ 734 w 1330"/>
                <a:gd name="T3" fmla="*/ 462 h 1174"/>
                <a:gd name="T4" fmla="*/ 884 w 1330"/>
                <a:gd name="T5" fmla="*/ 462 h 1174"/>
                <a:gd name="T6" fmla="*/ 876 w 1330"/>
                <a:gd name="T7" fmla="*/ 502 h 1174"/>
                <a:gd name="T8" fmla="*/ 870 w 1330"/>
                <a:gd name="T9" fmla="*/ 544 h 1174"/>
                <a:gd name="T10" fmla="*/ 856 w 1330"/>
                <a:gd name="T11" fmla="*/ 582 h 1174"/>
                <a:gd name="T12" fmla="*/ 844 w 1330"/>
                <a:gd name="T13" fmla="*/ 618 h 1174"/>
                <a:gd name="T14" fmla="*/ 824 w 1330"/>
                <a:gd name="T15" fmla="*/ 650 h 1174"/>
                <a:gd name="T16" fmla="*/ 804 w 1330"/>
                <a:gd name="T17" fmla="*/ 686 h 1174"/>
                <a:gd name="T18" fmla="*/ 782 w 1330"/>
                <a:gd name="T19" fmla="*/ 718 h 1174"/>
                <a:gd name="T20" fmla="*/ 754 w 1330"/>
                <a:gd name="T21" fmla="*/ 744 h 1174"/>
                <a:gd name="T22" fmla="*/ 728 w 1330"/>
                <a:gd name="T23" fmla="*/ 770 h 1174"/>
                <a:gd name="T24" fmla="*/ 696 w 1330"/>
                <a:gd name="T25" fmla="*/ 792 h 1174"/>
                <a:gd name="T26" fmla="*/ 662 w 1330"/>
                <a:gd name="T27" fmla="*/ 812 h 1174"/>
                <a:gd name="T28" fmla="*/ 626 w 1330"/>
                <a:gd name="T29" fmla="*/ 830 h 1174"/>
                <a:gd name="T30" fmla="*/ 590 w 1330"/>
                <a:gd name="T31" fmla="*/ 842 h 1174"/>
                <a:gd name="T32" fmla="*/ 550 w 1330"/>
                <a:gd name="T33" fmla="*/ 854 h 1174"/>
                <a:gd name="T34" fmla="*/ 512 w 1330"/>
                <a:gd name="T35" fmla="*/ 860 h 1174"/>
                <a:gd name="T36" fmla="*/ 472 w 1330"/>
                <a:gd name="T37" fmla="*/ 860 h 1174"/>
                <a:gd name="T38" fmla="*/ 426 w 1330"/>
                <a:gd name="T39" fmla="*/ 860 h 1174"/>
                <a:gd name="T40" fmla="*/ 382 w 1330"/>
                <a:gd name="T41" fmla="*/ 854 h 1174"/>
                <a:gd name="T42" fmla="*/ 344 w 1330"/>
                <a:gd name="T43" fmla="*/ 838 h 1174"/>
                <a:gd name="T44" fmla="*/ 304 w 1330"/>
                <a:gd name="T45" fmla="*/ 824 h 1174"/>
                <a:gd name="T46" fmla="*/ 268 w 1330"/>
                <a:gd name="T47" fmla="*/ 806 h 1174"/>
                <a:gd name="T48" fmla="*/ 232 w 1330"/>
                <a:gd name="T49" fmla="*/ 784 h 1174"/>
                <a:gd name="T50" fmla="*/ 198 w 1330"/>
                <a:gd name="T51" fmla="*/ 758 h 1174"/>
                <a:gd name="T52" fmla="*/ 170 w 1330"/>
                <a:gd name="T53" fmla="*/ 726 h 1174"/>
                <a:gd name="T54" fmla="*/ 0 w 1330"/>
                <a:gd name="T55" fmla="*/ 992 h 1174"/>
                <a:gd name="T56" fmla="*/ 50 w 1330"/>
                <a:gd name="T57" fmla="*/ 1030 h 1174"/>
                <a:gd name="T58" fmla="*/ 102 w 1330"/>
                <a:gd name="T59" fmla="*/ 1068 h 1174"/>
                <a:gd name="T60" fmla="*/ 158 w 1330"/>
                <a:gd name="T61" fmla="*/ 1096 h 1174"/>
                <a:gd name="T62" fmla="*/ 216 w 1330"/>
                <a:gd name="T63" fmla="*/ 1122 h 1174"/>
                <a:gd name="T64" fmla="*/ 276 w 1330"/>
                <a:gd name="T65" fmla="*/ 1146 h 1174"/>
                <a:gd name="T66" fmla="*/ 340 w 1330"/>
                <a:gd name="T67" fmla="*/ 1160 h 1174"/>
                <a:gd name="T68" fmla="*/ 406 w 1330"/>
                <a:gd name="T69" fmla="*/ 1168 h 1174"/>
                <a:gd name="T70" fmla="*/ 472 w 1330"/>
                <a:gd name="T71" fmla="*/ 1174 h 1174"/>
                <a:gd name="T72" fmla="*/ 544 w 1330"/>
                <a:gd name="T73" fmla="*/ 1168 h 1174"/>
                <a:gd name="T74" fmla="*/ 612 w 1330"/>
                <a:gd name="T75" fmla="*/ 1160 h 1174"/>
                <a:gd name="T76" fmla="*/ 682 w 1330"/>
                <a:gd name="T77" fmla="*/ 1140 h 1174"/>
                <a:gd name="T78" fmla="*/ 744 w 1330"/>
                <a:gd name="T79" fmla="*/ 1116 h 1174"/>
                <a:gd name="T80" fmla="*/ 804 w 1330"/>
                <a:gd name="T81" fmla="*/ 1088 h 1174"/>
                <a:gd name="T82" fmla="*/ 864 w 1330"/>
                <a:gd name="T83" fmla="*/ 1050 h 1174"/>
                <a:gd name="T84" fmla="*/ 920 w 1330"/>
                <a:gd name="T85" fmla="*/ 1012 h 1174"/>
                <a:gd name="T86" fmla="*/ 968 w 1330"/>
                <a:gd name="T87" fmla="*/ 966 h 1174"/>
                <a:gd name="T88" fmla="*/ 1014 w 1330"/>
                <a:gd name="T89" fmla="*/ 914 h 1174"/>
                <a:gd name="T90" fmla="*/ 1058 w 1330"/>
                <a:gd name="T91" fmla="*/ 860 h 1174"/>
                <a:gd name="T92" fmla="*/ 1094 w 1330"/>
                <a:gd name="T93" fmla="*/ 800 h 1174"/>
                <a:gd name="T94" fmla="*/ 1124 w 1330"/>
                <a:gd name="T95" fmla="*/ 740 h 1174"/>
                <a:gd name="T96" fmla="*/ 1150 w 1330"/>
                <a:gd name="T97" fmla="*/ 674 h 1174"/>
                <a:gd name="T98" fmla="*/ 1170 w 1330"/>
                <a:gd name="T99" fmla="*/ 604 h 1174"/>
                <a:gd name="T100" fmla="*/ 1182 w 1330"/>
                <a:gd name="T101" fmla="*/ 536 h 1174"/>
                <a:gd name="T102" fmla="*/ 1186 w 1330"/>
                <a:gd name="T103" fmla="*/ 462 h 1174"/>
                <a:gd name="T104" fmla="*/ 1330 w 1330"/>
                <a:gd name="T105" fmla="*/ 462 h 1174"/>
                <a:gd name="T106" fmla="*/ 1032 w 1330"/>
                <a:gd name="T107" fmla="*/ 0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30" h="1174">
                  <a:moveTo>
                    <a:pt x="1032" y="0"/>
                  </a:moveTo>
                  <a:lnTo>
                    <a:pt x="734" y="462"/>
                  </a:lnTo>
                  <a:lnTo>
                    <a:pt x="884" y="462"/>
                  </a:lnTo>
                  <a:lnTo>
                    <a:pt x="876" y="502"/>
                  </a:lnTo>
                  <a:lnTo>
                    <a:pt x="870" y="544"/>
                  </a:lnTo>
                  <a:lnTo>
                    <a:pt x="856" y="582"/>
                  </a:lnTo>
                  <a:lnTo>
                    <a:pt x="844" y="618"/>
                  </a:lnTo>
                  <a:lnTo>
                    <a:pt x="824" y="650"/>
                  </a:lnTo>
                  <a:lnTo>
                    <a:pt x="804" y="686"/>
                  </a:lnTo>
                  <a:lnTo>
                    <a:pt x="782" y="718"/>
                  </a:lnTo>
                  <a:lnTo>
                    <a:pt x="754" y="744"/>
                  </a:lnTo>
                  <a:lnTo>
                    <a:pt x="728" y="770"/>
                  </a:lnTo>
                  <a:lnTo>
                    <a:pt x="696" y="792"/>
                  </a:lnTo>
                  <a:lnTo>
                    <a:pt x="662" y="812"/>
                  </a:lnTo>
                  <a:lnTo>
                    <a:pt x="626" y="830"/>
                  </a:lnTo>
                  <a:lnTo>
                    <a:pt x="590" y="842"/>
                  </a:lnTo>
                  <a:lnTo>
                    <a:pt x="550" y="854"/>
                  </a:lnTo>
                  <a:lnTo>
                    <a:pt x="512" y="860"/>
                  </a:lnTo>
                  <a:lnTo>
                    <a:pt x="472" y="860"/>
                  </a:lnTo>
                  <a:lnTo>
                    <a:pt x="426" y="860"/>
                  </a:lnTo>
                  <a:lnTo>
                    <a:pt x="382" y="854"/>
                  </a:lnTo>
                  <a:lnTo>
                    <a:pt x="344" y="838"/>
                  </a:lnTo>
                  <a:lnTo>
                    <a:pt x="304" y="824"/>
                  </a:lnTo>
                  <a:lnTo>
                    <a:pt x="268" y="806"/>
                  </a:lnTo>
                  <a:lnTo>
                    <a:pt x="232" y="784"/>
                  </a:lnTo>
                  <a:lnTo>
                    <a:pt x="198" y="758"/>
                  </a:lnTo>
                  <a:lnTo>
                    <a:pt x="170" y="726"/>
                  </a:lnTo>
                  <a:lnTo>
                    <a:pt x="0" y="992"/>
                  </a:lnTo>
                  <a:lnTo>
                    <a:pt x="50" y="1030"/>
                  </a:lnTo>
                  <a:lnTo>
                    <a:pt x="102" y="1068"/>
                  </a:lnTo>
                  <a:lnTo>
                    <a:pt x="158" y="1096"/>
                  </a:lnTo>
                  <a:lnTo>
                    <a:pt x="216" y="1122"/>
                  </a:lnTo>
                  <a:lnTo>
                    <a:pt x="276" y="1146"/>
                  </a:lnTo>
                  <a:lnTo>
                    <a:pt x="340" y="1160"/>
                  </a:lnTo>
                  <a:lnTo>
                    <a:pt x="406" y="1168"/>
                  </a:lnTo>
                  <a:lnTo>
                    <a:pt x="472" y="1174"/>
                  </a:lnTo>
                  <a:lnTo>
                    <a:pt x="544" y="1168"/>
                  </a:lnTo>
                  <a:lnTo>
                    <a:pt x="612" y="1160"/>
                  </a:lnTo>
                  <a:lnTo>
                    <a:pt x="682" y="1140"/>
                  </a:lnTo>
                  <a:lnTo>
                    <a:pt x="744" y="1116"/>
                  </a:lnTo>
                  <a:lnTo>
                    <a:pt x="804" y="1088"/>
                  </a:lnTo>
                  <a:lnTo>
                    <a:pt x="864" y="1050"/>
                  </a:lnTo>
                  <a:lnTo>
                    <a:pt x="920" y="1012"/>
                  </a:lnTo>
                  <a:lnTo>
                    <a:pt x="968" y="966"/>
                  </a:lnTo>
                  <a:lnTo>
                    <a:pt x="1014" y="914"/>
                  </a:lnTo>
                  <a:lnTo>
                    <a:pt x="1058" y="860"/>
                  </a:lnTo>
                  <a:lnTo>
                    <a:pt x="1094" y="800"/>
                  </a:lnTo>
                  <a:lnTo>
                    <a:pt x="1124" y="740"/>
                  </a:lnTo>
                  <a:lnTo>
                    <a:pt x="1150" y="674"/>
                  </a:lnTo>
                  <a:lnTo>
                    <a:pt x="1170" y="604"/>
                  </a:lnTo>
                  <a:lnTo>
                    <a:pt x="1182" y="536"/>
                  </a:lnTo>
                  <a:lnTo>
                    <a:pt x="1186" y="462"/>
                  </a:lnTo>
                  <a:lnTo>
                    <a:pt x="1330" y="462"/>
                  </a:lnTo>
                  <a:lnTo>
                    <a:pt x="1032" y="0"/>
                  </a:lnTo>
                  <a:close/>
                </a:path>
              </a:pathLst>
            </a:custGeom>
            <a:solidFill>
              <a:srgbClr val="99D9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1701793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2500" dirty="0"/>
              <a:t>O </a:t>
            </a:r>
            <a:r>
              <a:rPr lang="pt-PT" sz="2500" dirty="0" smtClean="0"/>
              <a:t>Modelo </a:t>
            </a:r>
            <a:r>
              <a:rPr lang="pt-PT" sz="2500" dirty="0"/>
              <a:t>P</a:t>
            </a:r>
            <a:r>
              <a:rPr lang="pt-PT" sz="2500" dirty="0" smtClean="0"/>
              <a:t>roposto para a </a:t>
            </a:r>
            <a:r>
              <a:rPr lang="pt-PT" sz="2500" dirty="0"/>
              <a:t>EFSS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2133600"/>
          </a:xfrm>
        </p:spPr>
        <p:txBody>
          <a:bodyPr/>
          <a:lstStyle/>
          <a:p>
            <a:r>
              <a:rPr lang="pt-PT" dirty="0"/>
              <a:t>O modelo proposto representa uma mudança importante do sistema de saúde. </a:t>
            </a:r>
          </a:p>
          <a:p>
            <a:r>
              <a:rPr lang="pt-PT" dirty="0"/>
              <a:t>Esta baseado no principio que a saúde tem um custo e que cada cidadão tem que contribuir para o SNS em função da sua capacidade financeira.</a:t>
            </a:r>
          </a:p>
          <a:p>
            <a:endParaRPr lang="pt-PT" dirty="0"/>
          </a:p>
          <a:p>
            <a:pPr lvl="1"/>
            <a:endParaRPr lang="pt-PT" dirty="0"/>
          </a:p>
          <a:p>
            <a:pPr lvl="1"/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3359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z="2500" dirty="0"/>
              <a:t>Modelo da EFSS</a:t>
            </a:r>
            <a:r>
              <a:rPr lang="pt-PT" dirty="0"/>
              <a:t/>
            </a:r>
            <a:br>
              <a:rPr lang="pt-PT" dirty="0"/>
            </a:b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94882647"/>
              </p:ext>
            </p:extLst>
          </p:nvPr>
        </p:nvGraphicFramePr>
        <p:xfrm>
          <a:off x="914400" y="1143000"/>
          <a:ext cx="7848600" cy="539496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4089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783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6124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Fonte </a:t>
                      </a:r>
                      <a:r>
                        <a:rPr lang="pt-PT" dirty="0"/>
                        <a:t>de </a:t>
                      </a:r>
                      <a:r>
                        <a:rPr lang="pt-PT" dirty="0" smtClean="0"/>
                        <a:t>recurso</a:t>
                      </a:r>
                      <a:endParaRPr lang="pt-P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/>
                        <a:t>Entidade de gestão</a:t>
                      </a:r>
                      <a:endParaRPr lang="pt-P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/>
                        <a:t>Alocação e pagamento</a:t>
                      </a:r>
                      <a:endParaRPr lang="pt-P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kern="1200" dirty="0"/>
                        <a:t>Introduzir Impostos </a:t>
                      </a:r>
                      <a:r>
                        <a:rPr lang="pt-PT" sz="1800" kern="1200" dirty="0" smtClean="0"/>
                        <a:t>Específicos </a:t>
                      </a:r>
                      <a:r>
                        <a:rPr lang="pt-PT" sz="1800" kern="1200" dirty="0"/>
                        <a:t>para saúde (tabaco, álcool, </a:t>
                      </a:r>
                      <a:r>
                        <a:rPr lang="pt-PT" sz="1800" kern="1200" dirty="0" smtClean="0"/>
                        <a:t>telefones</a:t>
                      </a:r>
                      <a:r>
                        <a:rPr lang="pt-PT" sz="1800" kern="1200" baseline="0" dirty="0" smtClean="0"/>
                        <a:t> </a:t>
                      </a:r>
                      <a:r>
                        <a:rPr lang="pt-PT" sz="1800" kern="1200" baseline="0" dirty="0"/>
                        <a:t>moveis, IRPC industrias extrativa …)</a:t>
                      </a:r>
                      <a:endParaRPr lang="pt-PT" sz="1800" kern="1200" dirty="0"/>
                    </a:p>
                    <a:p>
                      <a:endParaRPr lang="pt-PT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Afectação específica - MISAU</a:t>
                      </a:r>
                      <a:r>
                        <a:rPr lang="pt-PT" baseline="0" dirty="0" smtClean="0"/>
                        <a:t> ou </a:t>
                      </a:r>
                      <a:r>
                        <a:rPr lang="pt-PT" baseline="0" dirty="0"/>
                        <a:t>entidade gestadora independente </a:t>
                      </a:r>
                    </a:p>
                    <a:p>
                      <a:pPr algn="ctr"/>
                      <a:endParaRPr lang="pt-PT" baseline="0" dirty="0"/>
                    </a:p>
                    <a:p>
                      <a:pPr algn="ctr"/>
                      <a:r>
                        <a:rPr lang="pt-PT" baseline="0" dirty="0"/>
                        <a:t>Nivel de autonomia dos provedores?</a:t>
                      </a:r>
                      <a:endParaRPr lang="pt-PT" dirty="0"/>
                    </a:p>
                    <a:p>
                      <a:endParaRPr lang="pt-PT" dirty="0"/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Formula de alocação a definir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Definição dum</a:t>
                      </a:r>
                      <a:r>
                        <a:rPr lang="pt-PT" baseline="0" dirty="0"/>
                        <a:t> pacote mínimo de benefícios para o nível primário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baseline="0" dirty="0"/>
                    </a:p>
                    <a:p>
                      <a:endParaRPr lang="pt-PT" dirty="0"/>
                    </a:p>
                    <a:p>
                      <a:endParaRPr lang="pt-PT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 smtClean="0"/>
                        <a:t>Aumentar</a:t>
                      </a:r>
                      <a:r>
                        <a:rPr lang="pt-PT" baseline="0" dirty="0" smtClean="0"/>
                        <a:t> as</a:t>
                      </a:r>
                      <a:r>
                        <a:rPr lang="pt-PT" dirty="0" smtClean="0"/>
                        <a:t> </a:t>
                      </a:r>
                      <a:r>
                        <a:rPr lang="pt-PT" dirty="0"/>
                        <a:t>taxas moderadoras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 smtClean="0"/>
                        <a:t>Aumentar as</a:t>
                      </a:r>
                      <a:r>
                        <a:rPr lang="pt-PT" baseline="0" dirty="0" smtClean="0"/>
                        <a:t> </a:t>
                      </a:r>
                      <a:r>
                        <a:rPr lang="pt-PT" baseline="0" dirty="0"/>
                        <a:t>r</a:t>
                      </a:r>
                      <a:r>
                        <a:rPr lang="pt-PT" dirty="0"/>
                        <a:t>eceitas próprias </a:t>
                      </a:r>
                      <a:r>
                        <a:rPr lang="pt-PT" dirty="0" smtClean="0"/>
                        <a:t>dos</a:t>
                      </a:r>
                      <a:r>
                        <a:rPr lang="pt-PT" baseline="0" dirty="0" smtClean="0"/>
                        <a:t> </a:t>
                      </a:r>
                      <a:r>
                        <a:rPr lang="pt-PT" baseline="0" dirty="0"/>
                        <a:t>hospitais centrais e provinciais</a:t>
                      </a:r>
                      <a:endParaRPr lang="pt-PT" dirty="0"/>
                    </a:p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Contribuição do sector privado formal</a:t>
                      </a:r>
                    </a:p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INSS / US/Hospitais</a:t>
                      </a:r>
                      <a:r>
                        <a:rPr lang="pt-PT" baseline="0" dirty="0"/>
                        <a:t> e MISAU/ Entidade </a:t>
                      </a:r>
                      <a:r>
                        <a:rPr lang="pt-PT" baseline="0" dirty="0" smtClean="0"/>
                        <a:t>gestora </a:t>
                      </a:r>
                      <a:r>
                        <a:rPr lang="pt-PT" baseline="0" dirty="0"/>
                        <a:t>independente</a:t>
                      </a:r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45185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1828800" y="52650"/>
            <a:ext cx="739993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3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>
              <a:defRPr sz="3200" b="1">
                <a:solidFill>
                  <a:srgbClr val="000000"/>
                </a:solidFill>
                <a:latin typeface="Arial" pitchFamily="34" charset="0"/>
              </a:defRPr>
            </a:lvl2pPr>
            <a:lvl3pPr>
              <a:defRPr sz="3200" b="1">
                <a:solidFill>
                  <a:srgbClr val="000000"/>
                </a:solidFill>
                <a:latin typeface="Arial" pitchFamily="34" charset="0"/>
              </a:defRPr>
            </a:lvl3pPr>
            <a:lvl4pPr>
              <a:defRPr sz="3200" b="1">
                <a:solidFill>
                  <a:srgbClr val="000000"/>
                </a:solidFill>
                <a:latin typeface="Arial" pitchFamily="34" charset="0"/>
              </a:defRPr>
            </a:lvl4pPr>
            <a:lvl5pPr>
              <a:defRPr sz="3200" b="1">
                <a:solidFill>
                  <a:srgbClr val="000000"/>
                </a:solidFill>
                <a:latin typeface="Arial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r>
              <a:rPr lang="pt-PT" sz="2500" dirty="0"/>
              <a:t>Aumentar a sustentabilidade do financiamento do sector da saúde</a:t>
            </a:r>
          </a:p>
        </p:txBody>
      </p:sp>
      <p:sp>
        <p:nvSpPr>
          <p:cNvPr id="2" name="TextBox 1"/>
          <p:cNvSpPr txBox="1"/>
          <p:nvPr/>
        </p:nvSpPr>
        <p:spPr>
          <a:xfrm rot="16200000">
            <a:off x="-688084" y="3866619"/>
            <a:ext cx="2920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Intervenções Prioritárias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6976" y="1566756"/>
            <a:ext cx="7964623" cy="685800"/>
          </a:xfrm>
          <a:prstGeom prst="rect">
            <a:avLst/>
          </a:prstGeom>
          <a:solidFill>
            <a:srgbClr val="BED4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Aumentar financiamento através de mecanismos existentes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860" y="2630891"/>
            <a:ext cx="3711544" cy="36933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PT" dirty="0"/>
              <a:t>Aumentar </a:t>
            </a:r>
            <a:r>
              <a:rPr lang="pt-PT" b="1" dirty="0"/>
              <a:t>alocação orçamental </a:t>
            </a:r>
            <a:r>
              <a:rPr lang="pt-PT" dirty="0"/>
              <a:t>ao sector Saúde</a:t>
            </a:r>
          </a:p>
          <a:p>
            <a:pPr marL="342900" indent="-342900">
              <a:buFont typeface="+mj-lt"/>
              <a:buAutoNum type="arabicPeriod"/>
            </a:pPr>
            <a:endParaRPr lang="pt-PT" dirty="0"/>
          </a:p>
          <a:p>
            <a:pPr marL="342900" indent="-342900">
              <a:buFont typeface="+mj-lt"/>
              <a:buAutoNum type="arabicPeriod"/>
            </a:pPr>
            <a:endParaRPr lang="pt-PT" dirty="0"/>
          </a:p>
          <a:p>
            <a:pPr marL="342900" indent="-342900">
              <a:buFont typeface="+mj-lt"/>
              <a:buAutoNum type="arabicPeriod"/>
            </a:pPr>
            <a:r>
              <a:rPr lang="pt-PT" dirty="0"/>
              <a:t>Melhorar a arrecadação de fundos do serviço nacional de saúde (</a:t>
            </a:r>
            <a:r>
              <a:rPr lang="pt-PT" b="1" dirty="0"/>
              <a:t>receitas próprias e consignadas</a:t>
            </a:r>
            <a:r>
              <a:rPr lang="pt-PT" dirty="0"/>
              <a:t>)</a:t>
            </a:r>
          </a:p>
          <a:p>
            <a:pPr marL="342900" indent="-342900">
              <a:buFont typeface="+mj-lt"/>
              <a:buAutoNum type="arabicPeriod"/>
            </a:pPr>
            <a:endParaRPr lang="pt-PT" dirty="0"/>
          </a:p>
          <a:p>
            <a:pPr marL="342900" indent="-342900">
              <a:buFont typeface="+mj-lt"/>
              <a:buAutoNum type="arabicPeriod"/>
            </a:pPr>
            <a:endParaRPr lang="pt-PT" dirty="0"/>
          </a:p>
          <a:p>
            <a:pPr marL="342900" indent="-342900">
              <a:buFont typeface="+mj-lt"/>
              <a:buAutoNum type="arabicPeriod"/>
            </a:pPr>
            <a:r>
              <a:rPr lang="pt-PT" dirty="0"/>
              <a:t>Reter / aumentar </a:t>
            </a:r>
            <a:r>
              <a:rPr lang="pt-PT" b="1" dirty="0"/>
              <a:t>fundos externos</a:t>
            </a:r>
          </a:p>
          <a:p>
            <a:endParaRPr lang="pt-PT" dirty="0"/>
          </a:p>
        </p:txBody>
      </p:sp>
      <p:sp>
        <p:nvSpPr>
          <p:cNvPr id="17" name="TextBox 16"/>
          <p:cNvSpPr txBox="1"/>
          <p:nvPr/>
        </p:nvSpPr>
        <p:spPr>
          <a:xfrm>
            <a:off x="5057030" y="2603409"/>
            <a:ext cx="3962399" cy="36933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Analise de espaço fiscal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Impacto do investimento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Melhorar a execução orçamental</a:t>
            </a:r>
          </a:p>
          <a:p>
            <a:pPr marL="342900" indent="-342900">
              <a:buFont typeface="+mj-lt"/>
              <a:buAutoNum type="arabicPeriod"/>
            </a:pPr>
            <a:endParaRPr lang="pt-PT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Rever taxas moderadoras em função de serviços essenciais e capacidade de pagamento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Regular e promover arrecadação de receitas próprias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Estratégia focada na angariação de fundos adicionais dos doadores (</a:t>
            </a:r>
            <a:r>
              <a:rPr lang="pt-PT" i="1" dirty="0" err="1"/>
              <a:t>fundraising</a:t>
            </a:r>
            <a:r>
              <a:rPr lang="pt-PT" i="1" dirty="0"/>
              <a:t> </a:t>
            </a:r>
            <a:r>
              <a:rPr lang="pt-PT" i="1" dirty="0" err="1"/>
              <a:t>strategy</a:t>
            </a:r>
            <a:r>
              <a:rPr lang="pt-PT" dirty="0"/>
              <a:t>)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142630" y="3231150"/>
            <a:ext cx="914400" cy="5334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ight Arrow 18"/>
          <p:cNvSpPr/>
          <p:nvPr/>
        </p:nvSpPr>
        <p:spPr>
          <a:xfrm>
            <a:off x="4114800" y="4528134"/>
            <a:ext cx="914400" cy="5334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ight Arrow 19"/>
          <p:cNvSpPr/>
          <p:nvPr/>
        </p:nvSpPr>
        <p:spPr>
          <a:xfrm>
            <a:off x="4114800" y="5790810"/>
            <a:ext cx="914400" cy="5334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568637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1676400" y="0"/>
            <a:ext cx="7620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>
              <a:defRPr sz="3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>
              <a:defRPr sz="3200" b="1">
                <a:solidFill>
                  <a:srgbClr val="000000"/>
                </a:solidFill>
                <a:latin typeface="Arial" pitchFamily="34" charset="0"/>
              </a:defRPr>
            </a:lvl2pPr>
            <a:lvl3pPr>
              <a:defRPr sz="3200" b="1">
                <a:solidFill>
                  <a:srgbClr val="000000"/>
                </a:solidFill>
                <a:latin typeface="Arial" pitchFamily="34" charset="0"/>
              </a:defRPr>
            </a:lvl3pPr>
            <a:lvl4pPr>
              <a:defRPr sz="3200" b="1">
                <a:solidFill>
                  <a:srgbClr val="000000"/>
                </a:solidFill>
                <a:latin typeface="Arial" pitchFamily="34" charset="0"/>
              </a:defRPr>
            </a:lvl4pPr>
            <a:lvl5pPr>
              <a:defRPr sz="3200" b="1">
                <a:solidFill>
                  <a:srgbClr val="000000"/>
                </a:solidFill>
                <a:latin typeface="Arial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r>
              <a:rPr lang="pt-PT" sz="2500" dirty="0"/>
              <a:t>Aumentar a sustentabilidade do financiamento do sector da saúde</a:t>
            </a:r>
          </a:p>
        </p:txBody>
      </p:sp>
      <p:sp>
        <p:nvSpPr>
          <p:cNvPr id="2" name="TextBox 1"/>
          <p:cNvSpPr txBox="1"/>
          <p:nvPr/>
        </p:nvSpPr>
        <p:spPr>
          <a:xfrm rot="16200000">
            <a:off x="-688084" y="3866619"/>
            <a:ext cx="2920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Intervenções Prioritárias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4718" y="1531679"/>
            <a:ext cx="7964623" cy="685800"/>
          </a:xfrm>
          <a:prstGeom prst="rect">
            <a:avLst/>
          </a:prstGeom>
          <a:solidFill>
            <a:srgbClr val="BED4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Introduzir mecanismos de financiamento inovadores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8579" y="2667000"/>
            <a:ext cx="3711544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PT" dirty="0"/>
              <a:t>Explorar </a:t>
            </a:r>
            <a:r>
              <a:rPr lang="pt-PT" b="1" dirty="0"/>
              <a:t>novos impostos</a:t>
            </a:r>
            <a:r>
              <a:rPr lang="pt-PT" dirty="0"/>
              <a:t> para saúde</a:t>
            </a:r>
          </a:p>
          <a:p>
            <a:pPr marL="342900" indent="-342900">
              <a:buFont typeface="+mj-lt"/>
              <a:buAutoNum type="arabicPeriod"/>
            </a:pPr>
            <a:endParaRPr lang="pt-PT" dirty="0"/>
          </a:p>
          <a:p>
            <a:pPr marL="342900" indent="-342900">
              <a:buFont typeface="+mj-lt"/>
              <a:buAutoNum type="arabicPeriod"/>
            </a:pPr>
            <a:endParaRPr lang="pt-PT" dirty="0"/>
          </a:p>
          <a:p>
            <a:pPr marL="342900" indent="-342900">
              <a:buFont typeface="+mj-lt"/>
              <a:buAutoNum type="arabicPeriod"/>
            </a:pPr>
            <a:r>
              <a:rPr lang="pt-PT" dirty="0"/>
              <a:t>Criar uma contribuição para o </a:t>
            </a:r>
            <a:r>
              <a:rPr lang="pt-PT" b="1" dirty="0"/>
              <a:t>sector privado formal </a:t>
            </a:r>
            <a:r>
              <a:rPr lang="pt-PT" dirty="0"/>
              <a:t>(INSS)</a:t>
            </a:r>
          </a:p>
          <a:p>
            <a:pPr marL="342900" indent="-342900">
              <a:buFont typeface="+mj-lt"/>
              <a:buAutoNum type="arabicPeriod"/>
            </a:pPr>
            <a:endParaRPr lang="pt-PT" dirty="0"/>
          </a:p>
          <a:p>
            <a:pPr marL="342900" indent="-342900">
              <a:buFont typeface="+mj-lt"/>
              <a:buAutoNum type="arabicPeriod"/>
            </a:pPr>
            <a:endParaRPr lang="pt-PT" dirty="0"/>
          </a:p>
          <a:p>
            <a:pPr marL="342900" indent="-342900">
              <a:buFont typeface="+mj-lt"/>
              <a:buAutoNum type="arabicPeriod"/>
            </a:pPr>
            <a:r>
              <a:rPr lang="pt-PT" dirty="0"/>
              <a:t>Promover desenvolvimento dos </a:t>
            </a:r>
            <a:r>
              <a:rPr lang="pt-PT" b="1" dirty="0"/>
              <a:t>seguros voluntários</a:t>
            </a:r>
          </a:p>
          <a:p>
            <a:endParaRPr lang="pt-PT" dirty="0"/>
          </a:p>
          <a:p>
            <a:endParaRPr lang="pt-PT" dirty="0"/>
          </a:p>
        </p:txBody>
      </p:sp>
      <p:sp>
        <p:nvSpPr>
          <p:cNvPr id="17" name="TextBox 16"/>
          <p:cNvSpPr txBox="1"/>
          <p:nvPr/>
        </p:nvSpPr>
        <p:spPr>
          <a:xfrm>
            <a:off x="5046427" y="2668179"/>
            <a:ext cx="3962399" cy="3416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Tabaco, álcool, refrescantes, telemóvel, seguro de automóvel, 10% IRPC das industrias extrativas</a:t>
            </a:r>
          </a:p>
          <a:p>
            <a:endParaRPr lang="pt-PT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dirty="0"/>
          </a:p>
          <a:p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Melhorar o regulamento dos seguros de saúde privados e planos de assistência médica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Criar uma capacidade de facturação nos hospitais públicos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142630" y="3231150"/>
            <a:ext cx="914400" cy="5334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ight Arrow 19"/>
          <p:cNvSpPr/>
          <p:nvPr/>
        </p:nvSpPr>
        <p:spPr>
          <a:xfrm>
            <a:off x="4142630" y="5245070"/>
            <a:ext cx="914400" cy="5334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449321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1676400" y="404664"/>
            <a:ext cx="635059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>
              <a:defRPr sz="3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>
              <a:defRPr sz="3200" b="1">
                <a:solidFill>
                  <a:srgbClr val="000000"/>
                </a:solidFill>
                <a:latin typeface="Arial" pitchFamily="34" charset="0"/>
              </a:defRPr>
            </a:lvl2pPr>
            <a:lvl3pPr>
              <a:defRPr sz="3200" b="1">
                <a:solidFill>
                  <a:srgbClr val="000000"/>
                </a:solidFill>
                <a:latin typeface="Arial" pitchFamily="34" charset="0"/>
              </a:defRPr>
            </a:lvl3pPr>
            <a:lvl4pPr>
              <a:defRPr sz="3200" b="1">
                <a:solidFill>
                  <a:srgbClr val="000000"/>
                </a:solidFill>
                <a:latin typeface="Arial" pitchFamily="34" charset="0"/>
              </a:defRPr>
            </a:lvl4pPr>
            <a:lvl5pPr>
              <a:defRPr sz="3200" b="1">
                <a:solidFill>
                  <a:srgbClr val="000000"/>
                </a:solidFill>
                <a:latin typeface="Arial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r>
              <a:rPr lang="pt-PT" sz="2500" dirty="0"/>
              <a:t>Melhorar a eficiência na </a:t>
            </a:r>
            <a:r>
              <a:rPr lang="pt-PT" sz="2500" dirty="0" err="1"/>
              <a:t>afectação</a:t>
            </a:r>
            <a:r>
              <a:rPr lang="pt-PT" sz="2500" dirty="0"/>
              <a:t> dos recursos</a:t>
            </a:r>
          </a:p>
        </p:txBody>
      </p:sp>
      <p:sp>
        <p:nvSpPr>
          <p:cNvPr id="2" name="TextBox 1"/>
          <p:cNvSpPr txBox="1"/>
          <p:nvPr/>
        </p:nvSpPr>
        <p:spPr>
          <a:xfrm rot="16200000">
            <a:off x="-666219" y="3561819"/>
            <a:ext cx="2920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Intervenções Prioritárias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6670" y="1905000"/>
            <a:ext cx="7799986" cy="48013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PT" dirty="0"/>
              <a:t>Introduzir </a:t>
            </a:r>
            <a:r>
              <a:rPr lang="pt-PT" dirty="0" smtClean="0"/>
              <a:t>um </a:t>
            </a:r>
            <a:r>
              <a:rPr lang="pt-PT" dirty="0"/>
              <a:t>sistema holístico de orçamentação por programa ao nível do Ministério da Saúde abrangendo todos os canais de financiamento existentes (</a:t>
            </a:r>
            <a:r>
              <a:rPr lang="pt-PT" i="1" dirty="0"/>
              <a:t>on-CUT, off-CUT</a:t>
            </a:r>
            <a:r>
              <a:rPr lang="pt-PT" dirty="0"/>
              <a:t>, Fundos </a:t>
            </a:r>
            <a:r>
              <a:rPr lang="pt-PT" dirty="0" smtClean="0"/>
              <a:t>domésticos</a:t>
            </a:r>
            <a:r>
              <a:rPr lang="pt-PT" dirty="0"/>
              <a:t>, fundos verticais, projetos o</a:t>
            </a:r>
            <a:r>
              <a:rPr lang="pt-PT" i="1" dirty="0"/>
              <a:t>ff-budget);</a:t>
            </a:r>
            <a:endParaRPr lang="pt-PT" dirty="0"/>
          </a:p>
          <a:p>
            <a:pPr marL="342900" indent="-342900">
              <a:buFont typeface="+mj-lt"/>
              <a:buAutoNum type="arabicPeriod"/>
            </a:pPr>
            <a:endParaRPr lang="pt-PT" dirty="0"/>
          </a:p>
          <a:p>
            <a:pPr marL="342900" indent="-342900">
              <a:buFont typeface="+mj-lt"/>
              <a:buAutoNum type="arabicPeriod"/>
            </a:pPr>
            <a:r>
              <a:rPr lang="pt-PT" dirty="0"/>
              <a:t>Actualizar a lista de serviços para cada nível institucional à realidade social atual e futura do pais (Decreto 127/2002) e definir um pacote mínimo de serviços para o nível primário;</a:t>
            </a:r>
          </a:p>
          <a:p>
            <a:pPr marL="342900" indent="-342900">
              <a:buFont typeface="+mj-lt"/>
              <a:buAutoNum type="arabicPeriod"/>
            </a:pPr>
            <a:endParaRPr lang="pt-PT" dirty="0"/>
          </a:p>
          <a:p>
            <a:pPr marL="342900" indent="-342900">
              <a:buFont typeface="+mj-lt"/>
              <a:buAutoNum type="arabicPeriod"/>
            </a:pPr>
            <a:r>
              <a:rPr lang="pt-PT" dirty="0"/>
              <a:t>Rever a fórmula de alocação de recursos ao nível provincial e distrital;</a:t>
            </a:r>
          </a:p>
          <a:p>
            <a:pPr marL="342900" indent="-342900">
              <a:buFont typeface="+mj-lt"/>
              <a:buAutoNum type="arabicPeriod"/>
            </a:pPr>
            <a:endParaRPr lang="pt-PT" b="1" dirty="0"/>
          </a:p>
          <a:p>
            <a:pPr marL="342900" indent="-342900">
              <a:buFont typeface="+mj-lt"/>
              <a:buAutoNum type="arabicPeriod"/>
            </a:pPr>
            <a:r>
              <a:rPr lang="pt-PT" dirty="0"/>
              <a:t>Melhorar a capacidade das províncias e distritos em planificação, orcamentacao e monitoria.</a:t>
            </a:r>
          </a:p>
          <a:p>
            <a:r>
              <a:rPr lang="pt-PT" dirty="0"/>
              <a:t>5.  Criar uma entidade dedicada para a agregação e alocação dos fundos </a:t>
            </a:r>
            <a:r>
              <a:rPr lang="pt-PT" dirty="0" smtClean="0"/>
              <a:t>adicionais.</a:t>
            </a:r>
            <a:endParaRPr lang="pt-PT" dirty="0"/>
          </a:p>
          <a:p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="" xmlns:p14="http://schemas.microsoft.com/office/powerpoint/2010/main" val="2340949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1752600" y="228600"/>
            <a:ext cx="6858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>
              <a:defRPr sz="32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>
              <a:defRPr sz="3200" b="1">
                <a:solidFill>
                  <a:srgbClr val="000000"/>
                </a:solidFill>
                <a:latin typeface="Arial" pitchFamily="34" charset="0"/>
              </a:defRPr>
            </a:lvl2pPr>
            <a:lvl3pPr>
              <a:defRPr sz="3200" b="1">
                <a:solidFill>
                  <a:srgbClr val="000000"/>
                </a:solidFill>
                <a:latin typeface="Arial" pitchFamily="34" charset="0"/>
              </a:defRPr>
            </a:lvl3pPr>
            <a:lvl4pPr>
              <a:defRPr sz="3200" b="1">
                <a:solidFill>
                  <a:srgbClr val="000000"/>
                </a:solidFill>
                <a:latin typeface="Arial" pitchFamily="34" charset="0"/>
              </a:defRPr>
            </a:lvl4pPr>
            <a:lvl5pPr>
              <a:defRPr sz="3200" b="1">
                <a:solidFill>
                  <a:srgbClr val="000000"/>
                </a:solidFill>
                <a:latin typeface="Arial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r>
              <a:rPr lang="pt-PT" sz="2500" dirty="0"/>
              <a:t>Melhorar a eficiência no uso dos recursos</a:t>
            </a:r>
          </a:p>
        </p:txBody>
      </p:sp>
      <p:sp>
        <p:nvSpPr>
          <p:cNvPr id="2" name="TextBox 1"/>
          <p:cNvSpPr txBox="1"/>
          <p:nvPr/>
        </p:nvSpPr>
        <p:spPr>
          <a:xfrm rot="16200000">
            <a:off x="-590019" y="3409419"/>
            <a:ext cx="2920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Intervenções Prioritárias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1828800"/>
            <a:ext cx="7799986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PT" dirty="0"/>
              <a:t>Introduzir mecanismos de referencia entre cada nível do sistema de saúde e implementar </a:t>
            </a:r>
            <a:r>
              <a:rPr lang="pt-PT" i="1" dirty="0"/>
              <a:t>tarifas de </a:t>
            </a:r>
            <a:r>
              <a:rPr lang="pt-PT" i="1" dirty="0" err="1"/>
              <a:t>auto-referência</a:t>
            </a:r>
            <a:endParaRPr lang="pt-PT" i="1" dirty="0"/>
          </a:p>
          <a:p>
            <a:pPr marL="342900" indent="-342900">
              <a:buFont typeface="+mj-lt"/>
              <a:buAutoNum type="arabicPeriod"/>
            </a:pPr>
            <a:endParaRPr lang="pt-PT" dirty="0"/>
          </a:p>
          <a:p>
            <a:pPr marL="342900" indent="-342900">
              <a:buFont typeface="+mj-lt"/>
              <a:buAutoNum type="arabicPeriod"/>
            </a:pPr>
            <a:r>
              <a:rPr lang="pt-PT" dirty="0"/>
              <a:t>Identificar as lacunas de conhecimento e gerar evidencias das áreas onde poderá se melhorar a eficiência do uso dos fundos (por exemplo eficiência técnica das unidades sanitárias)</a:t>
            </a:r>
          </a:p>
          <a:p>
            <a:pPr marL="342900" indent="-342900">
              <a:buFont typeface="+mj-lt"/>
              <a:buAutoNum type="arabicPeriod"/>
            </a:pPr>
            <a:endParaRPr lang="pt-PT" dirty="0"/>
          </a:p>
          <a:p>
            <a:pPr marL="342900" indent="-342900">
              <a:buFont typeface="+mj-lt"/>
              <a:buAutoNum type="arabicPeriod"/>
            </a:pPr>
            <a:r>
              <a:rPr lang="pt-PT" dirty="0"/>
              <a:t>Identificar os níveis de capacidade e maturidade do sector privado para a terciarização de serviços</a:t>
            </a:r>
          </a:p>
          <a:p>
            <a:pPr marL="342900" indent="-342900">
              <a:buFont typeface="+mj-lt"/>
              <a:buAutoNum type="arabicPeriod"/>
            </a:pPr>
            <a:endParaRPr lang="pt-PT" dirty="0"/>
          </a:p>
          <a:p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="" xmlns:p14="http://schemas.microsoft.com/office/powerpoint/2010/main" val="558977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6553200" cy="12001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2500" kern="1200" dirty="0"/>
              <a:t>EFSS </a:t>
            </a:r>
            <a:r>
              <a:rPr lang="pt-PT" sz="2500" kern="1200" dirty="0" smtClean="0"/>
              <a:t>– Comentários - 1</a:t>
            </a:r>
            <a:endParaRPr lang="en-US" sz="2500" kern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95300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PT" sz="2000" dirty="0" smtClean="0"/>
              <a:t>Sobre a visão…</a:t>
            </a:r>
            <a:endParaRPr lang="pt-PT" sz="2000" dirty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PT" sz="2000" dirty="0"/>
              <a:t>Falta de uma visão clara:</a:t>
            </a:r>
          </a:p>
          <a:p>
            <a:pPr lvl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PT" sz="1700" dirty="0"/>
              <a:t>Que modelo pretendemos implementar? </a:t>
            </a:r>
          </a:p>
          <a:p>
            <a:pPr lvl="2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PT" sz="1400" dirty="0" smtClean="0"/>
              <a:t>Seguro de saúde social?</a:t>
            </a:r>
            <a:endParaRPr lang="pt-PT" sz="1400" dirty="0"/>
          </a:p>
          <a:p>
            <a:pPr lvl="2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PT" sz="1400" dirty="0"/>
              <a:t>Separação </a:t>
            </a:r>
            <a:r>
              <a:rPr lang="pt-PT" sz="1400" dirty="0" smtClean="0"/>
              <a:t>Comprador/Provedor?</a:t>
            </a:r>
            <a:endParaRPr lang="pt-PT" sz="1400" dirty="0"/>
          </a:p>
          <a:p>
            <a:pPr lvl="2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PT" sz="1400" dirty="0"/>
              <a:t>Mais dinheiro no sistema </a:t>
            </a:r>
            <a:r>
              <a:rPr lang="pt-PT" sz="1400" dirty="0" err="1"/>
              <a:t>actual</a:t>
            </a:r>
            <a:r>
              <a:rPr lang="pt-PT" sz="1400" dirty="0"/>
              <a:t>?</a:t>
            </a:r>
          </a:p>
          <a:p>
            <a:pPr lvl="2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PT" sz="1400" dirty="0"/>
              <a:t>Apoio no desenvolvimento do sector privado?</a:t>
            </a:r>
          </a:p>
          <a:p>
            <a:pPr lvl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1700" dirty="0"/>
              <a:t>O que é o racional para a visão? </a:t>
            </a:r>
            <a:endParaRPr lang="pt-BR" sz="1700" dirty="0" smtClean="0"/>
          </a:p>
          <a:p>
            <a:pPr lvl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1700" dirty="0" smtClean="0"/>
              <a:t>Vincular </a:t>
            </a:r>
            <a:r>
              <a:rPr lang="pt-BR" sz="1700" dirty="0"/>
              <a:t>os desafios </a:t>
            </a:r>
            <a:r>
              <a:rPr lang="pt-BR" sz="1700" dirty="0" smtClean="0"/>
              <a:t>actuais </a:t>
            </a:r>
            <a:r>
              <a:rPr lang="pt-BR" sz="1700" dirty="0"/>
              <a:t>com as intervenções propostas? Qual é o impacto esperado sobre o sistema de saúde e nas maiores causas </a:t>
            </a:r>
            <a:r>
              <a:rPr lang="pt-BR" sz="1700" dirty="0" smtClean="0"/>
              <a:t>de </a:t>
            </a:r>
            <a:r>
              <a:rPr lang="pt-BR" sz="1700" dirty="0"/>
              <a:t>doenças no país?</a:t>
            </a:r>
            <a:endParaRPr lang="pt-PT" sz="1700" dirty="0"/>
          </a:p>
          <a:p>
            <a:pPr marL="457200" lvl="1" indent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PT" sz="1700" dirty="0"/>
              <a:t> 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PT" sz="2000" dirty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PT" sz="2000" dirty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PT" sz="2000" dirty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PT" sz="2000" dirty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PT" sz="2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PT" sz="1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PT" sz="1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dirty="0"/>
              <a:t>Sources: IMF (2016) 2015 Article IV Consultation; World Bank (2016) Mozambique Economic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45502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0"/>
            <a:ext cx="6553200" cy="120015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PT" sz="2500" kern="1200" dirty="0"/>
              <a:t>EFSS </a:t>
            </a:r>
            <a:r>
              <a:rPr lang="pt-PT" sz="2500" kern="1200" dirty="0" smtClean="0"/>
              <a:t>– Comentários - 2</a:t>
            </a:r>
            <a:endParaRPr lang="en-US" sz="2500" kern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95300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PT" sz="2000" dirty="0" smtClean="0"/>
              <a:t>Intervenções</a:t>
            </a:r>
            <a:endParaRPr lang="pt-PT" sz="2000" dirty="0"/>
          </a:p>
          <a:p>
            <a:pPr lvl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1700" dirty="0" smtClean="0"/>
              <a:t>Existe uma </a:t>
            </a:r>
            <a:r>
              <a:rPr lang="pt-BR" sz="1700" dirty="0"/>
              <a:t>mistura de intervenções estratégicas e </a:t>
            </a:r>
            <a:r>
              <a:rPr lang="pt-BR" sz="1700" dirty="0" smtClean="0"/>
              <a:t>operacionais;</a:t>
            </a:r>
            <a:endParaRPr lang="pt-BR" sz="1700" dirty="0"/>
          </a:p>
          <a:p>
            <a:pPr lvl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PT" sz="1700" dirty="0"/>
              <a:t>Insuficientes analises de viabilidade (politica, legal, económica</a:t>
            </a:r>
            <a:r>
              <a:rPr lang="pt-PT" sz="1700" dirty="0" smtClean="0"/>
              <a:t>);</a:t>
            </a:r>
            <a:endParaRPr lang="pt-PT" sz="1700" dirty="0"/>
          </a:p>
          <a:p>
            <a:pPr lvl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PT" sz="1700" dirty="0"/>
              <a:t>Falta o custeio das </a:t>
            </a:r>
            <a:r>
              <a:rPr lang="pt-PT" sz="1700" dirty="0" smtClean="0"/>
              <a:t>intervenções;</a:t>
            </a:r>
            <a:endParaRPr lang="pt-PT" sz="1700" dirty="0"/>
          </a:p>
          <a:p>
            <a:pPr lvl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PT" sz="1700" dirty="0"/>
              <a:t>Componente comunitária não </a:t>
            </a:r>
            <a:r>
              <a:rPr lang="pt-PT" sz="1700" dirty="0" smtClean="0"/>
              <a:t>é </a:t>
            </a:r>
            <a:r>
              <a:rPr lang="pt-PT" sz="1700" dirty="0"/>
              <a:t>suficientemente </a:t>
            </a:r>
            <a:r>
              <a:rPr lang="pt-PT" sz="1700" dirty="0" smtClean="0"/>
              <a:t>focada/analisada;</a:t>
            </a:r>
            <a:endParaRPr lang="pt-PT" sz="1700" dirty="0"/>
          </a:p>
          <a:p>
            <a:pPr lvl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PT" sz="1700" dirty="0"/>
              <a:t>Como as intervenções estão relacionadas com a visão?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PT" sz="2000" dirty="0" smtClean="0"/>
              <a:t>Implementação do plano</a:t>
            </a:r>
            <a:endParaRPr lang="pt-PT" sz="2000" dirty="0"/>
          </a:p>
          <a:p>
            <a:pPr lvl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PT" sz="1600" dirty="0"/>
              <a:t>Solicita-se um plano operacional mais </a:t>
            </a:r>
            <a:r>
              <a:rPr lang="pt-PT" sz="1600" dirty="0" smtClean="0"/>
              <a:t>detalhado.</a:t>
            </a:r>
            <a:endParaRPr lang="pt-PT" sz="1600" dirty="0"/>
          </a:p>
          <a:p>
            <a:pPr lvl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PT" sz="1700" dirty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PT" sz="2000" dirty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PT" sz="2000" dirty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PT" sz="2000" dirty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PT" sz="2000" dirty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PT" sz="2000" dirty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pt-PT" sz="2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PT" sz="1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PT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3716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t-PT" sz="2500" kern="1200" dirty="0"/>
              <a:t>EFSS – Comentários: </a:t>
            </a:r>
            <a:r>
              <a:rPr lang="pt-PT" sz="2500" kern="1200" dirty="0" smtClean="0"/>
              <a:t>Melhor a </a:t>
            </a:r>
            <a:r>
              <a:rPr lang="pt-PT" sz="2500" kern="1200" dirty="0"/>
              <a:t>Visão</a:t>
            </a:r>
            <a:endParaRPr lang="en-US" sz="2500" kern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7543362"/>
              </p:ext>
            </p:extLst>
          </p:nvPr>
        </p:nvGraphicFramePr>
        <p:xfrm>
          <a:off x="914400" y="1600200"/>
          <a:ext cx="79248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="" xmlns:a16="http://schemas.microsoft.com/office/drawing/2014/main" val="303988444"/>
                    </a:ext>
                  </a:extLst>
                </a:gridCol>
                <a:gridCol w="3962400">
                  <a:extLst>
                    <a:ext uri="{9D8B030D-6E8A-4147-A177-3AD203B41FA5}">
                      <a16:colId xmlns="" xmlns:a16="http://schemas.microsoft.com/office/drawing/2014/main" val="1541522188"/>
                    </a:ext>
                  </a:extLst>
                </a:gridCol>
              </a:tblGrid>
              <a:tr h="643199">
                <a:tc>
                  <a:txBody>
                    <a:bodyPr/>
                    <a:lstStyle/>
                    <a:p>
                      <a:r>
                        <a:rPr lang="pt-PT" dirty="0">
                          <a:solidFill>
                            <a:schemeClr val="tx1"/>
                          </a:solidFill>
                        </a:rPr>
                        <a:t>COMO O DINHEIRO </a:t>
                      </a:r>
                      <a:r>
                        <a:rPr lang="pt-PT" dirty="0" smtClean="0">
                          <a:solidFill>
                            <a:schemeClr val="tx1"/>
                          </a:solidFill>
                        </a:rPr>
                        <a:t>FLUÍ</a:t>
                      </a:r>
                      <a:r>
                        <a:rPr lang="pt-PT" baseline="0" dirty="0" smtClean="0">
                          <a:solidFill>
                            <a:schemeClr val="tx1"/>
                          </a:solidFill>
                        </a:rPr>
                        <a:t>? </a:t>
                      </a:r>
                      <a:endParaRPr lang="pt-PT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pt-PT" i="1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QUE MODELO DE FINANCIAMENTO DE SAUDE ESTAMOS A</a:t>
                      </a:r>
                      <a:r>
                        <a:rPr lang="pt-PT" i="1" baseline="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 PROPOR?</a:t>
                      </a:r>
                      <a:endParaRPr lang="en-US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>
                          <a:solidFill>
                            <a:schemeClr val="tx1"/>
                          </a:solidFill>
                        </a:rPr>
                        <a:t>COMO </a:t>
                      </a:r>
                      <a:r>
                        <a:rPr lang="pt-PT" dirty="0" smtClean="0">
                          <a:solidFill>
                            <a:schemeClr val="tx1"/>
                          </a:solidFill>
                        </a:rPr>
                        <a:t>É </a:t>
                      </a:r>
                      <a:r>
                        <a:rPr lang="pt-PT" dirty="0">
                          <a:solidFill>
                            <a:schemeClr val="tx1"/>
                          </a:solidFill>
                        </a:rPr>
                        <a:t>GASTO O DINHEIRO</a:t>
                      </a:r>
                      <a:r>
                        <a:rPr lang="pt-PT" baseline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r>
                        <a:rPr lang="pt-PT" i="1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ONDE E</a:t>
                      </a:r>
                      <a:r>
                        <a:rPr lang="pt-PT" i="1" baseline="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 QUE OS RECURSOS DEVEM SER DISPENDIDOS</a:t>
                      </a:r>
                      <a:r>
                        <a:rPr lang="pt-PT" i="1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?</a:t>
                      </a:r>
                      <a:endParaRPr lang="en-US" i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37499255"/>
                  </a:ext>
                </a:extLst>
              </a:tr>
              <a:tr h="64319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>
                          <a:solidFill>
                            <a:schemeClr val="tx1"/>
                          </a:solidFill>
                        </a:rPr>
                        <a:t>Porque? Qual será o impacto em termos de sustentabilidade</a:t>
                      </a:r>
                      <a:r>
                        <a:rPr lang="pt-PT" baseline="0" dirty="0">
                          <a:solidFill>
                            <a:schemeClr val="tx1"/>
                          </a:solidFill>
                        </a:rPr>
                        <a:t>, eficiência, cobertura de serviços e proteção financeira?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>
                          <a:solidFill>
                            <a:schemeClr val="tx1"/>
                          </a:solidFill>
                        </a:rPr>
                        <a:t>Qual </a:t>
                      </a:r>
                      <a:r>
                        <a:rPr lang="pt-PT" dirty="0" smtClean="0">
                          <a:solidFill>
                            <a:schemeClr val="tx1"/>
                          </a:solidFill>
                        </a:rPr>
                        <a:t>é </a:t>
                      </a:r>
                      <a:r>
                        <a:rPr lang="pt-PT" dirty="0">
                          <a:solidFill>
                            <a:schemeClr val="tx1"/>
                          </a:solidFill>
                        </a:rPr>
                        <a:t>o actual peso/carga da doença</a:t>
                      </a:r>
                      <a:r>
                        <a:rPr lang="pt-PT" baseline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r>
                        <a:rPr lang="pt-PT" baseline="0" dirty="0">
                          <a:solidFill>
                            <a:schemeClr val="tx1"/>
                          </a:solidFill>
                        </a:rPr>
                        <a:t>Quando se despende nela?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055541"/>
                  </a:ext>
                </a:extLst>
              </a:tr>
              <a:tr h="906325">
                <a:tc>
                  <a:txBody>
                    <a:bodyPr/>
                    <a:lstStyle/>
                    <a:p>
                      <a:r>
                        <a:rPr lang="pt-PT" dirty="0">
                          <a:solidFill>
                            <a:schemeClr val="tx1"/>
                          </a:solidFill>
                        </a:rPr>
                        <a:t>1- </a:t>
                      </a:r>
                      <a:r>
                        <a:rPr lang="pt-PT" baseline="0" dirty="0" err="1">
                          <a:solidFill>
                            <a:schemeClr val="tx1"/>
                          </a:solidFill>
                        </a:rPr>
                        <a:t>Statu</a:t>
                      </a:r>
                      <a:r>
                        <a:rPr lang="pt-PT" baseline="0" dirty="0">
                          <a:solidFill>
                            <a:schemeClr val="tx1"/>
                          </a:solidFill>
                        </a:rPr>
                        <a:t> Quo melhorado</a:t>
                      </a:r>
                    </a:p>
                    <a:p>
                      <a:r>
                        <a:rPr lang="pt-PT" baseline="0" dirty="0">
                          <a:solidFill>
                            <a:schemeClr val="tx1"/>
                          </a:solidFill>
                        </a:rPr>
                        <a:t>2- Agencia de Compra</a:t>
                      </a:r>
                    </a:p>
                    <a:p>
                      <a:r>
                        <a:rPr lang="pt-PT" baseline="0" dirty="0">
                          <a:solidFill>
                            <a:schemeClr val="tx1"/>
                          </a:solidFill>
                        </a:rPr>
                        <a:t>3- Seguro Social de Saúde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>
                          <a:solidFill>
                            <a:schemeClr val="tx1"/>
                          </a:solidFill>
                        </a:rPr>
                        <a:t>Como seriam priorizadas as intervenções</a:t>
                      </a:r>
                      <a:r>
                        <a:rPr lang="pt-PT" baseline="0" dirty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9589035"/>
                  </a:ext>
                </a:extLst>
              </a:tr>
              <a:tr h="474278">
                <a:tc>
                  <a:txBody>
                    <a:bodyPr/>
                    <a:lstStyle/>
                    <a:p>
                      <a:r>
                        <a:rPr lang="pt-PT" dirty="0">
                          <a:solidFill>
                            <a:schemeClr val="tx1"/>
                          </a:solidFill>
                        </a:rPr>
                        <a:t>Como e que as intervenções estão relacionadas com a visão</a:t>
                      </a:r>
                      <a:r>
                        <a:rPr lang="pt-PT" baseline="0" dirty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>
                          <a:solidFill>
                            <a:schemeClr val="tx1"/>
                          </a:solidFill>
                        </a:rPr>
                        <a:t>Como e qua as intervenções estão relacionadas com a visão</a:t>
                      </a:r>
                      <a:r>
                        <a:rPr lang="pt-PT" baseline="0" dirty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1299543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14400" y="6089431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Q: A estratégia esta focalizada na componente 1. Queremos abordar a componente 2?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7707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447800"/>
            <a:ext cx="7162800" cy="4038600"/>
          </a:xfrm>
        </p:spPr>
        <p:txBody>
          <a:bodyPr/>
          <a:lstStyle/>
          <a:p>
            <a:pPr algn="ctr"/>
            <a:r>
              <a:rPr lang="en-US" dirty="0" err="1" smtClean="0"/>
              <a:t>Muito</a:t>
            </a:r>
            <a:r>
              <a:rPr lang="en-US" dirty="0" smtClean="0"/>
              <a:t> Obrigado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6581367-5A07-45C7-9435-A904D42CCC1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29998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254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/m_precDefaultPercent&gt;&lt;m_precDefaultDate&gt;&lt;m_bNumberIsYear val=&quot;0&quot;/&gt;&lt;m_strFormatTime&gt;%#m/%#d/%Y&lt;/m_strFormatTime&gt;&lt;/m_precDefaultDate&gt;&lt;m_precDefaultYear/&gt;&lt;m_precDefaultQuarter/&gt;&lt;m_precDefaultMonth/&gt;&lt;m_precDefaultWeek/&gt;&lt;m_precDefaultDay/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ISAU_Theme_09_Abirl_2014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MISAU_Theme_09_Abirl_2014</Template>
  <TotalTime>8891</TotalTime>
  <Words>1005</Words>
  <Application>Microsoft Office PowerPoint</Application>
  <PresentationFormat>On-screen Show (4:3)</PresentationFormat>
  <Paragraphs>161</Paragraphs>
  <Slides>14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MISAU_Theme_09_Abirl_2014</vt:lpstr>
      <vt:lpstr>think-cell Slide</vt:lpstr>
      <vt:lpstr>Estratégia de Financiamento para a Saúde Documento Draft  GTF, 15 de Setembro de 2016</vt:lpstr>
      <vt:lpstr>Conteúdos</vt:lpstr>
      <vt:lpstr>Slide 3</vt:lpstr>
      <vt:lpstr>Slide 4</vt:lpstr>
      <vt:lpstr>O Modelo Proposto para a EFSS</vt:lpstr>
      <vt:lpstr>Modelo da EFSS </vt:lpstr>
      <vt:lpstr>Slide 7</vt:lpstr>
      <vt:lpstr>Slide 8</vt:lpstr>
      <vt:lpstr>Slide 9</vt:lpstr>
      <vt:lpstr>Slide 10</vt:lpstr>
      <vt:lpstr>EFSS – Comentários - 1</vt:lpstr>
      <vt:lpstr>EFSS – Comentários - 2</vt:lpstr>
      <vt:lpstr>EFSS – Comentários: Melhor a Visão</vt:lpstr>
      <vt:lpstr>Muito Obrigado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calu</dc:creator>
  <cp:lastModifiedBy>calu</cp:lastModifiedBy>
  <cp:revision>376</cp:revision>
  <dcterms:created xsi:type="dcterms:W3CDTF">2014-04-08T16:51:05Z</dcterms:created>
  <dcterms:modified xsi:type="dcterms:W3CDTF">2016-09-14T22:31:21Z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TC102862151033</vt:lpwstr>
  </property>
  <property fmtid="{D5CDD505-2E9C-101B-9397-08002B2CF9AE}" pid="3" name="TitusGUID">
    <vt:lpwstr>0219745b-cab4-434a-bf93-a0f790b76cfb</vt:lpwstr>
  </property>
  <property fmtid="{D5CDD505-2E9C-101B-9397-08002B2CF9AE}" pid="4" name="DeloitteCountry">
    <vt:lpwstr>SouthAfrica</vt:lpwstr>
  </property>
  <property fmtid="{D5CDD505-2E9C-101B-9397-08002B2CF9AE}" pid="5" name="DeloitteCompany">
    <vt:lpwstr>DeloitteZA</vt:lpwstr>
  </property>
  <property fmtid="{D5CDD505-2E9C-101B-9397-08002B2CF9AE}" pid="6" name="DeloitteDivision">
    <vt:lpwstr>None</vt:lpwstr>
  </property>
  <property fmtid="{D5CDD505-2E9C-101B-9397-08002B2CF9AE}" pid="7" name="DeloitteBusinessUnit">
    <vt:lpwstr>None</vt:lpwstr>
  </property>
  <property fmtid="{D5CDD505-2E9C-101B-9397-08002B2CF9AE}" pid="8" name="DeloitteServiceLine">
    <vt:lpwstr>None</vt:lpwstr>
  </property>
  <property fmtid="{D5CDD505-2E9C-101B-9397-08002B2CF9AE}" pid="9" name="DeloitteSecurityClassification">
    <vt:lpwstr>Internal</vt:lpwstr>
  </property>
  <property fmtid="{D5CDD505-2E9C-101B-9397-08002B2CF9AE}" pid="10" name="DeloitteSensitivity">
    <vt:lpwstr>FirmPersonalAndConfidential</vt:lpwstr>
  </property>
</Properties>
</file>