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01" r:id="rId2"/>
  </p:sldMasterIdLst>
  <p:notesMasterIdLst>
    <p:notesMasterId r:id="rId18"/>
  </p:notesMasterIdLst>
  <p:handoutMasterIdLst>
    <p:handoutMasterId r:id="rId19"/>
  </p:handoutMasterIdLst>
  <p:sldIdLst>
    <p:sldId id="344" r:id="rId3"/>
    <p:sldId id="582" r:id="rId4"/>
    <p:sldId id="562" r:id="rId5"/>
    <p:sldId id="563" r:id="rId6"/>
    <p:sldId id="564" r:id="rId7"/>
    <p:sldId id="565" r:id="rId8"/>
    <p:sldId id="566" r:id="rId9"/>
    <p:sldId id="567" r:id="rId10"/>
    <p:sldId id="568" r:id="rId11"/>
    <p:sldId id="569" r:id="rId12"/>
    <p:sldId id="570" r:id="rId13"/>
    <p:sldId id="571" r:id="rId14"/>
    <p:sldId id="573" r:id="rId15"/>
    <p:sldId id="572" r:id="rId16"/>
    <p:sldId id="583" r:id="rId17"/>
  </p:sldIdLst>
  <p:sldSz cx="9144000" cy="6858000" type="screen4x3"/>
  <p:notesSz cx="7099300" cy="10234613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0835FD57-0A5A-4230-9D71-8AE993EC12C5}">
          <p14:sldIdLst>
            <p14:sldId id="344"/>
            <p14:sldId id="439"/>
            <p14:sldId id="436"/>
            <p14:sldId id="431"/>
            <p14:sldId id="432"/>
            <p14:sldId id="433"/>
            <p14:sldId id="438"/>
            <p14:sldId id="483"/>
            <p14:sldId id="578"/>
            <p14:sldId id="579"/>
            <p14:sldId id="580"/>
            <p14:sldId id="444"/>
            <p14:sldId id="445"/>
            <p14:sldId id="548"/>
            <p14:sldId id="549"/>
            <p14:sldId id="547"/>
            <p14:sldId id="440"/>
            <p14:sldId id="480"/>
            <p14:sldId id="481"/>
            <p14:sldId id="554"/>
            <p14:sldId id="555"/>
            <p14:sldId id="556"/>
            <p14:sldId id="557"/>
            <p14:sldId id="559"/>
            <p14:sldId id="560"/>
            <p14:sldId id="512"/>
            <p14:sldId id="513"/>
            <p14:sldId id="482"/>
            <p14:sldId id="447"/>
            <p14:sldId id="386"/>
            <p14:sldId id="507"/>
            <p14:sldId id="451"/>
            <p14:sldId id="460"/>
            <p14:sldId id="574"/>
            <p14:sldId id="575"/>
            <p14:sldId id="576"/>
            <p14:sldId id="577"/>
            <p14:sldId id="457"/>
            <p14:sldId id="508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479"/>
            <p14:sldId id="524"/>
            <p14:sldId id="525"/>
            <p14:sldId id="527"/>
            <p14:sldId id="530"/>
            <p14:sldId id="529"/>
            <p14:sldId id="501"/>
            <p14:sldId id="502"/>
            <p14:sldId id="503"/>
            <p14:sldId id="528"/>
            <p14:sldId id="531"/>
            <p14:sldId id="506"/>
            <p14:sldId id="532"/>
            <p14:sldId id="538"/>
          </p14:sldIdLst>
        </p14:section>
        <p14:section name="Untitled Section" id="{5E6A727E-D5E5-4A20-8098-40709662E824}">
          <p14:sldIdLst>
            <p14:sldId id="355"/>
            <p14:sldId id="404"/>
            <p14:sldId id="581"/>
            <p14:sldId id="36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Coe" initials="MC" lastIdx="2" clrIdx="0">
    <p:extLst>
      <p:ext uri="{19B8F6BF-5375-455C-9EA6-DF929625EA0E}">
        <p15:presenceInfo xmlns="" xmlns:p15="http://schemas.microsoft.com/office/powerpoint/2012/main" userId="cbd3acc83ccaf3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ED4EC"/>
    <a:srgbClr val="66FF99"/>
    <a:srgbClr val="99FF66"/>
    <a:srgbClr val="0E1E30"/>
    <a:srgbClr val="99FF33"/>
    <a:srgbClr val="5A92DC"/>
    <a:srgbClr val="FFFF99"/>
    <a:srgbClr val="9900CC"/>
    <a:srgbClr val="FF9999"/>
    <a:srgbClr val="FFCC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706" autoAdjust="0"/>
    <p:restoredTop sz="91379" autoAdjust="0"/>
  </p:normalViewPr>
  <p:slideViewPr>
    <p:cSldViewPr>
      <p:cViewPr>
        <p:scale>
          <a:sx n="125" d="100"/>
          <a:sy n="125" d="100"/>
        </p:scale>
        <p:origin x="-1224" y="31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70" d="100"/>
        <a:sy n="170" d="100"/>
      </p:scale>
      <p:origin x="0" y="-2064"/>
    </p:cViewPr>
  </p:sorterViewPr>
  <p:notesViewPr>
    <p:cSldViewPr>
      <p:cViewPr varScale="1">
        <p:scale>
          <a:sx n="48" d="100"/>
          <a:sy n="48" d="100"/>
        </p:scale>
        <p:origin x="2898" y="66"/>
      </p:cViewPr>
      <p:guideLst>
        <p:guide orient="horz" pos="3224"/>
        <p:guide pos="223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C1912D-8C32-40B3-BF1D-78D8FC8B6D29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</dgm:pt>
    <dgm:pt modelId="{5DB698E4-3C8D-4B98-8338-6F50E4ECA4D6}">
      <dgm:prSet phldrT="[Text]"/>
      <dgm:spPr/>
      <dgm:t>
        <a:bodyPr/>
        <a:lstStyle/>
        <a:p>
          <a:r>
            <a:rPr lang="pt-PT" dirty="0"/>
            <a:t>Reforço do sistema </a:t>
          </a:r>
          <a:r>
            <a:rPr lang="pt-PT" dirty="0" err="1"/>
            <a:t>actual</a:t>
          </a:r>
          <a:endParaRPr lang="en-US" dirty="0"/>
        </a:p>
      </dgm:t>
    </dgm:pt>
    <dgm:pt modelId="{022A50DE-8A77-4637-AA2C-E5AF5C434590}" type="parTrans" cxnId="{AF474DD9-5142-434A-A5D9-0E1FA3D2FE6E}">
      <dgm:prSet/>
      <dgm:spPr/>
      <dgm:t>
        <a:bodyPr/>
        <a:lstStyle/>
        <a:p>
          <a:endParaRPr lang="en-US"/>
        </a:p>
      </dgm:t>
    </dgm:pt>
    <dgm:pt modelId="{1A31350C-FC46-4B16-8DAA-38A51CC833FF}" type="sibTrans" cxnId="{AF474DD9-5142-434A-A5D9-0E1FA3D2FE6E}">
      <dgm:prSet/>
      <dgm:spPr/>
      <dgm:t>
        <a:bodyPr/>
        <a:lstStyle/>
        <a:p>
          <a:endParaRPr lang="en-US"/>
        </a:p>
      </dgm:t>
    </dgm:pt>
    <dgm:pt modelId="{9490AE54-64B0-402F-9060-FA0577DF16C5}">
      <dgm:prSet phldrT="[Text]"/>
      <dgm:spPr/>
      <dgm:t>
        <a:bodyPr/>
        <a:lstStyle/>
        <a:p>
          <a:r>
            <a:rPr lang="pt-PT" dirty="0"/>
            <a:t>Como simplificar e melhorar a alocação dos fundos?</a:t>
          </a:r>
          <a:endParaRPr lang="en-US" dirty="0"/>
        </a:p>
      </dgm:t>
    </dgm:pt>
    <dgm:pt modelId="{5C6BC831-248A-4473-82BA-A0D15715C786}" type="parTrans" cxnId="{F0B2EE96-0D58-41FE-85BB-E321355D6643}">
      <dgm:prSet/>
      <dgm:spPr/>
      <dgm:t>
        <a:bodyPr/>
        <a:lstStyle/>
        <a:p>
          <a:endParaRPr lang="en-US"/>
        </a:p>
      </dgm:t>
    </dgm:pt>
    <dgm:pt modelId="{FAB7F0FE-A282-471E-8A98-60C21C78FA6C}" type="sibTrans" cxnId="{F0B2EE96-0D58-41FE-85BB-E321355D6643}">
      <dgm:prSet/>
      <dgm:spPr/>
      <dgm:t>
        <a:bodyPr/>
        <a:lstStyle/>
        <a:p>
          <a:endParaRPr lang="en-US"/>
        </a:p>
      </dgm:t>
    </dgm:pt>
    <dgm:pt modelId="{0F378C22-2B2E-4D6E-8D6D-662790BC2CE7}">
      <dgm:prSet phldrT="[Text]"/>
      <dgm:spPr/>
      <dgm:t>
        <a:bodyPr/>
        <a:lstStyle/>
        <a:p>
          <a:r>
            <a:rPr lang="pt-PT" dirty="0"/>
            <a:t>Com ou sem taxas moderadoras? Como serão geridos?</a:t>
          </a:r>
          <a:endParaRPr lang="en-US" dirty="0"/>
        </a:p>
      </dgm:t>
    </dgm:pt>
    <dgm:pt modelId="{AE549072-7DDE-44CE-844B-1BBAB338A539}" type="parTrans" cxnId="{B6927A4D-06F5-4324-921F-A135684594B1}">
      <dgm:prSet/>
      <dgm:spPr/>
      <dgm:t>
        <a:bodyPr/>
        <a:lstStyle/>
        <a:p>
          <a:endParaRPr lang="en-US"/>
        </a:p>
      </dgm:t>
    </dgm:pt>
    <dgm:pt modelId="{3827C34F-8BE0-4E97-AAEE-41BDBD62E674}" type="sibTrans" cxnId="{B6927A4D-06F5-4324-921F-A135684594B1}">
      <dgm:prSet/>
      <dgm:spPr/>
      <dgm:t>
        <a:bodyPr/>
        <a:lstStyle/>
        <a:p>
          <a:endParaRPr lang="en-US"/>
        </a:p>
      </dgm:t>
    </dgm:pt>
    <dgm:pt modelId="{ABF1E9FA-40A5-41D8-8DBF-E519C3C17196}">
      <dgm:prSet phldrT="[Text]"/>
      <dgm:spPr/>
      <dgm:t>
        <a:bodyPr/>
        <a:lstStyle/>
        <a:p>
          <a:r>
            <a:rPr lang="pt-PT" dirty="0"/>
            <a:t>Criação da Agencia de Compra</a:t>
          </a:r>
          <a:endParaRPr lang="en-US" dirty="0"/>
        </a:p>
      </dgm:t>
    </dgm:pt>
    <dgm:pt modelId="{85DC12B0-148B-4DA7-9F92-CAD6F6969280}" type="parTrans" cxnId="{2AE8B940-D5D2-4393-900C-1CD11EAE134C}">
      <dgm:prSet/>
      <dgm:spPr/>
      <dgm:t>
        <a:bodyPr/>
        <a:lstStyle/>
        <a:p>
          <a:endParaRPr lang="en-US"/>
        </a:p>
      </dgm:t>
    </dgm:pt>
    <dgm:pt modelId="{D5D923B2-8A74-4F01-913F-C113E8DD8414}" type="sibTrans" cxnId="{2AE8B940-D5D2-4393-900C-1CD11EAE134C}">
      <dgm:prSet/>
      <dgm:spPr/>
      <dgm:t>
        <a:bodyPr/>
        <a:lstStyle/>
        <a:p>
          <a:endParaRPr lang="en-US"/>
        </a:p>
      </dgm:t>
    </dgm:pt>
    <dgm:pt modelId="{98AE3DE5-2C03-41AA-8441-9C51976F1FC8}">
      <dgm:prSet phldrT="[Text]"/>
      <dgm:spPr/>
      <dgm:t>
        <a:bodyPr/>
        <a:lstStyle/>
        <a:p>
          <a:r>
            <a:rPr lang="pt-PT" dirty="0"/>
            <a:t>Seguro Social de Saúde</a:t>
          </a:r>
          <a:endParaRPr lang="en-US" dirty="0"/>
        </a:p>
      </dgm:t>
    </dgm:pt>
    <dgm:pt modelId="{3615BD7C-78AB-4D11-BE16-CB9CDE265234}" type="parTrans" cxnId="{512FA625-0E06-47C8-9EEB-3D86D11E092E}">
      <dgm:prSet/>
      <dgm:spPr/>
      <dgm:t>
        <a:bodyPr/>
        <a:lstStyle/>
        <a:p>
          <a:endParaRPr lang="en-US"/>
        </a:p>
      </dgm:t>
    </dgm:pt>
    <dgm:pt modelId="{3F0C852D-8C82-4B56-BA7D-138906918B7D}" type="sibTrans" cxnId="{512FA625-0E06-47C8-9EEB-3D86D11E092E}">
      <dgm:prSet/>
      <dgm:spPr/>
      <dgm:t>
        <a:bodyPr/>
        <a:lstStyle/>
        <a:p>
          <a:endParaRPr lang="en-US"/>
        </a:p>
      </dgm:t>
    </dgm:pt>
    <dgm:pt modelId="{EC55EF3F-4CE2-46A3-9420-F54B9DE2EEBD}">
      <dgm:prSet phldrT="[Text]"/>
      <dgm:spPr/>
      <dgm:t>
        <a:bodyPr/>
        <a:lstStyle/>
        <a:p>
          <a:r>
            <a:rPr lang="pt-PT" dirty="0"/>
            <a:t>Que fundos serão agregados?</a:t>
          </a:r>
          <a:endParaRPr lang="en-US" dirty="0"/>
        </a:p>
      </dgm:t>
    </dgm:pt>
    <dgm:pt modelId="{771646A7-E428-427C-B457-1E240388EBEA}" type="parTrans" cxnId="{19499EE4-2928-49DD-9D91-66890979BDAE}">
      <dgm:prSet/>
      <dgm:spPr/>
      <dgm:t>
        <a:bodyPr/>
        <a:lstStyle/>
        <a:p>
          <a:endParaRPr lang="en-US"/>
        </a:p>
      </dgm:t>
    </dgm:pt>
    <dgm:pt modelId="{C5DF7B9B-56CB-43A1-A0FA-58AE22CDCA18}" type="sibTrans" cxnId="{19499EE4-2928-49DD-9D91-66890979BDAE}">
      <dgm:prSet/>
      <dgm:spPr/>
      <dgm:t>
        <a:bodyPr/>
        <a:lstStyle/>
        <a:p>
          <a:endParaRPr lang="en-US"/>
        </a:p>
      </dgm:t>
    </dgm:pt>
    <dgm:pt modelId="{3B9BC477-99BB-4E05-BC29-FE7B22DEF832}">
      <dgm:prSet phldrT="[Text]"/>
      <dgm:spPr/>
      <dgm:t>
        <a:bodyPr/>
        <a:lstStyle/>
        <a:p>
          <a:r>
            <a:rPr lang="pt-PT" dirty="0"/>
            <a:t>Comuns simples ou múltiplos?</a:t>
          </a:r>
          <a:endParaRPr lang="en-US" dirty="0"/>
        </a:p>
      </dgm:t>
    </dgm:pt>
    <dgm:pt modelId="{C5119116-7C2A-43AE-81C5-6C5B877840A1}" type="parTrans" cxnId="{95DF009F-8434-4F05-AF44-C71F800A6391}">
      <dgm:prSet/>
      <dgm:spPr/>
      <dgm:t>
        <a:bodyPr/>
        <a:lstStyle/>
        <a:p>
          <a:endParaRPr lang="en-US"/>
        </a:p>
      </dgm:t>
    </dgm:pt>
    <dgm:pt modelId="{804A38D2-8C3D-40F3-A105-AF5A73589346}" type="sibTrans" cxnId="{95DF009F-8434-4F05-AF44-C71F800A6391}">
      <dgm:prSet/>
      <dgm:spPr/>
      <dgm:t>
        <a:bodyPr/>
        <a:lstStyle/>
        <a:p>
          <a:endParaRPr lang="en-US"/>
        </a:p>
      </dgm:t>
    </dgm:pt>
    <dgm:pt modelId="{E592993D-11C8-49A1-ACAF-32DCEC3A162A}">
      <dgm:prSet phldrT="[Text]"/>
      <dgm:spPr/>
      <dgm:t>
        <a:bodyPr/>
        <a:lstStyle/>
        <a:p>
          <a:r>
            <a:rPr lang="pt-PT" dirty="0"/>
            <a:t>O que irão pagar? Qual será o </a:t>
          </a:r>
          <a:r>
            <a:rPr lang="pt-PT" dirty="0">
              <a:solidFill>
                <a:srgbClr val="FF0000"/>
              </a:solidFill>
            </a:rPr>
            <a:t>PPM</a:t>
          </a:r>
          <a:r>
            <a:rPr lang="pt-PT" dirty="0"/>
            <a:t>?</a:t>
          </a:r>
          <a:endParaRPr lang="en-US" dirty="0"/>
        </a:p>
      </dgm:t>
    </dgm:pt>
    <dgm:pt modelId="{D04D5416-17FC-4DC3-AAFE-06AD923C7A79}" type="parTrans" cxnId="{57FE9CF9-4FC2-4593-B612-54C31905290C}">
      <dgm:prSet/>
      <dgm:spPr/>
      <dgm:t>
        <a:bodyPr/>
        <a:lstStyle/>
        <a:p>
          <a:endParaRPr lang="en-US"/>
        </a:p>
      </dgm:t>
    </dgm:pt>
    <dgm:pt modelId="{8EAC2EDD-9671-4D7F-B426-9B49AEB97BB9}" type="sibTrans" cxnId="{57FE9CF9-4FC2-4593-B612-54C31905290C}">
      <dgm:prSet/>
      <dgm:spPr/>
      <dgm:t>
        <a:bodyPr/>
        <a:lstStyle/>
        <a:p>
          <a:endParaRPr lang="en-US"/>
        </a:p>
      </dgm:t>
    </dgm:pt>
    <dgm:pt modelId="{DF22ACD4-AF1E-464C-AA34-A413CFC65F93}">
      <dgm:prSet phldrT="[Text]"/>
      <dgm:spPr/>
      <dgm:t>
        <a:bodyPr/>
        <a:lstStyle/>
        <a:p>
          <a:r>
            <a:rPr lang="pt-PT" dirty="0"/>
            <a:t>Que estrutura do Governo?</a:t>
          </a:r>
          <a:endParaRPr lang="en-US" dirty="0"/>
        </a:p>
      </dgm:t>
    </dgm:pt>
    <dgm:pt modelId="{8883C492-AC0B-495C-8CF1-85E16238D4F9}" type="parTrans" cxnId="{B1D664CC-AF6C-4B4C-9AA6-B1C6FE3CB2B2}">
      <dgm:prSet/>
      <dgm:spPr/>
      <dgm:t>
        <a:bodyPr/>
        <a:lstStyle/>
        <a:p>
          <a:endParaRPr lang="en-US"/>
        </a:p>
      </dgm:t>
    </dgm:pt>
    <dgm:pt modelId="{DDF7C255-5F87-4E24-9EB4-4AE3EE1605BA}" type="sibTrans" cxnId="{B1D664CC-AF6C-4B4C-9AA6-B1C6FE3CB2B2}">
      <dgm:prSet/>
      <dgm:spPr/>
      <dgm:t>
        <a:bodyPr/>
        <a:lstStyle/>
        <a:p>
          <a:endParaRPr lang="en-US"/>
        </a:p>
      </dgm:t>
    </dgm:pt>
    <dgm:pt modelId="{D9607214-D900-4978-BDB4-F035882B9C6C}">
      <dgm:prSet phldrT="[Text]"/>
      <dgm:spPr/>
      <dgm:t>
        <a:bodyPr/>
        <a:lstStyle/>
        <a:p>
          <a:r>
            <a:rPr lang="pt-PT" dirty="0"/>
            <a:t>Membros: Quem </a:t>
          </a:r>
          <a:r>
            <a:rPr lang="en-US" dirty="0"/>
            <a:t>é</a:t>
          </a:r>
          <a:r>
            <a:rPr lang="pt-PT" dirty="0"/>
            <a:t> coberto?</a:t>
          </a:r>
        </a:p>
        <a:p>
          <a:r>
            <a:rPr lang="pt-PT" dirty="0"/>
            <a:t>Mecanismos para isenção dos carenciados? Existência de subsídios</a:t>
          </a:r>
          <a:endParaRPr lang="en-US" dirty="0"/>
        </a:p>
      </dgm:t>
    </dgm:pt>
    <dgm:pt modelId="{6A72E465-DA92-40A8-9A7A-8501E61A62ED}" type="parTrans" cxnId="{23FDB3A6-D504-4309-91BD-82E36CA1907F}">
      <dgm:prSet/>
      <dgm:spPr/>
      <dgm:t>
        <a:bodyPr/>
        <a:lstStyle/>
        <a:p>
          <a:endParaRPr lang="en-US"/>
        </a:p>
      </dgm:t>
    </dgm:pt>
    <dgm:pt modelId="{88263D8F-961E-42E2-B681-8249F9711BF2}" type="sibTrans" cxnId="{23FDB3A6-D504-4309-91BD-82E36CA1907F}">
      <dgm:prSet/>
      <dgm:spPr/>
      <dgm:t>
        <a:bodyPr/>
        <a:lstStyle/>
        <a:p>
          <a:endParaRPr lang="en-US"/>
        </a:p>
      </dgm:t>
    </dgm:pt>
    <dgm:pt modelId="{2C0E8E68-4FEE-4510-9628-42A0FC2456DD}">
      <dgm:prSet phldrT="[Text]"/>
      <dgm:spPr/>
      <dgm:t>
        <a:bodyPr/>
        <a:lstStyle/>
        <a:p>
          <a:r>
            <a:rPr lang="pt-PT" dirty="0"/>
            <a:t>Que mecanismos para a cobrança de prémios?</a:t>
          </a:r>
          <a:endParaRPr lang="en-US" dirty="0"/>
        </a:p>
      </dgm:t>
    </dgm:pt>
    <dgm:pt modelId="{D901C8D5-4F99-4060-86BF-4E2AA06F9660}" type="parTrans" cxnId="{A7595F86-22C4-4B84-9AE4-41BEFAD49C14}">
      <dgm:prSet/>
      <dgm:spPr/>
      <dgm:t>
        <a:bodyPr/>
        <a:lstStyle/>
        <a:p>
          <a:endParaRPr lang="en-US"/>
        </a:p>
      </dgm:t>
    </dgm:pt>
    <dgm:pt modelId="{F5FA7938-031A-4267-A957-C09F54BC454A}" type="sibTrans" cxnId="{A7595F86-22C4-4B84-9AE4-41BEFAD49C14}">
      <dgm:prSet/>
      <dgm:spPr/>
      <dgm:t>
        <a:bodyPr/>
        <a:lstStyle/>
        <a:p>
          <a:endParaRPr lang="en-US"/>
        </a:p>
      </dgm:t>
    </dgm:pt>
    <dgm:pt modelId="{F741D0A2-8993-49E3-A683-41DF1AFAE7C0}">
      <dgm:prSet phldrT="[Text]"/>
      <dgm:spPr/>
      <dgm:t>
        <a:bodyPr/>
        <a:lstStyle/>
        <a:p>
          <a:r>
            <a:rPr lang="pt-PT" dirty="0"/>
            <a:t>Como aumentar a sua utilização por parte dos mais carenciados</a:t>
          </a:r>
          <a:endParaRPr lang="en-US" dirty="0"/>
        </a:p>
      </dgm:t>
    </dgm:pt>
    <dgm:pt modelId="{2B05204B-8532-4AD0-B8B5-C684AB91178A}" type="sibTrans" cxnId="{93597267-AC0E-4862-BACB-AA465CA5D058}">
      <dgm:prSet/>
      <dgm:spPr/>
      <dgm:t>
        <a:bodyPr/>
        <a:lstStyle/>
        <a:p>
          <a:endParaRPr lang="en-US"/>
        </a:p>
      </dgm:t>
    </dgm:pt>
    <dgm:pt modelId="{2F1A0F11-F32D-47A4-A6FC-B1F28B41F773}" type="parTrans" cxnId="{93597267-AC0E-4862-BACB-AA465CA5D058}">
      <dgm:prSet/>
      <dgm:spPr/>
      <dgm:t>
        <a:bodyPr/>
        <a:lstStyle/>
        <a:p>
          <a:endParaRPr lang="en-US"/>
        </a:p>
      </dgm:t>
    </dgm:pt>
    <dgm:pt modelId="{8803662C-2AAF-4C9B-882B-34BD98316210}">
      <dgm:prSet phldrT="[Text]"/>
      <dgm:spPr/>
      <dgm:t>
        <a:bodyPr/>
        <a:lstStyle/>
        <a:p>
          <a:r>
            <a:rPr lang="pt-PT" dirty="0"/>
            <a:t>Que estrutura do Governo?</a:t>
          </a:r>
          <a:endParaRPr lang="en-US" dirty="0"/>
        </a:p>
      </dgm:t>
    </dgm:pt>
    <dgm:pt modelId="{A3D8DEDB-DC8E-4A7A-A30C-D7370770BEF1}" type="parTrans" cxnId="{E6A2B6C3-2343-4FD0-A31E-211EDF60EF68}">
      <dgm:prSet/>
      <dgm:spPr/>
      <dgm:t>
        <a:bodyPr/>
        <a:lstStyle/>
        <a:p>
          <a:endParaRPr lang="en-US"/>
        </a:p>
      </dgm:t>
    </dgm:pt>
    <dgm:pt modelId="{10C26179-B3BC-4747-A60B-F48F94E27A01}" type="sibTrans" cxnId="{E6A2B6C3-2343-4FD0-A31E-211EDF60EF68}">
      <dgm:prSet/>
      <dgm:spPr/>
      <dgm:t>
        <a:bodyPr/>
        <a:lstStyle/>
        <a:p>
          <a:endParaRPr lang="en-US"/>
        </a:p>
      </dgm:t>
    </dgm:pt>
    <dgm:pt modelId="{53CD61F8-BD38-4B79-A4B0-2BC989EE9588}">
      <dgm:prSet phldrT="[Text]"/>
      <dgm:spPr/>
      <dgm:t>
        <a:bodyPr/>
        <a:lstStyle/>
        <a:p>
          <a:r>
            <a:rPr lang="pt-PT" dirty="0"/>
            <a:t>Que pacotes de benefícios? Qual será o </a:t>
          </a:r>
          <a:r>
            <a:rPr lang="pt-PT" dirty="0">
              <a:solidFill>
                <a:srgbClr val="FF0000"/>
              </a:solidFill>
            </a:rPr>
            <a:t>PPM</a:t>
          </a:r>
          <a:r>
            <a:rPr lang="pt-PT" dirty="0"/>
            <a:t>?</a:t>
          </a:r>
          <a:endParaRPr lang="en-US" dirty="0"/>
        </a:p>
      </dgm:t>
    </dgm:pt>
    <dgm:pt modelId="{C9FDDEB3-0AB3-4B87-AD2B-7F1BAC6EE838}" type="parTrans" cxnId="{E83AA054-2298-48CA-AB21-C80C2D634B2B}">
      <dgm:prSet/>
      <dgm:spPr/>
      <dgm:t>
        <a:bodyPr/>
        <a:lstStyle/>
        <a:p>
          <a:endParaRPr lang="en-US"/>
        </a:p>
      </dgm:t>
    </dgm:pt>
    <dgm:pt modelId="{CEEFA131-4287-4EF6-83F3-DCED13F10FC3}" type="sibTrans" cxnId="{E83AA054-2298-48CA-AB21-C80C2D634B2B}">
      <dgm:prSet/>
      <dgm:spPr/>
      <dgm:t>
        <a:bodyPr/>
        <a:lstStyle/>
        <a:p>
          <a:endParaRPr lang="en-US"/>
        </a:p>
      </dgm:t>
    </dgm:pt>
    <dgm:pt modelId="{C333BA00-9F54-4603-9ABE-1BAD12A3E077}" type="pres">
      <dgm:prSet presAssocID="{AAC1912D-8C32-40B3-BF1D-78D8FC8B6D29}" presName="Name0" presStyleCnt="0">
        <dgm:presLayoutVars>
          <dgm:dir/>
          <dgm:animLvl val="lvl"/>
          <dgm:resizeHandles val="exact"/>
        </dgm:presLayoutVars>
      </dgm:prSet>
      <dgm:spPr/>
    </dgm:pt>
    <dgm:pt modelId="{251332CC-5F5B-4083-A7FD-3E37906CA1CA}" type="pres">
      <dgm:prSet presAssocID="{5DB698E4-3C8D-4B98-8338-6F50E4ECA4D6}" presName="vertFlow" presStyleCnt="0"/>
      <dgm:spPr/>
    </dgm:pt>
    <dgm:pt modelId="{E8D9D154-D737-4428-B112-E14793DAB6B4}" type="pres">
      <dgm:prSet presAssocID="{5DB698E4-3C8D-4B98-8338-6F50E4ECA4D6}" presName="header" presStyleLbl="node1" presStyleIdx="0" presStyleCnt="3"/>
      <dgm:spPr/>
      <dgm:t>
        <a:bodyPr/>
        <a:lstStyle/>
        <a:p>
          <a:endParaRPr lang="pt-PT"/>
        </a:p>
      </dgm:t>
    </dgm:pt>
    <dgm:pt modelId="{F3299BD2-5130-4E36-B870-ECF23048F3FF}" type="pres">
      <dgm:prSet presAssocID="{5C6BC831-248A-4473-82BA-A0D15715C786}" presName="parTrans" presStyleLbl="sibTrans2D1" presStyleIdx="0" presStyleCnt="11"/>
      <dgm:spPr/>
      <dgm:t>
        <a:bodyPr/>
        <a:lstStyle/>
        <a:p>
          <a:endParaRPr lang="pt-PT"/>
        </a:p>
      </dgm:t>
    </dgm:pt>
    <dgm:pt modelId="{6B3246EC-D19D-439B-9DE1-2D03CE17EB76}" type="pres">
      <dgm:prSet presAssocID="{9490AE54-64B0-402F-9060-FA0577DF16C5}" presName="child" presStyleLbl="alignAccFollowNode1" presStyleIdx="0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1AE599B-9557-4A3E-8A41-F426DC6A99F1}" type="pres">
      <dgm:prSet presAssocID="{FAB7F0FE-A282-471E-8A98-60C21C78FA6C}" presName="sibTrans" presStyleLbl="sibTrans2D1" presStyleIdx="1" presStyleCnt="11"/>
      <dgm:spPr/>
      <dgm:t>
        <a:bodyPr/>
        <a:lstStyle/>
        <a:p>
          <a:endParaRPr lang="pt-PT"/>
        </a:p>
      </dgm:t>
    </dgm:pt>
    <dgm:pt modelId="{3E86F8D7-2E78-4E9B-9259-49B46569C6B8}" type="pres">
      <dgm:prSet presAssocID="{0F378C22-2B2E-4D6E-8D6D-662790BC2CE7}" presName="child" presStyleLbl="alignAccFollowNode1" presStyleIdx="1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F8BC827-3AB4-48F7-A1F9-7861CA5D3F06}" type="pres">
      <dgm:prSet presAssocID="{3827C34F-8BE0-4E97-AAEE-41BDBD62E674}" presName="sibTrans" presStyleLbl="sibTrans2D1" presStyleIdx="2" presStyleCnt="11"/>
      <dgm:spPr/>
      <dgm:t>
        <a:bodyPr/>
        <a:lstStyle/>
        <a:p>
          <a:endParaRPr lang="pt-PT"/>
        </a:p>
      </dgm:t>
    </dgm:pt>
    <dgm:pt modelId="{6FA21114-DD70-44A1-8FE9-37584541EED7}" type="pres">
      <dgm:prSet presAssocID="{F741D0A2-8993-49E3-A683-41DF1AFAE7C0}" presName="child" presStyleLbl="alignAccFollowNode1" presStyleIdx="2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09A7EF0-29F1-4FA2-9CCB-984085CB4150}" type="pres">
      <dgm:prSet presAssocID="{5DB698E4-3C8D-4B98-8338-6F50E4ECA4D6}" presName="hSp" presStyleCnt="0"/>
      <dgm:spPr/>
    </dgm:pt>
    <dgm:pt modelId="{124EAF04-79FF-443A-B109-2EBD0DA83439}" type="pres">
      <dgm:prSet presAssocID="{ABF1E9FA-40A5-41D8-8DBF-E519C3C17196}" presName="vertFlow" presStyleCnt="0"/>
      <dgm:spPr/>
    </dgm:pt>
    <dgm:pt modelId="{42A9CB51-EFB4-4115-9C94-CEFAD23E44D2}" type="pres">
      <dgm:prSet presAssocID="{ABF1E9FA-40A5-41D8-8DBF-E519C3C17196}" presName="header" presStyleLbl="node1" presStyleIdx="1" presStyleCnt="3"/>
      <dgm:spPr/>
      <dgm:t>
        <a:bodyPr/>
        <a:lstStyle/>
        <a:p>
          <a:endParaRPr lang="pt-PT"/>
        </a:p>
      </dgm:t>
    </dgm:pt>
    <dgm:pt modelId="{28ACC90C-4466-4043-8B7E-1F54819D5C18}" type="pres">
      <dgm:prSet presAssocID="{A3D8DEDB-DC8E-4A7A-A30C-D7370770BEF1}" presName="parTrans" presStyleLbl="sibTrans2D1" presStyleIdx="3" presStyleCnt="11"/>
      <dgm:spPr/>
      <dgm:t>
        <a:bodyPr/>
        <a:lstStyle/>
        <a:p>
          <a:endParaRPr lang="pt-PT"/>
        </a:p>
      </dgm:t>
    </dgm:pt>
    <dgm:pt modelId="{3A6956CF-A367-4586-B02A-F7B5EECAF9E7}" type="pres">
      <dgm:prSet presAssocID="{8803662C-2AAF-4C9B-882B-34BD98316210}" presName="child" presStyleLbl="alignAccFollowNode1" presStyleIdx="3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5D59B70-B62B-4E6F-90E6-01D62D519F5E}" type="pres">
      <dgm:prSet presAssocID="{10C26179-B3BC-4747-A60B-F48F94E27A01}" presName="sibTrans" presStyleLbl="sibTrans2D1" presStyleIdx="4" presStyleCnt="11"/>
      <dgm:spPr/>
      <dgm:t>
        <a:bodyPr/>
        <a:lstStyle/>
        <a:p>
          <a:endParaRPr lang="pt-PT"/>
        </a:p>
      </dgm:t>
    </dgm:pt>
    <dgm:pt modelId="{3E6C0D8A-6011-4F01-9E5F-19C5766E3350}" type="pres">
      <dgm:prSet presAssocID="{EC55EF3F-4CE2-46A3-9420-F54B9DE2EEBD}" presName="child" presStyleLbl="alignAccFollowNode1" presStyleIdx="4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6A865D0-A9E9-4A20-8012-B75A11C3F28A}" type="pres">
      <dgm:prSet presAssocID="{C5DF7B9B-56CB-43A1-A0FA-58AE22CDCA18}" presName="sibTrans" presStyleLbl="sibTrans2D1" presStyleIdx="5" presStyleCnt="11"/>
      <dgm:spPr/>
      <dgm:t>
        <a:bodyPr/>
        <a:lstStyle/>
        <a:p>
          <a:endParaRPr lang="pt-PT"/>
        </a:p>
      </dgm:t>
    </dgm:pt>
    <dgm:pt modelId="{BA471692-6EA1-4280-9158-A09240ADAB35}" type="pres">
      <dgm:prSet presAssocID="{3B9BC477-99BB-4E05-BC29-FE7B22DEF832}" presName="child" presStyleLbl="alignAccFollowNode1" presStyleIdx="5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87CD73C-A114-4571-8993-08BBF40C94A2}" type="pres">
      <dgm:prSet presAssocID="{804A38D2-8C3D-40F3-A105-AF5A73589346}" presName="sibTrans" presStyleLbl="sibTrans2D1" presStyleIdx="6" presStyleCnt="11"/>
      <dgm:spPr/>
      <dgm:t>
        <a:bodyPr/>
        <a:lstStyle/>
        <a:p>
          <a:endParaRPr lang="pt-PT"/>
        </a:p>
      </dgm:t>
    </dgm:pt>
    <dgm:pt modelId="{F815B7E5-C1BA-47C8-9102-00EC122142C7}" type="pres">
      <dgm:prSet presAssocID="{E592993D-11C8-49A1-ACAF-32DCEC3A162A}" presName="child" presStyleLbl="alignAccFollowNode1" presStyleIdx="6" presStyleCnt="11" custLinFactNeighborX="1334" custLinFactNeighborY="-2862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6E0484C-5D29-4B55-A6AE-8E4DD73E5318}" type="pres">
      <dgm:prSet presAssocID="{ABF1E9FA-40A5-41D8-8DBF-E519C3C17196}" presName="hSp" presStyleCnt="0"/>
      <dgm:spPr/>
    </dgm:pt>
    <dgm:pt modelId="{C8C5D701-FA9E-4C37-95BE-F8A28045ED03}" type="pres">
      <dgm:prSet presAssocID="{98AE3DE5-2C03-41AA-8441-9C51976F1FC8}" presName="vertFlow" presStyleCnt="0"/>
      <dgm:spPr/>
    </dgm:pt>
    <dgm:pt modelId="{E600EEDD-AA3D-4AB5-A3CF-1B9D8799362F}" type="pres">
      <dgm:prSet presAssocID="{98AE3DE5-2C03-41AA-8441-9C51976F1FC8}" presName="header" presStyleLbl="node1" presStyleIdx="2" presStyleCnt="3"/>
      <dgm:spPr/>
      <dgm:t>
        <a:bodyPr/>
        <a:lstStyle/>
        <a:p>
          <a:endParaRPr lang="pt-PT"/>
        </a:p>
      </dgm:t>
    </dgm:pt>
    <dgm:pt modelId="{CDBF7D49-CD64-417A-A89C-144B35F266B9}" type="pres">
      <dgm:prSet presAssocID="{8883C492-AC0B-495C-8CF1-85E16238D4F9}" presName="parTrans" presStyleLbl="sibTrans2D1" presStyleIdx="7" presStyleCnt="11"/>
      <dgm:spPr/>
      <dgm:t>
        <a:bodyPr/>
        <a:lstStyle/>
        <a:p>
          <a:endParaRPr lang="pt-PT"/>
        </a:p>
      </dgm:t>
    </dgm:pt>
    <dgm:pt modelId="{F3AAC83A-B92E-4740-8D87-E04BE247F707}" type="pres">
      <dgm:prSet presAssocID="{DF22ACD4-AF1E-464C-AA34-A413CFC65F93}" presName="child" presStyleLbl="alignAccFollowNode1" presStyleIdx="7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4DF4D28-0CEB-4AD0-AD2C-19BDDD7D1C54}" type="pres">
      <dgm:prSet presAssocID="{DDF7C255-5F87-4E24-9EB4-4AE3EE1605BA}" presName="sibTrans" presStyleLbl="sibTrans2D1" presStyleIdx="8" presStyleCnt="11"/>
      <dgm:spPr/>
      <dgm:t>
        <a:bodyPr/>
        <a:lstStyle/>
        <a:p>
          <a:endParaRPr lang="pt-PT"/>
        </a:p>
      </dgm:t>
    </dgm:pt>
    <dgm:pt modelId="{99DD7D22-5F4A-46A2-9A59-07E5E81207FB}" type="pres">
      <dgm:prSet presAssocID="{D9607214-D900-4978-BDB4-F035882B9C6C}" presName="child" presStyleLbl="alignAccFollowNode1" presStyleIdx="8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004A1BE-AC89-4F2E-BD6A-034E86FEF058}" type="pres">
      <dgm:prSet presAssocID="{88263D8F-961E-42E2-B681-8249F9711BF2}" presName="sibTrans" presStyleLbl="sibTrans2D1" presStyleIdx="9" presStyleCnt="11"/>
      <dgm:spPr/>
      <dgm:t>
        <a:bodyPr/>
        <a:lstStyle/>
        <a:p>
          <a:endParaRPr lang="pt-PT"/>
        </a:p>
      </dgm:t>
    </dgm:pt>
    <dgm:pt modelId="{6FDDA714-8D4D-49B3-832B-8BA854A6F80C}" type="pres">
      <dgm:prSet presAssocID="{2C0E8E68-4FEE-4510-9628-42A0FC2456DD}" presName="child" presStyleLbl="alignAccFollowNode1" presStyleIdx="9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E7BEFF4-E7A2-49B6-8D83-44D4BF24E82B}" type="pres">
      <dgm:prSet presAssocID="{F5FA7938-031A-4267-A957-C09F54BC454A}" presName="sibTrans" presStyleLbl="sibTrans2D1" presStyleIdx="10" presStyleCnt="11"/>
      <dgm:spPr/>
      <dgm:t>
        <a:bodyPr/>
        <a:lstStyle/>
        <a:p>
          <a:endParaRPr lang="pt-PT"/>
        </a:p>
      </dgm:t>
    </dgm:pt>
    <dgm:pt modelId="{5CA57974-EDD4-4ABD-88C5-CF616E6D10C0}" type="pres">
      <dgm:prSet presAssocID="{53CD61F8-BD38-4B79-A4B0-2BC989EE9588}" presName="child" presStyleLbl="alignAccFollowNode1" presStyleIdx="10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F0B2EE96-0D58-41FE-85BB-E321355D6643}" srcId="{5DB698E4-3C8D-4B98-8338-6F50E4ECA4D6}" destId="{9490AE54-64B0-402F-9060-FA0577DF16C5}" srcOrd="0" destOrd="0" parTransId="{5C6BC831-248A-4473-82BA-A0D15715C786}" sibTransId="{FAB7F0FE-A282-471E-8A98-60C21C78FA6C}"/>
    <dgm:cxn modelId="{1C0BA68C-AAFD-4224-9371-2F0E99F29BB0}" type="presOf" srcId="{ABF1E9FA-40A5-41D8-8DBF-E519C3C17196}" destId="{42A9CB51-EFB4-4115-9C94-CEFAD23E44D2}" srcOrd="0" destOrd="0" presId="urn:microsoft.com/office/officeart/2005/8/layout/lProcess1"/>
    <dgm:cxn modelId="{2AE8B940-D5D2-4393-900C-1CD11EAE134C}" srcId="{AAC1912D-8C32-40B3-BF1D-78D8FC8B6D29}" destId="{ABF1E9FA-40A5-41D8-8DBF-E519C3C17196}" srcOrd="1" destOrd="0" parTransId="{85DC12B0-148B-4DA7-9F92-CAD6F6969280}" sibTransId="{D5D923B2-8A74-4F01-913F-C113E8DD8414}"/>
    <dgm:cxn modelId="{ED40F936-5741-439D-B9A9-0F2659275E0F}" type="presOf" srcId="{3827C34F-8BE0-4E97-AAEE-41BDBD62E674}" destId="{8F8BC827-3AB4-48F7-A1F9-7861CA5D3F06}" srcOrd="0" destOrd="0" presId="urn:microsoft.com/office/officeart/2005/8/layout/lProcess1"/>
    <dgm:cxn modelId="{19499EE4-2928-49DD-9D91-66890979BDAE}" srcId="{ABF1E9FA-40A5-41D8-8DBF-E519C3C17196}" destId="{EC55EF3F-4CE2-46A3-9420-F54B9DE2EEBD}" srcOrd="1" destOrd="0" parTransId="{771646A7-E428-427C-B457-1E240388EBEA}" sibTransId="{C5DF7B9B-56CB-43A1-A0FA-58AE22CDCA18}"/>
    <dgm:cxn modelId="{23FDB3A6-D504-4309-91BD-82E36CA1907F}" srcId="{98AE3DE5-2C03-41AA-8441-9C51976F1FC8}" destId="{D9607214-D900-4978-BDB4-F035882B9C6C}" srcOrd="1" destOrd="0" parTransId="{6A72E465-DA92-40A8-9A7A-8501E61A62ED}" sibTransId="{88263D8F-961E-42E2-B681-8249F9711BF2}"/>
    <dgm:cxn modelId="{E4B79346-1161-4110-B78C-00B5FC2AB29F}" type="presOf" srcId="{2C0E8E68-4FEE-4510-9628-42A0FC2456DD}" destId="{6FDDA714-8D4D-49B3-832B-8BA854A6F80C}" srcOrd="0" destOrd="0" presId="urn:microsoft.com/office/officeart/2005/8/layout/lProcess1"/>
    <dgm:cxn modelId="{ECF34D51-4144-4C84-B95A-E014E31CBD35}" type="presOf" srcId="{AAC1912D-8C32-40B3-BF1D-78D8FC8B6D29}" destId="{C333BA00-9F54-4603-9ABE-1BAD12A3E077}" srcOrd="0" destOrd="0" presId="urn:microsoft.com/office/officeart/2005/8/layout/lProcess1"/>
    <dgm:cxn modelId="{B1D664CC-AF6C-4B4C-9AA6-B1C6FE3CB2B2}" srcId="{98AE3DE5-2C03-41AA-8441-9C51976F1FC8}" destId="{DF22ACD4-AF1E-464C-AA34-A413CFC65F93}" srcOrd="0" destOrd="0" parTransId="{8883C492-AC0B-495C-8CF1-85E16238D4F9}" sibTransId="{DDF7C255-5F87-4E24-9EB4-4AE3EE1605BA}"/>
    <dgm:cxn modelId="{340C8891-286B-480D-8C72-8377E1469461}" type="presOf" srcId="{8883C492-AC0B-495C-8CF1-85E16238D4F9}" destId="{CDBF7D49-CD64-417A-A89C-144B35F266B9}" srcOrd="0" destOrd="0" presId="urn:microsoft.com/office/officeart/2005/8/layout/lProcess1"/>
    <dgm:cxn modelId="{4DC260B1-D732-4832-9A90-CC9E2F0DC086}" type="presOf" srcId="{DF22ACD4-AF1E-464C-AA34-A413CFC65F93}" destId="{F3AAC83A-B92E-4740-8D87-E04BE247F707}" srcOrd="0" destOrd="0" presId="urn:microsoft.com/office/officeart/2005/8/layout/lProcess1"/>
    <dgm:cxn modelId="{F1775184-FE00-447D-8FFB-0E878C3B511C}" type="presOf" srcId="{9490AE54-64B0-402F-9060-FA0577DF16C5}" destId="{6B3246EC-D19D-439B-9DE1-2D03CE17EB76}" srcOrd="0" destOrd="0" presId="urn:microsoft.com/office/officeart/2005/8/layout/lProcess1"/>
    <dgm:cxn modelId="{D9C3ECE1-B212-4733-B800-4C0442DA1FDD}" type="presOf" srcId="{F5FA7938-031A-4267-A957-C09F54BC454A}" destId="{1E7BEFF4-E7A2-49B6-8D83-44D4BF24E82B}" srcOrd="0" destOrd="0" presId="urn:microsoft.com/office/officeart/2005/8/layout/lProcess1"/>
    <dgm:cxn modelId="{B6927A4D-06F5-4324-921F-A135684594B1}" srcId="{5DB698E4-3C8D-4B98-8338-6F50E4ECA4D6}" destId="{0F378C22-2B2E-4D6E-8D6D-662790BC2CE7}" srcOrd="1" destOrd="0" parTransId="{AE549072-7DDE-44CE-844B-1BBAB338A539}" sibTransId="{3827C34F-8BE0-4E97-AAEE-41BDBD62E674}"/>
    <dgm:cxn modelId="{A11104A8-4103-413D-9AD5-06E1CB998CC9}" type="presOf" srcId="{5C6BC831-248A-4473-82BA-A0D15715C786}" destId="{F3299BD2-5130-4E36-B870-ECF23048F3FF}" srcOrd="0" destOrd="0" presId="urn:microsoft.com/office/officeart/2005/8/layout/lProcess1"/>
    <dgm:cxn modelId="{361C2D53-4A67-43DA-A7D5-E45DD6005826}" type="presOf" srcId="{804A38D2-8C3D-40F3-A105-AF5A73589346}" destId="{587CD73C-A114-4571-8993-08BBF40C94A2}" srcOrd="0" destOrd="0" presId="urn:microsoft.com/office/officeart/2005/8/layout/lProcess1"/>
    <dgm:cxn modelId="{09026DC8-A212-4B14-9EE8-6EC1C8E394F1}" type="presOf" srcId="{E592993D-11C8-49A1-ACAF-32DCEC3A162A}" destId="{F815B7E5-C1BA-47C8-9102-00EC122142C7}" srcOrd="0" destOrd="0" presId="urn:microsoft.com/office/officeart/2005/8/layout/lProcess1"/>
    <dgm:cxn modelId="{93597267-AC0E-4862-BACB-AA465CA5D058}" srcId="{5DB698E4-3C8D-4B98-8338-6F50E4ECA4D6}" destId="{F741D0A2-8993-49E3-A683-41DF1AFAE7C0}" srcOrd="2" destOrd="0" parTransId="{2F1A0F11-F32D-47A4-A6FC-B1F28B41F773}" sibTransId="{2B05204B-8532-4AD0-B8B5-C684AB91178A}"/>
    <dgm:cxn modelId="{C0A36074-1E8F-4CA5-AF52-74CD7E19DE4A}" type="presOf" srcId="{EC55EF3F-4CE2-46A3-9420-F54B9DE2EEBD}" destId="{3E6C0D8A-6011-4F01-9E5F-19C5766E3350}" srcOrd="0" destOrd="0" presId="urn:microsoft.com/office/officeart/2005/8/layout/lProcess1"/>
    <dgm:cxn modelId="{A48167FE-FC6A-4B77-B4BE-A42FB99993B4}" type="presOf" srcId="{DDF7C255-5F87-4E24-9EB4-4AE3EE1605BA}" destId="{14DF4D28-0CEB-4AD0-AD2C-19BDDD7D1C54}" srcOrd="0" destOrd="0" presId="urn:microsoft.com/office/officeart/2005/8/layout/lProcess1"/>
    <dgm:cxn modelId="{2C35561B-202E-4FC9-B392-1E3485F5F0D2}" type="presOf" srcId="{C5DF7B9B-56CB-43A1-A0FA-58AE22CDCA18}" destId="{36A865D0-A9E9-4A20-8012-B75A11C3F28A}" srcOrd="0" destOrd="0" presId="urn:microsoft.com/office/officeart/2005/8/layout/lProcess1"/>
    <dgm:cxn modelId="{E83AA054-2298-48CA-AB21-C80C2D634B2B}" srcId="{98AE3DE5-2C03-41AA-8441-9C51976F1FC8}" destId="{53CD61F8-BD38-4B79-A4B0-2BC989EE9588}" srcOrd="3" destOrd="0" parTransId="{C9FDDEB3-0AB3-4B87-AD2B-7F1BAC6EE838}" sibTransId="{CEEFA131-4287-4EF6-83F3-DCED13F10FC3}"/>
    <dgm:cxn modelId="{BB6273F8-9029-42A3-BA89-2D57DB5D629C}" type="presOf" srcId="{5DB698E4-3C8D-4B98-8338-6F50E4ECA4D6}" destId="{E8D9D154-D737-4428-B112-E14793DAB6B4}" srcOrd="0" destOrd="0" presId="urn:microsoft.com/office/officeart/2005/8/layout/lProcess1"/>
    <dgm:cxn modelId="{483D4CFF-267F-4BAE-A4C5-038AEB336E57}" type="presOf" srcId="{88263D8F-961E-42E2-B681-8249F9711BF2}" destId="{6004A1BE-AC89-4F2E-BD6A-034E86FEF058}" srcOrd="0" destOrd="0" presId="urn:microsoft.com/office/officeart/2005/8/layout/lProcess1"/>
    <dgm:cxn modelId="{C50B6544-0016-4AD2-B8EA-4E45C6301EA5}" type="presOf" srcId="{3B9BC477-99BB-4E05-BC29-FE7B22DEF832}" destId="{BA471692-6EA1-4280-9158-A09240ADAB35}" srcOrd="0" destOrd="0" presId="urn:microsoft.com/office/officeart/2005/8/layout/lProcess1"/>
    <dgm:cxn modelId="{95DF009F-8434-4F05-AF44-C71F800A6391}" srcId="{ABF1E9FA-40A5-41D8-8DBF-E519C3C17196}" destId="{3B9BC477-99BB-4E05-BC29-FE7B22DEF832}" srcOrd="2" destOrd="0" parTransId="{C5119116-7C2A-43AE-81C5-6C5B877840A1}" sibTransId="{804A38D2-8C3D-40F3-A105-AF5A73589346}"/>
    <dgm:cxn modelId="{CD69AEB7-299A-40D6-86AD-C001E84F8485}" type="presOf" srcId="{53CD61F8-BD38-4B79-A4B0-2BC989EE9588}" destId="{5CA57974-EDD4-4ABD-88C5-CF616E6D10C0}" srcOrd="0" destOrd="0" presId="urn:microsoft.com/office/officeart/2005/8/layout/lProcess1"/>
    <dgm:cxn modelId="{A7595F86-22C4-4B84-9AE4-41BEFAD49C14}" srcId="{98AE3DE5-2C03-41AA-8441-9C51976F1FC8}" destId="{2C0E8E68-4FEE-4510-9628-42A0FC2456DD}" srcOrd="2" destOrd="0" parTransId="{D901C8D5-4F99-4060-86BF-4E2AA06F9660}" sibTransId="{F5FA7938-031A-4267-A957-C09F54BC454A}"/>
    <dgm:cxn modelId="{AF474DD9-5142-434A-A5D9-0E1FA3D2FE6E}" srcId="{AAC1912D-8C32-40B3-BF1D-78D8FC8B6D29}" destId="{5DB698E4-3C8D-4B98-8338-6F50E4ECA4D6}" srcOrd="0" destOrd="0" parTransId="{022A50DE-8A77-4637-AA2C-E5AF5C434590}" sibTransId="{1A31350C-FC46-4B16-8DAA-38A51CC833FF}"/>
    <dgm:cxn modelId="{8871D15D-9B66-42F1-AB93-A7111DEFE56B}" type="presOf" srcId="{D9607214-D900-4978-BDB4-F035882B9C6C}" destId="{99DD7D22-5F4A-46A2-9A59-07E5E81207FB}" srcOrd="0" destOrd="0" presId="urn:microsoft.com/office/officeart/2005/8/layout/lProcess1"/>
    <dgm:cxn modelId="{828B75C4-FD58-420F-8F42-8FBCC6B7E9C4}" type="presOf" srcId="{8803662C-2AAF-4C9B-882B-34BD98316210}" destId="{3A6956CF-A367-4586-B02A-F7B5EECAF9E7}" srcOrd="0" destOrd="0" presId="urn:microsoft.com/office/officeart/2005/8/layout/lProcess1"/>
    <dgm:cxn modelId="{E884DDC8-2EBD-4EDF-8DA0-A5DF56881D71}" type="presOf" srcId="{F741D0A2-8993-49E3-A683-41DF1AFAE7C0}" destId="{6FA21114-DD70-44A1-8FE9-37584541EED7}" srcOrd="0" destOrd="0" presId="urn:microsoft.com/office/officeart/2005/8/layout/lProcess1"/>
    <dgm:cxn modelId="{E6A2B6C3-2343-4FD0-A31E-211EDF60EF68}" srcId="{ABF1E9FA-40A5-41D8-8DBF-E519C3C17196}" destId="{8803662C-2AAF-4C9B-882B-34BD98316210}" srcOrd="0" destOrd="0" parTransId="{A3D8DEDB-DC8E-4A7A-A30C-D7370770BEF1}" sibTransId="{10C26179-B3BC-4747-A60B-F48F94E27A01}"/>
    <dgm:cxn modelId="{672C89A1-C221-4062-A999-544C19656520}" type="presOf" srcId="{A3D8DEDB-DC8E-4A7A-A30C-D7370770BEF1}" destId="{28ACC90C-4466-4043-8B7E-1F54819D5C18}" srcOrd="0" destOrd="0" presId="urn:microsoft.com/office/officeart/2005/8/layout/lProcess1"/>
    <dgm:cxn modelId="{512FA625-0E06-47C8-9EEB-3D86D11E092E}" srcId="{AAC1912D-8C32-40B3-BF1D-78D8FC8B6D29}" destId="{98AE3DE5-2C03-41AA-8441-9C51976F1FC8}" srcOrd="2" destOrd="0" parTransId="{3615BD7C-78AB-4D11-BE16-CB9CDE265234}" sibTransId="{3F0C852D-8C82-4B56-BA7D-138906918B7D}"/>
    <dgm:cxn modelId="{2F4AE812-DF9C-4BDD-B08C-385C1FB7A678}" type="presOf" srcId="{FAB7F0FE-A282-471E-8A98-60C21C78FA6C}" destId="{01AE599B-9557-4A3E-8A41-F426DC6A99F1}" srcOrd="0" destOrd="0" presId="urn:microsoft.com/office/officeart/2005/8/layout/lProcess1"/>
    <dgm:cxn modelId="{F9B75A08-8202-4A3E-B414-8CCBDAB22D75}" type="presOf" srcId="{0F378C22-2B2E-4D6E-8D6D-662790BC2CE7}" destId="{3E86F8D7-2E78-4E9B-9259-49B46569C6B8}" srcOrd="0" destOrd="0" presId="urn:microsoft.com/office/officeart/2005/8/layout/lProcess1"/>
    <dgm:cxn modelId="{5A41D304-5DF1-4CA2-8D2B-BDFD48935054}" type="presOf" srcId="{10C26179-B3BC-4747-A60B-F48F94E27A01}" destId="{A5D59B70-B62B-4E6F-90E6-01D62D519F5E}" srcOrd="0" destOrd="0" presId="urn:microsoft.com/office/officeart/2005/8/layout/lProcess1"/>
    <dgm:cxn modelId="{57FE9CF9-4FC2-4593-B612-54C31905290C}" srcId="{ABF1E9FA-40A5-41D8-8DBF-E519C3C17196}" destId="{E592993D-11C8-49A1-ACAF-32DCEC3A162A}" srcOrd="3" destOrd="0" parTransId="{D04D5416-17FC-4DC3-AAFE-06AD923C7A79}" sibTransId="{8EAC2EDD-9671-4D7F-B426-9B49AEB97BB9}"/>
    <dgm:cxn modelId="{10C92AAF-C8D7-4612-8EFD-5080858A140D}" type="presOf" srcId="{98AE3DE5-2C03-41AA-8441-9C51976F1FC8}" destId="{E600EEDD-AA3D-4AB5-A3CF-1B9D8799362F}" srcOrd="0" destOrd="0" presId="urn:microsoft.com/office/officeart/2005/8/layout/lProcess1"/>
    <dgm:cxn modelId="{485EA306-6BD1-453A-902D-7751C77BD2FF}" type="presParOf" srcId="{C333BA00-9F54-4603-9ABE-1BAD12A3E077}" destId="{251332CC-5F5B-4083-A7FD-3E37906CA1CA}" srcOrd="0" destOrd="0" presId="urn:microsoft.com/office/officeart/2005/8/layout/lProcess1"/>
    <dgm:cxn modelId="{10DCFF2B-B16E-4631-A1FD-E1D0D65E4E1F}" type="presParOf" srcId="{251332CC-5F5B-4083-A7FD-3E37906CA1CA}" destId="{E8D9D154-D737-4428-B112-E14793DAB6B4}" srcOrd="0" destOrd="0" presId="urn:microsoft.com/office/officeart/2005/8/layout/lProcess1"/>
    <dgm:cxn modelId="{D3A14289-6211-4747-B72A-D73AAC6F1011}" type="presParOf" srcId="{251332CC-5F5B-4083-A7FD-3E37906CA1CA}" destId="{F3299BD2-5130-4E36-B870-ECF23048F3FF}" srcOrd="1" destOrd="0" presId="urn:microsoft.com/office/officeart/2005/8/layout/lProcess1"/>
    <dgm:cxn modelId="{56986E80-2E7E-48EF-B897-260B024D622A}" type="presParOf" srcId="{251332CC-5F5B-4083-A7FD-3E37906CA1CA}" destId="{6B3246EC-D19D-439B-9DE1-2D03CE17EB76}" srcOrd="2" destOrd="0" presId="urn:microsoft.com/office/officeart/2005/8/layout/lProcess1"/>
    <dgm:cxn modelId="{BD832E72-C05C-466D-9983-88FFE329D00D}" type="presParOf" srcId="{251332CC-5F5B-4083-A7FD-3E37906CA1CA}" destId="{01AE599B-9557-4A3E-8A41-F426DC6A99F1}" srcOrd="3" destOrd="0" presId="urn:microsoft.com/office/officeart/2005/8/layout/lProcess1"/>
    <dgm:cxn modelId="{6C0D659F-2AFB-493F-BF2A-8244445A4244}" type="presParOf" srcId="{251332CC-5F5B-4083-A7FD-3E37906CA1CA}" destId="{3E86F8D7-2E78-4E9B-9259-49B46569C6B8}" srcOrd="4" destOrd="0" presId="urn:microsoft.com/office/officeart/2005/8/layout/lProcess1"/>
    <dgm:cxn modelId="{28BACB6B-9124-4B64-BF2E-0CC9ACA14A03}" type="presParOf" srcId="{251332CC-5F5B-4083-A7FD-3E37906CA1CA}" destId="{8F8BC827-3AB4-48F7-A1F9-7861CA5D3F06}" srcOrd="5" destOrd="0" presId="urn:microsoft.com/office/officeart/2005/8/layout/lProcess1"/>
    <dgm:cxn modelId="{1F527441-AFD5-4CF2-BF83-A7538E9F4A90}" type="presParOf" srcId="{251332CC-5F5B-4083-A7FD-3E37906CA1CA}" destId="{6FA21114-DD70-44A1-8FE9-37584541EED7}" srcOrd="6" destOrd="0" presId="urn:microsoft.com/office/officeart/2005/8/layout/lProcess1"/>
    <dgm:cxn modelId="{6AD1B28F-BC45-4E54-A26D-3848403A3273}" type="presParOf" srcId="{C333BA00-9F54-4603-9ABE-1BAD12A3E077}" destId="{409A7EF0-29F1-4FA2-9CCB-984085CB4150}" srcOrd="1" destOrd="0" presId="urn:microsoft.com/office/officeart/2005/8/layout/lProcess1"/>
    <dgm:cxn modelId="{B45A74FC-2937-425A-8A69-8FC9E64DE0E6}" type="presParOf" srcId="{C333BA00-9F54-4603-9ABE-1BAD12A3E077}" destId="{124EAF04-79FF-443A-B109-2EBD0DA83439}" srcOrd="2" destOrd="0" presId="urn:microsoft.com/office/officeart/2005/8/layout/lProcess1"/>
    <dgm:cxn modelId="{8B0FAE2F-14D4-450F-9B47-562D823AF8BC}" type="presParOf" srcId="{124EAF04-79FF-443A-B109-2EBD0DA83439}" destId="{42A9CB51-EFB4-4115-9C94-CEFAD23E44D2}" srcOrd="0" destOrd="0" presId="urn:microsoft.com/office/officeart/2005/8/layout/lProcess1"/>
    <dgm:cxn modelId="{9002BEBE-DEC3-42A3-A4CE-4D95864CC8B4}" type="presParOf" srcId="{124EAF04-79FF-443A-B109-2EBD0DA83439}" destId="{28ACC90C-4466-4043-8B7E-1F54819D5C18}" srcOrd="1" destOrd="0" presId="urn:microsoft.com/office/officeart/2005/8/layout/lProcess1"/>
    <dgm:cxn modelId="{B558FC22-1DE1-452D-9478-536B849B7915}" type="presParOf" srcId="{124EAF04-79FF-443A-B109-2EBD0DA83439}" destId="{3A6956CF-A367-4586-B02A-F7B5EECAF9E7}" srcOrd="2" destOrd="0" presId="urn:microsoft.com/office/officeart/2005/8/layout/lProcess1"/>
    <dgm:cxn modelId="{9B16FBCB-8ED1-4265-A9A5-B2E7B0E192C9}" type="presParOf" srcId="{124EAF04-79FF-443A-B109-2EBD0DA83439}" destId="{A5D59B70-B62B-4E6F-90E6-01D62D519F5E}" srcOrd="3" destOrd="0" presId="urn:microsoft.com/office/officeart/2005/8/layout/lProcess1"/>
    <dgm:cxn modelId="{006ECA50-69D1-4D8D-AE6B-64025C3B2BF0}" type="presParOf" srcId="{124EAF04-79FF-443A-B109-2EBD0DA83439}" destId="{3E6C0D8A-6011-4F01-9E5F-19C5766E3350}" srcOrd="4" destOrd="0" presId="urn:microsoft.com/office/officeart/2005/8/layout/lProcess1"/>
    <dgm:cxn modelId="{CE00F1AC-64DD-49B0-8A04-83CB6F00FD4B}" type="presParOf" srcId="{124EAF04-79FF-443A-B109-2EBD0DA83439}" destId="{36A865D0-A9E9-4A20-8012-B75A11C3F28A}" srcOrd="5" destOrd="0" presId="urn:microsoft.com/office/officeart/2005/8/layout/lProcess1"/>
    <dgm:cxn modelId="{37402EEB-510A-4798-8B7A-76D9D9766297}" type="presParOf" srcId="{124EAF04-79FF-443A-B109-2EBD0DA83439}" destId="{BA471692-6EA1-4280-9158-A09240ADAB35}" srcOrd="6" destOrd="0" presId="urn:microsoft.com/office/officeart/2005/8/layout/lProcess1"/>
    <dgm:cxn modelId="{A57F774B-4122-40D9-A94F-F715A293371C}" type="presParOf" srcId="{124EAF04-79FF-443A-B109-2EBD0DA83439}" destId="{587CD73C-A114-4571-8993-08BBF40C94A2}" srcOrd="7" destOrd="0" presId="urn:microsoft.com/office/officeart/2005/8/layout/lProcess1"/>
    <dgm:cxn modelId="{2F9519CB-2750-4391-840D-9FE639941B0A}" type="presParOf" srcId="{124EAF04-79FF-443A-B109-2EBD0DA83439}" destId="{F815B7E5-C1BA-47C8-9102-00EC122142C7}" srcOrd="8" destOrd="0" presId="urn:microsoft.com/office/officeart/2005/8/layout/lProcess1"/>
    <dgm:cxn modelId="{56174126-D771-4DBF-A321-38BE083FFE0F}" type="presParOf" srcId="{C333BA00-9F54-4603-9ABE-1BAD12A3E077}" destId="{26E0484C-5D29-4B55-A6AE-8E4DD73E5318}" srcOrd="3" destOrd="0" presId="urn:microsoft.com/office/officeart/2005/8/layout/lProcess1"/>
    <dgm:cxn modelId="{9426DC37-BDBB-4376-B133-5C0C830E9433}" type="presParOf" srcId="{C333BA00-9F54-4603-9ABE-1BAD12A3E077}" destId="{C8C5D701-FA9E-4C37-95BE-F8A28045ED03}" srcOrd="4" destOrd="0" presId="urn:microsoft.com/office/officeart/2005/8/layout/lProcess1"/>
    <dgm:cxn modelId="{9DE5BE49-52CE-4D3E-9A7B-ADA26C348FE0}" type="presParOf" srcId="{C8C5D701-FA9E-4C37-95BE-F8A28045ED03}" destId="{E600EEDD-AA3D-4AB5-A3CF-1B9D8799362F}" srcOrd="0" destOrd="0" presId="urn:microsoft.com/office/officeart/2005/8/layout/lProcess1"/>
    <dgm:cxn modelId="{7343839A-9B0B-4F4F-B99D-18CF51598E0D}" type="presParOf" srcId="{C8C5D701-FA9E-4C37-95BE-F8A28045ED03}" destId="{CDBF7D49-CD64-417A-A89C-144B35F266B9}" srcOrd="1" destOrd="0" presId="urn:microsoft.com/office/officeart/2005/8/layout/lProcess1"/>
    <dgm:cxn modelId="{8093D60F-1571-467E-8C44-259C84A5DA79}" type="presParOf" srcId="{C8C5D701-FA9E-4C37-95BE-F8A28045ED03}" destId="{F3AAC83A-B92E-4740-8D87-E04BE247F707}" srcOrd="2" destOrd="0" presId="urn:microsoft.com/office/officeart/2005/8/layout/lProcess1"/>
    <dgm:cxn modelId="{726FF72B-E62F-499A-B0FC-78B94F379382}" type="presParOf" srcId="{C8C5D701-FA9E-4C37-95BE-F8A28045ED03}" destId="{14DF4D28-0CEB-4AD0-AD2C-19BDDD7D1C54}" srcOrd="3" destOrd="0" presId="urn:microsoft.com/office/officeart/2005/8/layout/lProcess1"/>
    <dgm:cxn modelId="{216AAB4A-8BC9-4D4C-89C4-A6E026E05E6E}" type="presParOf" srcId="{C8C5D701-FA9E-4C37-95BE-F8A28045ED03}" destId="{99DD7D22-5F4A-46A2-9A59-07E5E81207FB}" srcOrd="4" destOrd="0" presId="urn:microsoft.com/office/officeart/2005/8/layout/lProcess1"/>
    <dgm:cxn modelId="{672039DF-DAA9-4901-B835-FCA27423122C}" type="presParOf" srcId="{C8C5D701-FA9E-4C37-95BE-F8A28045ED03}" destId="{6004A1BE-AC89-4F2E-BD6A-034E86FEF058}" srcOrd="5" destOrd="0" presId="urn:microsoft.com/office/officeart/2005/8/layout/lProcess1"/>
    <dgm:cxn modelId="{C5B6654B-D0A6-4290-A50C-8AC5D9FF79C5}" type="presParOf" srcId="{C8C5D701-FA9E-4C37-95BE-F8A28045ED03}" destId="{6FDDA714-8D4D-49B3-832B-8BA854A6F80C}" srcOrd="6" destOrd="0" presId="urn:microsoft.com/office/officeart/2005/8/layout/lProcess1"/>
    <dgm:cxn modelId="{3154E0B6-1889-4B87-A3B1-49E1F8F604C7}" type="presParOf" srcId="{C8C5D701-FA9E-4C37-95BE-F8A28045ED03}" destId="{1E7BEFF4-E7A2-49B6-8D83-44D4BF24E82B}" srcOrd="7" destOrd="0" presId="urn:microsoft.com/office/officeart/2005/8/layout/lProcess1"/>
    <dgm:cxn modelId="{1CCD62E0-C9DA-4D39-A9AC-C6561FB5B2E4}" type="presParOf" srcId="{C8C5D701-FA9E-4C37-95BE-F8A28045ED03}" destId="{5CA57974-EDD4-4ABD-88C5-CF616E6D10C0}" srcOrd="8" destOrd="0" presId="urn:microsoft.com/office/officeart/2005/8/layout/l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9D154-D737-4428-B112-E14793DAB6B4}">
      <dsp:nvSpPr>
        <dsp:cNvPr id="0" name=""/>
        <dsp:cNvSpPr/>
      </dsp:nvSpPr>
      <dsp:spPr>
        <a:xfrm>
          <a:off x="6232" y="358020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Reforço do sistema </a:t>
          </a:r>
          <a:r>
            <a:rPr lang="pt-PT" sz="2000" kern="1200" dirty="0" err="1"/>
            <a:t>actual</a:t>
          </a:r>
          <a:endParaRPr lang="en-US" sz="2000" kern="1200" dirty="0"/>
        </a:p>
      </dsp:txBody>
      <dsp:txXfrm>
        <a:off x="24576" y="376364"/>
        <a:ext cx="2468535" cy="589617"/>
      </dsp:txXfrm>
    </dsp:sp>
    <dsp:sp modelId="{F3299BD2-5130-4E36-B870-ECF23048F3FF}">
      <dsp:nvSpPr>
        <dsp:cNvPr id="0" name=""/>
        <dsp:cNvSpPr/>
      </dsp:nvSpPr>
      <dsp:spPr>
        <a:xfrm rot="5400000">
          <a:off x="1204043" y="1039128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246EC-D19D-439B-9DE1-2D03CE17EB76}">
      <dsp:nvSpPr>
        <dsp:cNvPr id="0" name=""/>
        <dsp:cNvSpPr/>
      </dsp:nvSpPr>
      <dsp:spPr>
        <a:xfrm>
          <a:off x="6232" y="1203533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Como simplificar e melhorar a alocação dos fundos?</a:t>
          </a:r>
          <a:endParaRPr lang="en-US" sz="1100" kern="1200" dirty="0"/>
        </a:p>
      </dsp:txBody>
      <dsp:txXfrm>
        <a:off x="24576" y="1221877"/>
        <a:ext cx="2468535" cy="589617"/>
      </dsp:txXfrm>
    </dsp:sp>
    <dsp:sp modelId="{01AE599B-9557-4A3E-8A41-F426DC6A99F1}">
      <dsp:nvSpPr>
        <dsp:cNvPr id="0" name=""/>
        <dsp:cNvSpPr/>
      </dsp:nvSpPr>
      <dsp:spPr>
        <a:xfrm rot="5400000">
          <a:off x="1204043" y="1884641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6F8D7-2E78-4E9B-9259-49B46569C6B8}">
      <dsp:nvSpPr>
        <dsp:cNvPr id="0" name=""/>
        <dsp:cNvSpPr/>
      </dsp:nvSpPr>
      <dsp:spPr>
        <a:xfrm>
          <a:off x="6232" y="2049047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Com ou sem taxas moderadoras? Como serão geridos?</a:t>
          </a:r>
          <a:endParaRPr lang="en-US" sz="1100" kern="1200" dirty="0"/>
        </a:p>
      </dsp:txBody>
      <dsp:txXfrm>
        <a:off x="24576" y="2067391"/>
        <a:ext cx="2468535" cy="589617"/>
      </dsp:txXfrm>
    </dsp:sp>
    <dsp:sp modelId="{8F8BC827-3AB4-48F7-A1F9-7861CA5D3F06}">
      <dsp:nvSpPr>
        <dsp:cNvPr id="0" name=""/>
        <dsp:cNvSpPr/>
      </dsp:nvSpPr>
      <dsp:spPr>
        <a:xfrm rot="5400000">
          <a:off x="1204043" y="2730154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21114-DD70-44A1-8FE9-37584541EED7}">
      <dsp:nvSpPr>
        <dsp:cNvPr id="0" name=""/>
        <dsp:cNvSpPr/>
      </dsp:nvSpPr>
      <dsp:spPr>
        <a:xfrm>
          <a:off x="6232" y="2894560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Como aumentar a sua utilização por parte dos mais carenciados</a:t>
          </a:r>
          <a:endParaRPr lang="en-US" sz="1100" kern="1200" dirty="0"/>
        </a:p>
      </dsp:txBody>
      <dsp:txXfrm>
        <a:off x="24576" y="2912904"/>
        <a:ext cx="2468535" cy="589617"/>
      </dsp:txXfrm>
    </dsp:sp>
    <dsp:sp modelId="{42A9CB51-EFB4-4115-9C94-CEFAD23E44D2}">
      <dsp:nvSpPr>
        <dsp:cNvPr id="0" name=""/>
        <dsp:cNvSpPr/>
      </dsp:nvSpPr>
      <dsp:spPr>
        <a:xfrm>
          <a:off x="2862188" y="358020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Criação da Agencia de Compra</a:t>
          </a:r>
          <a:endParaRPr lang="en-US" sz="2000" kern="1200" dirty="0"/>
        </a:p>
      </dsp:txBody>
      <dsp:txXfrm>
        <a:off x="2880532" y="376364"/>
        <a:ext cx="2468535" cy="589617"/>
      </dsp:txXfrm>
    </dsp:sp>
    <dsp:sp modelId="{28ACC90C-4466-4043-8B7E-1F54819D5C18}">
      <dsp:nvSpPr>
        <dsp:cNvPr id="0" name=""/>
        <dsp:cNvSpPr/>
      </dsp:nvSpPr>
      <dsp:spPr>
        <a:xfrm rot="5400000">
          <a:off x="4059998" y="1039128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956CF-A367-4586-B02A-F7B5EECAF9E7}">
      <dsp:nvSpPr>
        <dsp:cNvPr id="0" name=""/>
        <dsp:cNvSpPr/>
      </dsp:nvSpPr>
      <dsp:spPr>
        <a:xfrm>
          <a:off x="2862188" y="1203533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Que estrutura do Governo?</a:t>
          </a:r>
          <a:endParaRPr lang="en-US" sz="1100" kern="1200" dirty="0"/>
        </a:p>
      </dsp:txBody>
      <dsp:txXfrm>
        <a:off x="2880532" y="1221877"/>
        <a:ext cx="2468535" cy="589617"/>
      </dsp:txXfrm>
    </dsp:sp>
    <dsp:sp modelId="{A5D59B70-B62B-4E6F-90E6-01D62D519F5E}">
      <dsp:nvSpPr>
        <dsp:cNvPr id="0" name=""/>
        <dsp:cNvSpPr/>
      </dsp:nvSpPr>
      <dsp:spPr>
        <a:xfrm rot="5400000">
          <a:off x="4059998" y="1884641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6C0D8A-6011-4F01-9E5F-19C5766E3350}">
      <dsp:nvSpPr>
        <dsp:cNvPr id="0" name=""/>
        <dsp:cNvSpPr/>
      </dsp:nvSpPr>
      <dsp:spPr>
        <a:xfrm>
          <a:off x="2862188" y="2049047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Que fundos serão agregados?</a:t>
          </a:r>
          <a:endParaRPr lang="en-US" sz="1100" kern="1200" dirty="0"/>
        </a:p>
      </dsp:txBody>
      <dsp:txXfrm>
        <a:off x="2880532" y="2067391"/>
        <a:ext cx="2468535" cy="589617"/>
      </dsp:txXfrm>
    </dsp:sp>
    <dsp:sp modelId="{36A865D0-A9E9-4A20-8012-B75A11C3F28A}">
      <dsp:nvSpPr>
        <dsp:cNvPr id="0" name=""/>
        <dsp:cNvSpPr/>
      </dsp:nvSpPr>
      <dsp:spPr>
        <a:xfrm rot="5400000">
          <a:off x="4059998" y="2730154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71692-6EA1-4280-9158-A09240ADAB35}">
      <dsp:nvSpPr>
        <dsp:cNvPr id="0" name=""/>
        <dsp:cNvSpPr/>
      </dsp:nvSpPr>
      <dsp:spPr>
        <a:xfrm>
          <a:off x="2862188" y="2894560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Comuns simples ou múltiplos?</a:t>
          </a:r>
          <a:endParaRPr lang="en-US" sz="1100" kern="1200" dirty="0"/>
        </a:p>
      </dsp:txBody>
      <dsp:txXfrm>
        <a:off x="2880532" y="2912904"/>
        <a:ext cx="2468535" cy="589617"/>
      </dsp:txXfrm>
    </dsp:sp>
    <dsp:sp modelId="{587CD73C-A114-4571-8993-08BBF40C94A2}">
      <dsp:nvSpPr>
        <dsp:cNvPr id="0" name=""/>
        <dsp:cNvSpPr/>
      </dsp:nvSpPr>
      <dsp:spPr>
        <a:xfrm rot="5263176">
          <a:off x="4079760" y="3572530"/>
          <a:ext cx="103498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5B7E5-C1BA-47C8-9102-00EC122142C7}">
      <dsp:nvSpPr>
        <dsp:cNvPr id="0" name=""/>
        <dsp:cNvSpPr/>
      </dsp:nvSpPr>
      <dsp:spPr>
        <a:xfrm>
          <a:off x="2895607" y="3733799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O que irão pagar? Qual será o </a:t>
          </a:r>
          <a:r>
            <a:rPr lang="pt-PT" sz="1100" kern="1200" dirty="0">
              <a:solidFill>
                <a:srgbClr val="FF0000"/>
              </a:solidFill>
            </a:rPr>
            <a:t>PPM</a:t>
          </a:r>
          <a:r>
            <a:rPr lang="pt-PT" sz="1100" kern="1200" dirty="0"/>
            <a:t>?</a:t>
          </a:r>
          <a:endParaRPr lang="en-US" sz="1100" kern="1200" dirty="0"/>
        </a:p>
      </dsp:txBody>
      <dsp:txXfrm>
        <a:off x="2913951" y="3752143"/>
        <a:ext cx="2468535" cy="589617"/>
      </dsp:txXfrm>
    </dsp:sp>
    <dsp:sp modelId="{E600EEDD-AA3D-4AB5-A3CF-1B9D8799362F}">
      <dsp:nvSpPr>
        <dsp:cNvPr id="0" name=""/>
        <dsp:cNvSpPr/>
      </dsp:nvSpPr>
      <dsp:spPr>
        <a:xfrm>
          <a:off x="5718143" y="358020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Seguro Social de Saúde</a:t>
          </a:r>
          <a:endParaRPr lang="en-US" sz="2000" kern="1200" dirty="0"/>
        </a:p>
      </dsp:txBody>
      <dsp:txXfrm>
        <a:off x="5736487" y="376364"/>
        <a:ext cx="2468535" cy="589617"/>
      </dsp:txXfrm>
    </dsp:sp>
    <dsp:sp modelId="{CDBF7D49-CD64-417A-A89C-144B35F266B9}">
      <dsp:nvSpPr>
        <dsp:cNvPr id="0" name=""/>
        <dsp:cNvSpPr/>
      </dsp:nvSpPr>
      <dsp:spPr>
        <a:xfrm rot="5400000">
          <a:off x="6915953" y="1039128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AC83A-B92E-4740-8D87-E04BE247F707}">
      <dsp:nvSpPr>
        <dsp:cNvPr id="0" name=""/>
        <dsp:cNvSpPr/>
      </dsp:nvSpPr>
      <dsp:spPr>
        <a:xfrm>
          <a:off x="5718143" y="1203533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Que estrutura do Governo?</a:t>
          </a:r>
          <a:endParaRPr lang="en-US" sz="1100" kern="1200" dirty="0"/>
        </a:p>
      </dsp:txBody>
      <dsp:txXfrm>
        <a:off x="5736487" y="1221877"/>
        <a:ext cx="2468535" cy="589617"/>
      </dsp:txXfrm>
    </dsp:sp>
    <dsp:sp modelId="{14DF4D28-0CEB-4AD0-AD2C-19BDDD7D1C54}">
      <dsp:nvSpPr>
        <dsp:cNvPr id="0" name=""/>
        <dsp:cNvSpPr/>
      </dsp:nvSpPr>
      <dsp:spPr>
        <a:xfrm rot="5400000">
          <a:off x="6915953" y="1884641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D7D22-5F4A-46A2-9A59-07E5E81207FB}">
      <dsp:nvSpPr>
        <dsp:cNvPr id="0" name=""/>
        <dsp:cNvSpPr/>
      </dsp:nvSpPr>
      <dsp:spPr>
        <a:xfrm>
          <a:off x="5718143" y="2049047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Membros: Quem </a:t>
          </a:r>
          <a:r>
            <a:rPr lang="en-US" sz="1100" kern="1200" dirty="0"/>
            <a:t>é</a:t>
          </a:r>
          <a:r>
            <a:rPr lang="pt-PT" sz="1100" kern="1200" dirty="0"/>
            <a:t> coberto?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Mecanismos para isenção dos carenciados? Existência de subsídios</a:t>
          </a:r>
          <a:endParaRPr lang="en-US" sz="1100" kern="1200" dirty="0"/>
        </a:p>
      </dsp:txBody>
      <dsp:txXfrm>
        <a:off x="5736487" y="2067391"/>
        <a:ext cx="2468535" cy="589617"/>
      </dsp:txXfrm>
    </dsp:sp>
    <dsp:sp modelId="{6004A1BE-AC89-4F2E-BD6A-034E86FEF058}">
      <dsp:nvSpPr>
        <dsp:cNvPr id="0" name=""/>
        <dsp:cNvSpPr/>
      </dsp:nvSpPr>
      <dsp:spPr>
        <a:xfrm rot="5400000">
          <a:off x="6915953" y="2730154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DA714-8D4D-49B3-832B-8BA854A6F80C}">
      <dsp:nvSpPr>
        <dsp:cNvPr id="0" name=""/>
        <dsp:cNvSpPr/>
      </dsp:nvSpPr>
      <dsp:spPr>
        <a:xfrm>
          <a:off x="5718143" y="2894560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Que mecanismos para a cobrança de prémios?</a:t>
          </a:r>
          <a:endParaRPr lang="en-US" sz="1100" kern="1200" dirty="0"/>
        </a:p>
      </dsp:txBody>
      <dsp:txXfrm>
        <a:off x="5736487" y="2912904"/>
        <a:ext cx="2468535" cy="589617"/>
      </dsp:txXfrm>
    </dsp:sp>
    <dsp:sp modelId="{1E7BEFF4-E7A2-49B6-8D83-44D4BF24E82B}">
      <dsp:nvSpPr>
        <dsp:cNvPr id="0" name=""/>
        <dsp:cNvSpPr/>
      </dsp:nvSpPr>
      <dsp:spPr>
        <a:xfrm rot="5400000">
          <a:off x="6915953" y="3575667"/>
          <a:ext cx="109603" cy="10960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A57974-EDD4-4ABD-88C5-CF616E6D10C0}">
      <dsp:nvSpPr>
        <dsp:cNvPr id="0" name=""/>
        <dsp:cNvSpPr/>
      </dsp:nvSpPr>
      <dsp:spPr>
        <a:xfrm>
          <a:off x="5718143" y="3740073"/>
          <a:ext cx="2505223" cy="6263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100" kern="1200" dirty="0"/>
            <a:t>Que pacotes de benefícios? Qual será o </a:t>
          </a:r>
          <a:r>
            <a:rPr lang="pt-PT" sz="1100" kern="1200" dirty="0">
              <a:solidFill>
                <a:srgbClr val="FF0000"/>
              </a:solidFill>
            </a:rPr>
            <a:t>PPM</a:t>
          </a:r>
          <a:r>
            <a:rPr lang="pt-PT" sz="1100" kern="1200" dirty="0"/>
            <a:t>?</a:t>
          </a:r>
          <a:endParaRPr lang="en-US" sz="1100" kern="1200" dirty="0"/>
        </a:p>
      </dsp:txBody>
      <dsp:txXfrm>
        <a:off x="5736487" y="3758417"/>
        <a:ext cx="2468535" cy="5896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58581CA-AAD2-4941-92FC-4DC0D81572F3}" type="datetimeFigureOut">
              <a:rPr lang="en-US"/>
              <a:pPr>
                <a:defRPr/>
              </a:pPr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D14D20C-319D-4C23-B994-72E184C2A4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3120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A73A2B7-F34F-4ACF-A767-AB68EC297F25}" type="datetimeFigureOut">
              <a:rPr lang="en-US"/>
              <a:pPr>
                <a:defRPr/>
              </a:pPr>
              <a:t>9/15/2016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6" tIns="49518" rIns="99036" bIns="4951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9036" tIns="49518" rIns="99036" bIns="4951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95C91D0-5C77-4C04-8F16-C8BAF4FF5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3140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387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9084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ISAU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88938"/>
            <a:ext cx="121126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4388" y="1957388"/>
            <a:ext cx="23542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Ministério da Saúde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5532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553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553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553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05138" y="1589088"/>
            <a:ext cx="29765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República de Moçambique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8147" y="2564904"/>
            <a:ext cx="74676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147" y="4149080"/>
            <a:ext cx="7467600" cy="99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24"/>
          <p:cNvSpPr>
            <a:spLocks noGrp="1" noChangeArrowheads="1"/>
          </p:cNvSpPr>
          <p:nvPr>
            <p:ph type="ftr" sz="quarter" idx="10"/>
          </p:nvPr>
        </p:nvSpPr>
        <p:spPr>
          <a:xfrm>
            <a:off x="2339975" y="6515100"/>
            <a:ext cx="4535488" cy="304800"/>
          </a:xfrm>
        </p:spPr>
        <p:txBody>
          <a:bodyPr/>
          <a:lstStyle>
            <a:lvl1pPr>
              <a:defRPr sz="1400" dirty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0400" y="6553200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684416-C315-4824-8F13-10322F6A0E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23"/>
          <p:cNvSpPr>
            <a:spLocks noGrp="1" noChangeArrowheads="1"/>
          </p:cNvSpPr>
          <p:nvPr>
            <p:ph type="dt" sz="half" idx="12"/>
          </p:nvPr>
        </p:nvSpPr>
        <p:spPr>
          <a:xfrm>
            <a:off x="122238" y="6562725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5250"/>
            <a:ext cx="6553200" cy="120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FC644F-BCCD-4508-8487-37397B0E6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279277-4E9E-4368-983E-DA0225885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CB0D0E-C6F3-4D20-AC26-7A6155750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5399CF-C11F-4745-BA9B-509E18385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581367-5A07-45C7-9435-A904D42CC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17750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590550" y="6597650"/>
            <a:ext cx="1619250" cy="260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CE3B89-7983-4489-B35A-F63A1EF9E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5" y="6415088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684213" y="6600825"/>
            <a:ext cx="1525587" cy="257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58EA89-30C3-4774-BB45-96DD02CF24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2E245D-4276-4BD0-9613-CE346458D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8412DC-56B6-40F6-8CAA-8E522B159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1813" y="95250"/>
            <a:ext cx="2166937" cy="6457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95250"/>
            <a:ext cx="6348413" cy="6457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2EA9B3-22BC-4573-851C-2043CDD72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9975" y="63912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899592" y="1152144"/>
            <a:ext cx="35078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148064" y="1152144"/>
            <a:ext cx="3602744" cy="50131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899592" y="256032"/>
            <a:ext cx="78420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152144"/>
            <a:ext cx="40142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736592" y="1152144"/>
            <a:ext cx="4014216" cy="51389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93192" y="256032"/>
            <a:ext cx="83484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ISAU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1" y="388940"/>
            <a:ext cx="121126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4388" y="1957390"/>
            <a:ext cx="23542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000000"/>
                </a:solidFill>
                <a:latin typeface="Arial"/>
              </a:rPr>
              <a:t>Ministério da Saúde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5532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553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553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553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05139" y="1589088"/>
            <a:ext cx="29765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000000"/>
                </a:solidFill>
                <a:latin typeface="Arial"/>
              </a:rPr>
              <a:t>República de Moçambique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8147" y="2564904"/>
            <a:ext cx="74676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147" y="4149080"/>
            <a:ext cx="7467600" cy="99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24"/>
          <p:cNvSpPr>
            <a:spLocks noGrp="1" noChangeArrowheads="1"/>
          </p:cNvSpPr>
          <p:nvPr>
            <p:ph type="ftr" sz="quarter" idx="10"/>
          </p:nvPr>
        </p:nvSpPr>
        <p:spPr>
          <a:xfrm>
            <a:off x="2339976" y="6515100"/>
            <a:ext cx="4535488" cy="304800"/>
          </a:xfrm>
        </p:spPr>
        <p:txBody>
          <a:bodyPr/>
          <a:lstStyle>
            <a:lvl1pPr>
              <a:defRPr sz="1050" dirty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808080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0400" y="6553202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684416-C315-4824-8F13-10322F6A0E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23"/>
          <p:cNvSpPr>
            <a:spLocks noGrp="1" noChangeArrowheads="1"/>
          </p:cNvSpPr>
          <p:nvPr>
            <p:ph type="dt" sz="half" idx="12"/>
          </p:nvPr>
        </p:nvSpPr>
        <p:spPr>
          <a:xfrm>
            <a:off x="122238" y="6562727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4845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5250"/>
            <a:ext cx="6553200" cy="120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FC644F-BCCD-4508-8487-37397B0E6A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9345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279277-4E9E-4368-983E-DA0225885F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22276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976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47800"/>
            <a:ext cx="4162425" cy="478951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6" y="1447800"/>
            <a:ext cx="4162425" cy="478951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CB0D0E-C6F3-4D20-AC26-7A6155750D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23426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9976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>
          <a:xfrm>
            <a:off x="590550" y="6613527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5399CF-C11F-4745-BA9B-509E18385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521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39976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590550" y="6613527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581367-5A07-45C7-9435-A904D42CCC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4394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17751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590550" y="6597650"/>
            <a:ext cx="1619250" cy="260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CE3B89-7983-4489-B35A-F63A1EF9E3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193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6" y="6415090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684214" y="6600827"/>
            <a:ext cx="1525587" cy="257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58EA89-30C3-4774-BB45-96DD02CF24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3210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2E245D-4276-4BD0-9613-CE346458DE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1368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8412DC-56B6-40F6-8CAA-8E522B159F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1068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1814" y="95250"/>
            <a:ext cx="2166937" cy="6457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1" y="95250"/>
            <a:ext cx="6348413" cy="6457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2EA9B3-22BC-4573-851C-2043CDD721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010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392114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75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9976" y="63912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gray">
          <a:xfrm>
            <a:off x="392114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7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899592" y="1152144"/>
            <a:ext cx="35078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148064" y="1152144"/>
            <a:ext cx="3602744" cy="50131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899592" y="256032"/>
            <a:ext cx="78420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2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115804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gray">
          <a:xfrm>
            <a:off x="392114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7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152144"/>
            <a:ext cx="40142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736592" y="1152144"/>
            <a:ext cx="4014216" cy="51389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93192" y="256032"/>
            <a:ext cx="83484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2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="" xmlns:p14="http://schemas.microsoft.com/office/powerpoint/2010/main" val="408710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15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="" xmlns:p14="http://schemas.microsoft.com/office/powerpoint/2010/main" val="35217306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5357" name="think-cell Slide" r:id="rId17" imgW="360" imgH="360" progId="">
              <p:embed/>
            </p:oleObj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95250"/>
            <a:ext cx="64579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84772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5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2" name="Rectangle 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24675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F364195-4E88-4871-B325-B985840FE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/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p:oleObj spid="_x0000_s34891" name="think-cell Slide" r:id="rId17" imgW="360" imgH="360" progId="">
              <p:embed/>
            </p:oleObj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95250"/>
            <a:ext cx="64579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84772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13527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5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7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5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72" name="Rectangle 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24675" y="6613527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F364195-4E88-4871-B325-B985840FEC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316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500">
          <a:solidFill>
            <a:schemeClr val="tx1"/>
          </a:solidFill>
          <a:latin typeface="+mn-lt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>
          <a:solidFill>
            <a:schemeClr val="tx1"/>
          </a:solidFill>
          <a:latin typeface="+mn-lt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chemeClr val="tx1"/>
          </a:solidFill>
          <a:latin typeface="+mn-lt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2800"/>
            <a:ext cx="7467600" cy="1985546"/>
          </a:xfrm>
          <a:solidFill>
            <a:srgbClr val="92D050"/>
          </a:solidFill>
        </p:spPr>
        <p:txBody>
          <a:bodyPr/>
          <a:lstStyle/>
          <a:p>
            <a:pPr>
              <a:defRPr/>
            </a:pPr>
            <a:r>
              <a:rPr lang="pt-PT" sz="2400" dirty="0" smtClean="0"/>
              <a:t>GESTÃO DE FUNDOS E ALOCAÇÃO</a:t>
            </a:r>
            <a:r>
              <a:rPr lang="pt-PT" sz="2400" dirty="0" smtClean="0"/>
              <a:t/>
            </a:r>
            <a:br>
              <a:rPr lang="pt-PT" sz="2400" dirty="0" smtClean="0"/>
            </a:br>
            <a:r>
              <a:rPr lang="pt-PT" sz="2400" dirty="0">
                <a:solidFill>
                  <a:schemeClr val="bg1"/>
                </a:solidFill>
              </a:rPr>
              <a:t/>
            </a:r>
            <a:br>
              <a:rPr lang="pt-PT" sz="2400" dirty="0">
                <a:solidFill>
                  <a:schemeClr val="bg1"/>
                </a:solidFill>
              </a:rPr>
            </a:br>
            <a:r>
              <a:rPr lang="pt-PT" sz="2400" dirty="0" smtClean="0">
                <a:solidFill>
                  <a:schemeClr val="bg1"/>
                </a:solidFill>
              </a:rPr>
              <a:t>GTF, 15 de Setembro de 2016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E4D5B0D-1974-483B-B0C7-8468A183AD99}" type="slidenum">
              <a:rPr lang="pt-PT" smtClean="0">
                <a:latin typeface="Arial" charset="0"/>
              </a:rPr>
              <a:pPr/>
              <a:t>1</a:t>
            </a:fld>
            <a:endParaRPr lang="pt-PT" dirty="0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984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500" dirty="0" smtClean="0"/>
              <a:t>Conteúdos</a:t>
            </a:r>
            <a:endParaRPr lang="pt-PT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Enquadramento </a:t>
            </a:r>
            <a:r>
              <a:rPr lang="pt-PT" dirty="0" smtClean="0"/>
              <a:t>da alocação;</a:t>
            </a:r>
          </a:p>
          <a:p>
            <a:r>
              <a:rPr lang="pt-PT" dirty="0" smtClean="0"/>
              <a:t>Compra de serviços em Moçambique;</a:t>
            </a:r>
          </a:p>
          <a:p>
            <a:r>
              <a:rPr lang="pt-PT" dirty="0" smtClean="0"/>
              <a:t>Equidade e questões relacionadas;</a:t>
            </a:r>
            <a:endParaRPr lang="pt-PT" dirty="0" smtClean="0"/>
          </a:p>
          <a:p>
            <a:r>
              <a:rPr lang="pt-PT" dirty="0" smtClean="0"/>
              <a:t>Situação actual da alocação de fundos;</a:t>
            </a:r>
          </a:p>
          <a:p>
            <a:r>
              <a:rPr lang="pt-PT" dirty="0" smtClean="0"/>
              <a:t>Questões chave.</a:t>
            </a:r>
            <a:endParaRPr lang="pt-PT" dirty="0" smtClean="0"/>
          </a:p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87888" y="95250"/>
            <a:ext cx="7327512" cy="1200150"/>
          </a:xfrm>
        </p:spPr>
        <p:txBody>
          <a:bodyPr/>
          <a:lstStyle/>
          <a:p>
            <a:r>
              <a:rPr lang="pt-PT" dirty="0"/>
              <a:t>ALOCAÇÃO – O QUE VISA?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62000" y="990600"/>
            <a:ext cx="8382001" cy="5252637"/>
          </a:xfrm>
        </p:spPr>
        <p:txBody>
          <a:bodyPr/>
          <a:lstStyle/>
          <a:p>
            <a:r>
              <a:rPr lang="pt-PT" dirty="0"/>
              <a:t>Uma alocação sólida de pressupõe que os fundos sejam alocados onde são </a:t>
            </a:r>
            <a:r>
              <a:rPr lang="pt-PT" b="1" dirty="0"/>
              <a:t>mais necessários</a:t>
            </a:r>
            <a:r>
              <a:rPr lang="pt-PT" dirty="0"/>
              <a:t>, ao mesmo tempo que se assegura que os recursos podem ser absorbidos por o sistema de forma adequada para maximizar o impacto.</a:t>
            </a:r>
          </a:p>
          <a:p>
            <a:endParaRPr lang="pt-PT" dirty="0"/>
          </a:p>
          <a:p>
            <a:r>
              <a:rPr lang="pt-PT" dirty="0"/>
              <a:t>Potenciais critérios de alocação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279277-4E9E-4368-983E-DA0225885F6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566504" y="3165982"/>
            <a:ext cx="8772990" cy="1839930"/>
            <a:chOff x="-22523" y="227099"/>
            <a:chExt cx="9322544" cy="1980119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948939" y="1049141"/>
              <a:ext cx="7270544" cy="0"/>
            </a:xfrm>
            <a:prstGeom prst="line">
              <a:avLst/>
            </a:prstGeom>
            <a:ln w="44450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  <a:gs pos="22000">
                    <a:schemeClr val="accent4"/>
                  </a:gs>
                  <a:gs pos="48000">
                    <a:schemeClr val="accent4"/>
                  </a:gs>
                  <a:gs pos="75000">
                    <a:schemeClr val="accent1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962895" y="1049141"/>
              <a:ext cx="0" cy="237266"/>
            </a:xfrm>
            <a:prstGeom prst="line">
              <a:avLst/>
            </a:prstGeom>
            <a:ln>
              <a:solidFill>
                <a:srgbClr val="953735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-22523" y="1300360"/>
              <a:ext cx="2158572" cy="89431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PT" sz="1600" dirty="0"/>
                <a:t>Financiamento -</a:t>
              </a:r>
            </a:p>
            <a:p>
              <a:pPr algn="ctr"/>
              <a:r>
                <a:rPr lang="pt-PT" sz="1600" dirty="0"/>
                <a:t>entrada passiva, </a:t>
              </a:r>
              <a:r>
                <a:rPr lang="pt-PT" sz="1600" i="1" dirty="0"/>
                <a:t>ou</a:t>
              </a:r>
            </a:p>
            <a:p>
              <a:pPr algn="ctr"/>
              <a:r>
                <a:rPr lang="pt-PT" sz="1600" dirty="0"/>
                <a:t>«bloco orçamental </a:t>
              </a:r>
              <a:r>
                <a:rPr lang="fr-FR" sz="1600" dirty="0"/>
                <a:t>»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120054" y="811875"/>
              <a:ext cx="0" cy="237266"/>
            </a:xfrm>
            <a:prstGeom prst="lin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943677" y="253680"/>
              <a:ext cx="2352761" cy="629331"/>
            </a:xfrm>
            <a:prstGeom prst="rect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PT" sz="1600" dirty="0"/>
                <a:t>Alocação de recursos</a:t>
              </a:r>
            </a:p>
            <a:p>
              <a:pPr algn="ctr"/>
              <a:r>
                <a:rPr lang="pt-PT" sz="1600" dirty="0"/>
                <a:t>base-população 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3384190" y="1049145"/>
              <a:ext cx="0" cy="237266"/>
            </a:xfrm>
            <a:prstGeom prst="lin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192075" y="1300360"/>
              <a:ext cx="2376610" cy="629330"/>
            </a:xfrm>
            <a:prstGeom prst="rect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PT" sz="1600" dirty="0"/>
                <a:t>Utilização baseada</a:t>
              </a:r>
            </a:p>
            <a:p>
              <a:pPr algn="ctr"/>
              <a:r>
                <a:rPr lang="pt-PT" sz="1600" dirty="0"/>
                <a:t>nos recursos alocados</a:t>
              </a: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4644801" y="811875"/>
              <a:ext cx="0" cy="237266"/>
            </a:xfrm>
            <a:prstGeom prst="lin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499089" y="227099"/>
              <a:ext cx="2291438" cy="629330"/>
            </a:xfrm>
            <a:prstGeom prst="rect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PT" sz="1600" dirty="0"/>
                <a:t>Alocação de recursos</a:t>
              </a:r>
            </a:p>
            <a:p>
              <a:pPr algn="ctr"/>
              <a:r>
                <a:rPr lang="pt-PT" sz="1600" dirty="0"/>
                <a:t>base-epidemiológica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5940247" y="1061690"/>
              <a:ext cx="0" cy="2372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875038" y="1312905"/>
              <a:ext cx="2122800" cy="629330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PT" sz="1600" dirty="0"/>
                <a:t>Financiamento com</a:t>
              </a:r>
            </a:p>
            <a:p>
              <a:pPr algn="ctr"/>
              <a:r>
                <a:rPr lang="pt-PT" sz="1600" dirty="0"/>
                <a:t>base em resultados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002088" y="811875"/>
              <a:ext cx="0" cy="2372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6110355" y="464368"/>
              <a:ext cx="1783479" cy="364349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PT" sz="1600" dirty="0"/>
                <a:t>Taxa por serviço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8199848" y="1061690"/>
              <a:ext cx="0" cy="2372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7092052" y="1312905"/>
              <a:ext cx="2207969" cy="894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pt-PT" sz="1600" dirty="0"/>
                <a:t>Diagnóstico -</a:t>
              </a:r>
            </a:p>
            <a:p>
              <a:pPr algn="ctr"/>
              <a:r>
                <a:rPr lang="pt-PT" sz="1600" dirty="0"/>
                <a:t>grupo relacionado,</a:t>
              </a:r>
            </a:p>
            <a:p>
              <a:pPr algn="ctr"/>
              <a:r>
                <a:rPr lang="pt-PT" sz="1600" dirty="0"/>
                <a:t>Pagamento por caso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62000" y="5329584"/>
            <a:ext cx="7811683" cy="788028"/>
            <a:chOff x="701868" y="2344849"/>
            <a:chExt cx="7811683" cy="788028"/>
          </a:xfrm>
        </p:grpSpPr>
        <p:sp>
          <p:nvSpPr>
            <p:cNvPr id="38" name="Left-Right Arrow 25"/>
            <p:cNvSpPr/>
            <p:nvPr/>
          </p:nvSpPr>
          <p:spPr>
            <a:xfrm>
              <a:off x="948939" y="2344849"/>
              <a:ext cx="7250909" cy="321968"/>
            </a:xfrm>
            <a:prstGeom prst="leftRightArrow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  <a:gs pos="50000">
                  <a:schemeClr val="accent4"/>
                </a:gs>
              </a:gsLst>
              <a:lin ang="0" scaled="0"/>
            </a:gradFill>
            <a:ln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  <a:gs pos="50000">
                    <a:schemeClr val="accent4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01868" y="2763545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accent2"/>
                  </a:solidFill>
                </a:rPr>
                <a:t>Passiva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636388" y="276354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accent1"/>
                  </a:solidFill>
                </a:rPr>
                <a:t>Activa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956275" y="2578879"/>
              <a:ext cx="1210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cap="small" dirty="0"/>
                <a:t>COMPRA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364082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MOÇAMBIQUE: QUEM COMPRA SERVIÇOS?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279277-4E9E-4368-983E-DA0225885F6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180864"/>
            <a:ext cx="7010400" cy="4290093"/>
          </a:xfrm>
          <a:prstGeom prst="rect">
            <a:avLst/>
          </a:prstGeom>
        </p:spPr>
      </p:pic>
      <p:sp>
        <p:nvSpPr>
          <p:cNvPr id="3" name="Speech Bubble: Rectangle 2"/>
          <p:cNvSpPr/>
          <p:nvPr/>
        </p:nvSpPr>
        <p:spPr>
          <a:xfrm>
            <a:off x="6715125" y="1217970"/>
            <a:ext cx="1743075" cy="1143000"/>
          </a:xfrm>
          <a:prstGeom prst="wedgeRectCallout">
            <a:avLst>
              <a:gd name="adj1" fmla="val -101341"/>
              <a:gd name="adj2" fmla="val 480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100" dirty="0"/>
              <a:t>Critérios de alocação: densidade populacional e o nível de pobreza</a:t>
            </a:r>
            <a:endParaRPr lang="en-US" sz="1100" dirty="0"/>
          </a:p>
        </p:txBody>
      </p:sp>
      <p:sp>
        <p:nvSpPr>
          <p:cNvPr id="7" name="Speech Bubble: Rectangle 6"/>
          <p:cNvSpPr/>
          <p:nvPr/>
        </p:nvSpPr>
        <p:spPr>
          <a:xfrm>
            <a:off x="990600" y="5185442"/>
            <a:ext cx="1743075" cy="1143000"/>
          </a:xfrm>
          <a:prstGeom prst="wedgeRectCallout">
            <a:avLst>
              <a:gd name="adj1" fmla="val 107649"/>
              <a:gd name="adj2" fmla="val -26096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100" dirty="0"/>
              <a:t>Criterios de alocacao ate o nivel distrital: populacao, densidad, desnutricao infantil aguda</a:t>
            </a:r>
            <a:endParaRPr lang="en-US" sz="1100" dirty="0"/>
          </a:p>
        </p:txBody>
      </p:sp>
      <p:sp>
        <p:nvSpPr>
          <p:cNvPr id="5" name="Rectangle 4"/>
          <p:cNvSpPr/>
          <p:nvPr/>
        </p:nvSpPr>
        <p:spPr>
          <a:xfrm>
            <a:off x="2667000" y="6004474"/>
            <a:ext cx="67055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b="1" dirty="0"/>
              <a:t>Dupla subordinação </a:t>
            </a:r>
            <a:r>
              <a:rPr lang="pt-PT" sz="1400" dirty="0"/>
              <a:t>da DPS e dos SDSMAS ao Ministério da Saúde e ao MEF.</a:t>
            </a:r>
            <a:endParaRPr lang="en-US" sz="1400" dirty="0"/>
          </a:p>
          <a:p>
            <a:r>
              <a:rPr lang="pt-PT" sz="1400" b="1" dirty="0"/>
              <a:t>Escassa informação </a:t>
            </a:r>
            <a:r>
              <a:rPr lang="pt-PT" sz="1400" dirty="0"/>
              <a:t>necessária para as estimativas de alocação, dificultando uma análise adequada e a avaliação das prioridades reais dentro do sector. </a:t>
            </a:r>
            <a:endParaRPr lang="en-US" sz="1400" dirty="0"/>
          </a:p>
        </p:txBody>
      </p:sp>
      <p:sp>
        <p:nvSpPr>
          <p:cNvPr id="9" name="Speech Bubble: Rectangle 8"/>
          <p:cNvSpPr/>
          <p:nvPr/>
        </p:nvSpPr>
        <p:spPr>
          <a:xfrm>
            <a:off x="7088904" y="4428353"/>
            <a:ext cx="2133600" cy="1515248"/>
          </a:xfrm>
          <a:prstGeom prst="wedgeRectCallout">
            <a:avLst>
              <a:gd name="adj1" fmla="val -89064"/>
              <a:gd name="adj2" fmla="val -2610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100" dirty="0"/>
              <a:t>o Decreto 127/2002 orienta o sector da saúde na alocação de infraestruturas e recursos humanos, com critérios exclusivamente baseados na dimensão da população por área geográfica. 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906530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PREOCUPAÇÕES COM A EQUIDADE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Análises recentes enfatizam a </a:t>
            </a:r>
            <a:r>
              <a:rPr lang="pt-PT" b="1" dirty="0"/>
              <a:t>desigualdade geográfica </a:t>
            </a:r>
            <a:r>
              <a:rPr lang="pt-PT" dirty="0"/>
              <a:t>na alocação dos fundos.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8333" t="45556" r="40000" b="11482"/>
          <a:stretch/>
        </p:blipFill>
        <p:spPr>
          <a:xfrm>
            <a:off x="990600" y="2209800"/>
            <a:ext cx="5638800" cy="32705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5211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PREOCUPAÇÕES COM A EQUIDADE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8333" t="44074" r="40834" b="24815"/>
          <a:stretch/>
        </p:blipFill>
        <p:spPr>
          <a:xfrm>
            <a:off x="838200" y="1727538"/>
            <a:ext cx="5867400" cy="2514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10400" y="22098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Custos salariais crescentes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1085850" y="4447130"/>
            <a:ext cx="74295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A </a:t>
            </a:r>
            <a:r>
              <a:rPr lang="pt-PT" b="1" dirty="0"/>
              <a:t>desigualdade na alocação de RHS </a:t>
            </a:r>
            <a:r>
              <a:rPr lang="pt-PT" dirty="0"/>
              <a:t>entre as províncias também foi abordada na avaliação do plano de RHS. A alocação de pessoal piorou no período 2008-2015 em 8 províncias do país. A províncias com um maior rácio de profissionais de saúde per capita continuaram a receber uma maior proporção de pessoal. </a:t>
            </a:r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298107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95250"/>
            <a:ext cx="7162800" cy="1200150"/>
          </a:xfrm>
          <a:solidFill>
            <a:srgbClr val="99FF33"/>
          </a:solidFill>
        </p:spPr>
        <p:txBody>
          <a:bodyPr/>
          <a:lstStyle/>
          <a:p>
            <a:r>
              <a:rPr lang="en-US" dirty="0"/>
              <a:t>PREOCUPAÇÕES COM A EQUIDADE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Gastos totais por quintil de riqueza</a:t>
            </a:r>
            <a:endParaRPr lang="pt-PT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pt-BR" dirty="0"/>
              <a:t>Os ricos buscam mais cuidados de saúde e mais benefícios a financiá-los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31987"/>
            <a:ext cx="7791450" cy="3009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60960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Fonte: PER review, WB, 2015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31955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95250"/>
            <a:ext cx="7239000" cy="1200150"/>
          </a:xfrm>
          <a:solidFill>
            <a:srgbClr val="99FF33"/>
          </a:solidFill>
        </p:spPr>
        <p:txBody>
          <a:bodyPr/>
          <a:lstStyle/>
          <a:p>
            <a:r>
              <a:rPr lang="en-US" dirty="0"/>
              <a:t>ALOCAÇÃO DE FUNDOS: SITUAÇÃO ACTUAL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20799"/>
            <a:ext cx="8229600" cy="5292725"/>
          </a:xfrm>
        </p:spPr>
        <p:txBody>
          <a:bodyPr/>
          <a:lstStyle/>
          <a:p>
            <a:pPr lvl="7"/>
            <a:endParaRPr lang="en-US" dirty="0">
              <a:solidFill>
                <a:schemeClr val="tx1"/>
              </a:solidFill>
            </a:endParaRPr>
          </a:p>
          <a:p>
            <a:r>
              <a:rPr lang="pt-PT" sz="1600" dirty="0"/>
              <a:t>Alocação crescente para os cuidados primários e secundários mas sem clareza de gastos por programa</a:t>
            </a:r>
          </a:p>
          <a:p>
            <a:r>
              <a:rPr lang="pt-PT" sz="1600" dirty="0"/>
              <a:t>Incluindo fundos verticais, a maior parte do </a:t>
            </a:r>
            <a:r>
              <a:rPr lang="pt-PT" sz="1600" dirty="0">
                <a:solidFill>
                  <a:srgbClr val="FF0000"/>
                </a:solidFill>
              </a:rPr>
              <a:t>THE</a:t>
            </a:r>
            <a:r>
              <a:rPr lang="pt-PT" sz="1600" dirty="0"/>
              <a:t> vai para gastos específicos de doenças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8333" t="57407" r="35834" b="11481"/>
          <a:stretch/>
        </p:blipFill>
        <p:spPr>
          <a:xfrm>
            <a:off x="838200" y="2590800"/>
            <a:ext cx="7598229" cy="29011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2830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3DCA0C7-BEBF-4177-8858-DF5B5A20492A}" type="slidenum">
              <a:rPr lang="pt-PT" smtClean="0">
                <a:solidFill>
                  <a:srgbClr val="000000"/>
                </a:solidFill>
                <a:latin typeface="Arial" charset="0"/>
              </a:rPr>
              <a:pPr/>
              <a:t>9</a:t>
            </a:fld>
            <a:endParaRPr lang="pt-PT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65" name="Group 4"/>
          <p:cNvGrpSpPr>
            <a:grpSpLocks noChangeAspect="1"/>
          </p:cNvGrpSpPr>
          <p:nvPr/>
        </p:nvGrpSpPr>
        <p:grpSpPr bwMode="auto">
          <a:xfrm>
            <a:off x="927837" y="1519331"/>
            <a:ext cx="454750" cy="674210"/>
            <a:chOff x="284" y="283"/>
            <a:chExt cx="842" cy="1133"/>
          </a:xfrm>
          <a:solidFill>
            <a:schemeClr val="bg1"/>
          </a:solidFill>
        </p:grpSpPr>
        <p:sp>
          <p:nvSpPr>
            <p:cNvPr id="66" name="Freeform 5"/>
            <p:cNvSpPr>
              <a:spLocks/>
            </p:cNvSpPr>
            <p:nvPr/>
          </p:nvSpPr>
          <p:spPr bwMode="auto">
            <a:xfrm>
              <a:off x="284" y="1337"/>
              <a:ext cx="842" cy="79"/>
            </a:xfrm>
            <a:custGeom>
              <a:avLst/>
              <a:gdLst>
                <a:gd name="T0" fmla="*/ 1684 w 1684"/>
                <a:gd name="T1" fmla="*/ 88 h 159"/>
                <a:gd name="T2" fmla="*/ 1682 w 1684"/>
                <a:gd name="T3" fmla="*/ 100 h 159"/>
                <a:gd name="T4" fmla="*/ 1679 w 1684"/>
                <a:gd name="T5" fmla="*/ 111 h 159"/>
                <a:gd name="T6" fmla="*/ 1673 w 1684"/>
                <a:gd name="T7" fmla="*/ 121 h 159"/>
                <a:gd name="T8" fmla="*/ 1667 w 1684"/>
                <a:gd name="T9" fmla="*/ 131 h 159"/>
                <a:gd name="T10" fmla="*/ 1659 w 1684"/>
                <a:gd name="T11" fmla="*/ 138 h 159"/>
                <a:gd name="T12" fmla="*/ 1650 w 1684"/>
                <a:gd name="T13" fmla="*/ 146 h 159"/>
                <a:gd name="T14" fmla="*/ 1640 w 1684"/>
                <a:gd name="T15" fmla="*/ 152 h 159"/>
                <a:gd name="T16" fmla="*/ 1629 w 1684"/>
                <a:gd name="T17" fmla="*/ 156 h 159"/>
                <a:gd name="T18" fmla="*/ 1617 w 1684"/>
                <a:gd name="T19" fmla="*/ 159 h 159"/>
                <a:gd name="T20" fmla="*/ 1606 w 1684"/>
                <a:gd name="T21" fmla="*/ 159 h 159"/>
                <a:gd name="T22" fmla="*/ 71 w 1684"/>
                <a:gd name="T23" fmla="*/ 159 h 159"/>
                <a:gd name="T24" fmla="*/ 59 w 1684"/>
                <a:gd name="T25" fmla="*/ 158 h 159"/>
                <a:gd name="T26" fmla="*/ 48 w 1684"/>
                <a:gd name="T27" fmla="*/ 154 h 159"/>
                <a:gd name="T28" fmla="*/ 38 w 1684"/>
                <a:gd name="T29" fmla="*/ 148 h 159"/>
                <a:gd name="T30" fmla="*/ 28 w 1684"/>
                <a:gd name="T31" fmla="*/ 142 h 159"/>
                <a:gd name="T32" fmla="*/ 21 w 1684"/>
                <a:gd name="T33" fmla="*/ 135 h 159"/>
                <a:gd name="T34" fmla="*/ 13 w 1684"/>
                <a:gd name="T35" fmla="*/ 125 h 159"/>
                <a:gd name="T36" fmla="*/ 7 w 1684"/>
                <a:gd name="T37" fmla="*/ 115 h 159"/>
                <a:gd name="T38" fmla="*/ 4 w 1684"/>
                <a:gd name="T39" fmla="*/ 104 h 159"/>
                <a:gd name="T40" fmla="*/ 0 w 1684"/>
                <a:gd name="T41" fmla="*/ 92 h 159"/>
                <a:gd name="T42" fmla="*/ 0 w 1684"/>
                <a:gd name="T43" fmla="*/ 81 h 159"/>
                <a:gd name="T44" fmla="*/ 0 w 1684"/>
                <a:gd name="T45" fmla="*/ 67 h 159"/>
                <a:gd name="T46" fmla="*/ 4 w 1684"/>
                <a:gd name="T47" fmla="*/ 56 h 159"/>
                <a:gd name="T48" fmla="*/ 7 w 1684"/>
                <a:gd name="T49" fmla="*/ 46 h 159"/>
                <a:gd name="T50" fmla="*/ 13 w 1684"/>
                <a:gd name="T51" fmla="*/ 37 h 159"/>
                <a:gd name="T52" fmla="*/ 21 w 1684"/>
                <a:gd name="T53" fmla="*/ 27 h 159"/>
                <a:gd name="T54" fmla="*/ 28 w 1684"/>
                <a:gd name="T55" fmla="*/ 19 h 159"/>
                <a:gd name="T56" fmla="*/ 38 w 1684"/>
                <a:gd name="T57" fmla="*/ 12 h 159"/>
                <a:gd name="T58" fmla="*/ 48 w 1684"/>
                <a:gd name="T59" fmla="*/ 8 h 159"/>
                <a:gd name="T60" fmla="*/ 59 w 1684"/>
                <a:gd name="T61" fmla="*/ 4 h 159"/>
                <a:gd name="T62" fmla="*/ 71 w 1684"/>
                <a:gd name="T63" fmla="*/ 2 h 159"/>
                <a:gd name="T64" fmla="*/ 1606 w 1684"/>
                <a:gd name="T65" fmla="*/ 0 h 159"/>
                <a:gd name="T66" fmla="*/ 1617 w 1684"/>
                <a:gd name="T67" fmla="*/ 2 h 159"/>
                <a:gd name="T68" fmla="*/ 1629 w 1684"/>
                <a:gd name="T69" fmla="*/ 4 h 159"/>
                <a:gd name="T70" fmla="*/ 1640 w 1684"/>
                <a:gd name="T71" fmla="*/ 8 h 159"/>
                <a:gd name="T72" fmla="*/ 1650 w 1684"/>
                <a:gd name="T73" fmla="*/ 13 h 159"/>
                <a:gd name="T74" fmla="*/ 1659 w 1684"/>
                <a:gd name="T75" fmla="*/ 21 h 159"/>
                <a:gd name="T76" fmla="*/ 1667 w 1684"/>
                <a:gd name="T77" fmla="*/ 29 h 159"/>
                <a:gd name="T78" fmla="*/ 1673 w 1684"/>
                <a:gd name="T79" fmla="*/ 38 h 159"/>
                <a:gd name="T80" fmla="*/ 1679 w 1684"/>
                <a:gd name="T81" fmla="*/ 50 h 159"/>
                <a:gd name="T82" fmla="*/ 1682 w 1684"/>
                <a:gd name="T83" fmla="*/ 60 h 159"/>
                <a:gd name="T84" fmla="*/ 1684 w 1684"/>
                <a:gd name="T85" fmla="*/ 7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84" h="159">
                  <a:moveTo>
                    <a:pt x="1684" y="81"/>
                  </a:moveTo>
                  <a:lnTo>
                    <a:pt x="1684" y="85"/>
                  </a:lnTo>
                  <a:lnTo>
                    <a:pt x="1684" y="88"/>
                  </a:lnTo>
                  <a:lnTo>
                    <a:pt x="1684" y="92"/>
                  </a:lnTo>
                  <a:lnTo>
                    <a:pt x="1682" y="96"/>
                  </a:lnTo>
                  <a:lnTo>
                    <a:pt x="1682" y="100"/>
                  </a:lnTo>
                  <a:lnTo>
                    <a:pt x="1681" y="104"/>
                  </a:lnTo>
                  <a:lnTo>
                    <a:pt x="1681" y="108"/>
                  </a:lnTo>
                  <a:lnTo>
                    <a:pt x="1679" y="111"/>
                  </a:lnTo>
                  <a:lnTo>
                    <a:pt x="1677" y="115"/>
                  </a:lnTo>
                  <a:lnTo>
                    <a:pt x="1675" y="117"/>
                  </a:lnTo>
                  <a:lnTo>
                    <a:pt x="1673" y="121"/>
                  </a:lnTo>
                  <a:lnTo>
                    <a:pt x="1671" y="125"/>
                  </a:lnTo>
                  <a:lnTo>
                    <a:pt x="1669" y="127"/>
                  </a:lnTo>
                  <a:lnTo>
                    <a:pt x="1667" y="131"/>
                  </a:lnTo>
                  <a:lnTo>
                    <a:pt x="1663" y="135"/>
                  </a:lnTo>
                  <a:lnTo>
                    <a:pt x="1661" y="136"/>
                  </a:lnTo>
                  <a:lnTo>
                    <a:pt x="1659" y="138"/>
                  </a:lnTo>
                  <a:lnTo>
                    <a:pt x="1656" y="142"/>
                  </a:lnTo>
                  <a:lnTo>
                    <a:pt x="1652" y="144"/>
                  </a:lnTo>
                  <a:lnTo>
                    <a:pt x="1650" y="146"/>
                  </a:lnTo>
                  <a:lnTo>
                    <a:pt x="1646" y="148"/>
                  </a:lnTo>
                  <a:lnTo>
                    <a:pt x="1642" y="150"/>
                  </a:lnTo>
                  <a:lnTo>
                    <a:pt x="1640" y="152"/>
                  </a:lnTo>
                  <a:lnTo>
                    <a:pt x="1636" y="154"/>
                  </a:lnTo>
                  <a:lnTo>
                    <a:pt x="1633" y="156"/>
                  </a:lnTo>
                  <a:lnTo>
                    <a:pt x="1629" y="156"/>
                  </a:lnTo>
                  <a:lnTo>
                    <a:pt x="1625" y="158"/>
                  </a:lnTo>
                  <a:lnTo>
                    <a:pt x="1621" y="158"/>
                  </a:lnTo>
                  <a:lnTo>
                    <a:pt x="1617" y="159"/>
                  </a:lnTo>
                  <a:lnTo>
                    <a:pt x="1613" y="159"/>
                  </a:lnTo>
                  <a:lnTo>
                    <a:pt x="1609" y="159"/>
                  </a:lnTo>
                  <a:lnTo>
                    <a:pt x="1606" y="159"/>
                  </a:lnTo>
                  <a:lnTo>
                    <a:pt x="78" y="159"/>
                  </a:lnTo>
                  <a:lnTo>
                    <a:pt x="75" y="159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63" y="158"/>
                  </a:lnTo>
                  <a:lnTo>
                    <a:pt x="59" y="158"/>
                  </a:lnTo>
                  <a:lnTo>
                    <a:pt x="55" y="156"/>
                  </a:lnTo>
                  <a:lnTo>
                    <a:pt x="52" y="156"/>
                  </a:lnTo>
                  <a:lnTo>
                    <a:pt x="48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38" y="148"/>
                  </a:lnTo>
                  <a:lnTo>
                    <a:pt x="34" y="146"/>
                  </a:lnTo>
                  <a:lnTo>
                    <a:pt x="32" y="144"/>
                  </a:lnTo>
                  <a:lnTo>
                    <a:pt x="28" y="142"/>
                  </a:lnTo>
                  <a:lnTo>
                    <a:pt x="27" y="138"/>
                  </a:lnTo>
                  <a:lnTo>
                    <a:pt x="23" y="136"/>
                  </a:lnTo>
                  <a:lnTo>
                    <a:pt x="21" y="135"/>
                  </a:lnTo>
                  <a:lnTo>
                    <a:pt x="17" y="131"/>
                  </a:lnTo>
                  <a:lnTo>
                    <a:pt x="15" y="127"/>
                  </a:lnTo>
                  <a:lnTo>
                    <a:pt x="13" y="125"/>
                  </a:lnTo>
                  <a:lnTo>
                    <a:pt x="11" y="121"/>
                  </a:lnTo>
                  <a:lnTo>
                    <a:pt x="9" y="117"/>
                  </a:lnTo>
                  <a:lnTo>
                    <a:pt x="7" y="115"/>
                  </a:lnTo>
                  <a:lnTo>
                    <a:pt x="5" y="111"/>
                  </a:lnTo>
                  <a:lnTo>
                    <a:pt x="5" y="108"/>
                  </a:lnTo>
                  <a:lnTo>
                    <a:pt x="4" y="104"/>
                  </a:lnTo>
                  <a:lnTo>
                    <a:pt x="2" y="100"/>
                  </a:lnTo>
                  <a:lnTo>
                    <a:pt x="2" y="96"/>
                  </a:lnTo>
                  <a:lnTo>
                    <a:pt x="0" y="92"/>
                  </a:lnTo>
                  <a:lnTo>
                    <a:pt x="0" y="88"/>
                  </a:lnTo>
                  <a:lnTo>
                    <a:pt x="0" y="85"/>
                  </a:lnTo>
                  <a:lnTo>
                    <a:pt x="0" y="81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7"/>
                  </a:lnTo>
                  <a:lnTo>
                    <a:pt x="2" y="63"/>
                  </a:lnTo>
                  <a:lnTo>
                    <a:pt x="2" y="60"/>
                  </a:lnTo>
                  <a:lnTo>
                    <a:pt x="4" y="56"/>
                  </a:lnTo>
                  <a:lnTo>
                    <a:pt x="5" y="52"/>
                  </a:lnTo>
                  <a:lnTo>
                    <a:pt x="5" y="50"/>
                  </a:lnTo>
                  <a:lnTo>
                    <a:pt x="7" y="46"/>
                  </a:lnTo>
                  <a:lnTo>
                    <a:pt x="9" y="42"/>
                  </a:lnTo>
                  <a:lnTo>
                    <a:pt x="11" y="38"/>
                  </a:lnTo>
                  <a:lnTo>
                    <a:pt x="13" y="37"/>
                  </a:lnTo>
                  <a:lnTo>
                    <a:pt x="15" y="33"/>
                  </a:lnTo>
                  <a:lnTo>
                    <a:pt x="17" y="29"/>
                  </a:lnTo>
                  <a:lnTo>
                    <a:pt x="21" y="27"/>
                  </a:lnTo>
                  <a:lnTo>
                    <a:pt x="23" y="23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32" y="17"/>
                  </a:lnTo>
                  <a:lnTo>
                    <a:pt x="34" y="13"/>
                  </a:lnTo>
                  <a:lnTo>
                    <a:pt x="38" y="12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3" y="2"/>
                  </a:lnTo>
                  <a:lnTo>
                    <a:pt x="67" y="2"/>
                  </a:lnTo>
                  <a:lnTo>
                    <a:pt x="71" y="2"/>
                  </a:lnTo>
                  <a:lnTo>
                    <a:pt x="75" y="0"/>
                  </a:lnTo>
                  <a:lnTo>
                    <a:pt x="78" y="0"/>
                  </a:lnTo>
                  <a:lnTo>
                    <a:pt x="1606" y="0"/>
                  </a:lnTo>
                  <a:lnTo>
                    <a:pt x="1609" y="0"/>
                  </a:lnTo>
                  <a:lnTo>
                    <a:pt x="1613" y="2"/>
                  </a:lnTo>
                  <a:lnTo>
                    <a:pt x="1617" y="2"/>
                  </a:lnTo>
                  <a:lnTo>
                    <a:pt x="1621" y="2"/>
                  </a:lnTo>
                  <a:lnTo>
                    <a:pt x="1625" y="4"/>
                  </a:lnTo>
                  <a:lnTo>
                    <a:pt x="1629" y="4"/>
                  </a:lnTo>
                  <a:lnTo>
                    <a:pt x="1633" y="6"/>
                  </a:lnTo>
                  <a:lnTo>
                    <a:pt x="1636" y="8"/>
                  </a:lnTo>
                  <a:lnTo>
                    <a:pt x="1640" y="8"/>
                  </a:lnTo>
                  <a:lnTo>
                    <a:pt x="1642" y="10"/>
                  </a:lnTo>
                  <a:lnTo>
                    <a:pt x="1646" y="12"/>
                  </a:lnTo>
                  <a:lnTo>
                    <a:pt x="1650" y="13"/>
                  </a:lnTo>
                  <a:lnTo>
                    <a:pt x="1652" y="17"/>
                  </a:lnTo>
                  <a:lnTo>
                    <a:pt x="1656" y="19"/>
                  </a:lnTo>
                  <a:lnTo>
                    <a:pt x="1659" y="21"/>
                  </a:lnTo>
                  <a:lnTo>
                    <a:pt x="1661" y="23"/>
                  </a:lnTo>
                  <a:lnTo>
                    <a:pt x="1663" y="27"/>
                  </a:lnTo>
                  <a:lnTo>
                    <a:pt x="1667" y="29"/>
                  </a:lnTo>
                  <a:lnTo>
                    <a:pt x="1669" y="33"/>
                  </a:lnTo>
                  <a:lnTo>
                    <a:pt x="1671" y="37"/>
                  </a:lnTo>
                  <a:lnTo>
                    <a:pt x="1673" y="38"/>
                  </a:lnTo>
                  <a:lnTo>
                    <a:pt x="1675" y="42"/>
                  </a:lnTo>
                  <a:lnTo>
                    <a:pt x="1677" y="46"/>
                  </a:lnTo>
                  <a:lnTo>
                    <a:pt x="1679" y="50"/>
                  </a:lnTo>
                  <a:lnTo>
                    <a:pt x="1681" y="52"/>
                  </a:lnTo>
                  <a:lnTo>
                    <a:pt x="1681" y="56"/>
                  </a:lnTo>
                  <a:lnTo>
                    <a:pt x="1682" y="60"/>
                  </a:lnTo>
                  <a:lnTo>
                    <a:pt x="1682" y="63"/>
                  </a:lnTo>
                  <a:lnTo>
                    <a:pt x="1684" y="67"/>
                  </a:lnTo>
                  <a:lnTo>
                    <a:pt x="1684" y="71"/>
                  </a:lnTo>
                  <a:lnTo>
                    <a:pt x="1684" y="75"/>
                  </a:lnTo>
                  <a:lnTo>
                    <a:pt x="168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7" name="Freeform 6"/>
            <p:cNvSpPr>
              <a:spLocks/>
            </p:cNvSpPr>
            <p:nvPr/>
          </p:nvSpPr>
          <p:spPr bwMode="auto">
            <a:xfrm>
              <a:off x="299" y="860"/>
              <a:ext cx="237" cy="427"/>
            </a:xfrm>
            <a:custGeom>
              <a:avLst/>
              <a:gdLst>
                <a:gd name="T0" fmla="*/ 475 w 475"/>
                <a:gd name="T1" fmla="*/ 753 h 853"/>
                <a:gd name="T2" fmla="*/ 473 w 475"/>
                <a:gd name="T3" fmla="*/ 769 h 853"/>
                <a:gd name="T4" fmla="*/ 467 w 475"/>
                <a:gd name="T5" fmla="*/ 786 h 853"/>
                <a:gd name="T6" fmla="*/ 460 w 475"/>
                <a:gd name="T7" fmla="*/ 799 h 853"/>
                <a:gd name="T8" fmla="*/ 450 w 475"/>
                <a:gd name="T9" fmla="*/ 813 h 853"/>
                <a:gd name="T10" fmla="*/ 438 w 475"/>
                <a:gd name="T11" fmla="*/ 824 h 853"/>
                <a:gd name="T12" fmla="*/ 427 w 475"/>
                <a:gd name="T13" fmla="*/ 834 h 853"/>
                <a:gd name="T14" fmla="*/ 412 w 475"/>
                <a:gd name="T15" fmla="*/ 844 h 853"/>
                <a:gd name="T16" fmla="*/ 396 w 475"/>
                <a:gd name="T17" fmla="*/ 849 h 853"/>
                <a:gd name="T18" fmla="*/ 381 w 475"/>
                <a:gd name="T19" fmla="*/ 853 h 853"/>
                <a:gd name="T20" fmla="*/ 363 w 475"/>
                <a:gd name="T21" fmla="*/ 853 h 853"/>
                <a:gd name="T22" fmla="*/ 102 w 475"/>
                <a:gd name="T23" fmla="*/ 853 h 853"/>
                <a:gd name="T24" fmla="*/ 85 w 475"/>
                <a:gd name="T25" fmla="*/ 849 h 853"/>
                <a:gd name="T26" fmla="*/ 70 w 475"/>
                <a:gd name="T27" fmla="*/ 845 h 853"/>
                <a:gd name="T28" fmla="*/ 54 w 475"/>
                <a:gd name="T29" fmla="*/ 838 h 853"/>
                <a:gd name="T30" fmla="*/ 41 w 475"/>
                <a:gd name="T31" fmla="*/ 828 h 853"/>
                <a:gd name="T32" fmla="*/ 29 w 475"/>
                <a:gd name="T33" fmla="*/ 817 h 853"/>
                <a:gd name="T34" fmla="*/ 20 w 475"/>
                <a:gd name="T35" fmla="*/ 805 h 853"/>
                <a:gd name="T36" fmla="*/ 12 w 475"/>
                <a:gd name="T37" fmla="*/ 790 h 853"/>
                <a:gd name="T38" fmla="*/ 6 w 475"/>
                <a:gd name="T39" fmla="*/ 774 h 853"/>
                <a:gd name="T40" fmla="*/ 2 w 475"/>
                <a:gd name="T41" fmla="*/ 759 h 853"/>
                <a:gd name="T42" fmla="*/ 0 w 475"/>
                <a:gd name="T43" fmla="*/ 742 h 853"/>
                <a:gd name="T44" fmla="*/ 0 w 475"/>
                <a:gd name="T45" fmla="*/ 100 h 853"/>
                <a:gd name="T46" fmla="*/ 4 w 475"/>
                <a:gd name="T47" fmla="*/ 85 h 853"/>
                <a:gd name="T48" fmla="*/ 10 w 475"/>
                <a:gd name="T49" fmla="*/ 69 h 853"/>
                <a:gd name="T50" fmla="*/ 18 w 475"/>
                <a:gd name="T51" fmla="*/ 54 h 853"/>
                <a:gd name="T52" fmla="*/ 27 w 475"/>
                <a:gd name="T53" fmla="*/ 41 h 853"/>
                <a:gd name="T54" fmla="*/ 37 w 475"/>
                <a:gd name="T55" fmla="*/ 29 h 853"/>
                <a:gd name="T56" fmla="*/ 50 w 475"/>
                <a:gd name="T57" fmla="*/ 19 h 853"/>
                <a:gd name="T58" fmla="*/ 64 w 475"/>
                <a:gd name="T59" fmla="*/ 12 h 853"/>
                <a:gd name="T60" fmla="*/ 79 w 475"/>
                <a:gd name="T61" fmla="*/ 6 h 853"/>
                <a:gd name="T62" fmla="*/ 96 w 475"/>
                <a:gd name="T63" fmla="*/ 2 h 853"/>
                <a:gd name="T64" fmla="*/ 114 w 475"/>
                <a:gd name="T65" fmla="*/ 0 h 853"/>
                <a:gd name="T66" fmla="*/ 375 w 475"/>
                <a:gd name="T67" fmla="*/ 0 h 853"/>
                <a:gd name="T68" fmla="*/ 390 w 475"/>
                <a:gd name="T69" fmla="*/ 4 h 853"/>
                <a:gd name="T70" fmla="*/ 408 w 475"/>
                <a:gd name="T71" fmla="*/ 10 h 853"/>
                <a:gd name="T72" fmla="*/ 421 w 475"/>
                <a:gd name="T73" fmla="*/ 16 h 853"/>
                <a:gd name="T74" fmla="*/ 435 w 475"/>
                <a:gd name="T75" fmla="*/ 25 h 853"/>
                <a:gd name="T76" fmla="*/ 446 w 475"/>
                <a:gd name="T77" fmla="*/ 37 h 853"/>
                <a:gd name="T78" fmla="*/ 456 w 475"/>
                <a:gd name="T79" fmla="*/ 50 h 853"/>
                <a:gd name="T80" fmla="*/ 465 w 475"/>
                <a:gd name="T81" fmla="*/ 64 h 853"/>
                <a:gd name="T82" fmla="*/ 471 w 475"/>
                <a:gd name="T83" fmla="*/ 79 h 853"/>
                <a:gd name="T84" fmla="*/ 475 w 475"/>
                <a:gd name="T85" fmla="*/ 94 h 853"/>
                <a:gd name="T86" fmla="*/ 475 w 475"/>
                <a:gd name="T87" fmla="*/ 112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5" h="853">
                  <a:moveTo>
                    <a:pt x="475" y="742"/>
                  </a:moveTo>
                  <a:lnTo>
                    <a:pt x="475" y="747"/>
                  </a:lnTo>
                  <a:lnTo>
                    <a:pt x="475" y="753"/>
                  </a:lnTo>
                  <a:lnTo>
                    <a:pt x="475" y="759"/>
                  </a:lnTo>
                  <a:lnTo>
                    <a:pt x="473" y="765"/>
                  </a:lnTo>
                  <a:lnTo>
                    <a:pt x="473" y="769"/>
                  </a:lnTo>
                  <a:lnTo>
                    <a:pt x="471" y="774"/>
                  </a:lnTo>
                  <a:lnTo>
                    <a:pt x="469" y="780"/>
                  </a:lnTo>
                  <a:lnTo>
                    <a:pt x="467" y="786"/>
                  </a:lnTo>
                  <a:lnTo>
                    <a:pt x="465" y="790"/>
                  </a:lnTo>
                  <a:lnTo>
                    <a:pt x="461" y="796"/>
                  </a:lnTo>
                  <a:lnTo>
                    <a:pt x="460" y="799"/>
                  </a:lnTo>
                  <a:lnTo>
                    <a:pt x="456" y="805"/>
                  </a:lnTo>
                  <a:lnTo>
                    <a:pt x="454" y="809"/>
                  </a:lnTo>
                  <a:lnTo>
                    <a:pt x="450" y="813"/>
                  </a:lnTo>
                  <a:lnTo>
                    <a:pt x="446" y="817"/>
                  </a:lnTo>
                  <a:lnTo>
                    <a:pt x="442" y="820"/>
                  </a:lnTo>
                  <a:lnTo>
                    <a:pt x="438" y="824"/>
                  </a:lnTo>
                  <a:lnTo>
                    <a:pt x="435" y="828"/>
                  </a:lnTo>
                  <a:lnTo>
                    <a:pt x="431" y="832"/>
                  </a:lnTo>
                  <a:lnTo>
                    <a:pt x="427" y="834"/>
                  </a:lnTo>
                  <a:lnTo>
                    <a:pt x="421" y="838"/>
                  </a:lnTo>
                  <a:lnTo>
                    <a:pt x="417" y="840"/>
                  </a:lnTo>
                  <a:lnTo>
                    <a:pt x="412" y="844"/>
                  </a:lnTo>
                  <a:lnTo>
                    <a:pt x="408" y="845"/>
                  </a:lnTo>
                  <a:lnTo>
                    <a:pt x="402" y="847"/>
                  </a:lnTo>
                  <a:lnTo>
                    <a:pt x="396" y="849"/>
                  </a:lnTo>
                  <a:lnTo>
                    <a:pt x="390" y="849"/>
                  </a:lnTo>
                  <a:lnTo>
                    <a:pt x="387" y="851"/>
                  </a:lnTo>
                  <a:lnTo>
                    <a:pt x="381" y="853"/>
                  </a:lnTo>
                  <a:lnTo>
                    <a:pt x="375" y="853"/>
                  </a:lnTo>
                  <a:lnTo>
                    <a:pt x="369" y="853"/>
                  </a:lnTo>
                  <a:lnTo>
                    <a:pt x="363" y="853"/>
                  </a:lnTo>
                  <a:lnTo>
                    <a:pt x="114" y="853"/>
                  </a:lnTo>
                  <a:lnTo>
                    <a:pt x="108" y="853"/>
                  </a:lnTo>
                  <a:lnTo>
                    <a:pt x="102" y="853"/>
                  </a:lnTo>
                  <a:lnTo>
                    <a:pt x="96" y="853"/>
                  </a:lnTo>
                  <a:lnTo>
                    <a:pt x="91" y="851"/>
                  </a:lnTo>
                  <a:lnTo>
                    <a:pt x="85" y="849"/>
                  </a:lnTo>
                  <a:lnTo>
                    <a:pt x="79" y="849"/>
                  </a:lnTo>
                  <a:lnTo>
                    <a:pt x="75" y="847"/>
                  </a:lnTo>
                  <a:lnTo>
                    <a:pt x="70" y="845"/>
                  </a:lnTo>
                  <a:lnTo>
                    <a:pt x="64" y="844"/>
                  </a:lnTo>
                  <a:lnTo>
                    <a:pt x="60" y="840"/>
                  </a:lnTo>
                  <a:lnTo>
                    <a:pt x="54" y="838"/>
                  </a:lnTo>
                  <a:lnTo>
                    <a:pt x="50" y="834"/>
                  </a:lnTo>
                  <a:lnTo>
                    <a:pt x="47" y="832"/>
                  </a:lnTo>
                  <a:lnTo>
                    <a:pt x="41" y="828"/>
                  </a:lnTo>
                  <a:lnTo>
                    <a:pt x="37" y="824"/>
                  </a:lnTo>
                  <a:lnTo>
                    <a:pt x="33" y="820"/>
                  </a:lnTo>
                  <a:lnTo>
                    <a:pt x="29" y="817"/>
                  </a:lnTo>
                  <a:lnTo>
                    <a:pt x="27" y="813"/>
                  </a:lnTo>
                  <a:lnTo>
                    <a:pt x="23" y="809"/>
                  </a:lnTo>
                  <a:lnTo>
                    <a:pt x="20" y="805"/>
                  </a:lnTo>
                  <a:lnTo>
                    <a:pt x="18" y="799"/>
                  </a:lnTo>
                  <a:lnTo>
                    <a:pt x="14" y="796"/>
                  </a:lnTo>
                  <a:lnTo>
                    <a:pt x="12" y="790"/>
                  </a:lnTo>
                  <a:lnTo>
                    <a:pt x="10" y="786"/>
                  </a:lnTo>
                  <a:lnTo>
                    <a:pt x="8" y="780"/>
                  </a:lnTo>
                  <a:lnTo>
                    <a:pt x="6" y="774"/>
                  </a:lnTo>
                  <a:lnTo>
                    <a:pt x="4" y="769"/>
                  </a:lnTo>
                  <a:lnTo>
                    <a:pt x="2" y="765"/>
                  </a:lnTo>
                  <a:lnTo>
                    <a:pt x="2" y="759"/>
                  </a:lnTo>
                  <a:lnTo>
                    <a:pt x="0" y="753"/>
                  </a:lnTo>
                  <a:lnTo>
                    <a:pt x="0" y="747"/>
                  </a:lnTo>
                  <a:lnTo>
                    <a:pt x="0" y="742"/>
                  </a:lnTo>
                  <a:lnTo>
                    <a:pt x="0" y="112"/>
                  </a:lnTo>
                  <a:lnTo>
                    <a:pt x="0" y="106"/>
                  </a:lnTo>
                  <a:lnTo>
                    <a:pt x="0" y="100"/>
                  </a:lnTo>
                  <a:lnTo>
                    <a:pt x="2" y="94"/>
                  </a:lnTo>
                  <a:lnTo>
                    <a:pt x="2" y="91"/>
                  </a:lnTo>
                  <a:lnTo>
                    <a:pt x="4" y="85"/>
                  </a:lnTo>
                  <a:lnTo>
                    <a:pt x="6" y="79"/>
                  </a:lnTo>
                  <a:lnTo>
                    <a:pt x="8" y="73"/>
                  </a:lnTo>
                  <a:lnTo>
                    <a:pt x="10" y="69"/>
                  </a:lnTo>
                  <a:lnTo>
                    <a:pt x="12" y="64"/>
                  </a:lnTo>
                  <a:lnTo>
                    <a:pt x="14" y="58"/>
                  </a:lnTo>
                  <a:lnTo>
                    <a:pt x="18" y="54"/>
                  </a:lnTo>
                  <a:lnTo>
                    <a:pt x="20" y="50"/>
                  </a:lnTo>
                  <a:lnTo>
                    <a:pt x="23" y="44"/>
                  </a:lnTo>
                  <a:lnTo>
                    <a:pt x="27" y="41"/>
                  </a:lnTo>
                  <a:lnTo>
                    <a:pt x="29" y="37"/>
                  </a:lnTo>
                  <a:lnTo>
                    <a:pt x="33" y="33"/>
                  </a:lnTo>
                  <a:lnTo>
                    <a:pt x="37" y="29"/>
                  </a:lnTo>
                  <a:lnTo>
                    <a:pt x="41" y="25"/>
                  </a:lnTo>
                  <a:lnTo>
                    <a:pt x="47" y="23"/>
                  </a:lnTo>
                  <a:lnTo>
                    <a:pt x="50" y="19"/>
                  </a:lnTo>
                  <a:lnTo>
                    <a:pt x="54" y="16"/>
                  </a:lnTo>
                  <a:lnTo>
                    <a:pt x="60" y="14"/>
                  </a:lnTo>
                  <a:lnTo>
                    <a:pt x="64" y="12"/>
                  </a:lnTo>
                  <a:lnTo>
                    <a:pt x="70" y="10"/>
                  </a:lnTo>
                  <a:lnTo>
                    <a:pt x="75" y="6"/>
                  </a:lnTo>
                  <a:lnTo>
                    <a:pt x="79" y="6"/>
                  </a:lnTo>
                  <a:lnTo>
                    <a:pt x="85" y="4"/>
                  </a:lnTo>
                  <a:lnTo>
                    <a:pt x="91" y="2"/>
                  </a:lnTo>
                  <a:lnTo>
                    <a:pt x="96" y="2"/>
                  </a:lnTo>
                  <a:lnTo>
                    <a:pt x="102" y="0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363" y="0"/>
                  </a:lnTo>
                  <a:lnTo>
                    <a:pt x="369" y="0"/>
                  </a:lnTo>
                  <a:lnTo>
                    <a:pt x="375" y="0"/>
                  </a:lnTo>
                  <a:lnTo>
                    <a:pt x="381" y="2"/>
                  </a:lnTo>
                  <a:lnTo>
                    <a:pt x="387" y="2"/>
                  </a:lnTo>
                  <a:lnTo>
                    <a:pt x="390" y="4"/>
                  </a:lnTo>
                  <a:lnTo>
                    <a:pt x="396" y="6"/>
                  </a:lnTo>
                  <a:lnTo>
                    <a:pt x="402" y="6"/>
                  </a:lnTo>
                  <a:lnTo>
                    <a:pt x="408" y="10"/>
                  </a:lnTo>
                  <a:lnTo>
                    <a:pt x="412" y="12"/>
                  </a:lnTo>
                  <a:lnTo>
                    <a:pt x="417" y="14"/>
                  </a:lnTo>
                  <a:lnTo>
                    <a:pt x="421" y="16"/>
                  </a:lnTo>
                  <a:lnTo>
                    <a:pt x="427" y="19"/>
                  </a:lnTo>
                  <a:lnTo>
                    <a:pt x="431" y="23"/>
                  </a:lnTo>
                  <a:lnTo>
                    <a:pt x="435" y="25"/>
                  </a:lnTo>
                  <a:lnTo>
                    <a:pt x="438" y="29"/>
                  </a:lnTo>
                  <a:lnTo>
                    <a:pt x="442" y="33"/>
                  </a:lnTo>
                  <a:lnTo>
                    <a:pt x="446" y="37"/>
                  </a:lnTo>
                  <a:lnTo>
                    <a:pt x="450" y="41"/>
                  </a:lnTo>
                  <a:lnTo>
                    <a:pt x="454" y="44"/>
                  </a:lnTo>
                  <a:lnTo>
                    <a:pt x="456" y="50"/>
                  </a:lnTo>
                  <a:lnTo>
                    <a:pt x="460" y="54"/>
                  </a:lnTo>
                  <a:lnTo>
                    <a:pt x="461" y="58"/>
                  </a:lnTo>
                  <a:lnTo>
                    <a:pt x="465" y="64"/>
                  </a:lnTo>
                  <a:lnTo>
                    <a:pt x="467" y="69"/>
                  </a:lnTo>
                  <a:lnTo>
                    <a:pt x="469" y="73"/>
                  </a:lnTo>
                  <a:lnTo>
                    <a:pt x="471" y="79"/>
                  </a:lnTo>
                  <a:lnTo>
                    <a:pt x="473" y="85"/>
                  </a:lnTo>
                  <a:lnTo>
                    <a:pt x="473" y="91"/>
                  </a:lnTo>
                  <a:lnTo>
                    <a:pt x="475" y="94"/>
                  </a:lnTo>
                  <a:lnTo>
                    <a:pt x="475" y="100"/>
                  </a:lnTo>
                  <a:lnTo>
                    <a:pt x="475" y="106"/>
                  </a:lnTo>
                  <a:lnTo>
                    <a:pt x="475" y="112"/>
                  </a:lnTo>
                  <a:lnTo>
                    <a:pt x="475" y="7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8" name="Freeform 7"/>
            <p:cNvSpPr>
              <a:spLocks/>
            </p:cNvSpPr>
            <p:nvPr/>
          </p:nvSpPr>
          <p:spPr bwMode="auto">
            <a:xfrm>
              <a:off x="291" y="283"/>
              <a:ext cx="828" cy="520"/>
            </a:xfrm>
            <a:custGeom>
              <a:avLst/>
              <a:gdLst>
                <a:gd name="T0" fmla="*/ 1341 w 1658"/>
                <a:gd name="T1" fmla="*/ 2 h 1041"/>
                <a:gd name="T2" fmla="*/ 1335 w 1658"/>
                <a:gd name="T3" fmla="*/ 0 h 1041"/>
                <a:gd name="T4" fmla="*/ 1331 w 1658"/>
                <a:gd name="T5" fmla="*/ 0 h 1041"/>
                <a:gd name="T6" fmla="*/ 1326 w 1658"/>
                <a:gd name="T7" fmla="*/ 0 h 1041"/>
                <a:gd name="T8" fmla="*/ 1322 w 1658"/>
                <a:gd name="T9" fmla="*/ 2 h 1041"/>
                <a:gd name="T10" fmla="*/ 1316 w 1658"/>
                <a:gd name="T11" fmla="*/ 4 h 1041"/>
                <a:gd name="T12" fmla="*/ 1312 w 1658"/>
                <a:gd name="T13" fmla="*/ 6 h 1041"/>
                <a:gd name="T14" fmla="*/ 1308 w 1658"/>
                <a:gd name="T15" fmla="*/ 7 h 1041"/>
                <a:gd name="T16" fmla="*/ 1304 w 1658"/>
                <a:gd name="T17" fmla="*/ 11 h 1041"/>
                <a:gd name="T18" fmla="*/ 1303 w 1658"/>
                <a:gd name="T19" fmla="*/ 15 h 1041"/>
                <a:gd name="T20" fmla="*/ 1301 w 1658"/>
                <a:gd name="T21" fmla="*/ 19 h 1041"/>
                <a:gd name="T22" fmla="*/ 67 w 1658"/>
                <a:gd name="T23" fmla="*/ 755 h 1041"/>
                <a:gd name="T24" fmla="*/ 52 w 1658"/>
                <a:gd name="T25" fmla="*/ 766 h 1041"/>
                <a:gd name="T26" fmla="*/ 37 w 1658"/>
                <a:gd name="T27" fmla="*/ 778 h 1041"/>
                <a:gd name="T28" fmla="*/ 25 w 1658"/>
                <a:gd name="T29" fmla="*/ 791 h 1041"/>
                <a:gd name="T30" fmla="*/ 15 w 1658"/>
                <a:gd name="T31" fmla="*/ 807 h 1041"/>
                <a:gd name="T32" fmla="*/ 8 w 1658"/>
                <a:gd name="T33" fmla="*/ 824 h 1041"/>
                <a:gd name="T34" fmla="*/ 4 w 1658"/>
                <a:gd name="T35" fmla="*/ 841 h 1041"/>
                <a:gd name="T36" fmla="*/ 0 w 1658"/>
                <a:gd name="T37" fmla="*/ 858 h 1041"/>
                <a:gd name="T38" fmla="*/ 0 w 1658"/>
                <a:gd name="T39" fmla="*/ 876 h 1041"/>
                <a:gd name="T40" fmla="*/ 4 w 1658"/>
                <a:gd name="T41" fmla="*/ 895 h 1041"/>
                <a:gd name="T42" fmla="*/ 10 w 1658"/>
                <a:gd name="T43" fmla="*/ 912 h 1041"/>
                <a:gd name="T44" fmla="*/ 40 w 1658"/>
                <a:gd name="T45" fmla="*/ 974 h 1041"/>
                <a:gd name="T46" fmla="*/ 50 w 1658"/>
                <a:gd name="T47" fmla="*/ 989 h 1041"/>
                <a:gd name="T48" fmla="*/ 62 w 1658"/>
                <a:gd name="T49" fmla="*/ 1002 h 1041"/>
                <a:gd name="T50" fmla="*/ 75 w 1658"/>
                <a:gd name="T51" fmla="*/ 1016 h 1041"/>
                <a:gd name="T52" fmla="*/ 90 w 1658"/>
                <a:gd name="T53" fmla="*/ 1026 h 1041"/>
                <a:gd name="T54" fmla="*/ 108 w 1658"/>
                <a:gd name="T55" fmla="*/ 1033 h 1041"/>
                <a:gd name="T56" fmla="*/ 125 w 1658"/>
                <a:gd name="T57" fmla="*/ 1037 h 1041"/>
                <a:gd name="T58" fmla="*/ 142 w 1658"/>
                <a:gd name="T59" fmla="*/ 1041 h 1041"/>
                <a:gd name="T60" fmla="*/ 160 w 1658"/>
                <a:gd name="T61" fmla="*/ 1041 h 1041"/>
                <a:gd name="T62" fmla="*/ 179 w 1658"/>
                <a:gd name="T63" fmla="*/ 1037 h 1041"/>
                <a:gd name="T64" fmla="*/ 196 w 1658"/>
                <a:gd name="T65" fmla="*/ 1033 h 1041"/>
                <a:gd name="T66" fmla="*/ 1479 w 1658"/>
                <a:gd name="T67" fmla="*/ 372 h 1041"/>
                <a:gd name="T68" fmla="*/ 1522 w 1658"/>
                <a:gd name="T69" fmla="*/ 451 h 1041"/>
                <a:gd name="T70" fmla="*/ 1527 w 1658"/>
                <a:gd name="T71" fmla="*/ 453 h 1041"/>
                <a:gd name="T72" fmla="*/ 1533 w 1658"/>
                <a:gd name="T73" fmla="*/ 453 h 1041"/>
                <a:gd name="T74" fmla="*/ 1537 w 1658"/>
                <a:gd name="T75" fmla="*/ 453 h 1041"/>
                <a:gd name="T76" fmla="*/ 1543 w 1658"/>
                <a:gd name="T77" fmla="*/ 451 h 1041"/>
                <a:gd name="T78" fmla="*/ 1547 w 1658"/>
                <a:gd name="T79" fmla="*/ 449 h 1041"/>
                <a:gd name="T80" fmla="*/ 1550 w 1658"/>
                <a:gd name="T81" fmla="*/ 447 h 1041"/>
                <a:gd name="T82" fmla="*/ 1554 w 1658"/>
                <a:gd name="T83" fmla="*/ 444 h 1041"/>
                <a:gd name="T84" fmla="*/ 1556 w 1658"/>
                <a:gd name="T85" fmla="*/ 440 h 1041"/>
                <a:gd name="T86" fmla="*/ 1560 w 1658"/>
                <a:gd name="T87" fmla="*/ 436 h 1041"/>
                <a:gd name="T88" fmla="*/ 1562 w 1658"/>
                <a:gd name="T89" fmla="*/ 432 h 1041"/>
                <a:gd name="T90" fmla="*/ 1658 w 1658"/>
                <a:gd name="T91" fmla="*/ 132 h 1041"/>
                <a:gd name="T92" fmla="*/ 1658 w 1658"/>
                <a:gd name="T93" fmla="*/ 128 h 1041"/>
                <a:gd name="T94" fmla="*/ 1658 w 1658"/>
                <a:gd name="T95" fmla="*/ 123 h 1041"/>
                <a:gd name="T96" fmla="*/ 1656 w 1658"/>
                <a:gd name="T97" fmla="*/ 119 h 1041"/>
                <a:gd name="T98" fmla="*/ 1656 w 1658"/>
                <a:gd name="T99" fmla="*/ 113 h 1041"/>
                <a:gd name="T100" fmla="*/ 1652 w 1658"/>
                <a:gd name="T101" fmla="*/ 109 h 1041"/>
                <a:gd name="T102" fmla="*/ 1650 w 1658"/>
                <a:gd name="T103" fmla="*/ 105 h 1041"/>
                <a:gd name="T104" fmla="*/ 1646 w 1658"/>
                <a:gd name="T105" fmla="*/ 102 h 1041"/>
                <a:gd name="T106" fmla="*/ 1643 w 1658"/>
                <a:gd name="T107" fmla="*/ 100 h 1041"/>
                <a:gd name="T108" fmla="*/ 1639 w 1658"/>
                <a:gd name="T109" fmla="*/ 96 h 1041"/>
                <a:gd name="T110" fmla="*/ 1633 w 1658"/>
                <a:gd name="T111" fmla="*/ 9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8" h="1041">
                  <a:moveTo>
                    <a:pt x="1633" y="94"/>
                  </a:moveTo>
                  <a:lnTo>
                    <a:pt x="1343" y="2"/>
                  </a:lnTo>
                  <a:lnTo>
                    <a:pt x="1341" y="2"/>
                  </a:lnTo>
                  <a:lnTo>
                    <a:pt x="1339" y="0"/>
                  </a:lnTo>
                  <a:lnTo>
                    <a:pt x="1337" y="0"/>
                  </a:lnTo>
                  <a:lnTo>
                    <a:pt x="1335" y="0"/>
                  </a:lnTo>
                  <a:lnTo>
                    <a:pt x="1333" y="0"/>
                  </a:lnTo>
                  <a:lnTo>
                    <a:pt x="1333" y="0"/>
                  </a:lnTo>
                  <a:lnTo>
                    <a:pt x="1331" y="0"/>
                  </a:lnTo>
                  <a:lnTo>
                    <a:pt x="1329" y="0"/>
                  </a:lnTo>
                  <a:lnTo>
                    <a:pt x="1328" y="0"/>
                  </a:lnTo>
                  <a:lnTo>
                    <a:pt x="1326" y="0"/>
                  </a:lnTo>
                  <a:lnTo>
                    <a:pt x="1324" y="0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0" y="2"/>
                  </a:lnTo>
                  <a:lnTo>
                    <a:pt x="1318" y="2"/>
                  </a:lnTo>
                  <a:lnTo>
                    <a:pt x="1316" y="4"/>
                  </a:lnTo>
                  <a:lnTo>
                    <a:pt x="1314" y="4"/>
                  </a:lnTo>
                  <a:lnTo>
                    <a:pt x="1314" y="4"/>
                  </a:lnTo>
                  <a:lnTo>
                    <a:pt x="1312" y="6"/>
                  </a:lnTo>
                  <a:lnTo>
                    <a:pt x="1310" y="6"/>
                  </a:lnTo>
                  <a:lnTo>
                    <a:pt x="1310" y="7"/>
                  </a:lnTo>
                  <a:lnTo>
                    <a:pt x="1308" y="7"/>
                  </a:lnTo>
                  <a:lnTo>
                    <a:pt x="1308" y="9"/>
                  </a:lnTo>
                  <a:lnTo>
                    <a:pt x="1306" y="9"/>
                  </a:lnTo>
                  <a:lnTo>
                    <a:pt x="1304" y="11"/>
                  </a:lnTo>
                  <a:lnTo>
                    <a:pt x="1304" y="13"/>
                  </a:lnTo>
                  <a:lnTo>
                    <a:pt x="1303" y="13"/>
                  </a:lnTo>
                  <a:lnTo>
                    <a:pt x="1303" y="15"/>
                  </a:lnTo>
                  <a:lnTo>
                    <a:pt x="1303" y="17"/>
                  </a:lnTo>
                  <a:lnTo>
                    <a:pt x="1301" y="19"/>
                  </a:lnTo>
                  <a:lnTo>
                    <a:pt x="1301" y="19"/>
                  </a:lnTo>
                  <a:lnTo>
                    <a:pt x="1301" y="21"/>
                  </a:lnTo>
                  <a:lnTo>
                    <a:pt x="1341" y="102"/>
                  </a:lnTo>
                  <a:lnTo>
                    <a:pt x="67" y="755"/>
                  </a:lnTo>
                  <a:lnTo>
                    <a:pt x="64" y="759"/>
                  </a:lnTo>
                  <a:lnTo>
                    <a:pt x="58" y="762"/>
                  </a:lnTo>
                  <a:lnTo>
                    <a:pt x="52" y="766"/>
                  </a:lnTo>
                  <a:lnTo>
                    <a:pt x="46" y="770"/>
                  </a:lnTo>
                  <a:lnTo>
                    <a:pt x="42" y="774"/>
                  </a:lnTo>
                  <a:lnTo>
                    <a:pt x="37" y="778"/>
                  </a:lnTo>
                  <a:lnTo>
                    <a:pt x="33" y="782"/>
                  </a:lnTo>
                  <a:lnTo>
                    <a:pt x="29" y="787"/>
                  </a:lnTo>
                  <a:lnTo>
                    <a:pt x="25" y="791"/>
                  </a:lnTo>
                  <a:lnTo>
                    <a:pt x="21" y="797"/>
                  </a:lnTo>
                  <a:lnTo>
                    <a:pt x="19" y="801"/>
                  </a:lnTo>
                  <a:lnTo>
                    <a:pt x="15" y="807"/>
                  </a:lnTo>
                  <a:lnTo>
                    <a:pt x="14" y="812"/>
                  </a:lnTo>
                  <a:lnTo>
                    <a:pt x="10" y="818"/>
                  </a:lnTo>
                  <a:lnTo>
                    <a:pt x="8" y="824"/>
                  </a:lnTo>
                  <a:lnTo>
                    <a:pt x="6" y="828"/>
                  </a:lnTo>
                  <a:lnTo>
                    <a:pt x="4" y="833"/>
                  </a:lnTo>
                  <a:lnTo>
                    <a:pt x="4" y="841"/>
                  </a:lnTo>
                  <a:lnTo>
                    <a:pt x="2" y="847"/>
                  </a:lnTo>
                  <a:lnTo>
                    <a:pt x="0" y="853"/>
                  </a:lnTo>
                  <a:lnTo>
                    <a:pt x="0" y="858"/>
                  </a:lnTo>
                  <a:lnTo>
                    <a:pt x="0" y="864"/>
                  </a:lnTo>
                  <a:lnTo>
                    <a:pt x="0" y="870"/>
                  </a:lnTo>
                  <a:lnTo>
                    <a:pt x="0" y="876"/>
                  </a:lnTo>
                  <a:lnTo>
                    <a:pt x="2" y="881"/>
                  </a:lnTo>
                  <a:lnTo>
                    <a:pt x="2" y="889"/>
                  </a:lnTo>
                  <a:lnTo>
                    <a:pt x="4" y="895"/>
                  </a:lnTo>
                  <a:lnTo>
                    <a:pt x="4" y="901"/>
                  </a:lnTo>
                  <a:lnTo>
                    <a:pt x="6" y="906"/>
                  </a:lnTo>
                  <a:lnTo>
                    <a:pt x="10" y="912"/>
                  </a:lnTo>
                  <a:lnTo>
                    <a:pt x="12" y="918"/>
                  </a:lnTo>
                  <a:lnTo>
                    <a:pt x="14" y="924"/>
                  </a:lnTo>
                  <a:lnTo>
                    <a:pt x="40" y="974"/>
                  </a:lnTo>
                  <a:lnTo>
                    <a:pt x="42" y="979"/>
                  </a:lnTo>
                  <a:lnTo>
                    <a:pt x="46" y="983"/>
                  </a:lnTo>
                  <a:lnTo>
                    <a:pt x="50" y="989"/>
                  </a:lnTo>
                  <a:lnTo>
                    <a:pt x="54" y="995"/>
                  </a:lnTo>
                  <a:lnTo>
                    <a:pt x="58" y="999"/>
                  </a:lnTo>
                  <a:lnTo>
                    <a:pt x="62" y="1002"/>
                  </a:lnTo>
                  <a:lnTo>
                    <a:pt x="65" y="1008"/>
                  </a:lnTo>
                  <a:lnTo>
                    <a:pt x="71" y="1012"/>
                  </a:lnTo>
                  <a:lnTo>
                    <a:pt x="75" y="1016"/>
                  </a:lnTo>
                  <a:lnTo>
                    <a:pt x="81" y="1020"/>
                  </a:lnTo>
                  <a:lnTo>
                    <a:pt x="85" y="1022"/>
                  </a:lnTo>
                  <a:lnTo>
                    <a:pt x="90" y="1026"/>
                  </a:lnTo>
                  <a:lnTo>
                    <a:pt x="96" y="1027"/>
                  </a:lnTo>
                  <a:lnTo>
                    <a:pt x="102" y="1031"/>
                  </a:lnTo>
                  <a:lnTo>
                    <a:pt x="108" y="1033"/>
                  </a:lnTo>
                  <a:lnTo>
                    <a:pt x="112" y="1035"/>
                  </a:lnTo>
                  <a:lnTo>
                    <a:pt x="117" y="1037"/>
                  </a:lnTo>
                  <a:lnTo>
                    <a:pt x="125" y="1037"/>
                  </a:lnTo>
                  <a:lnTo>
                    <a:pt x="131" y="1039"/>
                  </a:lnTo>
                  <a:lnTo>
                    <a:pt x="137" y="1039"/>
                  </a:lnTo>
                  <a:lnTo>
                    <a:pt x="142" y="1041"/>
                  </a:lnTo>
                  <a:lnTo>
                    <a:pt x="148" y="1041"/>
                  </a:lnTo>
                  <a:lnTo>
                    <a:pt x="154" y="1041"/>
                  </a:lnTo>
                  <a:lnTo>
                    <a:pt x="160" y="1041"/>
                  </a:lnTo>
                  <a:lnTo>
                    <a:pt x="165" y="1039"/>
                  </a:lnTo>
                  <a:lnTo>
                    <a:pt x="173" y="1039"/>
                  </a:lnTo>
                  <a:lnTo>
                    <a:pt x="179" y="1037"/>
                  </a:lnTo>
                  <a:lnTo>
                    <a:pt x="185" y="1037"/>
                  </a:lnTo>
                  <a:lnTo>
                    <a:pt x="190" y="1035"/>
                  </a:lnTo>
                  <a:lnTo>
                    <a:pt x="196" y="1033"/>
                  </a:lnTo>
                  <a:lnTo>
                    <a:pt x="202" y="1029"/>
                  </a:lnTo>
                  <a:lnTo>
                    <a:pt x="208" y="1027"/>
                  </a:lnTo>
                  <a:lnTo>
                    <a:pt x="1479" y="372"/>
                  </a:lnTo>
                  <a:lnTo>
                    <a:pt x="1518" y="451"/>
                  </a:lnTo>
                  <a:lnTo>
                    <a:pt x="1520" y="451"/>
                  </a:lnTo>
                  <a:lnTo>
                    <a:pt x="1522" y="451"/>
                  </a:lnTo>
                  <a:lnTo>
                    <a:pt x="1523" y="453"/>
                  </a:lnTo>
                  <a:lnTo>
                    <a:pt x="1525" y="453"/>
                  </a:lnTo>
                  <a:lnTo>
                    <a:pt x="1527" y="453"/>
                  </a:lnTo>
                  <a:lnTo>
                    <a:pt x="1529" y="453"/>
                  </a:lnTo>
                  <a:lnTo>
                    <a:pt x="1531" y="453"/>
                  </a:lnTo>
                  <a:lnTo>
                    <a:pt x="1533" y="453"/>
                  </a:lnTo>
                  <a:lnTo>
                    <a:pt x="1533" y="453"/>
                  </a:lnTo>
                  <a:lnTo>
                    <a:pt x="1535" y="453"/>
                  </a:lnTo>
                  <a:lnTo>
                    <a:pt x="1537" y="453"/>
                  </a:lnTo>
                  <a:lnTo>
                    <a:pt x="1539" y="451"/>
                  </a:lnTo>
                  <a:lnTo>
                    <a:pt x="1541" y="451"/>
                  </a:lnTo>
                  <a:lnTo>
                    <a:pt x="1543" y="451"/>
                  </a:lnTo>
                  <a:lnTo>
                    <a:pt x="1543" y="451"/>
                  </a:lnTo>
                  <a:lnTo>
                    <a:pt x="1545" y="449"/>
                  </a:lnTo>
                  <a:lnTo>
                    <a:pt x="1547" y="449"/>
                  </a:lnTo>
                  <a:lnTo>
                    <a:pt x="1548" y="447"/>
                  </a:lnTo>
                  <a:lnTo>
                    <a:pt x="1548" y="447"/>
                  </a:lnTo>
                  <a:lnTo>
                    <a:pt x="1550" y="447"/>
                  </a:lnTo>
                  <a:lnTo>
                    <a:pt x="1552" y="445"/>
                  </a:lnTo>
                  <a:lnTo>
                    <a:pt x="1552" y="445"/>
                  </a:lnTo>
                  <a:lnTo>
                    <a:pt x="1554" y="444"/>
                  </a:lnTo>
                  <a:lnTo>
                    <a:pt x="1554" y="442"/>
                  </a:lnTo>
                  <a:lnTo>
                    <a:pt x="1556" y="442"/>
                  </a:lnTo>
                  <a:lnTo>
                    <a:pt x="1556" y="440"/>
                  </a:lnTo>
                  <a:lnTo>
                    <a:pt x="1558" y="440"/>
                  </a:lnTo>
                  <a:lnTo>
                    <a:pt x="1558" y="438"/>
                  </a:lnTo>
                  <a:lnTo>
                    <a:pt x="1560" y="436"/>
                  </a:lnTo>
                  <a:lnTo>
                    <a:pt x="1560" y="434"/>
                  </a:lnTo>
                  <a:lnTo>
                    <a:pt x="1560" y="434"/>
                  </a:lnTo>
                  <a:lnTo>
                    <a:pt x="1562" y="432"/>
                  </a:lnTo>
                  <a:lnTo>
                    <a:pt x="1656" y="136"/>
                  </a:lnTo>
                  <a:lnTo>
                    <a:pt x="1656" y="134"/>
                  </a:lnTo>
                  <a:lnTo>
                    <a:pt x="1658" y="132"/>
                  </a:lnTo>
                  <a:lnTo>
                    <a:pt x="1658" y="130"/>
                  </a:lnTo>
                  <a:lnTo>
                    <a:pt x="1658" y="128"/>
                  </a:lnTo>
                  <a:lnTo>
                    <a:pt x="1658" y="128"/>
                  </a:lnTo>
                  <a:lnTo>
                    <a:pt x="1658" y="127"/>
                  </a:lnTo>
                  <a:lnTo>
                    <a:pt x="1658" y="125"/>
                  </a:lnTo>
                  <a:lnTo>
                    <a:pt x="1658" y="123"/>
                  </a:lnTo>
                  <a:lnTo>
                    <a:pt x="1658" y="121"/>
                  </a:lnTo>
                  <a:lnTo>
                    <a:pt x="1658" y="121"/>
                  </a:lnTo>
                  <a:lnTo>
                    <a:pt x="1656" y="119"/>
                  </a:lnTo>
                  <a:lnTo>
                    <a:pt x="1656" y="117"/>
                  </a:lnTo>
                  <a:lnTo>
                    <a:pt x="1656" y="115"/>
                  </a:lnTo>
                  <a:lnTo>
                    <a:pt x="1656" y="113"/>
                  </a:lnTo>
                  <a:lnTo>
                    <a:pt x="1654" y="113"/>
                  </a:lnTo>
                  <a:lnTo>
                    <a:pt x="1654" y="111"/>
                  </a:lnTo>
                  <a:lnTo>
                    <a:pt x="1652" y="109"/>
                  </a:lnTo>
                  <a:lnTo>
                    <a:pt x="1652" y="107"/>
                  </a:lnTo>
                  <a:lnTo>
                    <a:pt x="1650" y="107"/>
                  </a:lnTo>
                  <a:lnTo>
                    <a:pt x="1650" y="105"/>
                  </a:lnTo>
                  <a:lnTo>
                    <a:pt x="1648" y="105"/>
                  </a:lnTo>
                  <a:lnTo>
                    <a:pt x="1648" y="103"/>
                  </a:lnTo>
                  <a:lnTo>
                    <a:pt x="1646" y="102"/>
                  </a:lnTo>
                  <a:lnTo>
                    <a:pt x="1645" y="102"/>
                  </a:lnTo>
                  <a:lnTo>
                    <a:pt x="1645" y="100"/>
                  </a:lnTo>
                  <a:lnTo>
                    <a:pt x="1643" y="100"/>
                  </a:lnTo>
                  <a:lnTo>
                    <a:pt x="1641" y="98"/>
                  </a:lnTo>
                  <a:lnTo>
                    <a:pt x="1639" y="98"/>
                  </a:lnTo>
                  <a:lnTo>
                    <a:pt x="1639" y="96"/>
                  </a:lnTo>
                  <a:lnTo>
                    <a:pt x="1637" y="96"/>
                  </a:lnTo>
                  <a:lnTo>
                    <a:pt x="1635" y="96"/>
                  </a:lnTo>
                  <a:lnTo>
                    <a:pt x="1633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0" name="Freeform 8"/>
            <p:cNvSpPr>
              <a:spLocks/>
            </p:cNvSpPr>
            <p:nvPr/>
          </p:nvSpPr>
          <p:spPr bwMode="auto">
            <a:xfrm>
              <a:off x="586" y="728"/>
              <a:ext cx="238" cy="559"/>
            </a:xfrm>
            <a:custGeom>
              <a:avLst/>
              <a:gdLst>
                <a:gd name="T0" fmla="*/ 474 w 474"/>
                <a:gd name="T1" fmla="*/ 1018 h 1118"/>
                <a:gd name="T2" fmla="*/ 470 w 474"/>
                <a:gd name="T3" fmla="*/ 1034 h 1118"/>
                <a:gd name="T4" fmla="*/ 465 w 474"/>
                <a:gd name="T5" fmla="*/ 1051 h 1118"/>
                <a:gd name="T6" fmla="*/ 459 w 474"/>
                <a:gd name="T7" fmla="*/ 1064 h 1118"/>
                <a:gd name="T8" fmla="*/ 449 w 474"/>
                <a:gd name="T9" fmla="*/ 1078 h 1118"/>
                <a:gd name="T10" fmla="*/ 438 w 474"/>
                <a:gd name="T11" fmla="*/ 1089 h 1118"/>
                <a:gd name="T12" fmla="*/ 424 w 474"/>
                <a:gd name="T13" fmla="*/ 1099 h 1118"/>
                <a:gd name="T14" fmla="*/ 411 w 474"/>
                <a:gd name="T15" fmla="*/ 1109 h 1118"/>
                <a:gd name="T16" fmla="*/ 396 w 474"/>
                <a:gd name="T17" fmla="*/ 1114 h 1118"/>
                <a:gd name="T18" fmla="*/ 378 w 474"/>
                <a:gd name="T19" fmla="*/ 1118 h 1118"/>
                <a:gd name="T20" fmla="*/ 363 w 474"/>
                <a:gd name="T21" fmla="*/ 1118 h 1118"/>
                <a:gd name="T22" fmla="*/ 100 w 474"/>
                <a:gd name="T23" fmla="*/ 1118 h 1118"/>
                <a:gd name="T24" fmla="*/ 84 w 474"/>
                <a:gd name="T25" fmla="*/ 1114 h 1118"/>
                <a:gd name="T26" fmla="*/ 69 w 474"/>
                <a:gd name="T27" fmla="*/ 1110 h 1118"/>
                <a:gd name="T28" fmla="*/ 54 w 474"/>
                <a:gd name="T29" fmla="*/ 1103 h 1118"/>
                <a:gd name="T30" fmla="*/ 40 w 474"/>
                <a:gd name="T31" fmla="*/ 1093 h 1118"/>
                <a:gd name="T32" fmla="*/ 29 w 474"/>
                <a:gd name="T33" fmla="*/ 1082 h 1118"/>
                <a:gd name="T34" fmla="*/ 19 w 474"/>
                <a:gd name="T35" fmla="*/ 1070 h 1118"/>
                <a:gd name="T36" fmla="*/ 11 w 474"/>
                <a:gd name="T37" fmla="*/ 1055 h 1118"/>
                <a:gd name="T38" fmla="*/ 6 w 474"/>
                <a:gd name="T39" fmla="*/ 1039 h 1118"/>
                <a:gd name="T40" fmla="*/ 2 w 474"/>
                <a:gd name="T41" fmla="*/ 1024 h 1118"/>
                <a:gd name="T42" fmla="*/ 0 w 474"/>
                <a:gd name="T43" fmla="*/ 1007 h 1118"/>
                <a:gd name="T44" fmla="*/ 0 w 474"/>
                <a:gd name="T45" fmla="*/ 102 h 1118"/>
                <a:gd name="T46" fmla="*/ 4 w 474"/>
                <a:gd name="T47" fmla="*/ 85 h 1118"/>
                <a:gd name="T48" fmla="*/ 9 w 474"/>
                <a:gd name="T49" fmla="*/ 69 h 1118"/>
                <a:gd name="T50" fmla="*/ 17 w 474"/>
                <a:gd name="T51" fmla="*/ 54 h 1118"/>
                <a:gd name="T52" fmla="*/ 25 w 474"/>
                <a:gd name="T53" fmla="*/ 42 h 1118"/>
                <a:gd name="T54" fmla="*/ 36 w 474"/>
                <a:gd name="T55" fmla="*/ 29 h 1118"/>
                <a:gd name="T56" fmla="*/ 50 w 474"/>
                <a:gd name="T57" fmla="*/ 19 h 1118"/>
                <a:gd name="T58" fmla="*/ 63 w 474"/>
                <a:gd name="T59" fmla="*/ 12 h 1118"/>
                <a:gd name="T60" fmla="*/ 79 w 474"/>
                <a:gd name="T61" fmla="*/ 6 h 1118"/>
                <a:gd name="T62" fmla="*/ 96 w 474"/>
                <a:gd name="T63" fmla="*/ 2 h 1118"/>
                <a:gd name="T64" fmla="*/ 111 w 474"/>
                <a:gd name="T65" fmla="*/ 0 h 1118"/>
                <a:gd name="T66" fmla="*/ 374 w 474"/>
                <a:gd name="T67" fmla="*/ 0 h 1118"/>
                <a:gd name="T68" fmla="*/ 390 w 474"/>
                <a:gd name="T69" fmla="*/ 4 h 1118"/>
                <a:gd name="T70" fmla="*/ 405 w 474"/>
                <a:gd name="T71" fmla="*/ 10 h 1118"/>
                <a:gd name="T72" fmla="*/ 420 w 474"/>
                <a:gd name="T73" fmla="*/ 17 h 1118"/>
                <a:gd name="T74" fmla="*/ 434 w 474"/>
                <a:gd name="T75" fmla="*/ 27 h 1118"/>
                <a:gd name="T76" fmla="*/ 445 w 474"/>
                <a:gd name="T77" fmla="*/ 37 h 1118"/>
                <a:gd name="T78" fmla="*/ 455 w 474"/>
                <a:gd name="T79" fmla="*/ 50 h 1118"/>
                <a:gd name="T80" fmla="*/ 463 w 474"/>
                <a:gd name="T81" fmla="*/ 64 h 1118"/>
                <a:gd name="T82" fmla="*/ 469 w 474"/>
                <a:gd name="T83" fmla="*/ 79 h 1118"/>
                <a:gd name="T84" fmla="*/ 472 w 474"/>
                <a:gd name="T85" fmla="*/ 96 h 1118"/>
                <a:gd name="T86" fmla="*/ 474 w 474"/>
                <a:gd name="T87" fmla="*/ 113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4" h="1118">
                  <a:moveTo>
                    <a:pt x="474" y="1007"/>
                  </a:moveTo>
                  <a:lnTo>
                    <a:pt x="474" y="1012"/>
                  </a:lnTo>
                  <a:lnTo>
                    <a:pt x="474" y="1018"/>
                  </a:lnTo>
                  <a:lnTo>
                    <a:pt x="472" y="1024"/>
                  </a:lnTo>
                  <a:lnTo>
                    <a:pt x="472" y="1030"/>
                  </a:lnTo>
                  <a:lnTo>
                    <a:pt x="470" y="1034"/>
                  </a:lnTo>
                  <a:lnTo>
                    <a:pt x="469" y="1039"/>
                  </a:lnTo>
                  <a:lnTo>
                    <a:pt x="467" y="1045"/>
                  </a:lnTo>
                  <a:lnTo>
                    <a:pt x="465" y="1051"/>
                  </a:lnTo>
                  <a:lnTo>
                    <a:pt x="463" y="1055"/>
                  </a:lnTo>
                  <a:lnTo>
                    <a:pt x="461" y="1061"/>
                  </a:lnTo>
                  <a:lnTo>
                    <a:pt x="459" y="1064"/>
                  </a:lnTo>
                  <a:lnTo>
                    <a:pt x="455" y="1070"/>
                  </a:lnTo>
                  <a:lnTo>
                    <a:pt x="451" y="1074"/>
                  </a:lnTo>
                  <a:lnTo>
                    <a:pt x="449" y="1078"/>
                  </a:lnTo>
                  <a:lnTo>
                    <a:pt x="445" y="1082"/>
                  </a:lnTo>
                  <a:lnTo>
                    <a:pt x="442" y="1085"/>
                  </a:lnTo>
                  <a:lnTo>
                    <a:pt x="438" y="1089"/>
                  </a:lnTo>
                  <a:lnTo>
                    <a:pt x="434" y="1093"/>
                  </a:lnTo>
                  <a:lnTo>
                    <a:pt x="428" y="1097"/>
                  </a:lnTo>
                  <a:lnTo>
                    <a:pt x="424" y="1099"/>
                  </a:lnTo>
                  <a:lnTo>
                    <a:pt x="420" y="1103"/>
                  </a:lnTo>
                  <a:lnTo>
                    <a:pt x="415" y="1105"/>
                  </a:lnTo>
                  <a:lnTo>
                    <a:pt x="411" y="1109"/>
                  </a:lnTo>
                  <a:lnTo>
                    <a:pt x="405" y="1110"/>
                  </a:lnTo>
                  <a:lnTo>
                    <a:pt x="401" y="1112"/>
                  </a:lnTo>
                  <a:lnTo>
                    <a:pt x="396" y="1114"/>
                  </a:lnTo>
                  <a:lnTo>
                    <a:pt x="390" y="1114"/>
                  </a:lnTo>
                  <a:lnTo>
                    <a:pt x="384" y="1116"/>
                  </a:lnTo>
                  <a:lnTo>
                    <a:pt x="378" y="1118"/>
                  </a:lnTo>
                  <a:lnTo>
                    <a:pt x="374" y="1118"/>
                  </a:lnTo>
                  <a:lnTo>
                    <a:pt x="369" y="1118"/>
                  </a:lnTo>
                  <a:lnTo>
                    <a:pt x="363" y="1118"/>
                  </a:lnTo>
                  <a:lnTo>
                    <a:pt x="111" y="1118"/>
                  </a:lnTo>
                  <a:lnTo>
                    <a:pt x="105" y="1118"/>
                  </a:lnTo>
                  <a:lnTo>
                    <a:pt x="100" y="1118"/>
                  </a:lnTo>
                  <a:lnTo>
                    <a:pt x="96" y="1118"/>
                  </a:lnTo>
                  <a:lnTo>
                    <a:pt x="90" y="1116"/>
                  </a:lnTo>
                  <a:lnTo>
                    <a:pt x="84" y="1114"/>
                  </a:lnTo>
                  <a:lnTo>
                    <a:pt x="79" y="1114"/>
                  </a:lnTo>
                  <a:lnTo>
                    <a:pt x="73" y="1112"/>
                  </a:lnTo>
                  <a:lnTo>
                    <a:pt x="69" y="1110"/>
                  </a:lnTo>
                  <a:lnTo>
                    <a:pt x="63" y="1109"/>
                  </a:lnTo>
                  <a:lnTo>
                    <a:pt x="59" y="1105"/>
                  </a:lnTo>
                  <a:lnTo>
                    <a:pt x="54" y="1103"/>
                  </a:lnTo>
                  <a:lnTo>
                    <a:pt x="50" y="1099"/>
                  </a:lnTo>
                  <a:lnTo>
                    <a:pt x="46" y="1097"/>
                  </a:lnTo>
                  <a:lnTo>
                    <a:pt x="40" y="1093"/>
                  </a:lnTo>
                  <a:lnTo>
                    <a:pt x="36" y="1089"/>
                  </a:lnTo>
                  <a:lnTo>
                    <a:pt x="32" y="1085"/>
                  </a:lnTo>
                  <a:lnTo>
                    <a:pt x="29" y="1082"/>
                  </a:lnTo>
                  <a:lnTo>
                    <a:pt x="25" y="1078"/>
                  </a:lnTo>
                  <a:lnTo>
                    <a:pt x="23" y="1074"/>
                  </a:lnTo>
                  <a:lnTo>
                    <a:pt x="19" y="1070"/>
                  </a:lnTo>
                  <a:lnTo>
                    <a:pt x="17" y="1064"/>
                  </a:lnTo>
                  <a:lnTo>
                    <a:pt x="13" y="1061"/>
                  </a:lnTo>
                  <a:lnTo>
                    <a:pt x="11" y="1055"/>
                  </a:lnTo>
                  <a:lnTo>
                    <a:pt x="9" y="1051"/>
                  </a:lnTo>
                  <a:lnTo>
                    <a:pt x="7" y="1045"/>
                  </a:lnTo>
                  <a:lnTo>
                    <a:pt x="6" y="1039"/>
                  </a:lnTo>
                  <a:lnTo>
                    <a:pt x="4" y="1034"/>
                  </a:lnTo>
                  <a:lnTo>
                    <a:pt x="2" y="1030"/>
                  </a:lnTo>
                  <a:lnTo>
                    <a:pt x="2" y="1024"/>
                  </a:lnTo>
                  <a:lnTo>
                    <a:pt x="0" y="1018"/>
                  </a:lnTo>
                  <a:lnTo>
                    <a:pt x="0" y="1012"/>
                  </a:lnTo>
                  <a:lnTo>
                    <a:pt x="0" y="1007"/>
                  </a:lnTo>
                  <a:lnTo>
                    <a:pt x="0" y="113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2" y="96"/>
                  </a:lnTo>
                  <a:lnTo>
                    <a:pt x="2" y="90"/>
                  </a:lnTo>
                  <a:lnTo>
                    <a:pt x="4" y="85"/>
                  </a:lnTo>
                  <a:lnTo>
                    <a:pt x="6" y="79"/>
                  </a:lnTo>
                  <a:lnTo>
                    <a:pt x="7" y="75"/>
                  </a:lnTo>
                  <a:lnTo>
                    <a:pt x="9" y="69"/>
                  </a:lnTo>
                  <a:lnTo>
                    <a:pt x="11" y="64"/>
                  </a:lnTo>
                  <a:lnTo>
                    <a:pt x="13" y="60"/>
                  </a:lnTo>
                  <a:lnTo>
                    <a:pt x="17" y="54"/>
                  </a:lnTo>
                  <a:lnTo>
                    <a:pt x="19" y="50"/>
                  </a:lnTo>
                  <a:lnTo>
                    <a:pt x="23" y="46"/>
                  </a:lnTo>
                  <a:lnTo>
                    <a:pt x="25" y="42"/>
                  </a:lnTo>
                  <a:lnTo>
                    <a:pt x="29" y="37"/>
                  </a:lnTo>
                  <a:lnTo>
                    <a:pt x="32" y="33"/>
                  </a:lnTo>
                  <a:lnTo>
                    <a:pt x="36" y="29"/>
                  </a:lnTo>
                  <a:lnTo>
                    <a:pt x="40" y="27"/>
                  </a:lnTo>
                  <a:lnTo>
                    <a:pt x="46" y="23"/>
                  </a:lnTo>
                  <a:lnTo>
                    <a:pt x="50" y="19"/>
                  </a:lnTo>
                  <a:lnTo>
                    <a:pt x="54" y="17"/>
                  </a:lnTo>
                  <a:lnTo>
                    <a:pt x="59" y="14"/>
                  </a:lnTo>
                  <a:lnTo>
                    <a:pt x="63" y="12"/>
                  </a:lnTo>
                  <a:lnTo>
                    <a:pt x="69" y="10"/>
                  </a:lnTo>
                  <a:lnTo>
                    <a:pt x="73" y="8"/>
                  </a:lnTo>
                  <a:lnTo>
                    <a:pt x="79" y="6"/>
                  </a:lnTo>
                  <a:lnTo>
                    <a:pt x="84" y="4"/>
                  </a:lnTo>
                  <a:lnTo>
                    <a:pt x="90" y="2"/>
                  </a:lnTo>
                  <a:lnTo>
                    <a:pt x="96" y="2"/>
                  </a:lnTo>
                  <a:lnTo>
                    <a:pt x="100" y="0"/>
                  </a:lnTo>
                  <a:lnTo>
                    <a:pt x="105" y="0"/>
                  </a:lnTo>
                  <a:lnTo>
                    <a:pt x="111" y="0"/>
                  </a:lnTo>
                  <a:lnTo>
                    <a:pt x="363" y="0"/>
                  </a:lnTo>
                  <a:lnTo>
                    <a:pt x="369" y="0"/>
                  </a:lnTo>
                  <a:lnTo>
                    <a:pt x="374" y="0"/>
                  </a:lnTo>
                  <a:lnTo>
                    <a:pt x="378" y="2"/>
                  </a:lnTo>
                  <a:lnTo>
                    <a:pt x="384" y="2"/>
                  </a:lnTo>
                  <a:lnTo>
                    <a:pt x="390" y="4"/>
                  </a:lnTo>
                  <a:lnTo>
                    <a:pt x="396" y="6"/>
                  </a:lnTo>
                  <a:lnTo>
                    <a:pt x="401" y="8"/>
                  </a:lnTo>
                  <a:lnTo>
                    <a:pt x="405" y="10"/>
                  </a:lnTo>
                  <a:lnTo>
                    <a:pt x="411" y="12"/>
                  </a:lnTo>
                  <a:lnTo>
                    <a:pt x="415" y="14"/>
                  </a:lnTo>
                  <a:lnTo>
                    <a:pt x="420" y="17"/>
                  </a:lnTo>
                  <a:lnTo>
                    <a:pt x="424" y="19"/>
                  </a:lnTo>
                  <a:lnTo>
                    <a:pt x="428" y="23"/>
                  </a:lnTo>
                  <a:lnTo>
                    <a:pt x="434" y="27"/>
                  </a:lnTo>
                  <a:lnTo>
                    <a:pt x="438" y="29"/>
                  </a:lnTo>
                  <a:lnTo>
                    <a:pt x="442" y="33"/>
                  </a:lnTo>
                  <a:lnTo>
                    <a:pt x="445" y="37"/>
                  </a:lnTo>
                  <a:lnTo>
                    <a:pt x="449" y="42"/>
                  </a:lnTo>
                  <a:lnTo>
                    <a:pt x="451" y="46"/>
                  </a:lnTo>
                  <a:lnTo>
                    <a:pt x="455" y="50"/>
                  </a:lnTo>
                  <a:lnTo>
                    <a:pt x="459" y="54"/>
                  </a:lnTo>
                  <a:lnTo>
                    <a:pt x="461" y="60"/>
                  </a:lnTo>
                  <a:lnTo>
                    <a:pt x="463" y="64"/>
                  </a:lnTo>
                  <a:lnTo>
                    <a:pt x="465" y="69"/>
                  </a:lnTo>
                  <a:lnTo>
                    <a:pt x="467" y="75"/>
                  </a:lnTo>
                  <a:lnTo>
                    <a:pt x="469" y="79"/>
                  </a:lnTo>
                  <a:lnTo>
                    <a:pt x="470" y="85"/>
                  </a:lnTo>
                  <a:lnTo>
                    <a:pt x="472" y="90"/>
                  </a:lnTo>
                  <a:lnTo>
                    <a:pt x="472" y="96"/>
                  </a:lnTo>
                  <a:lnTo>
                    <a:pt x="474" y="102"/>
                  </a:lnTo>
                  <a:lnTo>
                    <a:pt x="474" y="108"/>
                  </a:lnTo>
                  <a:lnTo>
                    <a:pt x="474" y="113"/>
                  </a:lnTo>
                  <a:lnTo>
                    <a:pt x="474" y="10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2" name="Freeform 9"/>
            <p:cNvSpPr>
              <a:spLocks/>
            </p:cNvSpPr>
            <p:nvPr/>
          </p:nvSpPr>
          <p:spPr bwMode="auto">
            <a:xfrm>
              <a:off x="874" y="593"/>
              <a:ext cx="237" cy="694"/>
            </a:xfrm>
            <a:custGeom>
              <a:avLst/>
              <a:gdLst>
                <a:gd name="T0" fmla="*/ 473 w 475"/>
                <a:gd name="T1" fmla="*/ 1287 h 1387"/>
                <a:gd name="T2" fmla="*/ 471 w 475"/>
                <a:gd name="T3" fmla="*/ 1303 h 1387"/>
                <a:gd name="T4" fmla="*/ 465 w 475"/>
                <a:gd name="T5" fmla="*/ 1320 h 1387"/>
                <a:gd name="T6" fmla="*/ 457 w 475"/>
                <a:gd name="T7" fmla="*/ 1333 h 1387"/>
                <a:gd name="T8" fmla="*/ 448 w 475"/>
                <a:gd name="T9" fmla="*/ 1347 h 1387"/>
                <a:gd name="T10" fmla="*/ 438 w 475"/>
                <a:gd name="T11" fmla="*/ 1358 h 1387"/>
                <a:gd name="T12" fmla="*/ 425 w 475"/>
                <a:gd name="T13" fmla="*/ 1368 h 1387"/>
                <a:gd name="T14" fmla="*/ 411 w 475"/>
                <a:gd name="T15" fmla="*/ 1378 h 1387"/>
                <a:gd name="T16" fmla="*/ 396 w 475"/>
                <a:gd name="T17" fmla="*/ 1383 h 1387"/>
                <a:gd name="T18" fmla="*/ 379 w 475"/>
                <a:gd name="T19" fmla="*/ 1387 h 1387"/>
                <a:gd name="T20" fmla="*/ 361 w 475"/>
                <a:gd name="T21" fmla="*/ 1387 h 1387"/>
                <a:gd name="T22" fmla="*/ 100 w 475"/>
                <a:gd name="T23" fmla="*/ 1387 h 1387"/>
                <a:gd name="T24" fmla="*/ 85 w 475"/>
                <a:gd name="T25" fmla="*/ 1383 h 1387"/>
                <a:gd name="T26" fmla="*/ 69 w 475"/>
                <a:gd name="T27" fmla="*/ 1379 h 1387"/>
                <a:gd name="T28" fmla="*/ 54 w 475"/>
                <a:gd name="T29" fmla="*/ 1372 h 1387"/>
                <a:gd name="T30" fmla="*/ 41 w 475"/>
                <a:gd name="T31" fmla="*/ 1362 h 1387"/>
                <a:gd name="T32" fmla="*/ 29 w 475"/>
                <a:gd name="T33" fmla="*/ 1351 h 1387"/>
                <a:gd name="T34" fmla="*/ 19 w 475"/>
                <a:gd name="T35" fmla="*/ 1339 h 1387"/>
                <a:gd name="T36" fmla="*/ 12 w 475"/>
                <a:gd name="T37" fmla="*/ 1324 h 1387"/>
                <a:gd name="T38" fmla="*/ 4 w 475"/>
                <a:gd name="T39" fmla="*/ 1308 h 1387"/>
                <a:gd name="T40" fmla="*/ 2 w 475"/>
                <a:gd name="T41" fmla="*/ 1293 h 1387"/>
                <a:gd name="T42" fmla="*/ 0 w 475"/>
                <a:gd name="T43" fmla="*/ 1276 h 1387"/>
                <a:gd name="T44" fmla="*/ 0 w 475"/>
                <a:gd name="T45" fmla="*/ 102 h 1387"/>
                <a:gd name="T46" fmla="*/ 4 w 475"/>
                <a:gd name="T47" fmla="*/ 85 h 1387"/>
                <a:gd name="T48" fmla="*/ 8 w 475"/>
                <a:gd name="T49" fmla="*/ 69 h 1387"/>
                <a:gd name="T50" fmla="*/ 16 w 475"/>
                <a:gd name="T51" fmla="*/ 56 h 1387"/>
                <a:gd name="T52" fmla="*/ 25 w 475"/>
                <a:gd name="T53" fmla="*/ 42 h 1387"/>
                <a:gd name="T54" fmla="*/ 37 w 475"/>
                <a:gd name="T55" fmla="*/ 31 h 1387"/>
                <a:gd name="T56" fmla="*/ 50 w 475"/>
                <a:gd name="T57" fmla="*/ 19 h 1387"/>
                <a:gd name="T58" fmla="*/ 64 w 475"/>
                <a:gd name="T59" fmla="*/ 12 h 1387"/>
                <a:gd name="T60" fmla="*/ 79 w 475"/>
                <a:gd name="T61" fmla="*/ 6 h 1387"/>
                <a:gd name="T62" fmla="*/ 94 w 475"/>
                <a:gd name="T63" fmla="*/ 2 h 1387"/>
                <a:gd name="T64" fmla="*/ 112 w 475"/>
                <a:gd name="T65" fmla="*/ 0 h 1387"/>
                <a:gd name="T66" fmla="*/ 373 w 475"/>
                <a:gd name="T67" fmla="*/ 2 h 1387"/>
                <a:gd name="T68" fmla="*/ 390 w 475"/>
                <a:gd name="T69" fmla="*/ 4 h 1387"/>
                <a:gd name="T70" fmla="*/ 406 w 475"/>
                <a:gd name="T71" fmla="*/ 10 h 1387"/>
                <a:gd name="T72" fmla="*/ 421 w 475"/>
                <a:gd name="T73" fmla="*/ 18 h 1387"/>
                <a:gd name="T74" fmla="*/ 434 w 475"/>
                <a:gd name="T75" fmla="*/ 27 h 1387"/>
                <a:gd name="T76" fmla="*/ 446 w 475"/>
                <a:gd name="T77" fmla="*/ 39 h 1387"/>
                <a:gd name="T78" fmla="*/ 455 w 475"/>
                <a:gd name="T79" fmla="*/ 50 h 1387"/>
                <a:gd name="T80" fmla="*/ 463 w 475"/>
                <a:gd name="T81" fmla="*/ 66 h 1387"/>
                <a:gd name="T82" fmla="*/ 469 w 475"/>
                <a:gd name="T83" fmla="*/ 79 h 1387"/>
                <a:gd name="T84" fmla="*/ 473 w 475"/>
                <a:gd name="T85" fmla="*/ 96 h 1387"/>
                <a:gd name="T86" fmla="*/ 475 w 475"/>
                <a:gd name="T87" fmla="*/ 114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5" h="1387">
                  <a:moveTo>
                    <a:pt x="475" y="1276"/>
                  </a:moveTo>
                  <a:lnTo>
                    <a:pt x="475" y="1281"/>
                  </a:lnTo>
                  <a:lnTo>
                    <a:pt x="473" y="1287"/>
                  </a:lnTo>
                  <a:lnTo>
                    <a:pt x="473" y="1293"/>
                  </a:lnTo>
                  <a:lnTo>
                    <a:pt x="473" y="1299"/>
                  </a:lnTo>
                  <a:lnTo>
                    <a:pt x="471" y="1303"/>
                  </a:lnTo>
                  <a:lnTo>
                    <a:pt x="469" y="1308"/>
                  </a:lnTo>
                  <a:lnTo>
                    <a:pt x="467" y="1314"/>
                  </a:lnTo>
                  <a:lnTo>
                    <a:pt x="465" y="1320"/>
                  </a:lnTo>
                  <a:lnTo>
                    <a:pt x="463" y="1324"/>
                  </a:lnTo>
                  <a:lnTo>
                    <a:pt x="461" y="1330"/>
                  </a:lnTo>
                  <a:lnTo>
                    <a:pt x="457" y="1333"/>
                  </a:lnTo>
                  <a:lnTo>
                    <a:pt x="455" y="1339"/>
                  </a:lnTo>
                  <a:lnTo>
                    <a:pt x="452" y="1343"/>
                  </a:lnTo>
                  <a:lnTo>
                    <a:pt x="448" y="1347"/>
                  </a:lnTo>
                  <a:lnTo>
                    <a:pt x="446" y="1351"/>
                  </a:lnTo>
                  <a:lnTo>
                    <a:pt x="442" y="1354"/>
                  </a:lnTo>
                  <a:lnTo>
                    <a:pt x="438" y="1358"/>
                  </a:lnTo>
                  <a:lnTo>
                    <a:pt x="434" y="1362"/>
                  </a:lnTo>
                  <a:lnTo>
                    <a:pt x="429" y="1366"/>
                  </a:lnTo>
                  <a:lnTo>
                    <a:pt x="425" y="1368"/>
                  </a:lnTo>
                  <a:lnTo>
                    <a:pt x="421" y="1372"/>
                  </a:lnTo>
                  <a:lnTo>
                    <a:pt x="415" y="1374"/>
                  </a:lnTo>
                  <a:lnTo>
                    <a:pt x="411" y="1378"/>
                  </a:lnTo>
                  <a:lnTo>
                    <a:pt x="406" y="1379"/>
                  </a:lnTo>
                  <a:lnTo>
                    <a:pt x="400" y="1381"/>
                  </a:lnTo>
                  <a:lnTo>
                    <a:pt x="396" y="1383"/>
                  </a:lnTo>
                  <a:lnTo>
                    <a:pt x="390" y="1383"/>
                  </a:lnTo>
                  <a:lnTo>
                    <a:pt x="384" y="1385"/>
                  </a:lnTo>
                  <a:lnTo>
                    <a:pt x="379" y="1387"/>
                  </a:lnTo>
                  <a:lnTo>
                    <a:pt x="373" y="1387"/>
                  </a:lnTo>
                  <a:lnTo>
                    <a:pt x="367" y="1387"/>
                  </a:lnTo>
                  <a:lnTo>
                    <a:pt x="361" y="1387"/>
                  </a:lnTo>
                  <a:lnTo>
                    <a:pt x="112" y="1387"/>
                  </a:lnTo>
                  <a:lnTo>
                    <a:pt x="106" y="1387"/>
                  </a:lnTo>
                  <a:lnTo>
                    <a:pt x="100" y="1387"/>
                  </a:lnTo>
                  <a:lnTo>
                    <a:pt x="94" y="1387"/>
                  </a:lnTo>
                  <a:lnTo>
                    <a:pt x="90" y="1385"/>
                  </a:lnTo>
                  <a:lnTo>
                    <a:pt x="85" y="1383"/>
                  </a:lnTo>
                  <a:lnTo>
                    <a:pt x="79" y="1383"/>
                  </a:lnTo>
                  <a:lnTo>
                    <a:pt x="73" y="1381"/>
                  </a:lnTo>
                  <a:lnTo>
                    <a:pt x="69" y="1379"/>
                  </a:lnTo>
                  <a:lnTo>
                    <a:pt x="64" y="1378"/>
                  </a:lnTo>
                  <a:lnTo>
                    <a:pt x="58" y="1374"/>
                  </a:lnTo>
                  <a:lnTo>
                    <a:pt x="54" y="1372"/>
                  </a:lnTo>
                  <a:lnTo>
                    <a:pt x="50" y="1368"/>
                  </a:lnTo>
                  <a:lnTo>
                    <a:pt x="44" y="1366"/>
                  </a:lnTo>
                  <a:lnTo>
                    <a:pt x="41" y="1362"/>
                  </a:lnTo>
                  <a:lnTo>
                    <a:pt x="37" y="1358"/>
                  </a:lnTo>
                  <a:lnTo>
                    <a:pt x="33" y="1354"/>
                  </a:lnTo>
                  <a:lnTo>
                    <a:pt x="29" y="1351"/>
                  </a:lnTo>
                  <a:lnTo>
                    <a:pt x="25" y="1347"/>
                  </a:lnTo>
                  <a:lnTo>
                    <a:pt x="21" y="1343"/>
                  </a:lnTo>
                  <a:lnTo>
                    <a:pt x="19" y="1339"/>
                  </a:lnTo>
                  <a:lnTo>
                    <a:pt x="16" y="1333"/>
                  </a:lnTo>
                  <a:lnTo>
                    <a:pt x="14" y="1330"/>
                  </a:lnTo>
                  <a:lnTo>
                    <a:pt x="12" y="1324"/>
                  </a:lnTo>
                  <a:lnTo>
                    <a:pt x="8" y="1320"/>
                  </a:lnTo>
                  <a:lnTo>
                    <a:pt x="6" y="1314"/>
                  </a:lnTo>
                  <a:lnTo>
                    <a:pt x="4" y="1308"/>
                  </a:lnTo>
                  <a:lnTo>
                    <a:pt x="4" y="1303"/>
                  </a:lnTo>
                  <a:lnTo>
                    <a:pt x="2" y="1299"/>
                  </a:lnTo>
                  <a:lnTo>
                    <a:pt x="2" y="1293"/>
                  </a:lnTo>
                  <a:lnTo>
                    <a:pt x="0" y="1287"/>
                  </a:lnTo>
                  <a:lnTo>
                    <a:pt x="0" y="1281"/>
                  </a:lnTo>
                  <a:lnTo>
                    <a:pt x="0" y="1276"/>
                  </a:lnTo>
                  <a:lnTo>
                    <a:pt x="0" y="114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2" y="96"/>
                  </a:lnTo>
                  <a:lnTo>
                    <a:pt x="2" y="91"/>
                  </a:lnTo>
                  <a:lnTo>
                    <a:pt x="4" y="85"/>
                  </a:lnTo>
                  <a:lnTo>
                    <a:pt x="4" y="79"/>
                  </a:lnTo>
                  <a:lnTo>
                    <a:pt x="6" y="75"/>
                  </a:lnTo>
                  <a:lnTo>
                    <a:pt x="8" y="69"/>
                  </a:lnTo>
                  <a:lnTo>
                    <a:pt x="12" y="66"/>
                  </a:lnTo>
                  <a:lnTo>
                    <a:pt x="14" y="60"/>
                  </a:lnTo>
                  <a:lnTo>
                    <a:pt x="16" y="56"/>
                  </a:lnTo>
                  <a:lnTo>
                    <a:pt x="19" y="50"/>
                  </a:lnTo>
                  <a:lnTo>
                    <a:pt x="21" y="46"/>
                  </a:lnTo>
                  <a:lnTo>
                    <a:pt x="25" y="42"/>
                  </a:lnTo>
                  <a:lnTo>
                    <a:pt x="29" y="39"/>
                  </a:lnTo>
                  <a:lnTo>
                    <a:pt x="33" y="35"/>
                  </a:lnTo>
                  <a:lnTo>
                    <a:pt x="37" y="31"/>
                  </a:lnTo>
                  <a:lnTo>
                    <a:pt x="41" y="27"/>
                  </a:lnTo>
                  <a:lnTo>
                    <a:pt x="44" y="23"/>
                  </a:lnTo>
                  <a:lnTo>
                    <a:pt x="50" y="19"/>
                  </a:lnTo>
                  <a:lnTo>
                    <a:pt x="54" y="18"/>
                  </a:lnTo>
                  <a:lnTo>
                    <a:pt x="58" y="14"/>
                  </a:lnTo>
                  <a:lnTo>
                    <a:pt x="64" y="12"/>
                  </a:lnTo>
                  <a:lnTo>
                    <a:pt x="69" y="10"/>
                  </a:lnTo>
                  <a:lnTo>
                    <a:pt x="73" y="8"/>
                  </a:lnTo>
                  <a:lnTo>
                    <a:pt x="79" y="6"/>
                  </a:lnTo>
                  <a:lnTo>
                    <a:pt x="85" y="4"/>
                  </a:lnTo>
                  <a:lnTo>
                    <a:pt x="90" y="4"/>
                  </a:lnTo>
                  <a:lnTo>
                    <a:pt x="94" y="2"/>
                  </a:lnTo>
                  <a:lnTo>
                    <a:pt x="100" y="2"/>
                  </a:lnTo>
                  <a:lnTo>
                    <a:pt x="106" y="0"/>
                  </a:lnTo>
                  <a:lnTo>
                    <a:pt x="112" y="0"/>
                  </a:lnTo>
                  <a:lnTo>
                    <a:pt x="361" y="0"/>
                  </a:lnTo>
                  <a:lnTo>
                    <a:pt x="367" y="0"/>
                  </a:lnTo>
                  <a:lnTo>
                    <a:pt x="373" y="2"/>
                  </a:lnTo>
                  <a:lnTo>
                    <a:pt x="379" y="2"/>
                  </a:lnTo>
                  <a:lnTo>
                    <a:pt x="384" y="4"/>
                  </a:lnTo>
                  <a:lnTo>
                    <a:pt x="390" y="4"/>
                  </a:lnTo>
                  <a:lnTo>
                    <a:pt x="396" y="6"/>
                  </a:lnTo>
                  <a:lnTo>
                    <a:pt x="400" y="8"/>
                  </a:lnTo>
                  <a:lnTo>
                    <a:pt x="406" y="10"/>
                  </a:lnTo>
                  <a:lnTo>
                    <a:pt x="411" y="12"/>
                  </a:lnTo>
                  <a:lnTo>
                    <a:pt x="415" y="14"/>
                  </a:lnTo>
                  <a:lnTo>
                    <a:pt x="421" y="18"/>
                  </a:lnTo>
                  <a:lnTo>
                    <a:pt x="425" y="19"/>
                  </a:lnTo>
                  <a:lnTo>
                    <a:pt x="429" y="23"/>
                  </a:lnTo>
                  <a:lnTo>
                    <a:pt x="434" y="27"/>
                  </a:lnTo>
                  <a:lnTo>
                    <a:pt x="438" y="31"/>
                  </a:lnTo>
                  <a:lnTo>
                    <a:pt x="442" y="35"/>
                  </a:lnTo>
                  <a:lnTo>
                    <a:pt x="446" y="39"/>
                  </a:lnTo>
                  <a:lnTo>
                    <a:pt x="448" y="42"/>
                  </a:lnTo>
                  <a:lnTo>
                    <a:pt x="452" y="46"/>
                  </a:lnTo>
                  <a:lnTo>
                    <a:pt x="455" y="50"/>
                  </a:lnTo>
                  <a:lnTo>
                    <a:pt x="457" y="56"/>
                  </a:lnTo>
                  <a:lnTo>
                    <a:pt x="461" y="60"/>
                  </a:lnTo>
                  <a:lnTo>
                    <a:pt x="463" y="66"/>
                  </a:lnTo>
                  <a:lnTo>
                    <a:pt x="465" y="69"/>
                  </a:lnTo>
                  <a:lnTo>
                    <a:pt x="467" y="75"/>
                  </a:lnTo>
                  <a:lnTo>
                    <a:pt x="469" y="79"/>
                  </a:lnTo>
                  <a:lnTo>
                    <a:pt x="471" y="85"/>
                  </a:lnTo>
                  <a:lnTo>
                    <a:pt x="473" y="91"/>
                  </a:lnTo>
                  <a:lnTo>
                    <a:pt x="473" y="96"/>
                  </a:lnTo>
                  <a:lnTo>
                    <a:pt x="473" y="102"/>
                  </a:lnTo>
                  <a:lnTo>
                    <a:pt x="475" y="108"/>
                  </a:lnTo>
                  <a:lnTo>
                    <a:pt x="475" y="114"/>
                  </a:lnTo>
                  <a:lnTo>
                    <a:pt x="475" y="1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57" name="Group 269"/>
          <p:cNvGrpSpPr>
            <a:grpSpLocks noChangeAspect="1"/>
          </p:cNvGrpSpPr>
          <p:nvPr/>
        </p:nvGrpSpPr>
        <p:grpSpPr bwMode="auto">
          <a:xfrm>
            <a:off x="1100744" y="6131998"/>
            <a:ext cx="421575" cy="552965"/>
            <a:chOff x="201" y="2609"/>
            <a:chExt cx="317" cy="300"/>
          </a:xfrm>
          <a:solidFill>
            <a:schemeClr val="bg1"/>
          </a:solidFill>
        </p:grpSpPr>
        <p:sp>
          <p:nvSpPr>
            <p:cNvPr id="158" name="Freeform 270"/>
            <p:cNvSpPr>
              <a:spLocks/>
            </p:cNvSpPr>
            <p:nvPr/>
          </p:nvSpPr>
          <p:spPr bwMode="auto">
            <a:xfrm>
              <a:off x="421" y="2780"/>
              <a:ext cx="56" cy="56"/>
            </a:xfrm>
            <a:custGeom>
              <a:avLst/>
              <a:gdLst>
                <a:gd name="T0" fmla="*/ 84 w 112"/>
                <a:gd name="T1" fmla="*/ 105 h 112"/>
                <a:gd name="T2" fmla="*/ 84 w 112"/>
                <a:gd name="T3" fmla="*/ 105 h 112"/>
                <a:gd name="T4" fmla="*/ 74 w 112"/>
                <a:gd name="T5" fmla="*/ 110 h 112"/>
                <a:gd name="T6" fmla="*/ 63 w 112"/>
                <a:gd name="T7" fmla="*/ 112 h 112"/>
                <a:gd name="T8" fmla="*/ 52 w 112"/>
                <a:gd name="T9" fmla="*/ 112 h 112"/>
                <a:gd name="T10" fmla="*/ 41 w 112"/>
                <a:gd name="T11" fmla="*/ 111 h 112"/>
                <a:gd name="T12" fmla="*/ 32 w 112"/>
                <a:gd name="T13" fmla="*/ 108 h 112"/>
                <a:gd name="T14" fmla="*/ 22 w 112"/>
                <a:gd name="T15" fmla="*/ 102 h 112"/>
                <a:gd name="T16" fmla="*/ 14 w 112"/>
                <a:gd name="T17" fmla="*/ 94 h 112"/>
                <a:gd name="T18" fmla="*/ 8 w 112"/>
                <a:gd name="T19" fmla="*/ 85 h 112"/>
                <a:gd name="T20" fmla="*/ 8 w 112"/>
                <a:gd name="T21" fmla="*/ 85 h 112"/>
                <a:gd name="T22" fmla="*/ 3 w 112"/>
                <a:gd name="T23" fmla="*/ 74 h 112"/>
                <a:gd name="T24" fmla="*/ 1 w 112"/>
                <a:gd name="T25" fmla="*/ 63 h 112"/>
                <a:gd name="T26" fmla="*/ 0 w 112"/>
                <a:gd name="T27" fmla="*/ 53 h 112"/>
                <a:gd name="T28" fmla="*/ 2 w 112"/>
                <a:gd name="T29" fmla="*/ 42 h 112"/>
                <a:gd name="T30" fmla="*/ 6 w 112"/>
                <a:gd name="T31" fmla="*/ 32 h 112"/>
                <a:gd name="T32" fmla="*/ 12 w 112"/>
                <a:gd name="T33" fmla="*/ 23 h 112"/>
                <a:gd name="T34" fmla="*/ 19 w 112"/>
                <a:gd name="T35" fmla="*/ 14 h 112"/>
                <a:gd name="T36" fmla="*/ 28 w 112"/>
                <a:gd name="T37" fmla="*/ 9 h 112"/>
                <a:gd name="T38" fmla="*/ 28 w 112"/>
                <a:gd name="T39" fmla="*/ 9 h 112"/>
                <a:gd name="T40" fmla="*/ 39 w 112"/>
                <a:gd name="T41" fmla="*/ 4 h 112"/>
                <a:gd name="T42" fmla="*/ 50 w 112"/>
                <a:gd name="T43" fmla="*/ 1 h 112"/>
                <a:gd name="T44" fmla="*/ 61 w 112"/>
                <a:gd name="T45" fmla="*/ 0 h 112"/>
                <a:gd name="T46" fmla="*/ 71 w 112"/>
                <a:gd name="T47" fmla="*/ 3 h 112"/>
                <a:gd name="T48" fmla="*/ 81 w 112"/>
                <a:gd name="T49" fmla="*/ 6 h 112"/>
                <a:gd name="T50" fmla="*/ 90 w 112"/>
                <a:gd name="T51" fmla="*/ 12 h 112"/>
                <a:gd name="T52" fmla="*/ 99 w 112"/>
                <a:gd name="T53" fmla="*/ 19 h 112"/>
                <a:gd name="T54" fmla="*/ 105 w 112"/>
                <a:gd name="T55" fmla="*/ 29 h 112"/>
                <a:gd name="T56" fmla="*/ 105 w 112"/>
                <a:gd name="T57" fmla="*/ 29 h 112"/>
                <a:gd name="T58" fmla="*/ 109 w 112"/>
                <a:gd name="T59" fmla="*/ 40 h 112"/>
                <a:gd name="T60" fmla="*/ 112 w 112"/>
                <a:gd name="T61" fmla="*/ 50 h 112"/>
                <a:gd name="T62" fmla="*/ 112 w 112"/>
                <a:gd name="T63" fmla="*/ 61 h 112"/>
                <a:gd name="T64" fmla="*/ 111 w 112"/>
                <a:gd name="T65" fmla="*/ 72 h 112"/>
                <a:gd name="T66" fmla="*/ 107 w 112"/>
                <a:gd name="T67" fmla="*/ 81 h 112"/>
                <a:gd name="T68" fmla="*/ 101 w 112"/>
                <a:gd name="T69" fmla="*/ 91 h 112"/>
                <a:gd name="T70" fmla="*/ 94 w 112"/>
                <a:gd name="T71" fmla="*/ 99 h 112"/>
                <a:gd name="T72" fmla="*/ 84 w 112"/>
                <a:gd name="T73" fmla="*/ 105 h 112"/>
                <a:gd name="T74" fmla="*/ 84 w 112"/>
                <a:gd name="T75" fmla="*/ 10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" h="112">
                  <a:moveTo>
                    <a:pt x="84" y="105"/>
                  </a:moveTo>
                  <a:lnTo>
                    <a:pt x="84" y="105"/>
                  </a:lnTo>
                  <a:lnTo>
                    <a:pt x="74" y="110"/>
                  </a:lnTo>
                  <a:lnTo>
                    <a:pt x="63" y="112"/>
                  </a:lnTo>
                  <a:lnTo>
                    <a:pt x="52" y="112"/>
                  </a:lnTo>
                  <a:lnTo>
                    <a:pt x="41" y="111"/>
                  </a:lnTo>
                  <a:lnTo>
                    <a:pt x="32" y="108"/>
                  </a:lnTo>
                  <a:lnTo>
                    <a:pt x="22" y="102"/>
                  </a:lnTo>
                  <a:lnTo>
                    <a:pt x="14" y="94"/>
                  </a:lnTo>
                  <a:lnTo>
                    <a:pt x="8" y="85"/>
                  </a:lnTo>
                  <a:lnTo>
                    <a:pt x="8" y="85"/>
                  </a:lnTo>
                  <a:lnTo>
                    <a:pt x="3" y="74"/>
                  </a:lnTo>
                  <a:lnTo>
                    <a:pt x="1" y="63"/>
                  </a:lnTo>
                  <a:lnTo>
                    <a:pt x="0" y="53"/>
                  </a:lnTo>
                  <a:lnTo>
                    <a:pt x="2" y="42"/>
                  </a:lnTo>
                  <a:lnTo>
                    <a:pt x="6" y="32"/>
                  </a:lnTo>
                  <a:lnTo>
                    <a:pt x="12" y="23"/>
                  </a:lnTo>
                  <a:lnTo>
                    <a:pt x="19" y="14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39" y="4"/>
                  </a:lnTo>
                  <a:lnTo>
                    <a:pt x="50" y="1"/>
                  </a:lnTo>
                  <a:lnTo>
                    <a:pt x="61" y="0"/>
                  </a:lnTo>
                  <a:lnTo>
                    <a:pt x="71" y="3"/>
                  </a:lnTo>
                  <a:lnTo>
                    <a:pt x="81" y="6"/>
                  </a:lnTo>
                  <a:lnTo>
                    <a:pt x="90" y="12"/>
                  </a:lnTo>
                  <a:lnTo>
                    <a:pt x="99" y="19"/>
                  </a:lnTo>
                  <a:lnTo>
                    <a:pt x="105" y="29"/>
                  </a:lnTo>
                  <a:lnTo>
                    <a:pt x="105" y="29"/>
                  </a:lnTo>
                  <a:lnTo>
                    <a:pt x="109" y="40"/>
                  </a:lnTo>
                  <a:lnTo>
                    <a:pt x="112" y="50"/>
                  </a:lnTo>
                  <a:lnTo>
                    <a:pt x="112" y="61"/>
                  </a:lnTo>
                  <a:lnTo>
                    <a:pt x="111" y="72"/>
                  </a:lnTo>
                  <a:lnTo>
                    <a:pt x="107" y="81"/>
                  </a:lnTo>
                  <a:lnTo>
                    <a:pt x="101" y="91"/>
                  </a:lnTo>
                  <a:lnTo>
                    <a:pt x="94" y="99"/>
                  </a:lnTo>
                  <a:lnTo>
                    <a:pt x="84" y="105"/>
                  </a:lnTo>
                  <a:lnTo>
                    <a:pt x="84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  <p:sp>
          <p:nvSpPr>
            <p:cNvPr id="159" name="Freeform 271"/>
            <p:cNvSpPr>
              <a:spLocks/>
            </p:cNvSpPr>
            <p:nvPr/>
          </p:nvSpPr>
          <p:spPr bwMode="auto">
            <a:xfrm>
              <a:off x="255" y="2839"/>
              <a:ext cx="163" cy="70"/>
            </a:xfrm>
            <a:custGeom>
              <a:avLst/>
              <a:gdLst>
                <a:gd name="T0" fmla="*/ 78 w 328"/>
                <a:gd name="T1" fmla="*/ 9 h 140"/>
                <a:gd name="T2" fmla="*/ 66 w 328"/>
                <a:gd name="T3" fmla="*/ 20 h 140"/>
                <a:gd name="T4" fmla="*/ 56 w 328"/>
                <a:gd name="T5" fmla="*/ 35 h 140"/>
                <a:gd name="T6" fmla="*/ 52 w 328"/>
                <a:gd name="T7" fmla="*/ 52 h 140"/>
                <a:gd name="T8" fmla="*/ 54 w 328"/>
                <a:gd name="T9" fmla="*/ 68 h 140"/>
                <a:gd name="T10" fmla="*/ 56 w 328"/>
                <a:gd name="T11" fmla="*/ 74 h 140"/>
                <a:gd name="T12" fmla="*/ 66 w 328"/>
                <a:gd name="T13" fmla="*/ 84 h 140"/>
                <a:gd name="T14" fmla="*/ 78 w 328"/>
                <a:gd name="T15" fmla="*/ 88 h 140"/>
                <a:gd name="T16" fmla="*/ 92 w 328"/>
                <a:gd name="T17" fmla="*/ 88 h 140"/>
                <a:gd name="T18" fmla="*/ 98 w 328"/>
                <a:gd name="T19" fmla="*/ 86 h 140"/>
                <a:gd name="T20" fmla="*/ 117 w 328"/>
                <a:gd name="T21" fmla="*/ 76 h 140"/>
                <a:gd name="T22" fmla="*/ 133 w 328"/>
                <a:gd name="T23" fmla="*/ 61 h 140"/>
                <a:gd name="T24" fmla="*/ 143 w 328"/>
                <a:gd name="T25" fmla="*/ 51 h 140"/>
                <a:gd name="T26" fmla="*/ 167 w 328"/>
                <a:gd name="T27" fmla="*/ 33 h 140"/>
                <a:gd name="T28" fmla="*/ 179 w 328"/>
                <a:gd name="T29" fmla="*/ 28 h 140"/>
                <a:gd name="T30" fmla="*/ 192 w 328"/>
                <a:gd name="T31" fmla="*/ 25 h 140"/>
                <a:gd name="T32" fmla="*/ 208 w 328"/>
                <a:gd name="T33" fmla="*/ 28 h 140"/>
                <a:gd name="T34" fmla="*/ 225 w 328"/>
                <a:gd name="T35" fmla="*/ 35 h 140"/>
                <a:gd name="T36" fmla="*/ 246 w 328"/>
                <a:gd name="T37" fmla="*/ 48 h 140"/>
                <a:gd name="T38" fmla="*/ 252 w 328"/>
                <a:gd name="T39" fmla="*/ 53 h 140"/>
                <a:gd name="T40" fmla="*/ 262 w 328"/>
                <a:gd name="T41" fmla="*/ 58 h 140"/>
                <a:gd name="T42" fmla="*/ 272 w 328"/>
                <a:gd name="T43" fmla="*/ 58 h 140"/>
                <a:gd name="T44" fmla="*/ 280 w 328"/>
                <a:gd name="T45" fmla="*/ 54 h 140"/>
                <a:gd name="T46" fmla="*/ 285 w 328"/>
                <a:gd name="T47" fmla="*/ 51 h 140"/>
                <a:gd name="T48" fmla="*/ 305 w 328"/>
                <a:gd name="T49" fmla="*/ 67 h 140"/>
                <a:gd name="T50" fmla="*/ 328 w 328"/>
                <a:gd name="T51" fmla="*/ 79 h 140"/>
                <a:gd name="T52" fmla="*/ 315 w 328"/>
                <a:gd name="T53" fmla="*/ 92 h 140"/>
                <a:gd name="T54" fmla="*/ 290 w 328"/>
                <a:gd name="T55" fmla="*/ 108 h 140"/>
                <a:gd name="T56" fmla="*/ 278 w 328"/>
                <a:gd name="T57" fmla="*/ 111 h 140"/>
                <a:gd name="T58" fmla="*/ 260 w 328"/>
                <a:gd name="T59" fmla="*/ 111 h 140"/>
                <a:gd name="T60" fmla="*/ 245 w 328"/>
                <a:gd name="T61" fmla="*/ 108 h 140"/>
                <a:gd name="T62" fmla="*/ 229 w 328"/>
                <a:gd name="T63" fmla="*/ 101 h 140"/>
                <a:gd name="T64" fmla="*/ 215 w 328"/>
                <a:gd name="T65" fmla="*/ 90 h 140"/>
                <a:gd name="T66" fmla="*/ 200 w 328"/>
                <a:gd name="T67" fmla="*/ 83 h 140"/>
                <a:gd name="T68" fmla="*/ 189 w 328"/>
                <a:gd name="T69" fmla="*/ 83 h 140"/>
                <a:gd name="T70" fmla="*/ 178 w 328"/>
                <a:gd name="T71" fmla="*/ 89 h 140"/>
                <a:gd name="T72" fmla="*/ 168 w 328"/>
                <a:gd name="T73" fmla="*/ 97 h 140"/>
                <a:gd name="T74" fmla="*/ 146 w 328"/>
                <a:gd name="T75" fmla="*/ 119 h 140"/>
                <a:gd name="T76" fmla="*/ 123 w 328"/>
                <a:gd name="T77" fmla="*/ 132 h 140"/>
                <a:gd name="T78" fmla="*/ 115 w 328"/>
                <a:gd name="T79" fmla="*/ 135 h 140"/>
                <a:gd name="T80" fmla="*/ 98 w 328"/>
                <a:gd name="T81" fmla="*/ 139 h 140"/>
                <a:gd name="T82" fmla="*/ 80 w 328"/>
                <a:gd name="T83" fmla="*/ 140 h 140"/>
                <a:gd name="T84" fmla="*/ 65 w 328"/>
                <a:gd name="T85" fmla="*/ 138 h 140"/>
                <a:gd name="T86" fmla="*/ 49 w 328"/>
                <a:gd name="T87" fmla="*/ 133 h 140"/>
                <a:gd name="T88" fmla="*/ 35 w 328"/>
                <a:gd name="T89" fmla="*/ 124 h 140"/>
                <a:gd name="T90" fmla="*/ 23 w 328"/>
                <a:gd name="T91" fmla="*/ 114 h 140"/>
                <a:gd name="T92" fmla="*/ 12 w 328"/>
                <a:gd name="T93" fmla="*/ 101 h 140"/>
                <a:gd name="T94" fmla="*/ 5 w 328"/>
                <a:gd name="T95" fmla="*/ 85 h 140"/>
                <a:gd name="T96" fmla="*/ 3 w 328"/>
                <a:gd name="T97" fmla="*/ 76 h 140"/>
                <a:gd name="T98" fmla="*/ 0 w 328"/>
                <a:gd name="T99" fmla="*/ 53 h 140"/>
                <a:gd name="T100" fmla="*/ 3 w 328"/>
                <a:gd name="T101" fmla="*/ 30 h 140"/>
                <a:gd name="T102" fmla="*/ 10 w 328"/>
                <a:gd name="T103" fmla="*/ 9 h 140"/>
                <a:gd name="T104" fmla="*/ 15 w 328"/>
                <a:gd name="T105" fmla="*/ 0 h 140"/>
                <a:gd name="T106" fmla="*/ 46 w 328"/>
                <a:gd name="T107" fmla="*/ 8 h 140"/>
                <a:gd name="T108" fmla="*/ 78 w 328"/>
                <a:gd name="T109" fmla="*/ 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8" h="140">
                  <a:moveTo>
                    <a:pt x="78" y="9"/>
                  </a:moveTo>
                  <a:lnTo>
                    <a:pt x="78" y="9"/>
                  </a:lnTo>
                  <a:lnTo>
                    <a:pt x="72" y="14"/>
                  </a:lnTo>
                  <a:lnTo>
                    <a:pt x="66" y="20"/>
                  </a:lnTo>
                  <a:lnTo>
                    <a:pt x="61" y="27"/>
                  </a:lnTo>
                  <a:lnTo>
                    <a:pt x="56" y="35"/>
                  </a:lnTo>
                  <a:lnTo>
                    <a:pt x="54" y="43"/>
                  </a:lnTo>
                  <a:lnTo>
                    <a:pt x="52" y="52"/>
                  </a:lnTo>
                  <a:lnTo>
                    <a:pt x="52" y="60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6" y="74"/>
                  </a:lnTo>
                  <a:lnTo>
                    <a:pt x="61" y="79"/>
                  </a:lnTo>
                  <a:lnTo>
                    <a:pt x="66" y="84"/>
                  </a:lnTo>
                  <a:lnTo>
                    <a:pt x="72" y="86"/>
                  </a:lnTo>
                  <a:lnTo>
                    <a:pt x="78" y="88"/>
                  </a:lnTo>
                  <a:lnTo>
                    <a:pt x="85" y="89"/>
                  </a:lnTo>
                  <a:lnTo>
                    <a:pt x="92" y="88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108" y="82"/>
                  </a:lnTo>
                  <a:lnTo>
                    <a:pt x="117" y="76"/>
                  </a:lnTo>
                  <a:lnTo>
                    <a:pt x="124" y="68"/>
                  </a:lnTo>
                  <a:lnTo>
                    <a:pt x="133" y="61"/>
                  </a:lnTo>
                  <a:lnTo>
                    <a:pt x="133" y="61"/>
                  </a:lnTo>
                  <a:lnTo>
                    <a:pt x="143" y="51"/>
                  </a:lnTo>
                  <a:lnTo>
                    <a:pt x="155" y="40"/>
                  </a:lnTo>
                  <a:lnTo>
                    <a:pt x="167" y="33"/>
                  </a:lnTo>
                  <a:lnTo>
                    <a:pt x="173" y="29"/>
                  </a:lnTo>
                  <a:lnTo>
                    <a:pt x="179" y="28"/>
                  </a:lnTo>
                  <a:lnTo>
                    <a:pt x="186" y="27"/>
                  </a:lnTo>
                  <a:lnTo>
                    <a:pt x="192" y="25"/>
                  </a:lnTo>
                  <a:lnTo>
                    <a:pt x="200" y="27"/>
                  </a:lnTo>
                  <a:lnTo>
                    <a:pt x="208" y="28"/>
                  </a:lnTo>
                  <a:lnTo>
                    <a:pt x="216" y="31"/>
                  </a:lnTo>
                  <a:lnTo>
                    <a:pt x="225" y="35"/>
                  </a:lnTo>
                  <a:lnTo>
                    <a:pt x="235" y="41"/>
                  </a:lnTo>
                  <a:lnTo>
                    <a:pt x="246" y="48"/>
                  </a:lnTo>
                  <a:lnTo>
                    <a:pt x="246" y="48"/>
                  </a:lnTo>
                  <a:lnTo>
                    <a:pt x="252" y="53"/>
                  </a:lnTo>
                  <a:lnTo>
                    <a:pt x="258" y="57"/>
                  </a:lnTo>
                  <a:lnTo>
                    <a:pt x="262" y="58"/>
                  </a:lnTo>
                  <a:lnTo>
                    <a:pt x="267" y="59"/>
                  </a:lnTo>
                  <a:lnTo>
                    <a:pt x="272" y="58"/>
                  </a:lnTo>
                  <a:lnTo>
                    <a:pt x="277" y="57"/>
                  </a:lnTo>
                  <a:lnTo>
                    <a:pt x="280" y="54"/>
                  </a:lnTo>
                  <a:lnTo>
                    <a:pt x="285" y="51"/>
                  </a:lnTo>
                  <a:lnTo>
                    <a:pt x="285" y="51"/>
                  </a:lnTo>
                  <a:lnTo>
                    <a:pt x="295" y="60"/>
                  </a:lnTo>
                  <a:lnTo>
                    <a:pt x="305" y="67"/>
                  </a:lnTo>
                  <a:lnTo>
                    <a:pt x="316" y="73"/>
                  </a:lnTo>
                  <a:lnTo>
                    <a:pt x="328" y="79"/>
                  </a:lnTo>
                  <a:lnTo>
                    <a:pt x="328" y="79"/>
                  </a:lnTo>
                  <a:lnTo>
                    <a:pt x="315" y="92"/>
                  </a:lnTo>
                  <a:lnTo>
                    <a:pt x="302" y="102"/>
                  </a:lnTo>
                  <a:lnTo>
                    <a:pt x="290" y="108"/>
                  </a:lnTo>
                  <a:lnTo>
                    <a:pt x="278" y="111"/>
                  </a:lnTo>
                  <a:lnTo>
                    <a:pt x="278" y="111"/>
                  </a:lnTo>
                  <a:lnTo>
                    <a:pt x="268" y="111"/>
                  </a:lnTo>
                  <a:lnTo>
                    <a:pt x="260" y="111"/>
                  </a:lnTo>
                  <a:lnTo>
                    <a:pt x="252" y="110"/>
                  </a:lnTo>
                  <a:lnTo>
                    <a:pt x="245" y="108"/>
                  </a:lnTo>
                  <a:lnTo>
                    <a:pt x="237" y="104"/>
                  </a:lnTo>
                  <a:lnTo>
                    <a:pt x="229" y="101"/>
                  </a:lnTo>
                  <a:lnTo>
                    <a:pt x="215" y="90"/>
                  </a:lnTo>
                  <a:lnTo>
                    <a:pt x="215" y="90"/>
                  </a:lnTo>
                  <a:lnTo>
                    <a:pt x="206" y="85"/>
                  </a:lnTo>
                  <a:lnTo>
                    <a:pt x="200" y="83"/>
                  </a:lnTo>
                  <a:lnTo>
                    <a:pt x="195" y="82"/>
                  </a:lnTo>
                  <a:lnTo>
                    <a:pt x="189" y="83"/>
                  </a:lnTo>
                  <a:lnTo>
                    <a:pt x="184" y="85"/>
                  </a:lnTo>
                  <a:lnTo>
                    <a:pt x="178" y="89"/>
                  </a:lnTo>
                  <a:lnTo>
                    <a:pt x="168" y="97"/>
                  </a:lnTo>
                  <a:lnTo>
                    <a:pt x="168" y="97"/>
                  </a:lnTo>
                  <a:lnTo>
                    <a:pt x="158" y="108"/>
                  </a:lnTo>
                  <a:lnTo>
                    <a:pt x="146" y="119"/>
                  </a:lnTo>
                  <a:lnTo>
                    <a:pt x="131" y="128"/>
                  </a:lnTo>
                  <a:lnTo>
                    <a:pt x="123" y="132"/>
                  </a:lnTo>
                  <a:lnTo>
                    <a:pt x="115" y="135"/>
                  </a:lnTo>
                  <a:lnTo>
                    <a:pt x="115" y="135"/>
                  </a:lnTo>
                  <a:lnTo>
                    <a:pt x="106" y="138"/>
                  </a:lnTo>
                  <a:lnTo>
                    <a:pt x="98" y="139"/>
                  </a:lnTo>
                  <a:lnTo>
                    <a:pt x="88" y="140"/>
                  </a:lnTo>
                  <a:lnTo>
                    <a:pt x="80" y="140"/>
                  </a:lnTo>
                  <a:lnTo>
                    <a:pt x="73" y="139"/>
                  </a:lnTo>
                  <a:lnTo>
                    <a:pt x="65" y="138"/>
                  </a:lnTo>
                  <a:lnTo>
                    <a:pt x="56" y="135"/>
                  </a:lnTo>
                  <a:lnTo>
                    <a:pt x="49" y="133"/>
                  </a:lnTo>
                  <a:lnTo>
                    <a:pt x="42" y="129"/>
                  </a:lnTo>
                  <a:lnTo>
                    <a:pt x="35" y="124"/>
                  </a:lnTo>
                  <a:lnTo>
                    <a:pt x="29" y="120"/>
                  </a:lnTo>
                  <a:lnTo>
                    <a:pt x="23" y="114"/>
                  </a:lnTo>
                  <a:lnTo>
                    <a:pt x="17" y="108"/>
                  </a:lnTo>
                  <a:lnTo>
                    <a:pt x="12" y="101"/>
                  </a:lnTo>
                  <a:lnTo>
                    <a:pt x="9" y="93"/>
                  </a:lnTo>
                  <a:lnTo>
                    <a:pt x="5" y="85"/>
                  </a:lnTo>
                  <a:lnTo>
                    <a:pt x="5" y="85"/>
                  </a:lnTo>
                  <a:lnTo>
                    <a:pt x="3" y="76"/>
                  </a:lnTo>
                  <a:lnTo>
                    <a:pt x="1" y="65"/>
                  </a:lnTo>
                  <a:lnTo>
                    <a:pt x="0" y="53"/>
                  </a:lnTo>
                  <a:lnTo>
                    <a:pt x="1" y="42"/>
                  </a:lnTo>
                  <a:lnTo>
                    <a:pt x="3" y="30"/>
                  </a:lnTo>
                  <a:lnTo>
                    <a:pt x="6" y="20"/>
                  </a:lnTo>
                  <a:lnTo>
                    <a:pt x="10" y="9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0" y="5"/>
                  </a:lnTo>
                  <a:lnTo>
                    <a:pt x="46" y="8"/>
                  </a:lnTo>
                  <a:lnTo>
                    <a:pt x="62" y="9"/>
                  </a:lnTo>
                  <a:lnTo>
                    <a:pt x="78" y="9"/>
                  </a:lnTo>
                  <a:lnTo>
                    <a:pt x="7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  <p:sp>
          <p:nvSpPr>
            <p:cNvPr id="160" name="Freeform 272"/>
            <p:cNvSpPr>
              <a:spLocks noEditPoints="1"/>
            </p:cNvSpPr>
            <p:nvPr/>
          </p:nvSpPr>
          <p:spPr bwMode="auto">
            <a:xfrm>
              <a:off x="380" y="2739"/>
              <a:ext cx="138" cy="138"/>
            </a:xfrm>
            <a:custGeom>
              <a:avLst/>
              <a:gdLst>
                <a:gd name="T0" fmla="*/ 194 w 275"/>
                <a:gd name="T1" fmla="*/ 264 h 276"/>
                <a:gd name="T2" fmla="*/ 155 w 275"/>
                <a:gd name="T3" fmla="*/ 274 h 276"/>
                <a:gd name="T4" fmla="*/ 114 w 275"/>
                <a:gd name="T5" fmla="*/ 274 h 276"/>
                <a:gd name="T6" fmla="*/ 77 w 275"/>
                <a:gd name="T7" fmla="*/ 261 h 276"/>
                <a:gd name="T8" fmla="*/ 44 w 275"/>
                <a:gd name="T9" fmla="*/ 239 h 276"/>
                <a:gd name="T10" fmla="*/ 18 w 275"/>
                <a:gd name="T11" fmla="*/ 206 h 276"/>
                <a:gd name="T12" fmla="*/ 7 w 275"/>
                <a:gd name="T13" fmla="*/ 181 h 276"/>
                <a:gd name="T14" fmla="*/ 0 w 275"/>
                <a:gd name="T15" fmla="*/ 141 h 276"/>
                <a:gd name="T16" fmla="*/ 4 w 275"/>
                <a:gd name="T17" fmla="*/ 101 h 276"/>
                <a:gd name="T18" fmla="*/ 20 w 275"/>
                <a:gd name="T19" fmla="*/ 66 h 276"/>
                <a:gd name="T20" fmla="*/ 45 w 275"/>
                <a:gd name="T21" fmla="*/ 35 h 276"/>
                <a:gd name="T22" fmla="*/ 69 w 275"/>
                <a:gd name="T23" fmla="*/ 18 h 276"/>
                <a:gd name="T24" fmla="*/ 107 w 275"/>
                <a:gd name="T25" fmla="*/ 2 h 276"/>
                <a:gd name="T26" fmla="*/ 146 w 275"/>
                <a:gd name="T27" fmla="*/ 0 h 276"/>
                <a:gd name="T28" fmla="*/ 186 w 275"/>
                <a:gd name="T29" fmla="*/ 8 h 276"/>
                <a:gd name="T30" fmla="*/ 220 w 275"/>
                <a:gd name="T31" fmla="*/ 27 h 276"/>
                <a:gd name="T32" fmla="*/ 249 w 275"/>
                <a:gd name="T33" fmla="*/ 57 h 276"/>
                <a:gd name="T34" fmla="*/ 263 w 275"/>
                <a:gd name="T35" fmla="*/ 81 h 276"/>
                <a:gd name="T36" fmla="*/ 274 w 275"/>
                <a:gd name="T37" fmla="*/ 121 h 276"/>
                <a:gd name="T38" fmla="*/ 274 w 275"/>
                <a:gd name="T39" fmla="*/ 160 h 276"/>
                <a:gd name="T40" fmla="*/ 261 w 275"/>
                <a:gd name="T41" fmla="*/ 198 h 276"/>
                <a:gd name="T42" fmla="*/ 238 w 275"/>
                <a:gd name="T43" fmla="*/ 231 h 276"/>
                <a:gd name="T44" fmla="*/ 206 w 275"/>
                <a:gd name="T45" fmla="*/ 258 h 276"/>
                <a:gd name="T46" fmla="*/ 175 w 275"/>
                <a:gd name="T47" fmla="*/ 204 h 276"/>
                <a:gd name="T48" fmla="*/ 193 w 275"/>
                <a:gd name="T49" fmla="*/ 190 h 276"/>
                <a:gd name="T50" fmla="*/ 206 w 275"/>
                <a:gd name="T51" fmla="*/ 171 h 276"/>
                <a:gd name="T52" fmla="*/ 213 w 275"/>
                <a:gd name="T53" fmla="*/ 136 h 276"/>
                <a:gd name="T54" fmla="*/ 209 w 275"/>
                <a:gd name="T55" fmla="*/ 113 h 276"/>
                <a:gd name="T56" fmla="*/ 203 w 275"/>
                <a:gd name="T57" fmla="*/ 99 h 276"/>
                <a:gd name="T58" fmla="*/ 189 w 275"/>
                <a:gd name="T59" fmla="*/ 81 h 276"/>
                <a:gd name="T60" fmla="*/ 170 w 275"/>
                <a:gd name="T61" fmla="*/ 69 h 276"/>
                <a:gd name="T62" fmla="*/ 136 w 275"/>
                <a:gd name="T63" fmla="*/ 62 h 276"/>
                <a:gd name="T64" fmla="*/ 113 w 275"/>
                <a:gd name="T65" fmla="*/ 66 h 276"/>
                <a:gd name="T66" fmla="*/ 99 w 275"/>
                <a:gd name="T67" fmla="*/ 72 h 276"/>
                <a:gd name="T68" fmla="*/ 82 w 275"/>
                <a:gd name="T69" fmla="*/ 86 h 276"/>
                <a:gd name="T70" fmla="*/ 69 w 275"/>
                <a:gd name="T71" fmla="*/ 104 h 276"/>
                <a:gd name="T72" fmla="*/ 62 w 275"/>
                <a:gd name="T73" fmla="*/ 140 h 276"/>
                <a:gd name="T74" fmla="*/ 65 w 275"/>
                <a:gd name="T75" fmla="*/ 161 h 276"/>
                <a:gd name="T76" fmla="*/ 71 w 275"/>
                <a:gd name="T77" fmla="*/ 175 h 276"/>
                <a:gd name="T78" fmla="*/ 86 w 275"/>
                <a:gd name="T79" fmla="*/ 193 h 276"/>
                <a:gd name="T80" fmla="*/ 103 w 275"/>
                <a:gd name="T81" fmla="*/ 206 h 276"/>
                <a:gd name="T82" fmla="*/ 139 w 275"/>
                <a:gd name="T83" fmla="*/ 214 h 276"/>
                <a:gd name="T84" fmla="*/ 161 w 275"/>
                <a:gd name="T85" fmla="*/ 210 h 276"/>
                <a:gd name="T86" fmla="*/ 175 w 275"/>
                <a:gd name="T87" fmla="*/ 20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5" h="276">
                  <a:moveTo>
                    <a:pt x="206" y="258"/>
                  </a:moveTo>
                  <a:lnTo>
                    <a:pt x="206" y="258"/>
                  </a:lnTo>
                  <a:lnTo>
                    <a:pt x="194" y="264"/>
                  </a:lnTo>
                  <a:lnTo>
                    <a:pt x="181" y="268"/>
                  </a:lnTo>
                  <a:lnTo>
                    <a:pt x="168" y="272"/>
                  </a:lnTo>
                  <a:lnTo>
                    <a:pt x="155" y="274"/>
                  </a:lnTo>
                  <a:lnTo>
                    <a:pt x="140" y="276"/>
                  </a:lnTo>
                  <a:lnTo>
                    <a:pt x="127" y="276"/>
                  </a:lnTo>
                  <a:lnTo>
                    <a:pt x="114" y="274"/>
                  </a:lnTo>
                  <a:lnTo>
                    <a:pt x="101" y="271"/>
                  </a:lnTo>
                  <a:lnTo>
                    <a:pt x="89" y="267"/>
                  </a:lnTo>
                  <a:lnTo>
                    <a:pt x="77" y="261"/>
                  </a:lnTo>
                  <a:lnTo>
                    <a:pt x="65" y="255"/>
                  </a:lnTo>
                  <a:lnTo>
                    <a:pt x="55" y="248"/>
                  </a:lnTo>
                  <a:lnTo>
                    <a:pt x="44" y="239"/>
                  </a:lnTo>
                  <a:lnTo>
                    <a:pt x="34" y="229"/>
                  </a:lnTo>
                  <a:lnTo>
                    <a:pt x="26" y="218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2" y="194"/>
                  </a:lnTo>
                  <a:lnTo>
                    <a:pt x="7" y="181"/>
                  </a:lnTo>
                  <a:lnTo>
                    <a:pt x="2" y="168"/>
                  </a:lnTo>
                  <a:lnTo>
                    <a:pt x="0" y="155"/>
                  </a:lnTo>
                  <a:lnTo>
                    <a:pt x="0" y="141"/>
                  </a:lnTo>
                  <a:lnTo>
                    <a:pt x="0" y="128"/>
                  </a:lnTo>
                  <a:lnTo>
                    <a:pt x="1" y="115"/>
                  </a:lnTo>
                  <a:lnTo>
                    <a:pt x="4" y="101"/>
                  </a:lnTo>
                  <a:lnTo>
                    <a:pt x="8" y="90"/>
                  </a:lnTo>
                  <a:lnTo>
                    <a:pt x="13" y="78"/>
                  </a:lnTo>
                  <a:lnTo>
                    <a:pt x="20" y="66"/>
                  </a:lnTo>
                  <a:lnTo>
                    <a:pt x="27" y="55"/>
                  </a:lnTo>
                  <a:lnTo>
                    <a:pt x="35" y="44"/>
                  </a:lnTo>
                  <a:lnTo>
                    <a:pt x="45" y="35"/>
                  </a:lnTo>
                  <a:lnTo>
                    <a:pt x="57" y="26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81" y="12"/>
                  </a:lnTo>
                  <a:lnTo>
                    <a:pt x="94" y="6"/>
                  </a:lnTo>
                  <a:lnTo>
                    <a:pt x="107" y="2"/>
                  </a:lnTo>
                  <a:lnTo>
                    <a:pt x="120" y="0"/>
                  </a:lnTo>
                  <a:lnTo>
                    <a:pt x="133" y="0"/>
                  </a:lnTo>
                  <a:lnTo>
                    <a:pt x="146" y="0"/>
                  </a:lnTo>
                  <a:lnTo>
                    <a:pt x="159" y="1"/>
                  </a:lnTo>
                  <a:lnTo>
                    <a:pt x="173" y="5"/>
                  </a:lnTo>
                  <a:lnTo>
                    <a:pt x="186" y="8"/>
                  </a:lnTo>
                  <a:lnTo>
                    <a:pt x="198" y="13"/>
                  </a:lnTo>
                  <a:lnTo>
                    <a:pt x="209" y="20"/>
                  </a:lnTo>
                  <a:lnTo>
                    <a:pt x="220" y="27"/>
                  </a:lnTo>
                  <a:lnTo>
                    <a:pt x="231" y="36"/>
                  </a:lnTo>
                  <a:lnTo>
                    <a:pt x="240" y="45"/>
                  </a:lnTo>
                  <a:lnTo>
                    <a:pt x="249" y="57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63" y="81"/>
                  </a:lnTo>
                  <a:lnTo>
                    <a:pt x="268" y="94"/>
                  </a:lnTo>
                  <a:lnTo>
                    <a:pt x="271" y="107"/>
                  </a:lnTo>
                  <a:lnTo>
                    <a:pt x="274" y="121"/>
                  </a:lnTo>
                  <a:lnTo>
                    <a:pt x="275" y="134"/>
                  </a:lnTo>
                  <a:lnTo>
                    <a:pt x="275" y="147"/>
                  </a:lnTo>
                  <a:lnTo>
                    <a:pt x="274" y="160"/>
                  </a:lnTo>
                  <a:lnTo>
                    <a:pt x="270" y="173"/>
                  </a:lnTo>
                  <a:lnTo>
                    <a:pt x="267" y="186"/>
                  </a:lnTo>
                  <a:lnTo>
                    <a:pt x="261" y="198"/>
                  </a:lnTo>
                  <a:lnTo>
                    <a:pt x="255" y="210"/>
                  </a:lnTo>
                  <a:lnTo>
                    <a:pt x="248" y="221"/>
                  </a:lnTo>
                  <a:lnTo>
                    <a:pt x="238" y="231"/>
                  </a:lnTo>
                  <a:lnTo>
                    <a:pt x="229" y="241"/>
                  </a:lnTo>
                  <a:lnTo>
                    <a:pt x="218" y="249"/>
                  </a:lnTo>
                  <a:lnTo>
                    <a:pt x="206" y="258"/>
                  </a:lnTo>
                  <a:lnTo>
                    <a:pt x="206" y="258"/>
                  </a:lnTo>
                  <a:close/>
                  <a:moveTo>
                    <a:pt x="175" y="204"/>
                  </a:moveTo>
                  <a:lnTo>
                    <a:pt x="175" y="204"/>
                  </a:lnTo>
                  <a:lnTo>
                    <a:pt x="182" y="199"/>
                  </a:lnTo>
                  <a:lnTo>
                    <a:pt x="188" y="194"/>
                  </a:lnTo>
                  <a:lnTo>
                    <a:pt x="193" y="190"/>
                  </a:lnTo>
                  <a:lnTo>
                    <a:pt x="198" y="184"/>
                  </a:lnTo>
                  <a:lnTo>
                    <a:pt x="202" y="178"/>
                  </a:lnTo>
                  <a:lnTo>
                    <a:pt x="206" y="171"/>
                  </a:lnTo>
                  <a:lnTo>
                    <a:pt x="211" y="157"/>
                  </a:lnTo>
                  <a:lnTo>
                    <a:pt x="213" y="143"/>
                  </a:lnTo>
                  <a:lnTo>
                    <a:pt x="213" y="136"/>
                  </a:lnTo>
                  <a:lnTo>
                    <a:pt x="213" y="128"/>
                  </a:lnTo>
                  <a:lnTo>
                    <a:pt x="212" y="121"/>
                  </a:lnTo>
                  <a:lnTo>
                    <a:pt x="209" y="113"/>
                  </a:lnTo>
                  <a:lnTo>
                    <a:pt x="207" y="106"/>
                  </a:lnTo>
                  <a:lnTo>
                    <a:pt x="203" y="99"/>
                  </a:lnTo>
                  <a:lnTo>
                    <a:pt x="203" y="99"/>
                  </a:lnTo>
                  <a:lnTo>
                    <a:pt x="199" y="93"/>
                  </a:lnTo>
                  <a:lnTo>
                    <a:pt x="194" y="87"/>
                  </a:lnTo>
                  <a:lnTo>
                    <a:pt x="189" y="81"/>
                  </a:lnTo>
                  <a:lnTo>
                    <a:pt x="183" y="76"/>
                  </a:lnTo>
                  <a:lnTo>
                    <a:pt x="177" y="73"/>
                  </a:lnTo>
                  <a:lnTo>
                    <a:pt x="170" y="69"/>
                  </a:lnTo>
                  <a:lnTo>
                    <a:pt x="157" y="64"/>
                  </a:lnTo>
                  <a:lnTo>
                    <a:pt x="143" y="62"/>
                  </a:lnTo>
                  <a:lnTo>
                    <a:pt x="136" y="62"/>
                  </a:lnTo>
                  <a:lnTo>
                    <a:pt x="127" y="62"/>
                  </a:lnTo>
                  <a:lnTo>
                    <a:pt x="120" y="63"/>
                  </a:lnTo>
                  <a:lnTo>
                    <a:pt x="113" y="66"/>
                  </a:lnTo>
                  <a:lnTo>
                    <a:pt x="106" y="68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93" y="76"/>
                  </a:lnTo>
                  <a:lnTo>
                    <a:pt x="87" y="81"/>
                  </a:lnTo>
                  <a:lnTo>
                    <a:pt x="82" y="86"/>
                  </a:lnTo>
                  <a:lnTo>
                    <a:pt x="77" y="92"/>
                  </a:lnTo>
                  <a:lnTo>
                    <a:pt x="72" y="98"/>
                  </a:lnTo>
                  <a:lnTo>
                    <a:pt x="69" y="104"/>
                  </a:lnTo>
                  <a:lnTo>
                    <a:pt x="64" y="118"/>
                  </a:lnTo>
                  <a:lnTo>
                    <a:pt x="62" y="132"/>
                  </a:lnTo>
                  <a:lnTo>
                    <a:pt x="62" y="140"/>
                  </a:lnTo>
                  <a:lnTo>
                    <a:pt x="62" y="147"/>
                  </a:lnTo>
                  <a:lnTo>
                    <a:pt x="63" y="154"/>
                  </a:lnTo>
                  <a:lnTo>
                    <a:pt x="65" y="161"/>
                  </a:lnTo>
                  <a:lnTo>
                    <a:pt x="68" y="168"/>
                  </a:lnTo>
                  <a:lnTo>
                    <a:pt x="71" y="175"/>
                  </a:lnTo>
                  <a:lnTo>
                    <a:pt x="71" y="175"/>
                  </a:lnTo>
                  <a:lnTo>
                    <a:pt x="76" y="183"/>
                  </a:lnTo>
                  <a:lnTo>
                    <a:pt x="81" y="189"/>
                  </a:lnTo>
                  <a:lnTo>
                    <a:pt x="86" y="193"/>
                  </a:lnTo>
                  <a:lnTo>
                    <a:pt x="91" y="198"/>
                  </a:lnTo>
                  <a:lnTo>
                    <a:pt x="97" y="203"/>
                  </a:lnTo>
                  <a:lnTo>
                    <a:pt x="103" y="206"/>
                  </a:lnTo>
                  <a:lnTo>
                    <a:pt x="118" y="211"/>
                  </a:lnTo>
                  <a:lnTo>
                    <a:pt x="132" y="214"/>
                  </a:lnTo>
                  <a:lnTo>
                    <a:pt x="139" y="214"/>
                  </a:lnTo>
                  <a:lnTo>
                    <a:pt x="146" y="214"/>
                  </a:lnTo>
                  <a:lnTo>
                    <a:pt x="153" y="212"/>
                  </a:lnTo>
                  <a:lnTo>
                    <a:pt x="161" y="210"/>
                  </a:lnTo>
                  <a:lnTo>
                    <a:pt x="168" y="208"/>
                  </a:lnTo>
                  <a:lnTo>
                    <a:pt x="175" y="204"/>
                  </a:lnTo>
                  <a:lnTo>
                    <a:pt x="175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  <p:sp>
          <p:nvSpPr>
            <p:cNvPr id="161" name="Freeform 273"/>
            <p:cNvSpPr>
              <a:spLocks/>
            </p:cNvSpPr>
            <p:nvPr/>
          </p:nvSpPr>
          <p:spPr bwMode="auto">
            <a:xfrm>
              <a:off x="201" y="2609"/>
              <a:ext cx="59" cy="143"/>
            </a:xfrm>
            <a:custGeom>
              <a:avLst/>
              <a:gdLst>
                <a:gd name="T0" fmla="*/ 118 w 118"/>
                <a:gd name="T1" fmla="*/ 25 h 285"/>
                <a:gd name="T2" fmla="*/ 118 w 118"/>
                <a:gd name="T3" fmla="*/ 25 h 285"/>
                <a:gd name="T4" fmla="*/ 117 w 118"/>
                <a:gd name="T5" fmla="*/ 20 h 285"/>
                <a:gd name="T6" fmla="*/ 116 w 118"/>
                <a:gd name="T7" fmla="*/ 16 h 285"/>
                <a:gd name="T8" fmla="*/ 113 w 118"/>
                <a:gd name="T9" fmla="*/ 12 h 285"/>
                <a:gd name="T10" fmla="*/ 111 w 118"/>
                <a:gd name="T11" fmla="*/ 8 h 285"/>
                <a:gd name="T12" fmla="*/ 107 w 118"/>
                <a:gd name="T13" fmla="*/ 5 h 285"/>
                <a:gd name="T14" fmla="*/ 102 w 118"/>
                <a:gd name="T15" fmla="*/ 2 h 285"/>
                <a:gd name="T16" fmla="*/ 98 w 118"/>
                <a:gd name="T17" fmla="*/ 1 h 285"/>
                <a:gd name="T18" fmla="*/ 93 w 118"/>
                <a:gd name="T19" fmla="*/ 0 h 285"/>
                <a:gd name="T20" fmla="*/ 93 w 118"/>
                <a:gd name="T21" fmla="*/ 0 h 285"/>
                <a:gd name="T22" fmla="*/ 88 w 118"/>
                <a:gd name="T23" fmla="*/ 1 h 285"/>
                <a:gd name="T24" fmla="*/ 83 w 118"/>
                <a:gd name="T25" fmla="*/ 2 h 285"/>
                <a:gd name="T26" fmla="*/ 75 w 118"/>
                <a:gd name="T27" fmla="*/ 7 h 285"/>
                <a:gd name="T28" fmla="*/ 75 w 118"/>
                <a:gd name="T29" fmla="*/ 7 h 285"/>
                <a:gd name="T30" fmla="*/ 66 w 118"/>
                <a:gd name="T31" fmla="*/ 16 h 285"/>
                <a:gd name="T32" fmla="*/ 56 w 118"/>
                <a:gd name="T33" fmla="*/ 24 h 285"/>
                <a:gd name="T34" fmla="*/ 46 w 118"/>
                <a:gd name="T35" fmla="*/ 32 h 285"/>
                <a:gd name="T36" fmla="*/ 39 w 118"/>
                <a:gd name="T37" fmla="*/ 41 h 285"/>
                <a:gd name="T38" fmla="*/ 32 w 118"/>
                <a:gd name="T39" fmla="*/ 49 h 285"/>
                <a:gd name="T40" fmla="*/ 26 w 118"/>
                <a:gd name="T41" fmla="*/ 58 h 285"/>
                <a:gd name="T42" fmla="*/ 15 w 118"/>
                <a:gd name="T43" fmla="*/ 78 h 285"/>
                <a:gd name="T44" fmla="*/ 8 w 118"/>
                <a:gd name="T45" fmla="*/ 95 h 285"/>
                <a:gd name="T46" fmla="*/ 4 w 118"/>
                <a:gd name="T47" fmla="*/ 115 h 285"/>
                <a:gd name="T48" fmla="*/ 1 w 118"/>
                <a:gd name="T49" fmla="*/ 134 h 285"/>
                <a:gd name="T50" fmla="*/ 0 w 118"/>
                <a:gd name="T51" fmla="*/ 153 h 285"/>
                <a:gd name="T52" fmla="*/ 1 w 118"/>
                <a:gd name="T53" fmla="*/ 172 h 285"/>
                <a:gd name="T54" fmla="*/ 5 w 118"/>
                <a:gd name="T55" fmla="*/ 191 h 285"/>
                <a:gd name="T56" fmla="*/ 8 w 118"/>
                <a:gd name="T57" fmla="*/ 209 h 285"/>
                <a:gd name="T58" fmla="*/ 13 w 118"/>
                <a:gd name="T59" fmla="*/ 225 h 285"/>
                <a:gd name="T60" fmla="*/ 19 w 118"/>
                <a:gd name="T61" fmla="*/ 242 h 285"/>
                <a:gd name="T62" fmla="*/ 25 w 118"/>
                <a:gd name="T63" fmla="*/ 258 h 285"/>
                <a:gd name="T64" fmla="*/ 39 w 118"/>
                <a:gd name="T65" fmla="*/ 285 h 285"/>
                <a:gd name="T66" fmla="*/ 39 w 118"/>
                <a:gd name="T67" fmla="*/ 285 h 285"/>
                <a:gd name="T68" fmla="*/ 43 w 118"/>
                <a:gd name="T69" fmla="*/ 280 h 285"/>
                <a:gd name="T70" fmla="*/ 48 w 118"/>
                <a:gd name="T71" fmla="*/ 276 h 285"/>
                <a:gd name="T72" fmla="*/ 54 w 118"/>
                <a:gd name="T73" fmla="*/ 272 h 285"/>
                <a:gd name="T74" fmla="*/ 58 w 118"/>
                <a:gd name="T75" fmla="*/ 268 h 285"/>
                <a:gd name="T76" fmla="*/ 64 w 118"/>
                <a:gd name="T77" fmla="*/ 266 h 285"/>
                <a:gd name="T78" fmla="*/ 70 w 118"/>
                <a:gd name="T79" fmla="*/ 265 h 285"/>
                <a:gd name="T80" fmla="*/ 77 w 118"/>
                <a:gd name="T81" fmla="*/ 264 h 285"/>
                <a:gd name="T82" fmla="*/ 83 w 118"/>
                <a:gd name="T83" fmla="*/ 264 h 285"/>
                <a:gd name="T84" fmla="*/ 83 w 118"/>
                <a:gd name="T85" fmla="*/ 264 h 285"/>
                <a:gd name="T86" fmla="*/ 73 w 118"/>
                <a:gd name="T87" fmla="*/ 242 h 285"/>
                <a:gd name="T88" fmla="*/ 62 w 118"/>
                <a:gd name="T89" fmla="*/ 216 h 285"/>
                <a:gd name="T90" fmla="*/ 58 w 118"/>
                <a:gd name="T91" fmla="*/ 203 h 285"/>
                <a:gd name="T92" fmla="*/ 55 w 118"/>
                <a:gd name="T93" fmla="*/ 188 h 285"/>
                <a:gd name="T94" fmla="*/ 52 w 118"/>
                <a:gd name="T95" fmla="*/ 174 h 285"/>
                <a:gd name="T96" fmla="*/ 51 w 118"/>
                <a:gd name="T97" fmla="*/ 160 h 285"/>
                <a:gd name="T98" fmla="*/ 51 w 118"/>
                <a:gd name="T99" fmla="*/ 144 h 285"/>
                <a:gd name="T100" fmla="*/ 52 w 118"/>
                <a:gd name="T101" fmla="*/ 130 h 285"/>
                <a:gd name="T102" fmla="*/ 56 w 118"/>
                <a:gd name="T103" fmla="*/ 115 h 285"/>
                <a:gd name="T104" fmla="*/ 61 w 118"/>
                <a:gd name="T105" fmla="*/ 100 h 285"/>
                <a:gd name="T106" fmla="*/ 68 w 118"/>
                <a:gd name="T107" fmla="*/ 86 h 285"/>
                <a:gd name="T108" fmla="*/ 77 w 118"/>
                <a:gd name="T109" fmla="*/ 73 h 285"/>
                <a:gd name="T110" fmla="*/ 89 w 118"/>
                <a:gd name="T111" fmla="*/ 60 h 285"/>
                <a:gd name="T112" fmla="*/ 105 w 118"/>
                <a:gd name="T113" fmla="*/ 48 h 285"/>
                <a:gd name="T114" fmla="*/ 105 w 118"/>
                <a:gd name="T115" fmla="*/ 48 h 285"/>
                <a:gd name="T116" fmla="*/ 110 w 118"/>
                <a:gd name="T117" fmla="*/ 43 h 285"/>
                <a:gd name="T118" fmla="*/ 114 w 118"/>
                <a:gd name="T119" fmla="*/ 38 h 285"/>
                <a:gd name="T120" fmla="*/ 117 w 118"/>
                <a:gd name="T121" fmla="*/ 32 h 285"/>
                <a:gd name="T122" fmla="*/ 118 w 118"/>
                <a:gd name="T123" fmla="*/ 25 h 285"/>
                <a:gd name="T124" fmla="*/ 118 w 118"/>
                <a:gd name="T125" fmla="*/ 2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" h="285">
                  <a:moveTo>
                    <a:pt x="118" y="25"/>
                  </a:moveTo>
                  <a:lnTo>
                    <a:pt x="118" y="25"/>
                  </a:lnTo>
                  <a:lnTo>
                    <a:pt x="117" y="20"/>
                  </a:lnTo>
                  <a:lnTo>
                    <a:pt x="116" y="16"/>
                  </a:lnTo>
                  <a:lnTo>
                    <a:pt x="113" y="12"/>
                  </a:lnTo>
                  <a:lnTo>
                    <a:pt x="111" y="8"/>
                  </a:lnTo>
                  <a:lnTo>
                    <a:pt x="107" y="5"/>
                  </a:lnTo>
                  <a:lnTo>
                    <a:pt x="102" y="2"/>
                  </a:lnTo>
                  <a:lnTo>
                    <a:pt x="98" y="1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88" y="1"/>
                  </a:lnTo>
                  <a:lnTo>
                    <a:pt x="83" y="2"/>
                  </a:lnTo>
                  <a:lnTo>
                    <a:pt x="75" y="7"/>
                  </a:lnTo>
                  <a:lnTo>
                    <a:pt x="75" y="7"/>
                  </a:lnTo>
                  <a:lnTo>
                    <a:pt x="66" y="16"/>
                  </a:lnTo>
                  <a:lnTo>
                    <a:pt x="56" y="24"/>
                  </a:lnTo>
                  <a:lnTo>
                    <a:pt x="46" y="32"/>
                  </a:lnTo>
                  <a:lnTo>
                    <a:pt x="39" y="41"/>
                  </a:lnTo>
                  <a:lnTo>
                    <a:pt x="32" y="49"/>
                  </a:lnTo>
                  <a:lnTo>
                    <a:pt x="26" y="58"/>
                  </a:lnTo>
                  <a:lnTo>
                    <a:pt x="15" y="78"/>
                  </a:lnTo>
                  <a:lnTo>
                    <a:pt x="8" y="95"/>
                  </a:lnTo>
                  <a:lnTo>
                    <a:pt x="4" y="115"/>
                  </a:lnTo>
                  <a:lnTo>
                    <a:pt x="1" y="134"/>
                  </a:lnTo>
                  <a:lnTo>
                    <a:pt x="0" y="153"/>
                  </a:lnTo>
                  <a:lnTo>
                    <a:pt x="1" y="172"/>
                  </a:lnTo>
                  <a:lnTo>
                    <a:pt x="5" y="191"/>
                  </a:lnTo>
                  <a:lnTo>
                    <a:pt x="8" y="209"/>
                  </a:lnTo>
                  <a:lnTo>
                    <a:pt x="13" y="225"/>
                  </a:lnTo>
                  <a:lnTo>
                    <a:pt x="19" y="242"/>
                  </a:lnTo>
                  <a:lnTo>
                    <a:pt x="25" y="258"/>
                  </a:lnTo>
                  <a:lnTo>
                    <a:pt x="39" y="285"/>
                  </a:lnTo>
                  <a:lnTo>
                    <a:pt x="39" y="285"/>
                  </a:lnTo>
                  <a:lnTo>
                    <a:pt x="43" y="280"/>
                  </a:lnTo>
                  <a:lnTo>
                    <a:pt x="48" y="276"/>
                  </a:lnTo>
                  <a:lnTo>
                    <a:pt x="54" y="272"/>
                  </a:lnTo>
                  <a:lnTo>
                    <a:pt x="58" y="268"/>
                  </a:lnTo>
                  <a:lnTo>
                    <a:pt x="64" y="266"/>
                  </a:lnTo>
                  <a:lnTo>
                    <a:pt x="70" y="265"/>
                  </a:lnTo>
                  <a:lnTo>
                    <a:pt x="77" y="264"/>
                  </a:lnTo>
                  <a:lnTo>
                    <a:pt x="83" y="264"/>
                  </a:lnTo>
                  <a:lnTo>
                    <a:pt x="83" y="264"/>
                  </a:lnTo>
                  <a:lnTo>
                    <a:pt x="73" y="242"/>
                  </a:lnTo>
                  <a:lnTo>
                    <a:pt x="62" y="216"/>
                  </a:lnTo>
                  <a:lnTo>
                    <a:pt x="58" y="203"/>
                  </a:lnTo>
                  <a:lnTo>
                    <a:pt x="55" y="188"/>
                  </a:lnTo>
                  <a:lnTo>
                    <a:pt x="52" y="174"/>
                  </a:lnTo>
                  <a:lnTo>
                    <a:pt x="51" y="160"/>
                  </a:lnTo>
                  <a:lnTo>
                    <a:pt x="51" y="144"/>
                  </a:lnTo>
                  <a:lnTo>
                    <a:pt x="52" y="130"/>
                  </a:lnTo>
                  <a:lnTo>
                    <a:pt x="56" y="115"/>
                  </a:lnTo>
                  <a:lnTo>
                    <a:pt x="61" y="100"/>
                  </a:lnTo>
                  <a:lnTo>
                    <a:pt x="68" y="86"/>
                  </a:lnTo>
                  <a:lnTo>
                    <a:pt x="77" y="73"/>
                  </a:lnTo>
                  <a:lnTo>
                    <a:pt x="89" y="60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10" y="43"/>
                  </a:lnTo>
                  <a:lnTo>
                    <a:pt x="114" y="38"/>
                  </a:lnTo>
                  <a:lnTo>
                    <a:pt x="117" y="32"/>
                  </a:lnTo>
                  <a:lnTo>
                    <a:pt x="118" y="25"/>
                  </a:lnTo>
                  <a:lnTo>
                    <a:pt x="11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  <p:sp>
          <p:nvSpPr>
            <p:cNvPr id="162" name="Freeform 274"/>
            <p:cNvSpPr>
              <a:spLocks/>
            </p:cNvSpPr>
            <p:nvPr/>
          </p:nvSpPr>
          <p:spPr bwMode="auto">
            <a:xfrm>
              <a:off x="315" y="2609"/>
              <a:ext cx="59" cy="143"/>
            </a:xfrm>
            <a:custGeom>
              <a:avLst/>
              <a:gdLst>
                <a:gd name="T0" fmla="*/ 0 w 117"/>
                <a:gd name="T1" fmla="*/ 25 h 285"/>
                <a:gd name="T2" fmla="*/ 0 w 117"/>
                <a:gd name="T3" fmla="*/ 25 h 285"/>
                <a:gd name="T4" fmla="*/ 0 w 117"/>
                <a:gd name="T5" fmla="*/ 20 h 285"/>
                <a:gd name="T6" fmla="*/ 1 w 117"/>
                <a:gd name="T7" fmla="*/ 16 h 285"/>
                <a:gd name="T8" fmla="*/ 3 w 117"/>
                <a:gd name="T9" fmla="*/ 12 h 285"/>
                <a:gd name="T10" fmla="*/ 7 w 117"/>
                <a:gd name="T11" fmla="*/ 8 h 285"/>
                <a:gd name="T12" fmla="*/ 11 w 117"/>
                <a:gd name="T13" fmla="*/ 5 h 285"/>
                <a:gd name="T14" fmla="*/ 14 w 117"/>
                <a:gd name="T15" fmla="*/ 2 h 285"/>
                <a:gd name="T16" fmla="*/ 19 w 117"/>
                <a:gd name="T17" fmla="*/ 1 h 285"/>
                <a:gd name="T18" fmla="*/ 25 w 117"/>
                <a:gd name="T19" fmla="*/ 0 h 285"/>
                <a:gd name="T20" fmla="*/ 25 w 117"/>
                <a:gd name="T21" fmla="*/ 0 h 285"/>
                <a:gd name="T22" fmla="*/ 30 w 117"/>
                <a:gd name="T23" fmla="*/ 1 h 285"/>
                <a:gd name="T24" fmla="*/ 33 w 117"/>
                <a:gd name="T25" fmla="*/ 2 h 285"/>
                <a:gd name="T26" fmla="*/ 42 w 117"/>
                <a:gd name="T27" fmla="*/ 7 h 285"/>
                <a:gd name="T28" fmla="*/ 42 w 117"/>
                <a:gd name="T29" fmla="*/ 7 h 285"/>
                <a:gd name="T30" fmla="*/ 52 w 117"/>
                <a:gd name="T31" fmla="*/ 16 h 285"/>
                <a:gd name="T32" fmla="*/ 62 w 117"/>
                <a:gd name="T33" fmla="*/ 24 h 285"/>
                <a:gd name="T34" fmla="*/ 70 w 117"/>
                <a:gd name="T35" fmla="*/ 32 h 285"/>
                <a:gd name="T36" fmla="*/ 78 w 117"/>
                <a:gd name="T37" fmla="*/ 41 h 285"/>
                <a:gd name="T38" fmla="*/ 86 w 117"/>
                <a:gd name="T39" fmla="*/ 49 h 285"/>
                <a:gd name="T40" fmla="*/ 92 w 117"/>
                <a:gd name="T41" fmla="*/ 58 h 285"/>
                <a:gd name="T42" fmla="*/ 101 w 117"/>
                <a:gd name="T43" fmla="*/ 78 h 285"/>
                <a:gd name="T44" fmla="*/ 109 w 117"/>
                <a:gd name="T45" fmla="*/ 95 h 285"/>
                <a:gd name="T46" fmla="*/ 114 w 117"/>
                <a:gd name="T47" fmla="*/ 115 h 285"/>
                <a:gd name="T48" fmla="*/ 117 w 117"/>
                <a:gd name="T49" fmla="*/ 134 h 285"/>
                <a:gd name="T50" fmla="*/ 117 w 117"/>
                <a:gd name="T51" fmla="*/ 153 h 285"/>
                <a:gd name="T52" fmla="*/ 115 w 117"/>
                <a:gd name="T53" fmla="*/ 172 h 285"/>
                <a:gd name="T54" fmla="*/ 113 w 117"/>
                <a:gd name="T55" fmla="*/ 191 h 285"/>
                <a:gd name="T56" fmla="*/ 108 w 117"/>
                <a:gd name="T57" fmla="*/ 209 h 285"/>
                <a:gd name="T58" fmla="*/ 103 w 117"/>
                <a:gd name="T59" fmla="*/ 225 h 285"/>
                <a:gd name="T60" fmla="*/ 98 w 117"/>
                <a:gd name="T61" fmla="*/ 242 h 285"/>
                <a:gd name="T62" fmla="*/ 92 w 117"/>
                <a:gd name="T63" fmla="*/ 258 h 285"/>
                <a:gd name="T64" fmla="*/ 78 w 117"/>
                <a:gd name="T65" fmla="*/ 285 h 285"/>
                <a:gd name="T66" fmla="*/ 78 w 117"/>
                <a:gd name="T67" fmla="*/ 285 h 285"/>
                <a:gd name="T68" fmla="*/ 74 w 117"/>
                <a:gd name="T69" fmla="*/ 280 h 285"/>
                <a:gd name="T70" fmla="*/ 69 w 117"/>
                <a:gd name="T71" fmla="*/ 276 h 285"/>
                <a:gd name="T72" fmla="*/ 64 w 117"/>
                <a:gd name="T73" fmla="*/ 272 h 285"/>
                <a:gd name="T74" fmla="*/ 58 w 117"/>
                <a:gd name="T75" fmla="*/ 268 h 285"/>
                <a:gd name="T76" fmla="*/ 52 w 117"/>
                <a:gd name="T77" fmla="*/ 266 h 285"/>
                <a:gd name="T78" fmla="*/ 46 w 117"/>
                <a:gd name="T79" fmla="*/ 265 h 285"/>
                <a:gd name="T80" fmla="*/ 40 w 117"/>
                <a:gd name="T81" fmla="*/ 264 h 285"/>
                <a:gd name="T82" fmla="*/ 34 w 117"/>
                <a:gd name="T83" fmla="*/ 264 h 285"/>
                <a:gd name="T84" fmla="*/ 34 w 117"/>
                <a:gd name="T85" fmla="*/ 264 h 285"/>
                <a:gd name="T86" fmla="*/ 45 w 117"/>
                <a:gd name="T87" fmla="*/ 242 h 285"/>
                <a:gd name="T88" fmla="*/ 55 w 117"/>
                <a:gd name="T89" fmla="*/ 216 h 285"/>
                <a:gd name="T90" fmla="*/ 59 w 117"/>
                <a:gd name="T91" fmla="*/ 203 h 285"/>
                <a:gd name="T92" fmla="*/ 62 w 117"/>
                <a:gd name="T93" fmla="*/ 188 h 285"/>
                <a:gd name="T94" fmla="*/ 65 w 117"/>
                <a:gd name="T95" fmla="*/ 174 h 285"/>
                <a:gd name="T96" fmla="*/ 67 w 117"/>
                <a:gd name="T97" fmla="*/ 160 h 285"/>
                <a:gd name="T98" fmla="*/ 67 w 117"/>
                <a:gd name="T99" fmla="*/ 144 h 285"/>
                <a:gd name="T100" fmla="*/ 65 w 117"/>
                <a:gd name="T101" fmla="*/ 130 h 285"/>
                <a:gd name="T102" fmla="*/ 62 w 117"/>
                <a:gd name="T103" fmla="*/ 115 h 285"/>
                <a:gd name="T104" fmla="*/ 56 w 117"/>
                <a:gd name="T105" fmla="*/ 100 h 285"/>
                <a:gd name="T106" fmla="*/ 49 w 117"/>
                <a:gd name="T107" fmla="*/ 86 h 285"/>
                <a:gd name="T108" fmla="*/ 39 w 117"/>
                <a:gd name="T109" fmla="*/ 73 h 285"/>
                <a:gd name="T110" fmla="*/ 27 w 117"/>
                <a:gd name="T111" fmla="*/ 60 h 285"/>
                <a:gd name="T112" fmla="*/ 12 w 117"/>
                <a:gd name="T113" fmla="*/ 48 h 285"/>
                <a:gd name="T114" fmla="*/ 12 w 117"/>
                <a:gd name="T115" fmla="*/ 48 h 285"/>
                <a:gd name="T116" fmla="*/ 7 w 117"/>
                <a:gd name="T117" fmla="*/ 43 h 285"/>
                <a:gd name="T118" fmla="*/ 3 w 117"/>
                <a:gd name="T119" fmla="*/ 38 h 285"/>
                <a:gd name="T120" fmla="*/ 0 w 117"/>
                <a:gd name="T121" fmla="*/ 32 h 285"/>
                <a:gd name="T122" fmla="*/ 0 w 117"/>
                <a:gd name="T123" fmla="*/ 25 h 285"/>
                <a:gd name="T124" fmla="*/ 0 w 117"/>
                <a:gd name="T125" fmla="*/ 2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" h="285">
                  <a:moveTo>
                    <a:pt x="0" y="25"/>
                  </a:moveTo>
                  <a:lnTo>
                    <a:pt x="0" y="25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7" y="8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1"/>
                  </a:lnTo>
                  <a:lnTo>
                    <a:pt x="33" y="2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52" y="16"/>
                  </a:lnTo>
                  <a:lnTo>
                    <a:pt x="62" y="24"/>
                  </a:lnTo>
                  <a:lnTo>
                    <a:pt x="70" y="32"/>
                  </a:lnTo>
                  <a:lnTo>
                    <a:pt x="78" y="41"/>
                  </a:lnTo>
                  <a:lnTo>
                    <a:pt x="86" y="49"/>
                  </a:lnTo>
                  <a:lnTo>
                    <a:pt x="92" y="58"/>
                  </a:lnTo>
                  <a:lnTo>
                    <a:pt x="101" y="78"/>
                  </a:lnTo>
                  <a:lnTo>
                    <a:pt x="109" y="95"/>
                  </a:lnTo>
                  <a:lnTo>
                    <a:pt x="114" y="115"/>
                  </a:lnTo>
                  <a:lnTo>
                    <a:pt x="117" y="134"/>
                  </a:lnTo>
                  <a:lnTo>
                    <a:pt x="117" y="153"/>
                  </a:lnTo>
                  <a:lnTo>
                    <a:pt x="115" y="172"/>
                  </a:lnTo>
                  <a:lnTo>
                    <a:pt x="113" y="191"/>
                  </a:lnTo>
                  <a:lnTo>
                    <a:pt x="108" y="209"/>
                  </a:lnTo>
                  <a:lnTo>
                    <a:pt x="103" y="225"/>
                  </a:lnTo>
                  <a:lnTo>
                    <a:pt x="98" y="242"/>
                  </a:lnTo>
                  <a:lnTo>
                    <a:pt x="92" y="258"/>
                  </a:lnTo>
                  <a:lnTo>
                    <a:pt x="78" y="285"/>
                  </a:lnTo>
                  <a:lnTo>
                    <a:pt x="78" y="285"/>
                  </a:lnTo>
                  <a:lnTo>
                    <a:pt x="74" y="280"/>
                  </a:lnTo>
                  <a:lnTo>
                    <a:pt x="69" y="276"/>
                  </a:lnTo>
                  <a:lnTo>
                    <a:pt x="64" y="272"/>
                  </a:lnTo>
                  <a:lnTo>
                    <a:pt x="58" y="268"/>
                  </a:lnTo>
                  <a:lnTo>
                    <a:pt x="52" y="266"/>
                  </a:lnTo>
                  <a:lnTo>
                    <a:pt x="46" y="265"/>
                  </a:lnTo>
                  <a:lnTo>
                    <a:pt x="40" y="264"/>
                  </a:lnTo>
                  <a:lnTo>
                    <a:pt x="34" y="264"/>
                  </a:lnTo>
                  <a:lnTo>
                    <a:pt x="34" y="264"/>
                  </a:lnTo>
                  <a:lnTo>
                    <a:pt x="45" y="242"/>
                  </a:lnTo>
                  <a:lnTo>
                    <a:pt x="55" y="216"/>
                  </a:lnTo>
                  <a:lnTo>
                    <a:pt x="59" y="203"/>
                  </a:lnTo>
                  <a:lnTo>
                    <a:pt x="62" y="188"/>
                  </a:lnTo>
                  <a:lnTo>
                    <a:pt x="65" y="174"/>
                  </a:lnTo>
                  <a:lnTo>
                    <a:pt x="67" y="160"/>
                  </a:lnTo>
                  <a:lnTo>
                    <a:pt x="67" y="144"/>
                  </a:lnTo>
                  <a:lnTo>
                    <a:pt x="65" y="130"/>
                  </a:lnTo>
                  <a:lnTo>
                    <a:pt x="62" y="115"/>
                  </a:lnTo>
                  <a:lnTo>
                    <a:pt x="56" y="100"/>
                  </a:lnTo>
                  <a:lnTo>
                    <a:pt x="49" y="86"/>
                  </a:lnTo>
                  <a:lnTo>
                    <a:pt x="39" y="73"/>
                  </a:lnTo>
                  <a:lnTo>
                    <a:pt x="27" y="60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3"/>
                  </a:lnTo>
                  <a:lnTo>
                    <a:pt x="3" y="38"/>
                  </a:lnTo>
                  <a:lnTo>
                    <a:pt x="0" y="32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  <p:sp>
          <p:nvSpPr>
            <p:cNvPr id="163" name="Freeform 275"/>
            <p:cNvSpPr>
              <a:spLocks/>
            </p:cNvSpPr>
            <p:nvPr/>
          </p:nvSpPr>
          <p:spPr bwMode="auto">
            <a:xfrm>
              <a:off x="222" y="2749"/>
              <a:ext cx="130" cy="84"/>
            </a:xfrm>
            <a:custGeom>
              <a:avLst/>
              <a:gdLst>
                <a:gd name="T0" fmla="*/ 260 w 260"/>
                <a:gd name="T1" fmla="*/ 39 h 170"/>
                <a:gd name="T2" fmla="*/ 256 w 260"/>
                <a:gd name="T3" fmla="*/ 25 h 170"/>
                <a:gd name="T4" fmla="*/ 248 w 260"/>
                <a:gd name="T5" fmla="*/ 12 h 170"/>
                <a:gd name="T6" fmla="*/ 229 w 260"/>
                <a:gd name="T7" fmla="*/ 1 h 170"/>
                <a:gd name="T8" fmla="*/ 220 w 260"/>
                <a:gd name="T9" fmla="*/ 0 h 170"/>
                <a:gd name="T10" fmla="*/ 220 w 260"/>
                <a:gd name="T11" fmla="*/ 0 h 170"/>
                <a:gd name="T12" fmla="*/ 199 w 260"/>
                <a:gd name="T13" fmla="*/ 7 h 170"/>
                <a:gd name="T14" fmla="*/ 188 w 260"/>
                <a:gd name="T15" fmla="*/ 18 h 170"/>
                <a:gd name="T16" fmla="*/ 182 w 260"/>
                <a:gd name="T17" fmla="*/ 39 h 170"/>
                <a:gd name="T18" fmla="*/ 182 w 260"/>
                <a:gd name="T19" fmla="*/ 39 h 170"/>
                <a:gd name="T20" fmla="*/ 181 w 260"/>
                <a:gd name="T21" fmla="*/ 50 h 170"/>
                <a:gd name="T22" fmla="*/ 167 w 260"/>
                <a:gd name="T23" fmla="*/ 78 h 170"/>
                <a:gd name="T24" fmla="*/ 150 w 260"/>
                <a:gd name="T25" fmla="*/ 88 h 170"/>
                <a:gd name="T26" fmla="*/ 130 w 260"/>
                <a:gd name="T27" fmla="*/ 92 h 170"/>
                <a:gd name="T28" fmla="*/ 130 w 260"/>
                <a:gd name="T29" fmla="*/ 92 h 170"/>
                <a:gd name="T30" fmla="*/ 110 w 260"/>
                <a:gd name="T31" fmla="*/ 88 h 170"/>
                <a:gd name="T32" fmla="*/ 93 w 260"/>
                <a:gd name="T33" fmla="*/ 78 h 170"/>
                <a:gd name="T34" fmla="*/ 79 w 260"/>
                <a:gd name="T35" fmla="*/ 50 h 170"/>
                <a:gd name="T36" fmla="*/ 77 w 260"/>
                <a:gd name="T37" fmla="*/ 39 h 170"/>
                <a:gd name="T38" fmla="*/ 77 w 260"/>
                <a:gd name="T39" fmla="*/ 39 h 170"/>
                <a:gd name="T40" fmla="*/ 70 w 260"/>
                <a:gd name="T41" fmla="*/ 18 h 170"/>
                <a:gd name="T42" fmla="*/ 61 w 260"/>
                <a:gd name="T43" fmla="*/ 7 h 170"/>
                <a:gd name="T44" fmla="*/ 39 w 260"/>
                <a:gd name="T45" fmla="*/ 0 h 170"/>
                <a:gd name="T46" fmla="*/ 39 w 260"/>
                <a:gd name="T47" fmla="*/ 0 h 170"/>
                <a:gd name="T48" fmla="*/ 31 w 260"/>
                <a:gd name="T49" fmla="*/ 1 h 170"/>
                <a:gd name="T50" fmla="*/ 12 w 260"/>
                <a:gd name="T51" fmla="*/ 12 h 170"/>
                <a:gd name="T52" fmla="*/ 3 w 260"/>
                <a:gd name="T53" fmla="*/ 25 h 170"/>
                <a:gd name="T54" fmla="*/ 0 w 260"/>
                <a:gd name="T55" fmla="*/ 39 h 170"/>
                <a:gd name="T56" fmla="*/ 0 w 260"/>
                <a:gd name="T57" fmla="*/ 39 h 170"/>
                <a:gd name="T58" fmla="*/ 2 w 260"/>
                <a:gd name="T59" fmla="*/ 66 h 170"/>
                <a:gd name="T60" fmla="*/ 15 w 260"/>
                <a:gd name="T61" fmla="*/ 102 h 170"/>
                <a:gd name="T62" fmla="*/ 38 w 260"/>
                <a:gd name="T63" fmla="*/ 131 h 170"/>
                <a:gd name="T64" fmla="*/ 57 w 260"/>
                <a:gd name="T65" fmla="*/ 148 h 170"/>
                <a:gd name="T66" fmla="*/ 92 w 260"/>
                <a:gd name="T67" fmla="*/ 164 h 170"/>
                <a:gd name="T68" fmla="*/ 130 w 260"/>
                <a:gd name="T69" fmla="*/ 170 h 170"/>
                <a:gd name="T70" fmla="*/ 130 w 260"/>
                <a:gd name="T71" fmla="*/ 170 h 170"/>
                <a:gd name="T72" fmla="*/ 143 w 260"/>
                <a:gd name="T73" fmla="*/ 170 h 170"/>
                <a:gd name="T74" fmla="*/ 180 w 260"/>
                <a:gd name="T75" fmla="*/ 160 h 170"/>
                <a:gd name="T76" fmla="*/ 212 w 260"/>
                <a:gd name="T77" fmla="*/ 140 h 170"/>
                <a:gd name="T78" fmla="*/ 230 w 260"/>
                <a:gd name="T79" fmla="*/ 123 h 170"/>
                <a:gd name="T80" fmla="*/ 249 w 260"/>
                <a:gd name="T81" fmla="*/ 91 h 170"/>
                <a:gd name="T82" fmla="*/ 259 w 260"/>
                <a:gd name="T83" fmla="*/ 54 h 170"/>
                <a:gd name="T84" fmla="*/ 260 w 260"/>
                <a:gd name="T85" fmla="*/ 3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0" h="170">
                  <a:moveTo>
                    <a:pt x="260" y="39"/>
                  </a:moveTo>
                  <a:lnTo>
                    <a:pt x="260" y="39"/>
                  </a:lnTo>
                  <a:lnTo>
                    <a:pt x="260" y="39"/>
                  </a:lnTo>
                  <a:lnTo>
                    <a:pt x="260" y="39"/>
                  </a:lnTo>
                  <a:lnTo>
                    <a:pt x="259" y="32"/>
                  </a:lnTo>
                  <a:lnTo>
                    <a:pt x="256" y="25"/>
                  </a:lnTo>
                  <a:lnTo>
                    <a:pt x="253" y="18"/>
                  </a:lnTo>
                  <a:lnTo>
                    <a:pt x="248" y="12"/>
                  </a:lnTo>
                  <a:lnTo>
                    <a:pt x="248" y="12"/>
                  </a:lnTo>
                  <a:lnTo>
                    <a:pt x="242" y="7"/>
                  </a:lnTo>
                  <a:lnTo>
                    <a:pt x="236" y="3"/>
                  </a:lnTo>
                  <a:lnTo>
                    <a:pt x="229" y="1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3" y="1"/>
                  </a:lnTo>
                  <a:lnTo>
                    <a:pt x="206" y="4"/>
                  </a:lnTo>
                  <a:lnTo>
                    <a:pt x="199" y="7"/>
                  </a:lnTo>
                  <a:lnTo>
                    <a:pt x="193" y="12"/>
                  </a:lnTo>
                  <a:lnTo>
                    <a:pt x="193" y="12"/>
                  </a:lnTo>
                  <a:lnTo>
                    <a:pt x="188" y="18"/>
                  </a:lnTo>
                  <a:lnTo>
                    <a:pt x="185" y="25"/>
                  </a:lnTo>
                  <a:lnTo>
                    <a:pt x="182" y="32"/>
                  </a:lnTo>
                  <a:lnTo>
                    <a:pt x="182" y="39"/>
                  </a:lnTo>
                  <a:lnTo>
                    <a:pt x="182" y="39"/>
                  </a:lnTo>
                  <a:lnTo>
                    <a:pt x="182" y="39"/>
                  </a:lnTo>
                  <a:lnTo>
                    <a:pt x="182" y="39"/>
                  </a:lnTo>
                  <a:lnTo>
                    <a:pt x="182" y="39"/>
                  </a:lnTo>
                  <a:lnTo>
                    <a:pt x="182" y="39"/>
                  </a:lnTo>
                  <a:lnTo>
                    <a:pt x="181" y="50"/>
                  </a:lnTo>
                  <a:lnTo>
                    <a:pt x="177" y="61"/>
                  </a:lnTo>
                  <a:lnTo>
                    <a:pt x="173" y="69"/>
                  </a:lnTo>
                  <a:lnTo>
                    <a:pt x="167" y="78"/>
                  </a:lnTo>
                  <a:lnTo>
                    <a:pt x="167" y="78"/>
                  </a:lnTo>
                  <a:lnTo>
                    <a:pt x="158" y="84"/>
                  </a:lnTo>
                  <a:lnTo>
                    <a:pt x="150" y="88"/>
                  </a:lnTo>
                  <a:lnTo>
                    <a:pt x="141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19" y="92"/>
                  </a:lnTo>
                  <a:lnTo>
                    <a:pt x="110" y="88"/>
                  </a:lnTo>
                  <a:lnTo>
                    <a:pt x="100" y="84"/>
                  </a:lnTo>
                  <a:lnTo>
                    <a:pt x="93" y="78"/>
                  </a:lnTo>
                  <a:lnTo>
                    <a:pt x="93" y="78"/>
                  </a:lnTo>
                  <a:lnTo>
                    <a:pt x="86" y="69"/>
                  </a:lnTo>
                  <a:lnTo>
                    <a:pt x="81" y="61"/>
                  </a:lnTo>
                  <a:lnTo>
                    <a:pt x="79" y="50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6" y="32"/>
                  </a:lnTo>
                  <a:lnTo>
                    <a:pt x="74" y="25"/>
                  </a:lnTo>
                  <a:lnTo>
                    <a:pt x="70" y="18"/>
                  </a:lnTo>
                  <a:lnTo>
                    <a:pt x="65" y="12"/>
                  </a:lnTo>
                  <a:lnTo>
                    <a:pt x="65" y="12"/>
                  </a:lnTo>
                  <a:lnTo>
                    <a:pt x="61" y="7"/>
                  </a:lnTo>
                  <a:lnTo>
                    <a:pt x="54" y="3"/>
                  </a:lnTo>
                  <a:lnTo>
                    <a:pt x="46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1" y="1"/>
                  </a:lnTo>
                  <a:lnTo>
                    <a:pt x="24" y="4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7" y="18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54"/>
                  </a:lnTo>
                  <a:lnTo>
                    <a:pt x="2" y="66"/>
                  </a:lnTo>
                  <a:lnTo>
                    <a:pt x="6" y="79"/>
                  </a:lnTo>
                  <a:lnTo>
                    <a:pt x="11" y="91"/>
                  </a:lnTo>
                  <a:lnTo>
                    <a:pt x="15" y="102"/>
                  </a:lnTo>
                  <a:lnTo>
                    <a:pt x="23" y="112"/>
                  </a:lnTo>
                  <a:lnTo>
                    <a:pt x="30" y="123"/>
                  </a:lnTo>
                  <a:lnTo>
                    <a:pt x="38" y="131"/>
                  </a:lnTo>
                  <a:lnTo>
                    <a:pt x="38" y="131"/>
                  </a:lnTo>
                  <a:lnTo>
                    <a:pt x="48" y="140"/>
                  </a:lnTo>
                  <a:lnTo>
                    <a:pt x="57" y="148"/>
                  </a:lnTo>
                  <a:lnTo>
                    <a:pt x="68" y="154"/>
                  </a:lnTo>
                  <a:lnTo>
                    <a:pt x="80" y="160"/>
                  </a:lnTo>
                  <a:lnTo>
                    <a:pt x="92" y="164"/>
                  </a:lnTo>
                  <a:lnTo>
                    <a:pt x="104" y="167"/>
                  </a:lnTo>
                  <a:lnTo>
                    <a:pt x="117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43" y="170"/>
                  </a:lnTo>
                  <a:lnTo>
                    <a:pt x="156" y="167"/>
                  </a:lnTo>
                  <a:lnTo>
                    <a:pt x="168" y="164"/>
                  </a:lnTo>
                  <a:lnTo>
                    <a:pt x="180" y="160"/>
                  </a:lnTo>
                  <a:lnTo>
                    <a:pt x="192" y="154"/>
                  </a:lnTo>
                  <a:lnTo>
                    <a:pt x="202" y="148"/>
                  </a:lnTo>
                  <a:lnTo>
                    <a:pt x="212" y="140"/>
                  </a:lnTo>
                  <a:lnTo>
                    <a:pt x="222" y="131"/>
                  </a:lnTo>
                  <a:lnTo>
                    <a:pt x="222" y="131"/>
                  </a:lnTo>
                  <a:lnTo>
                    <a:pt x="230" y="123"/>
                  </a:lnTo>
                  <a:lnTo>
                    <a:pt x="237" y="112"/>
                  </a:lnTo>
                  <a:lnTo>
                    <a:pt x="244" y="102"/>
                  </a:lnTo>
                  <a:lnTo>
                    <a:pt x="249" y="91"/>
                  </a:lnTo>
                  <a:lnTo>
                    <a:pt x="254" y="79"/>
                  </a:lnTo>
                  <a:lnTo>
                    <a:pt x="257" y="66"/>
                  </a:lnTo>
                  <a:lnTo>
                    <a:pt x="259" y="54"/>
                  </a:lnTo>
                  <a:lnTo>
                    <a:pt x="260" y="39"/>
                  </a:lnTo>
                  <a:lnTo>
                    <a:pt x="260" y="39"/>
                  </a:lnTo>
                  <a:lnTo>
                    <a:pt x="26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98340" y="1108281"/>
            <a:ext cx="8152273" cy="3472657"/>
            <a:chOff x="991727" y="4242297"/>
            <a:chExt cx="8152273" cy="2688671"/>
          </a:xfrm>
        </p:grpSpPr>
        <p:sp>
          <p:nvSpPr>
            <p:cNvPr id="55" name="TextBox 54"/>
            <p:cNvSpPr txBox="1"/>
            <p:nvPr/>
          </p:nvSpPr>
          <p:spPr>
            <a:xfrm>
              <a:off x="1759638" y="4422126"/>
              <a:ext cx="738436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Melhorar a qualidade de dados (uso de serviços, despesa ao nível local)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991727" y="4242297"/>
              <a:ext cx="590166" cy="742083"/>
              <a:chOff x="991727" y="2883312"/>
              <a:chExt cx="590166" cy="535417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991727" y="2883312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1" name="Group 150"/>
              <p:cNvGrpSpPr/>
              <p:nvPr/>
            </p:nvGrpSpPr>
            <p:grpSpPr>
              <a:xfrm>
                <a:off x="1097339" y="2939566"/>
                <a:ext cx="369218" cy="395213"/>
                <a:chOff x="4813300" y="2746375"/>
                <a:chExt cx="828675" cy="822325"/>
              </a:xfrm>
              <a:solidFill>
                <a:schemeClr val="bg1"/>
              </a:solidFill>
            </p:grpSpPr>
            <p:sp>
              <p:nvSpPr>
                <p:cNvPr id="152" name="Rectangle 47"/>
                <p:cNvSpPr>
                  <a:spLocks noChangeArrowheads="1"/>
                </p:cNvSpPr>
                <p:nvPr/>
              </p:nvSpPr>
              <p:spPr bwMode="auto">
                <a:xfrm>
                  <a:off x="5056188" y="2801938"/>
                  <a:ext cx="268288" cy="381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153" name="Rectangle 48"/>
                <p:cNvSpPr>
                  <a:spLocks noChangeArrowheads="1"/>
                </p:cNvSpPr>
                <p:nvPr/>
              </p:nvSpPr>
              <p:spPr bwMode="auto">
                <a:xfrm>
                  <a:off x="5056188" y="2876550"/>
                  <a:ext cx="268288" cy="365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154" name="Freeform 44"/>
                <p:cNvSpPr>
                  <a:spLocks/>
                </p:cNvSpPr>
                <p:nvPr/>
              </p:nvSpPr>
              <p:spPr bwMode="auto">
                <a:xfrm>
                  <a:off x="4937125" y="2746375"/>
                  <a:ext cx="508000" cy="355600"/>
                </a:xfrm>
                <a:custGeom>
                  <a:avLst/>
                  <a:gdLst>
                    <a:gd name="T0" fmla="*/ 309 w 9920"/>
                    <a:gd name="T1" fmla="*/ 1268 h 6940"/>
                    <a:gd name="T2" fmla="*/ 331 w 9920"/>
                    <a:gd name="T3" fmla="*/ 1056 h 6940"/>
                    <a:gd name="T4" fmla="*/ 372 w 9920"/>
                    <a:gd name="T5" fmla="*/ 874 h 6940"/>
                    <a:gd name="T6" fmla="*/ 432 w 9920"/>
                    <a:gd name="T7" fmla="*/ 719 h 6940"/>
                    <a:gd name="T8" fmla="*/ 510 w 9920"/>
                    <a:gd name="T9" fmla="*/ 590 h 6940"/>
                    <a:gd name="T10" fmla="*/ 605 w 9920"/>
                    <a:gd name="T11" fmla="*/ 486 h 6940"/>
                    <a:gd name="T12" fmla="*/ 717 w 9920"/>
                    <a:gd name="T13" fmla="*/ 405 h 6940"/>
                    <a:gd name="T14" fmla="*/ 846 w 9920"/>
                    <a:gd name="T15" fmla="*/ 345 h 6940"/>
                    <a:gd name="T16" fmla="*/ 989 w 9920"/>
                    <a:gd name="T17" fmla="*/ 304 h 6940"/>
                    <a:gd name="T18" fmla="*/ 1149 w 9920"/>
                    <a:gd name="T19" fmla="*/ 281 h 6940"/>
                    <a:gd name="T20" fmla="*/ 1324 w 9920"/>
                    <a:gd name="T21" fmla="*/ 274 h 6940"/>
                    <a:gd name="T22" fmla="*/ 8717 w 9920"/>
                    <a:gd name="T23" fmla="*/ 277 h 6940"/>
                    <a:gd name="T24" fmla="*/ 8885 w 9920"/>
                    <a:gd name="T25" fmla="*/ 293 h 6940"/>
                    <a:gd name="T26" fmla="*/ 9037 w 9920"/>
                    <a:gd name="T27" fmla="*/ 327 h 6940"/>
                    <a:gd name="T28" fmla="*/ 9171 w 9920"/>
                    <a:gd name="T29" fmla="*/ 377 h 6940"/>
                    <a:gd name="T30" fmla="*/ 9288 w 9920"/>
                    <a:gd name="T31" fmla="*/ 450 h 6940"/>
                    <a:gd name="T32" fmla="*/ 9388 w 9920"/>
                    <a:gd name="T33" fmla="*/ 544 h 6940"/>
                    <a:gd name="T34" fmla="*/ 9469 w 9920"/>
                    <a:gd name="T35" fmla="*/ 663 h 6940"/>
                    <a:gd name="T36" fmla="*/ 9533 w 9920"/>
                    <a:gd name="T37" fmla="*/ 809 h 6940"/>
                    <a:gd name="T38" fmla="*/ 9579 w 9920"/>
                    <a:gd name="T39" fmla="*/ 984 h 6940"/>
                    <a:gd name="T40" fmla="*/ 9606 w 9920"/>
                    <a:gd name="T41" fmla="*/ 1189 h 6940"/>
                    <a:gd name="T42" fmla="*/ 9616 w 9920"/>
                    <a:gd name="T43" fmla="*/ 1428 h 6940"/>
                    <a:gd name="T44" fmla="*/ 9920 w 9920"/>
                    <a:gd name="T45" fmla="*/ 1086 h 6940"/>
                    <a:gd name="T46" fmla="*/ 9908 w 9920"/>
                    <a:gd name="T47" fmla="*/ 921 h 6940"/>
                    <a:gd name="T48" fmla="*/ 9871 w 9920"/>
                    <a:gd name="T49" fmla="*/ 763 h 6940"/>
                    <a:gd name="T50" fmla="*/ 9812 w 9920"/>
                    <a:gd name="T51" fmla="*/ 616 h 6940"/>
                    <a:gd name="T52" fmla="*/ 9734 w 9920"/>
                    <a:gd name="T53" fmla="*/ 479 h 6940"/>
                    <a:gd name="T54" fmla="*/ 9638 w 9920"/>
                    <a:gd name="T55" fmla="*/ 356 h 6940"/>
                    <a:gd name="T56" fmla="*/ 9524 w 9920"/>
                    <a:gd name="T57" fmla="*/ 248 h 6940"/>
                    <a:gd name="T58" fmla="*/ 9397 w 9920"/>
                    <a:gd name="T59" fmla="*/ 158 h 6940"/>
                    <a:gd name="T60" fmla="*/ 9256 w 9920"/>
                    <a:gd name="T61" fmla="*/ 85 h 6940"/>
                    <a:gd name="T62" fmla="*/ 9105 w 9920"/>
                    <a:gd name="T63" fmla="*/ 34 h 6940"/>
                    <a:gd name="T64" fmla="*/ 8945 w 9920"/>
                    <a:gd name="T65" fmla="*/ 6 h 6940"/>
                    <a:gd name="T66" fmla="*/ 1086 w 9920"/>
                    <a:gd name="T67" fmla="*/ 0 h 6940"/>
                    <a:gd name="T68" fmla="*/ 920 w 9920"/>
                    <a:gd name="T69" fmla="*/ 12 h 6940"/>
                    <a:gd name="T70" fmla="*/ 764 w 9920"/>
                    <a:gd name="T71" fmla="*/ 49 h 6940"/>
                    <a:gd name="T72" fmla="*/ 615 w 9920"/>
                    <a:gd name="T73" fmla="*/ 107 h 6940"/>
                    <a:gd name="T74" fmla="*/ 480 w 9920"/>
                    <a:gd name="T75" fmla="*/ 186 h 6940"/>
                    <a:gd name="T76" fmla="*/ 356 w 9920"/>
                    <a:gd name="T77" fmla="*/ 282 h 6940"/>
                    <a:gd name="T78" fmla="*/ 248 w 9920"/>
                    <a:gd name="T79" fmla="*/ 395 h 6940"/>
                    <a:gd name="T80" fmla="*/ 157 w 9920"/>
                    <a:gd name="T81" fmla="*/ 523 h 6940"/>
                    <a:gd name="T82" fmla="*/ 85 w 9920"/>
                    <a:gd name="T83" fmla="*/ 663 h 6940"/>
                    <a:gd name="T84" fmla="*/ 35 w 9920"/>
                    <a:gd name="T85" fmla="*/ 815 h 6940"/>
                    <a:gd name="T86" fmla="*/ 5 w 9920"/>
                    <a:gd name="T87" fmla="*/ 975 h 6940"/>
                    <a:gd name="T88" fmla="*/ 0 w 9920"/>
                    <a:gd name="T89" fmla="*/ 6940 h 69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9920" h="6940">
                      <a:moveTo>
                        <a:pt x="304" y="1427"/>
                      </a:moveTo>
                      <a:lnTo>
                        <a:pt x="305" y="1346"/>
                      </a:lnTo>
                      <a:lnTo>
                        <a:pt x="309" y="1268"/>
                      </a:lnTo>
                      <a:lnTo>
                        <a:pt x="314" y="1194"/>
                      </a:lnTo>
                      <a:lnTo>
                        <a:pt x="321" y="1123"/>
                      </a:lnTo>
                      <a:lnTo>
                        <a:pt x="331" y="1056"/>
                      </a:lnTo>
                      <a:lnTo>
                        <a:pt x="342" y="992"/>
                      </a:lnTo>
                      <a:lnTo>
                        <a:pt x="356" y="931"/>
                      </a:lnTo>
                      <a:lnTo>
                        <a:pt x="372" y="874"/>
                      </a:lnTo>
                      <a:lnTo>
                        <a:pt x="391" y="819"/>
                      </a:lnTo>
                      <a:lnTo>
                        <a:pt x="410" y="767"/>
                      </a:lnTo>
                      <a:lnTo>
                        <a:pt x="432" y="719"/>
                      </a:lnTo>
                      <a:lnTo>
                        <a:pt x="456" y="673"/>
                      </a:lnTo>
                      <a:lnTo>
                        <a:pt x="482" y="630"/>
                      </a:lnTo>
                      <a:lnTo>
                        <a:pt x="510" y="590"/>
                      </a:lnTo>
                      <a:lnTo>
                        <a:pt x="539" y="553"/>
                      </a:lnTo>
                      <a:lnTo>
                        <a:pt x="572" y="519"/>
                      </a:lnTo>
                      <a:lnTo>
                        <a:pt x="605" y="486"/>
                      </a:lnTo>
                      <a:lnTo>
                        <a:pt x="640" y="457"/>
                      </a:lnTo>
                      <a:lnTo>
                        <a:pt x="678" y="430"/>
                      </a:lnTo>
                      <a:lnTo>
                        <a:pt x="717" y="405"/>
                      </a:lnTo>
                      <a:lnTo>
                        <a:pt x="758" y="383"/>
                      </a:lnTo>
                      <a:lnTo>
                        <a:pt x="801" y="363"/>
                      </a:lnTo>
                      <a:lnTo>
                        <a:pt x="846" y="345"/>
                      </a:lnTo>
                      <a:lnTo>
                        <a:pt x="892" y="330"/>
                      </a:lnTo>
                      <a:lnTo>
                        <a:pt x="940" y="315"/>
                      </a:lnTo>
                      <a:lnTo>
                        <a:pt x="989" y="304"/>
                      </a:lnTo>
                      <a:lnTo>
                        <a:pt x="1041" y="294"/>
                      </a:lnTo>
                      <a:lnTo>
                        <a:pt x="1094" y="287"/>
                      </a:lnTo>
                      <a:lnTo>
                        <a:pt x="1149" y="281"/>
                      </a:lnTo>
                      <a:lnTo>
                        <a:pt x="1206" y="277"/>
                      </a:lnTo>
                      <a:lnTo>
                        <a:pt x="1264" y="274"/>
                      </a:lnTo>
                      <a:lnTo>
                        <a:pt x="1324" y="274"/>
                      </a:lnTo>
                      <a:lnTo>
                        <a:pt x="8596" y="274"/>
                      </a:lnTo>
                      <a:lnTo>
                        <a:pt x="8657" y="274"/>
                      </a:lnTo>
                      <a:lnTo>
                        <a:pt x="8717" y="277"/>
                      </a:lnTo>
                      <a:lnTo>
                        <a:pt x="8775" y="280"/>
                      </a:lnTo>
                      <a:lnTo>
                        <a:pt x="8831" y="286"/>
                      </a:lnTo>
                      <a:lnTo>
                        <a:pt x="8885" y="293"/>
                      </a:lnTo>
                      <a:lnTo>
                        <a:pt x="8938" y="302"/>
                      </a:lnTo>
                      <a:lnTo>
                        <a:pt x="8988" y="313"/>
                      </a:lnTo>
                      <a:lnTo>
                        <a:pt x="9037" y="327"/>
                      </a:lnTo>
                      <a:lnTo>
                        <a:pt x="9083" y="341"/>
                      </a:lnTo>
                      <a:lnTo>
                        <a:pt x="9128" y="358"/>
                      </a:lnTo>
                      <a:lnTo>
                        <a:pt x="9171" y="377"/>
                      </a:lnTo>
                      <a:lnTo>
                        <a:pt x="9212" y="399"/>
                      </a:lnTo>
                      <a:lnTo>
                        <a:pt x="9251" y="424"/>
                      </a:lnTo>
                      <a:lnTo>
                        <a:pt x="9288" y="450"/>
                      </a:lnTo>
                      <a:lnTo>
                        <a:pt x="9323" y="478"/>
                      </a:lnTo>
                      <a:lnTo>
                        <a:pt x="9356" y="510"/>
                      </a:lnTo>
                      <a:lnTo>
                        <a:pt x="9388" y="544"/>
                      </a:lnTo>
                      <a:lnTo>
                        <a:pt x="9417" y="581"/>
                      </a:lnTo>
                      <a:lnTo>
                        <a:pt x="9443" y="621"/>
                      </a:lnTo>
                      <a:lnTo>
                        <a:pt x="9469" y="663"/>
                      </a:lnTo>
                      <a:lnTo>
                        <a:pt x="9492" y="709"/>
                      </a:lnTo>
                      <a:lnTo>
                        <a:pt x="9514" y="757"/>
                      </a:lnTo>
                      <a:lnTo>
                        <a:pt x="9533" y="809"/>
                      </a:lnTo>
                      <a:lnTo>
                        <a:pt x="9551" y="863"/>
                      </a:lnTo>
                      <a:lnTo>
                        <a:pt x="9566" y="922"/>
                      </a:lnTo>
                      <a:lnTo>
                        <a:pt x="9579" y="984"/>
                      </a:lnTo>
                      <a:lnTo>
                        <a:pt x="9590" y="1048"/>
                      </a:lnTo>
                      <a:lnTo>
                        <a:pt x="9599" y="1117"/>
                      </a:lnTo>
                      <a:lnTo>
                        <a:pt x="9606" y="1189"/>
                      </a:lnTo>
                      <a:lnTo>
                        <a:pt x="9612" y="1265"/>
                      </a:lnTo>
                      <a:lnTo>
                        <a:pt x="9615" y="1344"/>
                      </a:lnTo>
                      <a:lnTo>
                        <a:pt x="9616" y="1428"/>
                      </a:lnTo>
                      <a:lnTo>
                        <a:pt x="9616" y="6940"/>
                      </a:lnTo>
                      <a:lnTo>
                        <a:pt x="9920" y="6940"/>
                      </a:lnTo>
                      <a:lnTo>
                        <a:pt x="9920" y="1086"/>
                      </a:lnTo>
                      <a:lnTo>
                        <a:pt x="9919" y="1030"/>
                      </a:lnTo>
                      <a:lnTo>
                        <a:pt x="9914" y="975"/>
                      </a:lnTo>
                      <a:lnTo>
                        <a:pt x="9908" y="921"/>
                      </a:lnTo>
                      <a:lnTo>
                        <a:pt x="9897" y="868"/>
                      </a:lnTo>
                      <a:lnTo>
                        <a:pt x="9885" y="815"/>
                      </a:lnTo>
                      <a:lnTo>
                        <a:pt x="9871" y="763"/>
                      </a:lnTo>
                      <a:lnTo>
                        <a:pt x="9854" y="713"/>
                      </a:lnTo>
                      <a:lnTo>
                        <a:pt x="9835" y="663"/>
                      </a:lnTo>
                      <a:lnTo>
                        <a:pt x="9812" y="616"/>
                      </a:lnTo>
                      <a:lnTo>
                        <a:pt x="9788" y="568"/>
                      </a:lnTo>
                      <a:lnTo>
                        <a:pt x="9762" y="523"/>
                      </a:lnTo>
                      <a:lnTo>
                        <a:pt x="9734" y="479"/>
                      </a:lnTo>
                      <a:lnTo>
                        <a:pt x="9703" y="437"/>
                      </a:lnTo>
                      <a:lnTo>
                        <a:pt x="9672" y="395"/>
                      </a:lnTo>
                      <a:lnTo>
                        <a:pt x="9638" y="356"/>
                      </a:lnTo>
                      <a:lnTo>
                        <a:pt x="9601" y="318"/>
                      </a:lnTo>
                      <a:lnTo>
                        <a:pt x="9564" y="282"/>
                      </a:lnTo>
                      <a:lnTo>
                        <a:pt x="9524" y="248"/>
                      </a:lnTo>
                      <a:lnTo>
                        <a:pt x="9483" y="216"/>
                      </a:lnTo>
                      <a:lnTo>
                        <a:pt x="9440" y="186"/>
                      </a:lnTo>
                      <a:lnTo>
                        <a:pt x="9397" y="158"/>
                      </a:lnTo>
                      <a:lnTo>
                        <a:pt x="9351" y="131"/>
                      </a:lnTo>
                      <a:lnTo>
                        <a:pt x="9304" y="107"/>
                      </a:lnTo>
                      <a:lnTo>
                        <a:pt x="9256" y="85"/>
                      </a:lnTo>
                      <a:lnTo>
                        <a:pt x="9207" y="66"/>
                      </a:lnTo>
                      <a:lnTo>
                        <a:pt x="9156" y="49"/>
                      </a:lnTo>
                      <a:lnTo>
                        <a:pt x="9105" y="34"/>
                      </a:lnTo>
                      <a:lnTo>
                        <a:pt x="9052" y="22"/>
                      </a:lnTo>
                      <a:lnTo>
                        <a:pt x="8998" y="12"/>
                      </a:lnTo>
                      <a:lnTo>
                        <a:pt x="8945" y="6"/>
                      </a:lnTo>
                      <a:lnTo>
                        <a:pt x="8889" y="1"/>
                      </a:lnTo>
                      <a:lnTo>
                        <a:pt x="8833" y="0"/>
                      </a:lnTo>
                      <a:lnTo>
                        <a:pt x="1086" y="0"/>
                      </a:lnTo>
                      <a:lnTo>
                        <a:pt x="1031" y="1"/>
                      </a:lnTo>
                      <a:lnTo>
                        <a:pt x="975" y="6"/>
                      </a:lnTo>
                      <a:lnTo>
                        <a:pt x="920" y="12"/>
                      </a:lnTo>
                      <a:lnTo>
                        <a:pt x="868" y="22"/>
                      </a:lnTo>
                      <a:lnTo>
                        <a:pt x="815" y="34"/>
                      </a:lnTo>
                      <a:lnTo>
                        <a:pt x="764" y="49"/>
                      </a:lnTo>
                      <a:lnTo>
                        <a:pt x="713" y="66"/>
                      </a:lnTo>
                      <a:lnTo>
                        <a:pt x="664" y="85"/>
                      </a:lnTo>
                      <a:lnTo>
                        <a:pt x="615" y="107"/>
                      </a:lnTo>
                      <a:lnTo>
                        <a:pt x="569" y="131"/>
                      </a:lnTo>
                      <a:lnTo>
                        <a:pt x="523" y="158"/>
                      </a:lnTo>
                      <a:lnTo>
                        <a:pt x="480" y="186"/>
                      </a:lnTo>
                      <a:lnTo>
                        <a:pt x="436" y="216"/>
                      </a:lnTo>
                      <a:lnTo>
                        <a:pt x="396" y="248"/>
                      </a:lnTo>
                      <a:lnTo>
                        <a:pt x="356" y="282"/>
                      </a:lnTo>
                      <a:lnTo>
                        <a:pt x="319" y="318"/>
                      </a:lnTo>
                      <a:lnTo>
                        <a:pt x="282" y="356"/>
                      </a:lnTo>
                      <a:lnTo>
                        <a:pt x="248" y="395"/>
                      </a:lnTo>
                      <a:lnTo>
                        <a:pt x="216" y="437"/>
                      </a:lnTo>
                      <a:lnTo>
                        <a:pt x="185" y="479"/>
                      </a:lnTo>
                      <a:lnTo>
                        <a:pt x="157" y="523"/>
                      </a:lnTo>
                      <a:lnTo>
                        <a:pt x="132" y="568"/>
                      </a:lnTo>
                      <a:lnTo>
                        <a:pt x="107" y="616"/>
                      </a:lnTo>
                      <a:lnTo>
                        <a:pt x="85" y="663"/>
                      </a:lnTo>
                      <a:lnTo>
                        <a:pt x="66" y="713"/>
                      </a:lnTo>
                      <a:lnTo>
                        <a:pt x="49" y="763"/>
                      </a:lnTo>
                      <a:lnTo>
                        <a:pt x="35" y="815"/>
                      </a:lnTo>
                      <a:lnTo>
                        <a:pt x="22" y="868"/>
                      </a:lnTo>
                      <a:lnTo>
                        <a:pt x="12" y="921"/>
                      </a:lnTo>
                      <a:lnTo>
                        <a:pt x="5" y="975"/>
                      </a:lnTo>
                      <a:lnTo>
                        <a:pt x="1" y="1030"/>
                      </a:lnTo>
                      <a:lnTo>
                        <a:pt x="0" y="1086"/>
                      </a:lnTo>
                      <a:lnTo>
                        <a:pt x="0" y="6940"/>
                      </a:lnTo>
                      <a:lnTo>
                        <a:pt x="304" y="6940"/>
                      </a:lnTo>
                      <a:lnTo>
                        <a:pt x="304" y="14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155" name="Freeform 46"/>
                <p:cNvSpPr>
                  <a:spLocks/>
                </p:cNvSpPr>
                <p:nvPr/>
              </p:nvSpPr>
              <p:spPr bwMode="auto">
                <a:xfrm>
                  <a:off x="4813300" y="2927350"/>
                  <a:ext cx="755650" cy="496888"/>
                </a:xfrm>
                <a:custGeom>
                  <a:avLst/>
                  <a:gdLst>
                    <a:gd name="T0" fmla="*/ 13297 w 14742"/>
                    <a:gd name="T1" fmla="*/ 1599 h 9682"/>
                    <a:gd name="T2" fmla="*/ 11833 w 14742"/>
                    <a:gd name="T3" fmla="*/ 1599 h 9682"/>
                    <a:gd name="T4" fmla="*/ 9726 w 14742"/>
                    <a:gd name="T5" fmla="*/ 1599 h 9682"/>
                    <a:gd name="T6" fmla="*/ 7303 w 14742"/>
                    <a:gd name="T7" fmla="*/ 1599 h 9682"/>
                    <a:gd name="T8" fmla="*/ 6532 w 14742"/>
                    <a:gd name="T9" fmla="*/ 1560 h 9682"/>
                    <a:gd name="T10" fmla="*/ 6328 w 14742"/>
                    <a:gd name="T11" fmla="*/ 1403 h 9682"/>
                    <a:gd name="T12" fmla="*/ 6126 w 14742"/>
                    <a:gd name="T13" fmla="*/ 1163 h 9682"/>
                    <a:gd name="T14" fmla="*/ 5925 w 14742"/>
                    <a:gd name="T15" fmla="*/ 874 h 9682"/>
                    <a:gd name="T16" fmla="*/ 5724 w 14742"/>
                    <a:gd name="T17" fmla="*/ 577 h 9682"/>
                    <a:gd name="T18" fmla="*/ 5526 w 14742"/>
                    <a:gd name="T19" fmla="*/ 308 h 9682"/>
                    <a:gd name="T20" fmla="*/ 5329 w 14742"/>
                    <a:gd name="T21" fmla="*/ 105 h 9682"/>
                    <a:gd name="T22" fmla="*/ 5134 w 14742"/>
                    <a:gd name="T23" fmla="*/ 4 h 9682"/>
                    <a:gd name="T24" fmla="*/ 3920 w 14742"/>
                    <a:gd name="T25" fmla="*/ 0 h 9682"/>
                    <a:gd name="T26" fmla="*/ 2577 w 14742"/>
                    <a:gd name="T27" fmla="*/ 0 h 9682"/>
                    <a:gd name="T28" fmla="*/ 1574 w 14742"/>
                    <a:gd name="T29" fmla="*/ 0 h 9682"/>
                    <a:gd name="T30" fmla="*/ 1020 w 14742"/>
                    <a:gd name="T31" fmla="*/ 0 h 9682"/>
                    <a:gd name="T32" fmla="*/ 818 w 14742"/>
                    <a:gd name="T33" fmla="*/ 12 h 9682"/>
                    <a:gd name="T34" fmla="*/ 633 w 14742"/>
                    <a:gd name="T35" fmla="*/ 65 h 9682"/>
                    <a:gd name="T36" fmla="*/ 464 w 14742"/>
                    <a:gd name="T37" fmla="*/ 156 h 9682"/>
                    <a:gd name="T38" fmla="*/ 317 w 14742"/>
                    <a:gd name="T39" fmla="*/ 279 h 9682"/>
                    <a:gd name="T40" fmla="*/ 191 w 14742"/>
                    <a:gd name="T41" fmla="*/ 432 h 9682"/>
                    <a:gd name="T42" fmla="*/ 95 w 14742"/>
                    <a:gd name="T43" fmla="*/ 610 h 9682"/>
                    <a:gd name="T44" fmla="*/ 30 w 14742"/>
                    <a:gd name="T45" fmla="*/ 807 h 9682"/>
                    <a:gd name="T46" fmla="*/ 1 w 14742"/>
                    <a:gd name="T47" fmla="*/ 1020 h 9682"/>
                    <a:gd name="T48" fmla="*/ 0 w 14742"/>
                    <a:gd name="T49" fmla="*/ 1940 h 9682"/>
                    <a:gd name="T50" fmla="*/ 0 w 14742"/>
                    <a:gd name="T51" fmla="*/ 4194 h 9682"/>
                    <a:gd name="T52" fmla="*/ 0 w 14742"/>
                    <a:gd name="T53" fmla="*/ 6716 h 9682"/>
                    <a:gd name="T54" fmla="*/ 0 w 14742"/>
                    <a:gd name="T55" fmla="*/ 8430 h 9682"/>
                    <a:gd name="T56" fmla="*/ 11 w 14742"/>
                    <a:gd name="T57" fmla="*/ 8770 h 9682"/>
                    <a:gd name="T58" fmla="*/ 59 w 14742"/>
                    <a:gd name="T59" fmla="*/ 8976 h 9682"/>
                    <a:gd name="T60" fmla="*/ 140 w 14742"/>
                    <a:gd name="T61" fmla="*/ 9164 h 9682"/>
                    <a:gd name="T62" fmla="*/ 251 w 14742"/>
                    <a:gd name="T63" fmla="*/ 9330 h 9682"/>
                    <a:gd name="T64" fmla="*/ 387 w 14742"/>
                    <a:gd name="T65" fmla="*/ 9469 h 9682"/>
                    <a:gd name="T66" fmla="*/ 546 w 14742"/>
                    <a:gd name="T67" fmla="*/ 9576 h 9682"/>
                    <a:gd name="T68" fmla="*/ 724 w 14742"/>
                    <a:gd name="T69" fmla="*/ 9649 h 9682"/>
                    <a:gd name="T70" fmla="*/ 915 w 14742"/>
                    <a:gd name="T71" fmla="*/ 9681 h 9682"/>
                    <a:gd name="T72" fmla="*/ 2501 w 14742"/>
                    <a:gd name="T73" fmla="*/ 4411 h 9682"/>
                    <a:gd name="T74" fmla="*/ 2529 w 14742"/>
                    <a:gd name="T75" fmla="*/ 4198 h 9682"/>
                    <a:gd name="T76" fmla="*/ 2594 w 14742"/>
                    <a:gd name="T77" fmla="*/ 4001 h 9682"/>
                    <a:gd name="T78" fmla="*/ 2691 w 14742"/>
                    <a:gd name="T79" fmla="*/ 3823 h 9682"/>
                    <a:gd name="T80" fmla="*/ 2816 w 14742"/>
                    <a:gd name="T81" fmla="*/ 3670 h 9682"/>
                    <a:gd name="T82" fmla="*/ 2964 w 14742"/>
                    <a:gd name="T83" fmla="*/ 3547 h 9682"/>
                    <a:gd name="T84" fmla="*/ 3133 w 14742"/>
                    <a:gd name="T85" fmla="*/ 3457 h 9682"/>
                    <a:gd name="T86" fmla="*/ 3317 w 14742"/>
                    <a:gd name="T87" fmla="*/ 3403 h 9682"/>
                    <a:gd name="T88" fmla="*/ 7585 w 14742"/>
                    <a:gd name="T89" fmla="*/ 3391 h 9682"/>
                    <a:gd name="T90" fmla="*/ 7779 w 14742"/>
                    <a:gd name="T91" fmla="*/ 3460 h 9682"/>
                    <a:gd name="T92" fmla="*/ 7976 w 14742"/>
                    <a:gd name="T93" fmla="*/ 3641 h 9682"/>
                    <a:gd name="T94" fmla="*/ 8174 w 14742"/>
                    <a:gd name="T95" fmla="*/ 3898 h 9682"/>
                    <a:gd name="T96" fmla="*/ 8374 w 14742"/>
                    <a:gd name="T97" fmla="*/ 4191 h 9682"/>
                    <a:gd name="T98" fmla="*/ 8575 w 14742"/>
                    <a:gd name="T99" fmla="*/ 4485 h 9682"/>
                    <a:gd name="T100" fmla="*/ 8778 w 14742"/>
                    <a:gd name="T101" fmla="*/ 4741 h 9682"/>
                    <a:gd name="T102" fmla="*/ 8981 w 14742"/>
                    <a:gd name="T103" fmla="*/ 4922 h 9682"/>
                    <a:gd name="T104" fmla="*/ 9185 w 14742"/>
                    <a:gd name="T105" fmla="*/ 4991 h 9682"/>
                    <a:gd name="T106" fmla="*/ 14737 w 14742"/>
                    <a:gd name="T107" fmla="*/ 2565 h 9682"/>
                    <a:gd name="T108" fmla="*/ 14698 w 14742"/>
                    <a:gd name="T109" fmla="*/ 2356 h 9682"/>
                    <a:gd name="T110" fmla="*/ 14625 w 14742"/>
                    <a:gd name="T111" fmla="*/ 2163 h 9682"/>
                    <a:gd name="T112" fmla="*/ 14521 w 14742"/>
                    <a:gd name="T113" fmla="*/ 1991 h 9682"/>
                    <a:gd name="T114" fmla="*/ 14390 w 14742"/>
                    <a:gd name="T115" fmla="*/ 1845 h 9682"/>
                    <a:gd name="T116" fmla="*/ 14236 w 14742"/>
                    <a:gd name="T117" fmla="*/ 1730 h 9682"/>
                    <a:gd name="T118" fmla="*/ 14063 w 14742"/>
                    <a:gd name="T119" fmla="*/ 1648 h 9682"/>
                    <a:gd name="T120" fmla="*/ 13875 w 14742"/>
                    <a:gd name="T121" fmla="*/ 1605 h 96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4742" h="9682">
                      <a:moveTo>
                        <a:pt x="13776" y="1599"/>
                      </a:moveTo>
                      <a:lnTo>
                        <a:pt x="13685" y="1599"/>
                      </a:lnTo>
                      <a:lnTo>
                        <a:pt x="13524" y="1599"/>
                      </a:lnTo>
                      <a:lnTo>
                        <a:pt x="13297" y="1599"/>
                      </a:lnTo>
                      <a:lnTo>
                        <a:pt x="13009" y="1599"/>
                      </a:lnTo>
                      <a:lnTo>
                        <a:pt x="12665" y="1599"/>
                      </a:lnTo>
                      <a:lnTo>
                        <a:pt x="12272" y="1599"/>
                      </a:lnTo>
                      <a:lnTo>
                        <a:pt x="11833" y="1599"/>
                      </a:lnTo>
                      <a:lnTo>
                        <a:pt x="11354" y="1599"/>
                      </a:lnTo>
                      <a:lnTo>
                        <a:pt x="10840" y="1599"/>
                      </a:lnTo>
                      <a:lnTo>
                        <a:pt x="10296" y="1599"/>
                      </a:lnTo>
                      <a:lnTo>
                        <a:pt x="9726" y="1599"/>
                      </a:lnTo>
                      <a:lnTo>
                        <a:pt x="9138" y="1599"/>
                      </a:lnTo>
                      <a:lnTo>
                        <a:pt x="8534" y="1599"/>
                      </a:lnTo>
                      <a:lnTo>
                        <a:pt x="7920" y="1599"/>
                      </a:lnTo>
                      <a:lnTo>
                        <a:pt x="7303" y="1599"/>
                      </a:lnTo>
                      <a:lnTo>
                        <a:pt x="6685" y="1599"/>
                      </a:lnTo>
                      <a:lnTo>
                        <a:pt x="6635" y="1595"/>
                      </a:lnTo>
                      <a:lnTo>
                        <a:pt x="6583" y="1581"/>
                      </a:lnTo>
                      <a:lnTo>
                        <a:pt x="6532" y="1560"/>
                      </a:lnTo>
                      <a:lnTo>
                        <a:pt x="6481" y="1531"/>
                      </a:lnTo>
                      <a:lnTo>
                        <a:pt x="6430" y="1494"/>
                      </a:lnTo>
                      <a:lnTo>
                        <a:pt x="6380" y="1452"/>
                      </a:lnTo>
                      <a:lnTo>
                        <a:pt x="6328" y="1403"/>
                      </a:lnTo>
                      <a:lnTo>
                        <a:pt x="6278" y="1350"/>
                      </a:lnTo>
                      <a:lnTo>
                        <a:pt x="6227" y="1291"/>
                      </a:lnTo>
                      <a:lnTo>
                        <a:pt x="6176" y="1228"/>
                      </a:lnTo>
                      <a:lnTo>
                        <a:pt x="6126" y="1163"/>
                      </a:lnTo>
                      <a:lnTo>
                        <a:pt x="6075" y="1094"/>
                      </a:lnTo>
                      <a:lnTo>
                        <a:pt x="6025" y="1022"/>
                      </a:lnTo>
                      <a:lnTo>
                        <a:pt x="5975" y="949"/>
                      </a:lnTo>
                      <a:lnTo>
                        <a:pt x="5925" y="874"/>
                      </a:lnTo>
                      <a:lnTo>
                        <a:pt x="5874" y="800"/>
                      </a:lnTo>
                      <a:lnTo>
                        <a:pt x="5825" y="725"/>
                      </a:lnTo>
                      <a:lnTo>
                        <a:pt x="5774" y="650"/>
                      </a:lnTo>
                      <a:lnTo>
                        <a:pt x="5724" y="577"/>
                      </a:lnTo>
                      <a:lnTo>
                        <a:pt x="5675" y="505"/>
                      </a:lnTo>
                      <a:lnTo>
                        <a:pt x="5625" y="437"/>
                      </a:lnTo>
                      <a:lnTo>
                        <a:pt x="5575" y="371"/>
                      </a:lnTo>
                      <a:lnTo>
                        <a:pt x="5526" y="308"/>
                      </a:lnTo>
                      <a:lnTo>
                        <a:pt x="5477" y="250"/>
                      </a:lnTo>
                      <a:lnTo>
                        <a:pt x="5427" y="196"/>
                      </a:lnTo>
                      <a:lnTo>
                        <a:pt x="5377" y="147"/>
                      </a:lnTo>
                      <a:lnTo>
                        <a:pt x="5329" y="105"/>
                      </a:lnTo>
                      <a:lnTo>
                        <a:pt x="5279" y="69"/>
                      </a:lnTo>
                      <a:lnTo>
                        <a:pt x="5231" y="39"/>
                      </a:lnTo>
                      <a:lnTo>
                        <a:pt x="5182" y="18"/>
                      </a:lnTo>
                      <a:lnTo>
                        <a:pt x="5134" y="4"/>
                      </a:lnTo>
                      <a:lnTo>
                        <a:pt x="5085" y="0"/>
                      </a:lnTo>
                      <a:lnTo>
                        <a:pt x="4686" y="0"/>
                      </a:lnTo>
                      <a:lnTo>
                        <a:pt x="4296" y="0"/>
                      </a:lnTo>
                      <a:lnTo>
                        <a:pt x="3920" y="0"/>
                      </a:lnTo>
                      <a:lnTo>
                        <a:pt x="3559" y="0"/>
                      </a:lnTo>
                      <a:lnTo>
                        <a:pt x="3213" y="0"/>
                      </a:lnTo>
                      <a:lnTo>
                        <a:pt x="2885" y="0"/>
                      </a:lnTo>
                      <a:lnTo>
                        <a:pt x="2577" y="0"/>
                      </a:lnTo>
                      <a:lnTo>
                        <a:pt x="2291" y="0"/>
                      </a:lnTo>
                      <a:lnTo>
                        <a:pt x="2027" y="0"/>
                      </a:lnTo>
                      <a:lnTo>
                        <a:pt x="1787" y="0"/>
                      </a:lnTo>
                      <a:lnTo>
                        <a:pt x="1574" y="0"/>
                      </a:lnTo>
                      <a:lnTo>
                        <a:pt x="1390" y="0"/>
                      </a:lnTo>
                      <a:lnTo>
                        <a:pt x="1234" y="0"/>
                      </a:lnTo>
                      <a:lnTo>
                        <a:pt x="1110" y="0"/>
                      </a:lnTo>
                      <a:lnTo>
                        <a:pt x="1020" y="0"/>
                      </a:lnTo>
                      <a:lnTo>
                        <a:pt x="965" y="0"/>
                      </a:lnTo>
                      <a:lnTo>
                        <a:pt x="915" y="1"/>
                      </a:lnTo>
                      <a:lnTo>
                        <a:pt x="867" y="5"/>
                      </a:lnTo>
                      <a:lnTo>
                        <a:pt x="818" y="12"/>
                      </a:lnTo>
                      <a:lnTo>
                        <a:pt x="771" y="21"/>
                      </a:lnTo>
                      <a:lnTo>
                        <a:pt x="724" y="33"/>
                      </a:lnTo>
                      <a:lnTo>
                        <a:pt x="678" y="48"/>
                      </a:lnTo>
                      <a:lnTo>
                        <a:pt x="633" y="65"/>
                      </a:lnTo>
                      <a:lnTo>
                        <a:pt x="590" y="84"/>
                      </a:lnTo>
                      <a:lnTo>
                        <a:pt x="546" y="106"/>
                      </a:lnTo>
                      <a:lnTo>
                        <a:pt x="505" y="129"/>
                      </a:lnTo>
                      <a:lnTo>
                        <a:pt x="464" y="156"/>
                      </a:lnTo>
                      <a:lnTo>
                        <a:pt x="426" y="184"/>
                      </a:lnTo>
                      <a:lnTo>
                        <a:pt x="387" y="213"/>
                      </a:lnTo>
                      <a:lnTo>
                        <a:pt x="351" y="246"/>
                      </a:lnTo>
                      <a:lnTo>
                        <a:pt x="317" y="279"/>
                      </a:lnTo>
                      <a:lnTo>
                        <a:pt x="282" y="314"/>
                      </a:lnTo>
                      <a:lnTo>
                        <a:pt x="251" y="352"/>
                      </a:lnTo>
                      <a:lnTo>
                        <a:pt x="220" y="391"/>
                      </a:lnTo>
                      <a:lnTo>
                        <a:pt x="191" y="432"/>
                      </a:lnTo>
                      <a:lnTo>
                        <a:pt x="165" y="474"/>
                      </a:lnTo>
                      <a:lnTo>
                        <a:pt x="140" y="518"/>
                      </a:lnTo>
                      <a:lnTo>
                        <a:pt x="116" y="563"/>
                      </a:lnTo>
                      <a:lnTo>
                        <a:pt x="95" y="610"/>
                      </a:lnTo>
                      <a:lnTo>
                        <a:pt x="76" y="657"/>
                      </a:lnTo>
                      <a:lnTo>
                        <a:pt x="59" y="706"/>
                      </a:lnTo>
                      <a:lnTo>
                        <a:pt x="43" y="755"/>
                      </a:lnTo>
                      <a:lnTo>
                        <a:pt x="30" y="807"/>
                      </a:lnTo>
                      <a:lnTo>
                        <a:pt x="19" y="858"/>
                      </a:lnTo>
                      <a:lnTo>
                        <a:pt x="11" y="912"/>
                      </a:lnTo>
                      <a:lnTo>
                        <a:pt x="5" y="965"/>
                      </a:lnTo>
                      <a:lnTo>
                        <a:pt x="1" y="1020"/>
                      </a:lnTo>
                      <a:lnTo>
                        <a:pt x="0" y="1076"/>
                      </a:lnTo>
                      <a:lnTo>
                        <a:pt x="0" y="1252"/>
                      </a:lnTo>
                      <a:lnTo>
                        <a:pt x="0" y="1546"/>
                      </a:lnTo>
                      <a:lnTo>
                        <a:pt x="0" y="1940"/>
                      </a:lnTo>
                      <a:lnTo>
                        <a:pt x="0" y="2419"/>
                      </a:lnTo>
                      <a:lnTo>
                        <a:pt x="0" y="2966"/>
                      </a:lnTo>
                      <a:lnTo>
                        <a:pt x="0" y="3563"/>
                      </a:lnTo>
                      <a:lnTo>
                        <a:pt x="0" y="4194"/>
                      </a:lnTo>
                      <a:lnTo>
                        <a:pt x="0" y="4841"/>
                      </a:lnTo>
                      <a:lnTo>
                        <a:pt x="0" y="5488"/>
                      </a:lnTo>
                      <a:lnTo>
                        <a:pt x="0" y="6119"/>
                      </a:lnTo>
                      <a:lnTo>
                        <a:pt x="0" y="6716"/>
                      </a:lnTo>
                      <a:lnTo>
                        <a:pt x="0" y="7262"/>
                      </a:lnTo>
                      <a:lnTo>
                        <a:pt x="0" y="7742"/>
                      </a:lnTo>
                      <a:lnTo>
                        <a:pt x="0" y="8136"/>
                      </a:lnTo>
                      <a:lnTo>
                        <a:pt x="0" y="8430"/>
                      </a:lnTo>
                      <a:lnTo>
                        <a:pt x="0" y="8606"/>
                      </a:lnTo>
                      <a:lnTo>
                        <a:pt x="1" y="8662"/>
                      </a:lnTo>
                      <a:lnTo>
                        <a:pt x="5" y="8716"/>
                      </a:lnTo>
                      <a:lnTo>
                        <a:pt x="11" y="8770"/>
                      </a:lnTo>
                      <a:lnTo>
                        <a:pt x="19" y="8823"/>
                      </a:lnTo>
                      <a:lnTo>
                        <a:pt x="30" y="8875"/>
                      </a:lnTo>
                      <a:lnTo>
                        <a:pt x="43" y="8926"/>
                      </a:lnTo>
                      <a:lnTo>
                        <a:pt x="59" y="8976"/>
                      </a:lnTo>
                      <a:lnTo>
                        <a:pt x="76" y="9025"/>
                      </a:lnTo>
                      <a:lnTo>
                        <a:pt x="95" y="9072"/>
                      </a:lnTo>
                      <a:lnTo>
                        <a:pt x="116" y="9119"/>
                      </a:lnTo>
                      <a:lnTo>
                        <a:pt x="140" y="9164"/>
                      </a:lnTo>
                      <a:lnTo>
                        <a:pt x="165" y="9208"/>
                      </a:lnTo>
                      <a:lnTo>
                        <a:pt x="191" y="9250"/>
                      </a:lnTo>
                      <a:lnTo>
                        <a:pt x="220" y="9291"/>
                      </a:lnTo>
                      <a:lnTo>
                        <a:pt x="251" y="9330"/>
                      </a:lnTo>
                      <a:lnTo>
                        <a:pt x="282" y="9367"/>
                      </a:lnTo>
                      <a:lnTo>
                        <a:pt x="317" y="9403"/>
                      </a:lnTo>
                      <a:lnTo>
                        <a:pt x="351" y="9436"/>
                      </a:lnTo>
                      <a:lnTo>
                        <a:pt x="387" y="9469"/>
                      </a:lnTo>
                      <a:lnTo>
                        <a:pt x="426" y="9498"/>
                      </a:lnTo>
                      <a:lnTo>
                        <a:pt x="464" y="9526"/>
                      </a:lnTo>
                      <a:lnTo>
                        <a:pt x="505" y="9553"/>
                      </a:lnTo>
                      <a:lnTo>
                        <a:pt x="546" y="9576"/>
                      </a:lnTo>
                      <a:lnTo>
                        <a:pt x="590" y="9598"/>
                      </a:lnTo>
                      <a:lnTo>
                        <a:pt x="633" y="9617"/>
                      </a:lnTo>
                      <a:lnTo>
                        <a:pt x="678" y="9633"/>
                      </a:lnTo>
                      <a:lnTo>
                        <a:pt x="724" y="9649"/>
                      </a:lnTo>
                      <a:lnTo>
                        <a:pt x="771" y="9661"/>
                      </a:lnTo>
                      <a:lnTo>
                        <a:pt x="818" y="9670"/>
                      </a:lnTo>
                      <a:lnTo>
                        <a:pt x="867" y="9677"/>
                      </a:lnTo>
                      <a:lnTo>
                        <a:pt x="915" y="9681"/>
                      </a:lnTo>
                      <a:lnTo>
                        <a:pt x="965" y="9682"/>
                      </a:lnTo>
                      <a:lnTo>
                        <a:pt x="2499" y="9682"/>
                      </a:lnTo>
                      <a:lnTo>
                        <a:pt x="2499" y="4467"/>
                      </a:lnTo>
                      <a:lnTo>
                        <a:pt x="2501" y="4411"/>
                      </a:lnTo>
                      <a:lnTo>
                        <a:pt x="2504" y="4357"/>
                      </a:lnTo>
                      <a:lnTo>
                        <a:pt x="2510" y="4303"/>
                      </a:lnTo>
                      <a:lnTo>
                        <a:pt x="2519" y="4249"/>
                      </a:lnTo>
                      <a:lnTo>
                        <a:pt x="2529" y="4198"/>
                      </a:lnTo>
                      <a:lnTo>
                        <a:pt x="2543" y="4147"/>
                      </a:lnTo>
                      <a:lnTo>
                        <a:pt x="2558" y="4097"/>
                      </a:lnTo>
                      <a:lnTo>
                        <a:pt x="2575" y="4048"/>
                      </a:lnTo>
                      <a:lnTo>
                        <a:pt x="2594" y="4001"/>
                      </a:lnTo>
                      <a:lnTo>
                        <a:pt x="2616" y="3954"/>
                      </a:lnTo>
                      <a:lnTo>
                        <a:pt x="2640" y="3909"/>
                      </a:lnTo>
                      <a:lnTo>
                        <a:pt x="2664" y="3865"/>
                      </a:lnTo>
                      <a:lnTo>
                        <a:pt x="2691" y="3823"/>
                      </a:lnTo>
                      <a:lnTo>
                        <a:pt x="2720" y="3782"/>
                      </a:lnTo>
                      <a:lnTo>
                        <a:pt x="2750" y="3744"/>
                      </a:lnTo>
                      <a:lnTo>
                        <a:pt x="2782" y="3706"/>
                      </a:lnTo>
                      <a:lnTo>
                        <a:pt x="2816" y="3670"/>
                      </a:lnTo>
                      <a:lnTo>
                        <a:pt x="2851" y="3637"/>
                      </a:lnTo>
                      <a:lnTo>
                        <a:pt x="2887" y="3604"/>
                      </a:lnTo>
                      <a:lnTo>
                        <a:pt x="2925" y="3575"/>
                      </a:lnTo>
                      <a:lnTo>
                        <a:pt x="2964" y="3547"/>
                      </a:lnTo>
                      <a:lnTo>
                        <a:pt x="3005" y="3520"/>
                      </a:lnTo>
                      <a:lnTo>
                        <a:pt x="3046" y="3497"/>
                      </a:lnTo>
                      <a:lnTo>
                        <a:pt x="3089" y="3476"/>
                      </a:lnTo>
                      <a:lnTo>
                        <a:pt x="3133" y="3457"/>
                      </a:lnTo>
                      <a:lnTo>
                        <a:pt x="3178" y="3440"/>
                      </a:lnTo>
                      <a:lnTo>
                        <a:pt x="3223" y="3425"/>
                      </a:lnTo>
                      <a:lnTo>
                        <a:pt x="3270" y="3413"/>
                      </a:lnTo>
                      <a:lnTo>
                        <a:pt x="3317" y="3403"/>
                      </a:lnTo>
                      <a:lnTo>
                        <a:pt x="3366" y="3396"/>
                      </a:lnTo>
                      <a:lnTo>
                        <a:pt x="3414" y="3392"/>
                      </a:lnTo>
                      <a:lnTo>
                        <a:pt x="3465" y="3391"/>
                      </a:lnTo>
                      <a:lnTo>
                        <a:pt x="7585" y="3391"/>
                      </a:lnTo>
                      <a:lnTo>
                        <a:pt x="7633" y="3396"/>
                      </a:lnTo>
                      <a:lnTo>
                        <a:pt x="7681" y="3409"/>
                      </a:lnTo>
                      <a:lnTo>
                        <a:pt x="7731" y="3430"/>
                      </a:lnTo>
                      <a:lnTo>
                        <a:pt x="7779" y="3460"/>
                      </a:lnTo>
                      <a:lnTo>
                        <a:pt x="7828" y="3496"/>
                      </a:lnTo>
                      <a:lnTo>
                        <a:pt x="7878" y="3539"/>
                      </a:lnTo>
                      <a:lnTo>
                        <a:pt x="7926" y="3587"/>
                      </a:lnTo>
                      <a:lnTo>
                        <a:pt x="7976" y="3641"/>
                      </a:lnTo>
                      <a:lnTo>
                        <a:pt x="8025" y="3699"/>
                      </a:lnTo>
                      <a:lnTo>
                        <a:pt x="8075" y="3762"/>
                      </a:lnTo>
                      <a:lnTo>
                        <a:pt x="8124" y="3828"/>
                      </a:lnTo>
                      <a:lnTo>
                        <a:pt x="8174" y="3898"/>
                      </a:lnTo>
                      <a:lnTo>
                        <a:pt x="8223" y="3968"/>
                      </a:lnTo>
                      <a:lnTo>
                        <a:pt x="8274" y="4042"/>
                      </a:lnTo>
                      <a:lnTo>
                        <a:pt x="8324" y="4116"/>
                      </a:lnTo>
                      <a:lnTo>
                        <a:pt x="8374" y="4191"/>
                      </a:lnTo>
                      <a:lnTo>
                        <a:pt x="8424" y="4266"/>
                      </a:lnTo>
                      <a:lnTo>
                        <a:pt x="8474" y="4340"/>
                      </a:lnTo>
                      <a:lnTo>
                        <a:pt x="8525" y="4413"/>
                      </a:lnTo>
                      <a:lnTo>
                        <a:pt x="8575" y="4485"/>
                      </a:lnTo>
                      <a:lnTo>
                        <a:pt x="8626" y="4554"/>
                      </a:lnTo>
                      <a:lnTo>
                        <a:pt x="8677" y="4619"/>
                      </a:lnTo>
                      <a:lnTo>
                        <a:pt x="8727" y="4682"/>
                      </a:lnTo>
                      <a:lnTo>
                        <a:pt x="8778" y="4741"/>
                      </a:lnTo>
                      <a:lnTo>
                        <a:pt x="8828" y="4794"/>
                      </a:lnTo>
                      <a:lnTo>
                        <a:pt x="8879" y="4843"/>
                      </a:lnTo>
                      <a:lnTo>
                        <a:pt x="8929" y="4885"/>
                      </a:lnTo>
                      <a:lnTo>
                        <a:pt x="8981" y="4922"/>
                      </a:lnTo>
                      <a:lnTo>
                        <a:pt x="9032" y="4951"/>
                      </a:lnTo>
                      <a:lnTo>
                        <a:pt x="9083" y="4972"/>
                      </a:lnTo>
                      <a:lnTo>
                        <a:pt x="9134" y="4986"/>
                      </a:lnTo>
                      <a:lnTo>
                        <a:pt x="9185" y="4991"/>
                      </a:lnTo>
                      <a:lnTo>
                        <a:pt x="14742" y="4991"/>
                      </a:lnTo>
                      <a:lnTo>
                        <a:pt x="14742" y="2675"/>
                      </a:lnTo>
                      <a:lnTo>
                        <a:pt x="14741" y="2620"/>
                      </a:lnTo>
                      <a:lnTo>
                        <a:pt x="14737" y="2565"/>
                      </a:lnTo>
                      <a:lnTo>
                        <a:pt x="14731" y="2511"/>
                      </a:lnTo>
                      <a:lnTo>
                        <a:pt x="14723" y="2459"/>
                      </a:lnTo>
                      <a:lnTo>
                        <a:pt x="14711" y="2406"/>
                      </a:lnTo>
                      <a:lnTo>
                        <a:pt x="14698" y="2356"/>
                      </a:lnTo>
                      <a:lnTo>
                        <a:pt x="14683" y="2305"/>
                      </a:lnTo>
                      <a:lnTo>
                        <a:pt x="14666" y="2257"/>
                      </a:lnTo>
                      <a:lnTo>
                        <a:pt x="14647" y="2209"/>
                      </a:lnTo>
                      <a:lnTo>
                        <a:pt x="14625" y="2163"/>
                      </a:lnTo>
                      <a:lnTo>
                        <a:pt x="14602" y="2117"/>
                      </a:lnTo>
                      <a:lnTo>
                        <a:pt x="14577" y="2074"/>
                      </a:lnTo>
                      <a:lnTo>
                        <a:pt x="14550" y="2032"/>
                      </a:lnTo>
                      <a:lnTo>
                        <a:pt x="14521" y="1991"/>
                      </a:lnTo>
                      <a:lnTo>
                        <a:pt x="14491" y="1952"/>
                      </a:lnTo>
                      <a:lnTo>
                        <a:pt x="14459" y="1915"/>
                      </a:lnTo>
                      <a:lnTo>
                        <a:pt x="14425" y="1879"/>
                      </a:lnTo>
                      <a:lnTo>
                        <a:pt x="14390" y="1845"/>
                      </a:lnTo>
                      <a:lnTo>
                        <a:pt x="14353" y="1814"/>
                      </a:lnTo>
                      <a:lnTo>
                        <a:pt x="14316" y="1783"/>
                      </a:lnTo>
                      <a:lnTo>
                        <a:pt x="14277" y="1755"/>
                      </a:lnTo>
                      <a:lnTo>
                        <a:pt x="14236" y="1730"/>
                      </a:lnTo>
                      <a:lnTo>
                        <a:pt x="14195" y="1706"/>
                      </a:lnTo>
                      <a:lnTo>
                        <a:pt x="14152" y="1684"/>
                      </a:lnTo>
                      <a:lnTo>
                        <a:pt x="14108" y="1665"/>
                      </a:lnTo>
                      <a:lnTo>
                        <a:pt x="14063" y="1648"/>
                      </a:lnTo>
                      <a:lnTo>
                        <a:pt x="14018" y="1634"/>
                      </a:lnTo>
                      <a:lnTo>
                        <a:pt x="13971" y="1622"/>
                      </a:lnTo>
                      <a:lnTo>
                        <a:pt x="13923" y="1612"/>
                      </a:lnTo>
                      <a:lnTo>
                        <a:pt x="13875" y="1605"/>
                      </a:lnTo>
                      <a:lnTo>
                        <a:pt x="13825" y="1600"/>
                      </a:lnTo>
                      <a:lnTo>
                        <a:pt x="13776" y="15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156" name="Freeform 49"/>
                <p:cNvSpPr>
                  <a:spLocks/>
                </p:cNvSpPr>
                <p:nvPr/>
              </p:nvSpPr>
              <p:spPr bwMode="auto">
                <a:xfrm>
                  <a:off x="4956175" y="3117850"/>
                  <a:ext cx="685800" cy="450850"/>
                </a:xfrm>
                <a:custGeom>
                  <a:avLst/>
                  <a:gdLst>
                    <a:gd name="T0" fmla="*/ 12087 w 13401"/>
                    <a:gd name="T1" fmla="*/ 1453 h 8801"/>
                    <a:gd name="T2" fmla="*/ 10757 w 13401"/>
                    <a:gd name="T3" fmla="*/ 1453 h 8801"/>
                    <a:gd name="T4" fmla="*/ 8842 w 13401"/>
                    <a:gd name="T5" fmla="*/ 1453 h 8801"/>
                    <a:gd name="T6" fmla="*/ 6639 w 13401"/>
                    <a:gd name="T7" fmla="*/ 1453 h 8801"/>
                    <a:gd name="T8" fmla="*/ 5938 w 13401"/>
                    <a:gd name="T9" fmla="*/ 1418 h 8801"/>
                    <a:gd name="T10" fmla="*/ 5753 w 13401"/>
                    <a:gd name="T11" fmla="*/ 1276 h 8801"/>
                    <a:gd name="T12" fmla="*/ 5569 w 13401"/>
                    <a:gd name="T13" fmla="*/ 1056 h 8801"/>
                    <a:gd name="T14" fmla="*/ 5386 w 13401"/>
                    <a:gd name="T15" fmla="*/ 794 h 8801"/>
                    <a:gd name="T16" fmla="*/ 5204 w 13401"/>
                    <a:gd name="T17" fmla="*/ 524 h 8801"/>
                    <a:gd name="T18" fmla="*/ 5023 w 13401"/>
                    <a:gd name="T19" fmla="*/ 280 h 8801"/>
                    <a:gd name="T20" fmla="*/ 4844 w 13401"/>
                    <a:gd name="T21" fmla="*/ 95 h 8801"/>
                    <a:gd name="T22" fmla="*/ 4667 w 13401"/>
                    <a:gd name="T23" fmla="*/ 4 h 8801"/>
                    <a:gd name="T24" fmla="*/ 3564 w 13401"/>
                    <a:gd name="T25" fmla="*/ 0 h 8801"/>
                    <a:gd name="T26" fmla="*/ 2343 w 13401"/>
                    <a:gd name="T27" fmla="*/ 0 h 8801"/>
                    <a:gd name="T28" fmla="*/ 1431 w 13401"/>
                    <a:gd name="T29" fmla="*/ 0 h 8801"/>
                    <a:gd name="T30" fmla="*/ 928 w 13401"/>
                    <a:gd name="T31" fmla="*/ 0 h 8801"/>
                    <a:gd name="T32" fmla="*/ 744 w 13401"/>
                    <a:gd name="T33" fmla="*/ 11 h 8801"/>
                    <a:gd name="T34" fmla="*/ 576 w 13401"/>
                    <a:gd name="T35" fmla="*/ 59 h 8801"/>
                    <a:gd name="T36" fmla="*/ 422 w 13401"/>
                    <a:gd name="T37" fmla="*/ 141 h 8801"/>
                    <a:gd name="T38" fmla="*/ 288 w 13401"/>
                    <a:gd name="T39" fmla="*/ 253 h 8801"/>
                    <a:gd name="T40" fmla="*/ 174 w 13401"/>
                    <a:gd name="T41" fmla="*/ 392 h 8801"/>
                    <a:gd name="T42" fmla="*/ 86 w 13401"/>
                    <a:gd name="T43" fmla="*/ 554 h 8801"/>
                    <a:gd name="T44" fmla="*/ 28 w 13401"/>
                    <a:gd name="T45" fmla="*/ 733 h 8801"/>
                    <a:gd name="T46" fmla="*/ 1 w 13401"/>
                    <a:gd name="T47" fmla="*/ 927 h 8801"/>
                    <a:gd name="T48" fmla="*/ 0 w 13401"/>
                    <a:gd name="T49" fmla="*/ 1764 h 8801"/>
                    <a:gd name="T50" fmla="*/ 0 w 13401"/>
                    <a:gd name="T51" fmla="*/ 3811 h 8801"/>
                    <a:gd name="T52" fmla="*/ 0 w 13401"/>
                    <a:gd name="T53" fmla="*/ 6104 h 8801"/>
                    <a:gd name="T54" fmla="*/ 0 w 13401"/>
                    <a:gd name="T55" fmla="*/ 7663 h 8801"/>
                    <a:gd name="T56" fmla="*/ 10 w 13401"/>
                    <a:gd name="T57" fmla="*/ 7972 h 8801"/>
                    <a:gd name="T58" fmla="*/ 53 w 13401"/>
                    <a:gd name="T59" fmla="*/ 8159 h 8801"/>
                    <a:gd name="T60" fmla="*/ 127 w 13401"/>
                    <a:gd name="T61" fmla="*/ 8330 h 8801"/>
                    <a:gd name="T62" fmla="*/ 228 w 13401"/>
                    <a:gd name="T63" fmla="*/ 8480 h 8801"/>
                    <a:gd name="T64" fmla="*/ 352 w 13401"/>
                    <a:gd name="T65" fmla="*/ 8607 h 8801"/>
                    <a:gd name="T66" fmla="*/ 497 w 13401"/>
                    <a:gd name="T67" fmla="*/ 8705 h 8801"/>
                    <a:gd name="T68" fmla="*/ 658 w 13401"/>
                    <a:gd name="T69" fmla="*/ 8771 h 8801"/>
                    <a:gd name="T70" fmla="*/ 833 w 13401"/>
                    <a:gd name="T71" fmla="*/ 8800 h 8801"/>
                    <a:gd name="T72" fmla="*/ 2091 w 13401"/>
                    <a:gd name="T73" fmla="*/ 8801 h 8801"/>
                    <a:gd name="T74" fmla="*/ 5659 w 13401"/>
                    <a:gd name="T75" fmla="*/ 8801 h 8801"/>
                    <a:gd name="T76" fmla="*/ 9705 w 13401"/>
                    <a:gd name="T77" fmla="*/ 8801 h 8801"/>
                    <a:gd name="T78" fmla="*/ 12318 w 13401"/>
                    <a:gd name="T79" fmla="*/ 8801 h 8801"/>
                    <a:gd name="T80" fmla="*/ 12657 w 13401"/>
                    <a:gd name="T81" fmla="*/ 8790 h 8801"/>
                    <a:gd name="T82" fmla="*/ 12825 w 13401"/>
                    <a:gd name="T83" fmla="*/ 8741 h 8801"/>
                    <a:gd name="T84" fmla="*/ 12978 w 13401"/>
                    <a:gd name="T85" fmla="*/ 8659 h 8801"/>
                    <a:gd name="T86" fmla="*/ 13114 w 13401"/>
                    <a:gd name="T87" fmla="*/ 8547 h 8801"/>
                    <a:gd name="T88" fmla="*/ 13226 w 13401"/>
                    <a:gd name="T89" fmla="*/ 8409 h 8801"/>
                    <a:gd name="T90" fmla="*/ 13314 w 13401"/>
                    <a:gd name="T91" fmla="*/ 8247 h 8801"/>
                    <a:gd name="T92" fmla="*/ 13374 w 13401"/>
                    <a:gd name="T93" fmla="*/ 8067 h 8801"/>
                    <a:gd name="T94" fmla="*/ 13400 w 13401"/>
                    <a:gd name="T95" fmla="*/ 7873 h 8801"/>
                    <a:gd name="T96" fmla="*/ 13401 w 13401"/>
                    <a:gd name="T97" fmla="*/ 7171 h 8801"/>
                    <a:gd name="T98" fmla="*/ 13401 w 13401"/>
                    <a:gd name="T99" fmla="*/ 5581 h 8801"/>
                    <a:gd name="T100" fmla="*/ 13401 w 13401"/>
                    <a:gd name="T101" fmla="*/ 3812 h 8801"/>
                    <a:gd name="T102" fmla="*/ 13401 w 13401"/>
                    <a:gd name="T103" fmla="*/ 2575 h 8801"/>
                    <a:gd name="T104" fmla="*/ 13391 w 13401"/>
                    <a:gd name="T105" fmla="*/ 2283 h 8801"/>
                    <a:gd name="T106" fmla="*/ 13347 w 13401"/>
                    <a:gd name="T107" fmla="*/ 2096 h 8801"/>
                    <a:gd name="T108" fmla="*/ 13274 w 13401"/>
                    <a:gd name="T109" fmla="*/ 1925 h 8801"/>
                    <a:gd name="T110" fmla="*/ 13172 w 13401"/>
                    <a:gd name="T111" fmla="*/ 1774 h 8801"/>
                    <a:gd name="T112" fmla="*/ 13048 w 13401"/>
                    <a:gd name="T113" fmla="*/ 1648 h 8801"/>
                    <a:gd name="T114" fmla="*/ 12903 w 13401"/>
                    <a:gd name="T115" fmla="*/ 1551 h 8801"/>
                    <a:gd name="T116" fmla="*/ 12743 w 13401"/>
                    <a:gd name="T117" fmla="*/ 1485 h 8801"/>
                    <a:gd name="T118" fmla="*/ 12569 w 13401"/>
                    <a:gd name="T119" fmla="*/ 1454 h 8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3401" h="8801">
                      <a:moveTo>
                        <a:pt x="12523" y="1453"/>
                      </a:moveTo>
                      <a:lnTo>
                        <a:pt x="12441" y="1453"/>
                      </a:lnTo>
                      <a:lnTo>
                        <a:pt x="12294" y="1453"/>
                      </a:lnTo>
                      <a:lnTo>
                        <a:pt x="12087" y="1453"/>
                      </a:lnTo>
                      <a:lnTo>
                        <a:pt x="11826" y="1453"/>
                      </a:lnTo>
                      <a:lnTo>
                        <a:pt x="11514" y="1453"/>
                      </a:lnTo>
                      <a:lnTo>
                        <a:pt x="11156" y="1453"/>
                      </a:lnTo>
                      <a:lnTo>
                        <a:pt x="10757" y="1453"/>
                      </a:lnTo>
                      <a:lnTo>
                        <a:pt x="10321" y="1453"/>
                      </a:lnTo>
                      <a:lnTo>
                        <a:pt x="9854" y="1453"/>
                      </a:lnTo>
                      <a:lnTo>
                        <a:pt x="9360" y="1453"/>
                      </a:lnTo>
                      <a:lnTo>
                        <a:pt x="8842" y="1453"/>
                      </a:lnTo>
                      <a:lnTo>
                        <a:pt x="8307" y="1453"/>
                      </a:lnTo>
                      <a:lnTo>
                        <a:pt x="7758" y="1453"/>
                      </a:lnTo>
                      <a:lnTo>
                        <a:pt x="7200" y="1453"/>
                      </a:lnTo>
                      <a:lnTo>
                        <a:pt x="6639" y="1453"/>
                      </a:lnTo>
                      <a:lnTo>
                        <a:pt x="6078" y="1453"/>
                      </a:lnTo>
                      <a:lnTo>
                        <a:pt x="6031" y="1449"/>
                      </a:lnTo>
                      <a:lnTo>
                        <a:pt x="5985" y="1437"/>
                      </a:lnTo>
                      <a:lnTo>
                        <a:pt x="5938" y="1418"/>
                      </a:lnTo>
                      <a:lnTo>
                        <a:pt x="5892" y="1391"/>
                      </a:lnTo>
                      <a:lnTo>
                        <a:pt x="5846" y="1358"/>
                      </a:lnTo>
                      <a:lnTo>
                        <a:pt x="5800" y="1319"/>
                      </a:lnTo>
                      <a:lnTo>
                        <a:pt x="5753" y="1276"/>
                      </a:lnTo>
                      <a:lnTo>
                        <a:pt x="5707" y="1226"/>
                      </a:lnTo>
                      <a:lnTo>
                        <a:pt x="5661" y="1173"/>
                      </a:lnTo>
                      <a:lnTo>
                        <a:pt x="5614" y="1117"/>
                      </a:lnTo>
                      <a:lnTo>
                        <a:pt x="5569" y="1056"/>
                      </a:lnTo>
                      <a:lnTo>
                        <a:pt x="5523" y="993"/>
                      </a:lnTo>
                      <a:lnTo>
                        <a:pt x="5477" y="929"/>
                      </a:lnTo>
                      <a:lnTo>
                        <a:pt x="5431" y="862"/>
                      </a:lnTo>
                      <a:lnTo>
                        <a:pt x="5386" y="794"/>
                      </a:lnTo>
                      <a:lnTo>
                        <a:pt x="5340" y="727"/>
                      </a:lnTo>
                      <a:lnTo>
                        <a:pt x="5295" y="659"/>
                      </a:lnTo>
                      <a:lnTo>
                        <a:pt x="5249" y="591"/>
                      </a:lnTo>
                      <a:lnTo>
                        <a:pt x="5204" y="524"/>
                      </a:lnTo>
                      <a:lnTo>
                        <a:pt x="5158" y="460"/>
                      </a:lnTo>
                      <a:lnTo>
                        <a:pt x="5114" y="397"/>
                      </a:lnTo>
                      <a:lnTo>
                        <a:pt x="5068" y="336"/>
                      </a:lnTo>
                      <a:lnTo>
                        <a:pt x="5023" y="280"/>
                      </a:lnTo>
                      <a:lnTo>
                        <a:pt x="4978" y="227"/>
                      </a:lnTo>
                      <a:lnTo>
                        <a:pt x="4934" y="177"/>
                      </a:lnTo>
                      <a:lnTo>
                        <a:pt x="4889" y="134"/>
                      </a:lnTo>
                      <a:lnTo>
                        <a:pt x="4844" y="95"/>
                      </a:lnTo>
                      <a:lnTo>
                        <a:pt x="4800" y="62"/>
                      </a:lnTo>
                      <a:lnTo>
                        <a:pt x="4756" y="35"/>
                      </a:lnTo>
                      <a:lnTo>
                        <a:pt x="4711" y="16"/>
                      </a:lnTo>
                      <a:lnTo>
                        <a:pt x="4667" y="4"/>
                      </a:lnTo>
                      <a:lnTo>
                        <a:pt x="4623" y="0"/>
                      </a:lnTo>
                      <a:lnTo>
                        <a:pt x="4259" y="0"/>
                      </a:lnTo>
                      <a:lnTo>
                        <a:pt x="3906" y="0"/>
                      </a:lnTo>
                      <a:lnTo>
                        <a:pt x="3564" y="0"/>
                      </a:lnTo>
                      <a:lnTo>
                        <a:pt x="3236" y="0"/>
                      </a:lnTo>
                      <a:lnTo>
                        <a:pt x="2921" y="0"/>
                      </a:lnTo>
                      <a:lnTo>
                        <a:pt x="2623" y="0"/>
                      </a:lnTo>
                      <a:lnTo>
                        <a:pt x="2343" y="0"/>
                      </a:lnTo>
                      <a:lnTo>
                        <a:pt x="2083" y="0"/>
                      </a:lnTo>
                      <a:lnTo>
                        <a:pt x="1842" y="0"/>
                      </a:lnTo>
                      <a:lnTo>
                        <a:pt x="1625" y="0"/>
                      </a:lnTo>
                      <a:lnTo>
                        <a:pt x="1431" y="0"/>
                      </a:lnTo>
                      <a:lnTo>
                        <a:pt x="1263" y="0"/>
                      </a:lnTo>
                      <a:lnTo>
                        <a:pt x="1122" y="0"/>
                      </a:lnTo>
                      <a:lnTo>
                        <a:pt x="1010" y="0"/>
                      </a:lnTo>
                      <a:lnTo>
                        <a:pt x="928" y="0"/>
                      </a:lnTo>
                      <a:lnTo>
                        <a:pt x="877" y="0"/>
                      </a:lnTo>
                      <a:lnTo>
                        <a:pt x="833" y="1"/>
                      </a:lnTo>
                      <a:lnTo>
                        <a:pt x="788" y="5"/>
                      </a:lnTo>
                      <a:lnTo>
                        <a:pt x="744" y="11"/>
                      </a:lnTo>
                      <a:lnTo>
                        <a:pt x="700" y="19"/>
                      </a:lnTo>
                      <a:lnTo>
                        <a:pt x="658" y="30"/>
                      </a:lnTo>
                      <a:lnTo>
                        <a:pt x="616" y="43"/>
                      </a:lnTo>
                      <a:lnTo>
                        <a:pt x="576" y="59"/>
                      </a:lnTo>
                      <a:lnTo>
                        <a:pt x="536" y="76"/>
                      </a:lnTo>
                      <a:lnTo>
                        <a:pt x="497" y="96"/>
                      </a:lnTo>
                      <a:lnTo>
                        <a:pt x="459" y="118"/>
                      </a:lnTo>
                      <a:lnTo>
                        <a:pt x="422" y="141"/>
                      </a:lnTo>
                      <a:lnTo>
                        <a:pt x="387" y="166"/>
                      </a:lnTo>
                      <a:lnTo>
                        <a:pt x="352" y="194"/>
                      </a:lnTo>
                      <a:lnTo>
                        <a:pt x="319" y="223"/>
                      </a:lnTo>
                      <a:lnTo>
                        <a:pt x="288" y="253"/>
                      </a:lnTo>
                      <a:lnTo>
                        <a:pt x="257" y="286"/>
                      </a:lnTo>
                      <a:lnTo>
                        <a:pt x="228" y="320"/>
                      </a:lnTo>
                      <a:lnTo>
                        <a:pt x="201" y="355"/>
                      </a:lnTo>
                      <a:lnTo>
                        <a:pt x="174" y="392"/>
                      </a:lnTo>
                      <a:lnTo>
                        <a:pt x="150" y="430"/>
                      </a:lnTo>
                      <a:lnTo>
                        <a:pt x="127" y="471"/>
                      </a:lnTo>
                      <a:lnTo>
                        <a:pt x="106" y="511"/>
                      </a:lnTo>
                      <a:lnTo>
                        <a:pt x="86" y="554"/>
                      </a:lnTo>
                      <a:lnTo>
                        <a:pt x="69" y="597"/>
                      </a:lnTo>
                      <a:lnTo>
                        <a:pt x="53" y="642"/>
                      </a:lnTo>
                      <a:lnTo>
                        <a:pt x="40" y="686"/>
                      </a:lnTo>
                      <a:lnTo>
                        <a:pt x="28" y="733"/>
                      </a:lnTo>
                      <a:lnTo>
                        <a:pt x="18" y="780"/>
                      </a:lnTo>
                      <a:lnTo>
                        <a:pt x="10" y="829"/>
                      </a:lnTo>
                      <a:lnTo>
                        <a:pt x="4" y="877"/>
                      </a:lnTo>
                      <a:lnTo>
                        <a:pt x="1" y="927"/>
                      </a:lnTo>
                      <a:lnTo>
                        <a:pt x="0" y="977"/>
                      </a:lnTo>
                      <a:lnTo>
                        <a:pt x="0" y="1137"/>
                      </a:lnTo>
                      <a:lnTo>
                        <a:pt x="0" y="1404"/>
                      </a:lnTo>
                      <a:lnTo>
                        <a:pt x="0" y="1764"/>
                      </a:lnTo>
                      <a:lnTo>
                        <a:pt x="0" y="2199"/>
                      </a:lnTo>
                      <a:lnTo>
                        <a:pt x="0" y="2696"/>
                      </a:lnTo>
                      <a:lnTo>
                        <a:pt x="0" y="3238"/>
                      </a:lnTo>
                      <a:lnTo>
                        <a:pt x="0" y="3811"/>
                      </a:lnTo>
                      <a:lnTo>
                        <a:pt x="0" y="4400"/>
                      </a:lnTo>
                      <a:lnTo>
                        <a:pt x="0" y="4989"/>
                      </a:lnTo>
                      <a:lnTo>
                        <a:pt x="0" y="5561"/>
                      </a:lnTo>
                      <a:lnTo>
                        <a:pt x="0" y="6104"/>
                      </a:lnTo>
                      <a:lnTo>
                        <a:pt x="0" y="6601"/>
                      </a:lnTo>
                      <a:lnTo>
                        <a:pt x="0" y="7037"/>
                      </a:lnTo>
                      <a:lnTo>
                        <a:pt x="0" y="7396"/>
                      </a:lnTo>
                      <a:lnTo>
                        <a:pt x="0" y="7663"/>
                      </a:lnTo>
                      <a:lnTo>
                        <a:pt x="0" y="7823"/>
                      </a:lnTo>
                      <a:lnTo>
                        <a:pt x="1" y="7873"/>
                      </a:lnTo>
                      <a:lnTo>
                        <a:pt x="4" y="7923"/>
                      </a:lnTo>
                      <a:lnTo>
                        <a:pt x="10" y="7972"/>
                      </a:lnTo>
                      <a:lnTo>
                        <a:pt x="18" y="8020"/>
                      </a:lnTo>
                      <a:lnTo>
                        <a:pt x="28" y="8067"/>
                      </a:lnTo>
                      <a:lnTo>
                        <a:pt x="40" y="8113"/>
                      </a:lnTo>
                      <a:lnTo>
                        <a:pt x="53" y="8159"/>
                      </a:lnTo>
                      <a:lnTo>
                        <a:pt x="69" y="8203"/>
                      </a:lnTo>
                      <a:lnTo>
                        <a:pt x="86" y="8247"/>
                      </a:lnTo>
                      <a:lnTo>
                        <a:pt x="106" y="8289"/>
                      </a:lnTo>
                      <a:lnTo>
                        <a:pt x="127" y="8330"/>
                      </a:lnTo>
                      <a:lnTo>
                        <a:pt x="150" y="8370"/>
                      </a:lnTo>
                      <a:lnTo>
                        <a:pt x="174" y="8409"/>
                      </a:lnTo>
                      <a:lnTo>
                        <a:pt x="201" y="8445"/>
                      </a:lnTo>
                      <a:lnTo>
                        <a:pt x="228" y="8480"/>
                      </a:lnTo>
                      <a:lnTo>
                        <a:pt x="257" y="8515"/>
                      </a:lnTo>
                      <a:lnTo>
                        <a:pt x="288" y="8547"/>
                      </a:lnTo>
                      <a:lnTo>
                        <a:pt x="319" y="8578"/>
                      </a:lnTo>
                      <a:lnTo>
                        <a:pt x="352" y="8607"/>
                      </a:lnTo>
                      <a:lnTo>
                        <a:pt x="387" y="8634"/>
                      </a:lnTo>
                      <a:lnTo>
                        <a:pt x="422" y="8659"/>
                      </a:lnTo>
                      <a:lnTo>
                        <a:pt x="459" y="8683"/>
                      </a:lnTo>
                      <a:lnTo>
                        <a:pt x="497" y="8705"/>
                      </a:lnTo>
                      <a:lnTo>
                        <a:pt x="536" y="8724"/>
                      </a:lnTo>
                      <a:lnTo>
                        <a:pt x="576" y="8741"/>
                      </a:lnTo>
                      <a:lnTo>
                        <a:pt x="616" y="8758"/>
                      </a:lnTo>
                      <a:lnTo>
                        <a:pt x="658" y="8771"/>
                      </a:lnTo>
                      <a:lnTo>
                        <a:pt x="700" y="8781"/>
                      </a:lnTo>
                      <a:lnTo>
                        <a:pt x="744" y="8790"/>
                      </a:lnTo>
                      <a:lnTo>
                        <a:pt x="788" y="8796"/>
                      </a:lnTo>
                      <a:lnTo>
                        <a:pt x="833" y="8800"/>
                      </a:lnTo>
                      <a:lnTo>
                        <a:pt x="877" y="8801"/>
                      </a:lnTo>
                      <a:lnTo>
                        <a:pt x="1082" y="8801"/>
                      </a:lnTo>
                      <a:lnTo>
                        <a:pt x="1497" y="8801"/>
                      </a:lnTo>
                      <a:lnTo>
                        <a:pt x="2091" y="8801"/>
                      </a:lnTo>
                      <a:lnTo>
                        <a:pt x="2833" y="8801"/>
                      </a:lnTo>
                      <a:lnTo>
                        <a:pt x="3696" y="8801"/>
                      </a:lnTo>
                      <a:lnTo>
                        <a:pt x="4648" y="8801"/>
                      </a:lnTo>
                      <a:lnTo>
                        <a:pt x="5659" y="8801"/>
                      </a:lnTo>
                      <a:lnTo>
                        <a:pt x="6701" y="8801"/>
                      </a:lnTo>
                      <a:lnTo>
                        <a:pt x="7742" y="8801"/>
                      </a:lnTo>
                      <a:lnTo>
                        <a:pt x="8754" y="8801"/>
                      </a:lnTo>
                      <a:lnTo>
                        <a:pt x="9705" y="8801"/>
                      </a:lnTo>
                      <a:lnTo>
                        <a:pt x="10567" y="8801"/>
                      </a:lnTo>
                      <a:lnTo>
                        <a:pt x="11310" y="8801"/>
                      </a:lnTo>
                      <a:lnTo>
                        <a:pt x="11904" y="8801"/>
                      </a:lnTo>
                      <a:lnTo>
                        <a:pt x="12318" y="8801"/>
                      </a:lnTo>
                      <a:lnTo>
                        <a:pt x="12523" y="8801"/>
                      </a:lnTo>
                      <a:lnTo>
                        <a:pt x="12569" y="8800"/>
                      </a:lnTo>
                      <a:lnTo>
                        <a:pt x="12613" y="8796"/>
                      </a:lnTo>
                      <a:lnTo>
                        <a:pt x="12657" y="8790"/>
                      </a:lnTo>
                      <a:lnTo>
                        <a:pt x="12700" y="8781"/>
                      </a:lnTo>
                      <a:lnTo>
                        <a:pt x="12743" y="8771"/>
                      </a:lnTo>
                      <a:lnTo>
                        <a:pt x="12784" y="8758"/>
                      </a:lnTo>
                      <a:lnTo>
                        <a:pt x="12825" y="8741"/>
                      </a:lnTo>
                      <a:lnTo>
                        <a:pt x="12865" y="8724"/>
                      </a:lnTo>
                      <a:lnTo>
                        <a:pt x="12903" y="8705"/>
                      </a:lnTo>
                      <a:lnTo>
                        <a:pt x="12942" y="8683"/>
                      </a:lnTo>
                      <a:lnTo>
                        <a:pt x="12978" y="8659"/>
                      </a:lnTo>
                      <a:lnTo>
                        <a:pt x="13014" y="8634"/>
                      </a:lnTo>
                      <a:lnTo>
                        <a:pt x="13048" y="8607"/>
                      </a:lnTo>
                      <a:lnTo>
                        <a:pt x="13081" y="8578"/>
                      </a:lnTo>
                      <a:lnTo>
                        <a:pt x="13114" y="8547"/>
                      </a:lnTo>
                      <a:lnTo>
                        <a:pt x="13144" y="8515"/>
                      </a:lnTo>
                      <a:lnTo>
                        <a:pt x="13172" y="8480"/>
                      </a:lnTo>
                      <a:lnTo>
                        <a:pt x="13201" y="8445"/>
                      </a:lnTo>
                      <a:lnTo>
                        <a:pt x="13226" y="8409"/>
                      </a:lnTo>
                      <a:lnTo>
                        <a:pt x="13251" y="8370"/>
                      </a:lnTo>
                      <a:lnTo>
                        <a:pt x="13274" y="8330"/>
                      </a:lnTo>
                      <a:lnTo>
                        <a:pt x="13295" y="8289"/>
                      </a:lnTo>
                      <a:lnTo>
                        <a:pt x="13314" y="8247"/>
                      </a:lnTo>
                      <a:lnTo>
                        <a:pt x="13332" y="8203"/>
                      </a:lnTo>
                      <a:lnTo>
                        <a:pt x="13347" y="8159"/>
                      </a:lnTo>
                      <a:lnTo>
                        <a:pt x="13362" y="8113"/>
                      </a:lnTo>
                      <a:lnTo>
                        <a:pt x="13374" y="8067"/>
                      </a:lnTo>
                      <a:lnTo>
                        <a:pt x="13383" y="8020"/>
                      </a:lnTo>
                      <a:lnTo>
                        <a:pt x="13391" y="7972"/>
                      </a:lnTo>
                      <a:lnTo>
                        <a:pt x="13396" y="7923"/>
                      </a:lnTo>
                      <a:lnTo>
                        <a:pt x="13400" y="7873"/>
                      </a:lnTo>
                      <a:lnTo>
                        <a:pt x="13401" y="7823"/>
                      </a:lnTo>
                      <a:lnTo>
                        <a:pt x="13401" y="7680"/>
                      </a:lnTo>
                      <a:lnTo>
                        <a:pt x="13401" y="7458"/>
                      </a:lnTo>
                      <a:lnTo>
                        <a:pt x="13401" y="7171"/>
                      </a:lnTo>
                      <a:lnTo>
                        <a:pt x="13401" y="6828"/>
                      </a:lnTo>
                      <a:lnTo>
                        <a:pt x="13401" y="6442"/>
                      </a:lnTo>
                      <a:lnTo>
                        <a:pt x="13401" y="6023"/>
                      </a:lnTo>
                      <a:lnTo>
                        <a:pt x="13401" y="5581"/>
                      </a:lnTo>
                      <a:lnTo>
                        <a:pt x="13401" y="5128"/>
                      </a:lnTo>
                      <a:lnTo>
                        <a:pt x="13401" y="4675"/>
                      </a:lnTo>
                      <a:lnTo>
                        <a:pt x="13401" y="4233"/>
                      </a:lnTo>
                      <a:lnTo>
                        <a:pt x="13401" y="3812"/>
                      </a:lnTo>
                      <a:lnTo>
                        <a:pt x="13401" y="3426"/>
                      </a:lnTo>
                      <a:lnTo>
                        <a:pt x="13401" y="3083"/>
                      </a:lnTo>
                      <a:lnTo>
                        <a:pt x="13401" y="2796"/>
                      </a:lnTo>
                      <a:lnTo>
                        <a:pt x="13401" y="2575"/>
                      </a:lnTo>
                      <a:lnTo>
                        <a:pt x="13401" y="2431"/>
                      </a:lnTo>
                      <a:lnTo>
                        <a:pt x="13400" y="2382"/>
                      </a:lnTo>
                      <a:lnTo>
                        <a:pt x="13396" y="2331"/>
                      </a:lnTo>
                      <a:lnTo>
                        <a:pt x="13391" y="2283"/>
                      </a:lnTo>
                      <a:lnTo>
                        <a:pt x="13383" y="2234"/>
                      </a:lnTo>
                      <a:lnTo>
                        <a:pt x="13374" y="2188"/>
                      </a:lnTo>
                      <a:lnTo>
                        <a:pt x="13362" y="2141"/>
                      </a:lnTo>
                      <a:lnTo>
                        <a:pt x="13347" y="2096"/>
                      </a:lnTo>
                      <a:lnTo>
                        <a:pt x="13332" y="2051"/>
                      </a:lnTo>
                      <a:lnTo>
                        <a:pt x="13314" y="2008"/>
                      </a:lnTo>
                      <a:lnTo>
                        <a:pt x="13295" y="1965"/>
                      </a:lnTo>
                      <a:lnTo>
                        <a:pt x="13274" y="1925"/>
                      </a:lnTo>
                      <a:lnTo>
                        <a:pt x="13251" y="1885"/>
                      </a:lnTo>
                      <a:lnTo>
                        <a:pt x="13226" y="1847"/>
                      </a:lnTo>
                      <a:lnTo>
                        <a:pt x="13201" y="1809"/>
                      </a:lnTo>
                      <a:lnTo>
                        <a:pt x="13172" y="1774"/>
                      </a:lnTo>
                      <a:lnTo>
                        <a:pt x="13144" y="1740"/>
                      </a:lnTo>
                      <a:lnTo>
                        <a:pt x="13114" y="1708"/>
                      </a:lnTo>
                      <a:lnTo>
                        <a:pt x="13081" y="1677"/>
                      </a:lnTo>
                      <a:lnTo>
                        <a:pt x="13048" y="1648"/>
                      </a:lnTo>
                      <a:lnTo>
                        <a:pt x="13014" y="1620"/>
                      </a:lnTo>
                      <a:lnTo>
                        <a:pt x="12978" y="1595"/>
                      </a:lnTo>
                      <a:lnTo>
                        <a:pt x="12942" y="1572"/>
                      </a:lnTo>
                      <a:lnTo>
                        <a:pt x="12903" y="1551"/>
                      </a:lnTo>
                      <a:lnTo>
                        <a:pt x="12865" y="1530"/>
                      </a:lnTo>
                      <a:lnTo>
                        <a:pt x="12825" y="1513"/>
                      </a:lnTo>
                      <a:lnTo>
                        <a:pt x="12784" y="1498"/>
                      </a:lnTo>
                      <a:lnTo>
                        <a:pt x="12743" y="1485"/>
                      </a:lnTo>
                      <a:lnTo>
                        <a:pt x="12700" y="1474"/>
                      </a:lnTo>
                      <a:lnTo>
                        <a:pt x="12657" y="1465"/>
                      </a:lnTo>
                      <a:lnTo>
                        <a:pt x="12613" y="1459"/>
                      </a:lnTo>
                      <a:lnTo>
                        <a:pt x="12569" y="1454"/>
                      </a:lnTo>
                      <a:lnTo>
                        <a:pt x="12523" y="14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</p:grpSp>
        </p:grpSp>
        <p:sp>
          <p:nvSpPr>
            <p:cNvPr id="83" name="TextBox 82"/>
            <p:cNvSpPr txBox="1"/>
            <p:nvPr/>
          </p:nvSpPr>
          <p:spPr>
            <a:xfrm>
              <a:off x="1735839" y="4776489"/>
              <a:ext cx="6857350" cy="2154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0000"/>
                  </a:solidFill>
                  <a:latin typeface="+mn-lt"/>
                </a:rPr>
                <a:t>Elaboração de manuais e ferramentas de planificação para os distritos e o pessoal provincial. Essas ferramentas já existem (vide manual da Medicus Mundi), porém é necessário uniformizar e implementar o seu uso.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0000"/>
                  </a:solidFill>
                  <a:latin typeface="+mn-lt"/>
                </a:rPr>
                <a:t>Recrutar e treinar planeadores ao nível subnacional capazes de usar esta ferramenta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0000"/>
                  </a:solidFill>
                  <a:latin typeface="+mn-lt"/>
                </a:rPr>
                <a:t>Implementar o E-SISTAFE em todos os distritos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0000"/>
                  </a:solidFill>
                  <a:latin typeface="+mn-lt"/>
                </a:rPr>
                <a:t>Criar mecanismos de prestação de contas para os distritos em relação ao seu orçamento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0000"/>
                  </a:solidFill>
                  <a:latin typeface="+mn-lt"/>
                </a:rPr>
                <a:t>Aumentar gradualmente o nível de orçamento descentralizado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0000"/>
                  </a:solidFill>
                  <a:latin typeface="+mn-lt"/>
                </a:rPr>
                <a:t>Avaliar o desempenho dos planeadores e da qualidade de dados, como por exemplo qualidade da informação fornecida no módulo básico.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pt-PT" sz="1200" dirty="0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2254387" y="262668"/>
            <a:ext cx="5190851" cy="707886"/>
          </a:xfrm>
          <a:prstGeom prst="rect">
            <a:avLst/>
          </a:prstGeom>
          <a:solidFill>
            <a:srgbClr val="99FF3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r>
              <a:rPr lang="pt-PT" sz="2000" dirty="0"/>
              <a:t>Melhorar a eficiência da alocação ao sector da saúde 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898340" y="4007921"/>
            <a:ext cx="8339317" cy="2526745"/>
            <a:chOff x="1080266" y="2158308"/>
            <a:chExt cx="8339317" cy="1552604"/>
          </a:xfrm>
        </p:grpSpPr>
        <p:sp>
          <p:nvSpPr>
            <p:cNvPr id="43" name="TextBox 42"/>
            <p:cNvSpPr txBox="1"/>
            <p:nvPr/>
          </p:nvSpPr>
          <p:spPr>
            <a:xfrm>
              <a:off x="2035221" y="2315046"/>
              <a:ext cx="7384362" cy="296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" sz="1600" b="1" i="0" dirty="0">
                  <a:solidFill>
                    <a:srgbClr val="000000"/>
                  </a:solidFill>
                </a:rPr>
                <a:t>Definir regras de alocação baseadas nas necesidades</a:t>
              </a: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1080266" y="2158308"/>
              <a:ext cx="590166" cy="535417"/>
              <a:chOff x="999729" y="4204278"/>
              <a:chExt cx="590166" cy="535417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999729" y="4204278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9" name="Group 13"/>
              <p:cNvGrpSpPr>
                <a:grpSpLocks noChangeAspect="1"/>
              </p:cNvGrpSpPr>
              <p:nvPr/>
            </p:nvGrpSpPr>
            <p:grpSpPr bwMode="auto">
              <a:xfrm>
                <a:off x="1211416" y="4258142"/>
                <a:ext cx="163070" cy="415464"/>
                <a:chOff x="1073" y="369"/>
                <a:chExt cx="157" cy="400"/>
              </a:xfrm>
              <a:solidFill>
                <a:schemeClr val="bg1"/>
              </a:solidFill>
            </p:grpSpPr>
            <p:sp>
              <p:nvSpPr>
                <p:cNvPr id="50" name="Freeform 14"/>
                <p:cNvSpPr>
                  <a:spLocks noEditPoints="1"/>
                </p:cNvSpPr>
                <p:nvPr/>
              </p:nvSpPr>
              <p:spPr bwMode="auto">
                <a:xfrm>
                  <a:off x="1079" y="369"/>
                  <a:ext cx="149" cy="151"/>
                </a:xfrm>
                <a:custGeom>
                  <a:avLst/>
                  <a:gdLst>
                    <a:gd name="T0" fmla="*/ 119 w 298"/>
                    <a:gd name="T1" fmla="*/ 3 h 302"/>
                    <a:gd name="T2" fmla="*/ 53 w 298"/>
                    <a:gd name="T3" fmla="*/ 34 h 302"/>
                    <a:gd name="T4" fmla="*/ 12 w 298"/>
                    <a:gd name="T5" fmla="*/ 91 h 302"/>
                    <a:gd name="T6" fmla="*/ 0 w 298"/>
                    <a:gd name="T7" fmla="*/ 151 h 302"/>
                    <a:gd name="T8" fmla="*/ 0 w 298"/>
                    <a:gd name="T9" fmla="*/ 166 h 302"/>
                    <a:gd name="T10" fmla="*/ 25 w 298"/>
                    <a:gd name="T11" fmla="*/ 235 h 302"/>
                    <a:gd name="T12" fmla="*/ 77 w 298"/>
                    <a:gd name="T13" fmla="*/ 283 h 302"/>
                    <a:gd name="T14" fmla="*/ 150 w 298"/>
                    <a:gd name="T15" fmla="*/ 302 h 302"/>
                    <a:gd name="T16" fmla="*/ 193 w 298"/>
                    <a:gd name="T17" fmla="*/ 295 h 302"/>
                    <a:gd name="T18" fmla="*/ 255 w 298"/>
                    <a:gd name="T19" fmla="*/ 257 h 302"/>
                    <a:gd name="T20" fmla="*/ 292 w 298"/>
                    <a:gd name="T21" fmla="*/ 196 h 302"/>
                    <a:gd name="T22" fmla="*/ 298 w 298"/>
                    <a:gd name="T23" fmla="*/ 135 h 302"/>
                    <a:gd name="T24" fmla="*/ 273 w 298"/>
                    <a:gd name="T25" fmla="*/ 66 h 302"/>
                    <a:gd name="T26" fmla="*/ 221 w 298"/>
                    <a:gd name="T27" fmla="*/ 18 h 302"/>
                    <a:gd name="T28" fmla="*/ 150 w 298"/>
                    <a:gd name="T29" fmla="*/ 0 h 302"/>
                    <a:gd name="T30" fmla="*/ 141 w 298"/>
                    <a:gd name="T31" fmla="*/ 284 h 302"/>
                    <a:gd name="T32" fmla="*/ 107 w 298"/>
                    <a:gd name="T33" fmla="*/ 251 h 302"/>
                    <a:gd name="T34" fmla="*/ 150 w 298"/>
                    <a:gd name="T35" fmla="*/ 232 h 302"/>
                    <a:gd name="T36" fmla="*/ 196 w 298"/>
                    <a:gd name="T37" fmla="*/ 239 h 302"/>
                    <a:gd name="T38" fmla="*/ 165 w 298"/>
                    <a:gd name="T39" fmla="*/ 281 h 302"/>
                    <a:gd name="T40" fmla="*/ 150 w 298"/>
                    <a:gd name="T41" fmla="*/ 215 h 302"/>
                    <a:gd name="T42" fmla="*/ 86 w 298"/>
                    <a:gd name="T43" fmla="*/ 151 h 302"/>
                    <a:gd name="T44" fmla="*/ 120 w 298"/>
                    <a:gd name="T45" fmla="*/ 88 h 302"/>
                    <a:gd name="T46" fmla="*/ 206 w 298"/>
                    <a:gd name="T47" fmla="*/ 93 h 302"/>
                    <a:gd name="T48" fmla="*/ 206 w 298"/>
                    <a:gd name="T49" fmla="*/ 208 h 302"/>
                    <a:gd name="T50" fmla="*/ 16 w 298"/>
                    <a:gd name="T51" fmla="*/ 151 h 302"/>
                    <a:gd name="T52" fmla="*/ 21 w 298"/>
                    <a:gd name="T53" fmla="*/ 135 h 302"/>
                    <a:gd name="T54" fmla="*/ 61 w 298"/>
                    <a:gd name="T55" fmla="*/ 103 h 302"/>
                    <a:gd name="T56" fmla="*/ 68 w 298"/>
                    <a:gd name="T57" fmla="*/ 151 h 302"/>
                    <a:gd name="T58" fmla="*/ 50 w 298"/>
                    <a:gd name="T59" fmla="*/ 193 h 302"/>
                    <a:gd name="T60" fmla="*/ 18 w 298"/>
                    <a:gd name="T61" fmla="*/ 159 h 302"/>
                    <a:gd name="T62" fmla="*/ 150 w 298"/>
                    <a:gd name="T63" fmla="*/ 16 h 302"/>
                    <a:gd name="T64" fmla="*/ 172 w 298"/>
                    <a:gd name="T65" fmla="*/ 25 h 302"/>
                    <a:gd name="T66" fmla="*/ 202 w 298"/>
                    <a:gd name="T67" fmla="*/ 75 h 302"/>
                    <a:gd name="T68" fmla="*/ 122 w 298"/>
                    <a:gd name="T69" fmla="*/ 70 h 302"/>
                    <a:gd name="T70" fmla="*/ 113 w 298"/>
                    <a:gd name="T71" fmla="*/ 40 h 302"/>
                    <a:gd name="T72" fmla="*/ 150 w 298"/>
                    <a:gd name="T73" fmla="*/ 16 h 302"/>
                    <a:gd name="T74" fmla="*/ 248 w 298"/>
                    <a:gd name="T75" fmla="*/ 108 h 302"/>
                    <a:gd name="T76" fmla="*/ 280 w 298"/>
                    <a:gd name="T77" fmla="*/ 142 h 302"/>
                    <a:gd name="T78" fmla="*/ 273 w 298"/>
                    <a:gd name="T79" fmla="*/ 173 h 302"/>
                    <a:gd name="T80" fmla="*/ 224 w 298"/>
                    <a:gd name="T81" fmla="*/ 203 h 302"/>
                    <a:gd name="T82" fmla="*/ 228 w 298"/>
                    <a:gd name="T83" fmla="*/ 124 h 302"/>
                    <a:gd name="T84" fmla="*/ 262 w 298"/>
                    <a:gd name="T85" fmla="*/ 97 h 302"/>
                    <a:gd name="T86" fmla="*/ 215 w 298"/>
                    <a:gd name="T87" fmla="*/ 63 h 302"/>
                    <a:gd name="T88" fmla="*/ 208 w 298"/>
                    <a:gd name="T89" fmla="*/ 30 h 302"/>
                    <a:gd name="T90" fmla="*/ 261 w 298"/>
                    <a:gd name="T91" fmla="*/ 79 h 302"/>
                    <a:gd name="T92" fmla="*/ 104 w 298"/>
                    <a:gd name="T93" fmla="*/ 24 h 302"/>
                    <a:gd name="T94" fmla="*/ 78 w 298"/>
                    <a:gd name="T95" fmla="*/ 79 h 302"/>
                    <a:gd name="T96" fmla="*/ 24 w 298"/>
                    <a:gd name="T97" fmla="*/ 106 h 302"/>
                    <a:gd name="T98" fmla="*/ 67 w 298"/>
                    <a:gd name="T99" fmla="*/ 46 h 302"/>
                    <a:gd name="T100" fmla="*/ 24 w 298"/>
                    <a:gd name="T101" fmla="*/ 196 h 302"/>
                    <a:gd name="T102" fmla="*/ 78 w 298"/>
                    <a:gd name="T103" fmla="*/ 223 h 302"/>
                    <a:gd name="T104" fmla="*/ 104 w 298"/>
                    <a:gd name="T105" fmla="*/ 277 h 302"/>
                    <a:gd name="T106" fmla="*/ 55 w 298"/>
                    <a:gd name="T107" fmla="*/ 245 h 302"/>
                    <a:gd name="T108" fmla="*/ 24 w 298"/>
                    <a:gd name="T109" fmla="*/ 196 h 302"/>
                    <a:gd name="T110" fmla="*/ 215 w 298"/>
                    <a:gd name="T111" fmla="*/ 238 h 302"/>
                    <a:gd name="T112" fmla="*/ 262 w 298"/>
                    <a:gd name="T113" fmla="*/ 203 h 302"/>
                    <a:gd name="T114" fmla="*/ 252 w 298"/>
                    <a:gd name="T115" fmla="*/ 235 h 302"/>
                    <a:gd name="T116" fmla="*/ 194 w 298"/>
                    <a:gd name="T117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98" h="302">
                      <a:moveTo>
                        <a:pt x="150" y="0"/>
                      </a:moveTo>
                      <a:lnTo>
                        <a:pt x="150" y="0"/>
                      </a:lnTo>
                      <a:lnTo>
                        <a:pt x="150" y="0"/>
                      </a:lnTo>
                      <a:lnTo>
                        <a:pt x="133" y="0"/>
                      </a:lnTo>
                      <a:lnTo>
                        <a:pt x="119" y="3"/>
                      </a:lnTo>
                      <a:lnTo>
                        <a:pt x="105" y="6"/>
                      </a:lnTo>
                      <a:lnTo>
                        <a:pt x="90" y="12"/>
                      </a:lnTo>
                      <a:lnTo>
                        <a:pt x="77" y="18"/>
                      </a:lnTo>
                      <a:lnTo>
                        <a:pt x="65" y="25"/>
                      </a:lnTo>
                      <a:lnTo>
                        <a:pt x="53" y="34"/>
                      </a:lnTo>
                      <a:lnTo>
                        <a:pt x="43" y="43"/>
                      </a:lnTo>
                      <a:lnTo>
                        <a:pt x="34" y="55"/>
                      </a:lnTo>
                      <a:lnTo>
                        <a:pt x="25" y="66"/>
                      </a:lnTo>
                      <a:lnTo>
                        <a:pt x="18" y="79"/>
                      </a:lnTo>
                      <a:lnTo>
                        <a:pt x="12" y="91"/>
                      </a:lnTo>
                      <a:lnTo>
                        <a:pt x="6" y="106"/>
                      </a:lnTo>
                      <a:lnTo>
                        <a:pt x="3" y="120"/>
                      </a:lnTo>
                      <a:lnTo>
                        <a:pt x="0" y="135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0" y="166"/>
                      </a:lnTo>
                      <a:lnTo>
                        <a:pt x="3" y="181"/>
                      </a:lnTo>
                      <a:lnTo>
                        <a:pt x="6" y="196"/>
                      </a:lnTo>
                      <a:lnTo>
                        <a:pt x="12" y="209"/>
                      </a:lnTo>
                      <a:lnTo>
                        <a:pt x="18" y="223"/>
                      </a:lnTo>
                      <a:lnTo>
                        <a:pt x="25" y="235"/>
                      </a:lnTo>
                      <a:lnTo>
                        <a:pt x="34" y="247"/>
                      </a:lnTo>
                      <a:lnTo>
                        <a:pt x="43" y="257"/>
                      </a:lnTo>
                      <a:lnTo>
                        <a:pt x="53" y="268"/>
                      </a:lnTo>
                      <a:lnTo>
                        <a:pt x="65" y="275"/>
                      </a:lnTo>
                      <a:lnTo>
                        <a:pt x="77" y="283"/>
                      </a:lnTo>
                      <a:lnTo>
                        <a:pt x="90" y="290"/>
                      </a:lnTo>
                      <a:lnTo>
                        <a:pt x="105" y="295"/>
                      </a:lnTo>
                      <a:lnTo>
                        <a:pt x="119" y="299"/>
                      </a:lnTo>
                      <a:lnTo>
                        <a:pt x="133" y="301"/>
                      </a:lnTo>
                      <a:lnTo>
                        <a:pt x="150" y="302"/>
                      </a:lnTo>
                      <a:lnTo>
                        <a:pt x="150" y="302"/>
                      </a:lnTo>
                      <a:lnTo>
                        <a:pt x="150" y="302"/>
                      </a:lnTo>
                      <a:lnTo>
                        <a:pt x="165" y="301"/>
                      </a:lnTo>
                      <a:lnTo>
                        <a:pt x="179" y="299"/>
                      </a:lnTo>
                      <a:lnTo>
                        <a:pt x="193" y="295"/>
                      </a:lnTo>
                      <a:lnTo>
                        <a:pt x="208" y="290"/>
                      </a:lnTo>
                      <a:lnTo>
                        <a:pt x="221" y="283"/>
                      </a:lnTo>
                      <a:lnTo>
                        <a:pt x="233" y="275"/>
                      </a:lnTo>
                      <a:lnTo>
                        <a:pt x="245" y="268"/>
                      </a:lnTo>
                      <a:lnTo>
                        <a:pt x="255" y="257"/>
                      </a:lnTo>
                      <a:lnTo>
                        <a:pt x="264" y="247"/>
                      </a:lnTo>
                      <a:lnTo>
                        <a:pt x="273" y="235"/>
                      </a:lnTo>
                      <a:lnTo>
                        <a:pt x="280" y="223"/>
                      </a:lnTo>
                      <a:lnTo>
                        <a:pt x="286" y="209"/>
                      </a:lnTo>
                      <a:lnTo>
                        <a:pt x="292" y="196"/>
                      </a:lnTo>
                      <a:lnTo>
                        <a:pt x="295" y="181"/>
                      </a:lnTo>
                      <a:lnTo>
                        <a:pt x="298" y="166"/>
                      </a:lnTo>
                      <a:lnTo>
                        <a:pt x="298" y="151"/>
                      </a:lnTo>
                      <a:lnTo>
                        <a:pt x="298" y="151"/>
                      </a:lnTo>
                      <a:lnTo>
                        <a:pt x="298" y="135"/>
                      </a:lnTo>
                      <a:lnTo>
                        <a:pt x="295" y="120"/>
                      </a:lnTo>
                      <a:lnTo>
                        <a:pt x="292" y="106"/>
                      </a:lnTo>
                      <a:lnTo>
                        <a:pt x="286" y="91"/>
                      </a:lnTo>
                      <a:lnTo>
                        <a:pt x="280" y="79"/>
                      </a:lnTo>
                      <a:lnTo>
                        <a:pt x="273" y="66"/>
                      </a:lnTo>
                      <a:lnTo>
                        <a:pt x="264" y="55"/>
                      </a:lnTo>
                      <a:lnTo>
                        <a:pt x="255" y="43"/>
                      </a:lnTo>
                      <a:lnTo>
                        <a:pt x="245" y="34"/>
                      </a:lnTo>
                      <a:lnTo>
                        <a:pt x="233" y="25"/>
                      </a:lnTo>
                      <a:lnTo>
                        <a:pt x="221" y="18"/>
                      </a:lnTo>
                      <a:lnTo>
                        <a:pt x="208" y="12"/>
                      </a:lnTo>
                      <a:lnTo>
                        <a:pt x="193" y="6"/>
                      </a:lnTo>
                      <a:lnTo>
                        <a:pt x="179" y="3"/>
                      </a:lnTo>
                      <a:lnTo>
                        <a:pt x="165" y="0"/>
                      </a:lnTo>
                      <a:lnTo>
                        <a:pt x="150" y="0"/>
                      </a:lnTo>
                      <a:lnTo>
                        <a:pt x="150" y="0"/>
                      </a:lnTo>
                      <a:close/>
                      <a:moveTo>
                        <a:pt x="150" y="284"/>
                      </a:moveTo>
                      <a:lnTo>
                        <a:pt x="150" y="284"/>
                      </a:lnTo>
                      <a:lnTo>
                        <a:pt x="150" y="284"/>
                      </a:lnTo>
                      <a:lnTo>
                        <a:pt x="141" y="284"/>
                      </a:lnTo>
                      <a:lnTo>
                        <a:pt x="133" y="281"/>
                      </a:lnTo>
                      <a:lnTo>
                        <a:pt x="126" y="275"/>
                      </a:lnTo>
                      <a:lnTo>
                        <a:pt x="120" y="269"/>
                      </a:lnTo>
                      <a:lnTo>
                        <a:pt x="113" y="260"/>
                      </a:lnTo>
                      <a:lnTo>
                        <a:pt x="107" y="251"/>
                      </a:lnTo>
                      <a:lnTo>
                        <a:pt x="102" y="239"/>
                      </a:lnTo>
                      <a:lnTo>
                        <a:pt x="98" y="227"/>
                      </a:lnTo>
                      <a:lnTo>
                        <a:pt x="98" y="227"/>
                      </a:lnTo>
                      <a:lnTo>
                        <a:pt x="122" y="230"/>
                      </a:lnTo>
                      <a:lnTo>
                        <a:pt x="150" y="232"/>
                      </a:lnTo>
                      <a:lnTo>
                        <a:pt x="150" y="232"/>
                      </a:lnTo>
                      <a:lnTo>
                        <a:pt x="176" y="230"/>
                      </a:lnTo>
                      <a:lnTo>
                        <a:pt x="202" y="227"/>
                      </a:lnTo>
                      <a:lnTo>
                        <a:pt x="202" y="227"/>
                      </a:lnTo>
                      <a:lnTo>
                        <a:pt x="196" y="239"/>
                      </a:lnTo>
                      <a:lnTo>
                        <a:pt x="191" y="251"/>
                      </a:lnTo>
                      <a:lnTo>
                        <a:pt x="185" y="260"/>
                      </a:lnTo>
                      <a:lnTo>
                        <a:pt x="178" y="269"/>
                      </a:lnTo>
                      <a:lnTo>
                        <a:pt x="172" y="275"/>
                      </a:lnTo>
                      <a:lnTo>
                        <a:pt x="165" y="281"/>
                      </a:lnTo>
                      <a:lnTo>
                        <a:pt x="157" y="284"/>
                      </a:lnTo>
                      <a:lnTo>
                        <a:pt x="150" y="284"/>
                      </a:lnTo>
                      <a:lnTo>
                        <a:pt x="150" y="284"/>
                      </a:lnTo>
                      <a:close/>
                      <a:moveTo>
                        <a:pt x="150" y="215"/>
                      </a:moveTo>
                      <a:lnTo>
                        <a:pt x="150" y="215"/>
                      </a:lnTo>
                      <a:lnTo>
                        <a:pt x="120" y="212"/>
                      </a:lnTo>
                      <a:lnTo>
                        <a:pt x="92" y="208"/>
                      </a:lnTo>
                      <a:lnTo>
                        <a:pt x="92" y="208"/>
                      </a:lnTo>
                      <a:lnTo>
                        <a:pt x="87" y="181"/>
                      </a:lnTo>
                      <a:lnTo>
                        <a:pt x="86" y="151"/>
                      </a:lnTo>
                      <a:lnTo>
                        <a:pt x="86" y="151"/>
                      </a:lnTo>
                      <a:lnTo>
                        <a:pt x="87" y="121"/>
                      </a:lnTo>
                      <a:lnTo>
                        <a:pt x="92" y="93"/>
                      </a:lnTo>
                      <a:lnTo>
                        <a:pt x="92" y="93"/>
                      </a:lnTo>
                      <a:lnTo>
                        <a:pt x="120" y="88"/>
                      </a:lnTo>
                      <a:lnTo>
                        <a:pt x="150" y="87"/>
                      </a:lnTo>
                      <a:lnTo>
                        <a:pt x="150" y="87"/>
                      </a:lnTo>
                      <a:lnTo>
                        <a:pt x="179" y="88"/>
                      </a:lnTo>
                      <a:lnTo>
                        <a:pt x="206" y="93"/>
                      </a:lnTo>
                      <a:lnTo>
                        <a:pt x="206" y="93"/>
                      </a:lnTo>
                      <a:lnTo>
                        <a:pt x="211" y="121"/>
                      </a:lnTo>
                      <a:lnTo>
                        <a:pt x="212" y="151"/>
                      </a:lnTo>
                      <a:lnTo>
                        <a:pt x="212" y="151"/>
                      </a:lnTo>
                      <a:lnTo>
                        <a:pt x="211" y="181"/>
                      </a:lnTo>
                      <a:lnTo>
                        <a:pt x="206" y="208"/>
                      </a:lnTo>
                      <a:lnTo>
                        <a:pt x="206" y="208"/>
                      </a:lnTo>
                      <a:lnTo>
                        <a:pt x="179" y="212"/>
                      </a:lnTo>
                      <a:lnTo>
                        <a:pt x="150" y="215"/>
                      </a:lnTo>
                      <a:lnTo>
                        <a:pt x="150" y="215"/>
                      </a:lnTo>
                      <a:close/>
                      <a:moveTo>
                        <a:pt x="16" y="151"/>
                      </a:moveTo>
                      <a:lnTo>
                        <a:pt x="16" y="151"/>
                      </a:lnTo>
                      <a:lnTo>
                        <a:pt x="16" y="151"/>
                      </a:lnTo>
                      <a:lnTo>
                        <a:pt x="16" y="151"/>
                      </a:lnTo>
                      <a:lnTo>
                        <a:pt x="18" y="142"/>
                      </a:lnTo>
                      <a:lnTo>
                        <a:pt x="21" y="135"/>
                      </a:lnTo>
                      <a:lnTo>
                        <a:pt x="25" y="127"/>
                      </a:lnTo>
                      <a:lnTo>
                        <a:pt x="33" y="121"/>
                      </a:lnTo>
                      <a:lnTo>
                        <a:pt x="40" y="114"/>
                      </a:lnTo>
                      <a:lnTo>
                        <a:pt x="50" y="108"/>
                      </a:lnTo>
                      <a:lnTo>
                        <a:pt x="61" y="103"/>
                      </a:lnTo>
                      <a:lnTo>
                        <a:pt x="74" y="99"/>
                      </a:lnTo>
                      <a:lnTo>
                        <a:pt x="74" y="99"/>
                      </a:lnTo>
                      <a:lnTo>
                        <a:pt x="70" y="124"/>
                      </a:lnTo>
                      <a:lnTo>
                        <a:pt x="68" y="151"/>
                      </a:lnTo>
                      <a:lnTo>
                        <a:pt x="68" y="151"/>
                      </a:lnTo>
                      <a:lnTo>
                        <a:pt x="70" y="178"/>
                      </a:lnTo>
                      <a:lnTo>
                        <a:pt x="74" y="203"/>
                      </a:lnTo>
                      <a:lnTo>
                        <a:pt x="74" y="203"/>
                      </a:lnTo>
                      <a:lnTo>
                        <a:pt x="61" y="199"/>
                      </a:lnTo>
                      <a:lnTo>
                        <a:pt x="50" y="193"/>
                      </a:lnTo>
                      <a:lnTo>
                        <a:pt x="40" y="187"/>
                      </a:lnTo>
                      <a:lnTo>
                        <a:pt x="33" y="181"/>
                      </a:lnTo>
                      <a:lnTo>
                        <a:pt x="25" y="173"/>
                      </a:lnTo>
                      <a:lnTo>
                        <a:pt x="21" y="166"/>
                      </a:lnTo>
                      <a:lnTo>
                        <a:pt x="18" y="159"/>
                      </a:lnTo>
                      <a:lnTo>
                        <a:pt x="16" y="151"/>
                      </a:lnTo>
                      <a:lnTo>
                        <a:pt x="16" y="151"/>
                      </a:lnTo>
                      <a:lnTo>
                        <a:pt x="16" y="151"/>
                      </a:lnTo>
                      <a:lnTo>
                        <a:pt x="16" y="151"/>
                      </a:lnTo>
                      <a:close/>
                      <a:moveTo>
                        <a:pt x="150" y="16"/>
                      </a:moveTo>
                      <a:lnTo>
                        <a:pt x="150" y="16"/>
                      </a:lnTo>
                      <a:lnTo>
                        <a:pt x="150" y="16"/>
                      </a:lnTo>
                      <a:lnTo>
                        <a:pt x="157" y="18"/>
                      </a:lnTo>
                      <a:lnTo>
                        <a:pt x="165" y="21"/>
                      </a:lnTo>
                      <a:lnTo>
                        <a:pt x="172" y="25"/>
                      </a:lnTo>
                      <a:lnTo>
                        <a:pt x="178" y="33"/>
                      </a:lnTo>
                      <a:lnTo>
                        <a:pt x="185" y="40"/>
                      </a:lnTo>
                      <a:lnTo>
                        <a:pt x="191" y="51"/>
                      </a:lnTo>
                      <a:lnTo>
                        <a:pt x="196" y="61"/>
                      </a:lnTo>
                      <a:lnTo>
                        <a:pt x="202" y="75"/>
                      </a:lnTo>
                      <a:lnTo>
                        <a:pt x="202" y="75"/>
                      </a:lnTo>
                      <a:lnTo>
                        <a:pt x="176" y="70"/>
                      </a:lnTo>
                      <a:lnTo>
                        <a:pt x="150" y="70"/>
                      </a:lnTo>
                      <a:lnTo>
                        <a:pt x="150" y="70"/>
                      </a:lnTo>
                      <a:lnTo>
                        <a:pt x="122" y="70"/>
                      </a:lnTo>
                      <a:lnTo>
                        <a:pt x="98" y="75"/>
                      </a:lnTo>
                      <a:lnTo>
                        <a:pt x="98" y="75"/>
                      </a:lnTo>
                      <a:lnTo>
                        <a:pt x="102" y="61"/>
                      </a:lnTo>
                      <a:lnTo>
                        <a:pt x="107" y="51"/>
                      </a:lnTo>
                      <a:lnTo>
                        <a:pt x="113" y="40"/>
                      </a:lnTo>
                      <a:lnTo>
                        <a:pt x="120" y="33"/>
                      </a:lnTo>
                      <a:lnTo>
                        <a:pt x="126" y="25"/>
                      </a:lnTo>
                      <a:lnTo>
                        <a:pt x="133" y="21"/>
                      </a:lnTo>
                      <a:lnTo>
                        <a:pt x="141" y="18"/>
                      </a:lnTo>
                      <a:lnTo>
                        <a:pt x="150" y="16"/>
                      </a:lnTo>
                      <a:lnTo>
                        <a:pt x="150" y="16"/>
                      </a:lnTo>
                      <a:close/>
                      <a:moveTo>
                        <a:pt x="224" y="99"/>
                      </a:moveTo>
                      <a:lnTo>
                        <a:pt x="224" y="99"/>
                      </a:lnTo>
                      <a:lnTo>
                        <a:pt x="237" y="103"/>
                      </a:lnTo>
                      <a:lnTo>
                        <a:pt x="248" y="108"/>
                      </a:lnTo>
                      <a:lnTo>
                        <a:pt x="258" y="114"/>
                      </a:lnTo>
                      <a:lnTo>
                        <a:pt x="265" y="121"/>
                      </a:lnTo>
                      <a:lnTo>
                        <a:pt x="273" y="127"/>
                      </a:lnTo>
                      <a:lnTo>
                        <a:pt x="277" y="135"/>
                      </a:lnTo>
                      <a:lnTo>
                        <a:pt x="280" y="142"/>
                      </a:lnTo>
                      <a:lnTo>
                        <a:pt x="282" y="151"/>
                      </a:lnTo>
                      <a:lnTo>
                        <a:pt x="282" y="151"/>
                      </a:lnTo>
                      <a:lnTo>
                        <a:pt x="280" y="159"/>
                      </a:lnTo>
                      <a:lnTo>
                        <a:pt x="277" y="166"/>
                      </a:lnTo>
                      <a:lnTo>
                        <a:pt x="273" y="173"/>
                      </a:lnTo>
                      <a:lnTo>
                        <a:pt x="265" y="181"/>
                      </a:lnTo>
                      <a:lnTo>
                        <a:pt x="258" y="187"/>
                      </a:lnTo>
                      <a:lnTo>
                        <a:pt x="248" y="193"/>
                      </a:lnTo>
                      <a:lnTo>
                        <a:pt x="237" y="199"/>
                      </a:lnTo>
                      <a:lnTo>
                        <a:pt x="224" y="203"/>
                      </a:lnTo>
                      <a:lnTo>
                        <a:pt x="224" y="203"/>
                      </a:lnTo>
                      <a:lnTo>
                        <a:pt x="228" y="178"/>
                      </a:lnTo>
                      <a:lnTo>
                        <a:pt x="230" y="151"/>
                      </a:lnTo>
                      <a:lnTo>
                        <a:pt x="230" y="151"/>
                      </a:lnTo>
                      <a:lnTo>
                        <a:pt x="228" y="124"/>
                      </a:lnTo>
                      <a:lnTo>
                        <a:pt x="224" y="99"/>
                      </a:lnTo>
                      <a:lnTo>
                        <a:pt x="224" y="99"/>
                      </a:lnTo>
                      <a:close/>
                      <a:moveTo>
                        <a:pt x="274" y="106"/>
                      </a:moveTo>
                      <a:lnTo>
                        <a:pt x="274" y="106"/>
                      </a:lnTo>
                      <a:lnTo>
                        <a:pt x="262" y="97"/>
                      </a:lnTo>
                      <a:lnTo>
                        <a:pt x="251" y="90"/>
                      </a:lnTo>
                      <a:lnTo>
                        <a:pt x="236" y="84"/>
                      </a:lnTo>
                      <a:lnTo>
                        <a:pt x="219" y="79"/>
                      </a:lnTo>
                      <a:lnTo>
                        <a:pt x="219" y="79"/>
                      </a:lnTo>
                      <a:lnTo>
                        <a:pt x="215" y="63"/>
                      </a:lnTo>
                      <a:lnTo>
                        <a:pt x="209" y="48"/>
                      </a:lnTo>
                      <a:lnTo>
                        <a:pt x="202" y="36"/>
                      </a:lnTo>
                      <a:lnTo>
                        <a:pt x="194" y="24"/>
                      </a:lnTo>
                      <a:lnTo>
                        <a:pt x="194" y="24"/>
                      </a:lnTo>
                      <a:lnTo>
                        <a:pt x="208" y="30"/>
                      </a:lnTo>
                      <a:lnTo>
                        <a:pt x="219" y="37"/>
                      </a:lnTo>
                      <a:lnTo>
                        <a:pt x="231" y="46"/>
                      </a:lnTo>
                      <a:lnTo>
                        <a:pt x="243" y="55"/>
                      </a:lnTo>
                      <a:lnTo>
                        <a:pt x="252" y="67"/>
                      </a:lnTo>
                      <a:lnTo>
                        <a:pt x="261" y="79"/>
                      </a:lnTo>
                      <a:lnTo>
                        <a:pt x="268" y="91"/>
                      </a:lnTo>
                      <a:lnTo>
                        <a:pt x="274" y="106"/>
                      </a:lnTo>
                      <a:lnTo>
                        <a:pt x="274" y="106"/>
                      </a:lnTo>
                      <a:close/>
                      <a:moveTo>
                        <a:pt x="104" y="24"/>
                      </a:moveTo>
                      <a:lnTo>
                        <a:pt x="104" y="24"/>
                      </a:lnTo>
                      <a:lnTo>
                        <a:pt x="96" y="36"/>
                      </a:lnTo>
                      <a:lnTo>
                        <a:pt x="89" y="48"/>
                      </a:lnTo>
                      <a:lnTo>
                        <a:pt x="83" y="63"/>
                      </a:lnTo>
                      <a:lnTo>
                        <a:pt x="78" y="79"/>
                      </a:lnTo>
                      <a:lnTo>
                        <a:pt x="78" y="79"/>
                      </a:lnTo>
                      <a:lnTo>
                        <a:pt x="62" y="84"/>
                      </a:lnTo>
                      <a:lnTo>
                        <a:pt x="47" y="90"/>
                      </a:lnTo>
                      <a:lnTo>
                        <a:pt x="35" y="97"/>
                      </a:lnTo>
                      <a:lnTo>
                        <a:pt x="24" y="106"/>
                      </a:lnTo>
                      <a:lnTo>
                        <a:pt x="24" y="106"/>
                      </a:lnTo>
                      <a:lnTo>
                        <a:pt x="30" y="91"/>
                      </a:lnTo>
                      <a:lnTo>
                        <a:pt x="37" y="79"/>
                      </a:lnTo>
                      <a:lnTo>
                        <a:pt x="46" y="67"/>
                      </a:lnTo>
                      <a:lnTo>
                        <a:pt x="55" y="55"/>
                      </a:lnTo>
                      <a:lnTo>
                        <a:pt x="67" y="46"/>
                      </a:lnTo>
                      <a:lnTo>
                        <a:pt x="78" y="37"/>
                      </a:lnTo>
                      <a:lnTo>
                        <a:pt x="90" y="30"/>
                      </a:lnTo>
                      <a:lnTo>
                        <a:pt x="104" y="24"/>
                      </a:lnTo>
                      <a:lnTo>
                        <a:pt x="104" y="24"/>
                      </a:lnTo>
                      <a:close/>
                      <a:moveTo>
                        <a:pt x="24" y="196"/>
                      </a:moveTo>
                      <a:lnTo>
                        <a:pt x="24" y="196"/>
                      </a:lnTo>
                      <a:lnTo>
                        <a:pt x="35" y="203"/>
                      </a:lnTo>
                      <a:lnTo>
                        <a:pt x="47" y="211"/>
                      </a:lnTo>
                      <a:lnTo>
                        <a:pt x="62" y="217"/>
                      </a:lnTo>
                      <a:lnTo>
                        <a:pt x="78" y="223"/>
                      </a:lnTo>
                      <a:lnTo>
                        <a:pt x="78" y="223"/>
                      </a:lnTo>
                      <a:lnTo>
                        <a:pt x="83" y="238"/>
                      </a:lnTo>
                      <a:lnTo>
                        <a:pt x="89" y="253"/>
                      </a:lnTo>
                      <a:lnTo>
                        <a:pt x="96" y="266"/>
                      </a:lnTo>
                      <a:lnTo>
                        <a:pt x="104" y="277"/>
                      </a:lnTo>
                      <a:lnTo>
                        <a:pt x="104" y="277"/>
                      </a:lnTo>
                      <a:lnTo>
                        <a:pt x="90" y="271"/>
                      </a:lnTo>
                      <a:lnTo>
                        <a:pt x="78" y="263"/>
                      </a:lnTo>
                      <a:lnTo>
                        <a:pt x="67" y="256"/>
                      </a:lnTo>
                      <a:lnTo>
                        <a:pt x="55" y="245"/>
                      </a:lnTo>
                      <a:lnTo>
                        <a:pt x="46" y="235"/>
                      </a:lnTo>
                      <a:lnTo>
                        <a:pt x="37" y="223"/>
                      </a:lnTo>
                      <a:lnTo>
                        <a:pt x="30" y="209"/>
                      </a:lnTo>
                      <a:lnTo>
                        <a:pt x="24" y="196"/>
                      </a:lnTo>
                      <a:lnTo>
                        <a:pt x="24" y="196"/>
                      </a:lnTo>
                      <a:close/>
                      <a:moveTo>
                        <a:pt x="194" y="277"/>
                      </a:moveTo>
                      <a:lnTo>
                        <a:pt x="194" y="277"/>
                      </a:lnTo>
                      <a:lnTo>
                        <a:pt x="202" y="266"/>
                      </a:lnTo>
                      <a:lnTo>
                        <a:pt x="209" y="253"/>
                      </a:lnTo>
                      <a:lnTo>
                        <a:pt x="215" y="238"/>
                      </a:lnTo>
                      <a:lnTo>
                        <a:pt x="219" y="223"/>
                      </a:lnTo>
                      <a:lnTo>
                        <a:pt x="219" y="223"/>
                      </a:lnTo>
                      <a:lnTo>
                        <a:pt x="236" y="217"/>
                      </a:lnTo>
                      <a:lnTo>
                        <a:pt x="251" y="211"/>
                      </a:lnTo>
                      <a:lnTo>
                        <a:pt x="262" y="203"/>
                      </a:lnTo>
                      <a:lnTo>
                        <a:pt x="274" y="196"/>
                      </a:lnTo>
                      <a:lnTo>
                        <a:pt x="274" y="196"/>
                      </a:lnTo>
                      <a:lnTo>
                        <a:pt x="268" y="209"/>
                      </a:lnTo>
                      <a:lnTo>
                        <a:pt x="261" y="223"/>
                      </a:lnTo>
                      <a:lnTo>
                        <a:pt x="252" y="235"/>
                      </a:lnTo>
                      <a:lnTo>
                        <a:pt x="243" y="245"/>
                      </a:lnTo>
                      <a:lnTo>
                        <a:pt x="231" y="256"/>
                      </a:lnTo>
                      <a:lnTo>
                        <a:pt x="219" y="263"/>
                      </a:lnTo>
                      <a:lnTo>
                        <a:pt x="208" y="271"/>
                      </a:lnTo>
                      <a:lnTo>
                        <a:pt x="194" y="277"/>
                      </a:lnTo>
                      <a:lnTo>
                        <a:pt x="194" y="27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ZA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51" name="Freeform 15"/>
                <p:cNvSpPr>
                  <a:spLocks noEditPoints="1"/>
                </p:cNvSpPr>
                <p:nvPr/>
              </p:nvSpPr>
              <p:spPr bwMode="auto">
                <a:xfrm>
                  <a:off x="1073" y="513"/>
                  <a:ext cx="157" cy="256"/>
                </a:xfrm>
                <a:custGeom>
                  <a:avLst/>
                  <a:gdLst>
                    <a:gd name="T0" fmla="*/ 157 w 315"/>
                    <a:gd name="T1" fmla="*/ 116 h 511"/>
                    <a:gd name="T2" fmla="*/ 174 w 315"/>
                    <a:gd name="T3" fmla="*/ 113 h 511"/>
                    <a:gd name="T4" fmla="*/ 187 w 315"/>
                    <a:gd name="T5" fmla="*/ 104 h 511"/>
                    <a:gd name="T6" fmla="*/ 196 w 315"/>
                    <a:gd name="T7" fmla="*/ 89 h 511"/>
                    <a:gd name="T8" fmla="*/ 200 w 315"/>
                    <a:gd name="T9" fmla="*/ 73 h 511"/>
                    <a:gd name="T10" fmla="*/ 199 w 315"/>
                    <a:gd name="T11" fmla="*/ 64 h 511"/>
                    <a:gd name="T12" fmla="*/ 193 w 315"/>
                    <a:gd name="T13" fmla="*/ 49 h 511"/>
                    <a:gd name="T14" fmla="*/ 181 w 315"/>
                    <a:gd name="T15" fmla="*/ 37 h 511"/>
                    <a:gd name="T16" fmla="*/ 166 w 315"/>
                    <a:gd name="T17" fmla="*/ 30 h 511"/>
                    <a:gd name="T18" fmla="*/ 157 w 315"/>
                    <a:gd name="T19" fmla="*/ 30 h 511"/>
                    <a:gd name="T20" fmla="*/ 139 w 315"/>
                    <a:gd name="T21" fmla="*/ 32 h 511"/>
                    <a:gd name="T22" fmla="*/ 126 w 315"/>
                    <a:gd name="T23" fmla="*/ 41 h 511"/>
                    <a:gd name="T24" fmla="*/ 117 w 315"/>
                    <a:gd name="T25" fmla="*/ 56 h 511"/>
                    <a:gd name="T26" fmla="*/ 114 w 315"/>
                    <a:gd name="T27" fmla="*/ 73 h 511"/>
                    <a:gd name="T28" fmla="*/ 114 w 315"/>
                    <a:gd name="T29" fmla="*/ 82 h 511"/>
                    <a:gd name="T30" fmla="*/ 122 w 315"/>
                    <a:gd name="T31" fmla="*/ 97 h 511"/>
                    <a:gd name="T32" fmla="*/ 132 w 315"/>
                    <a:gd name="T33" fmla="*/ 109 h 511"/>
                    <a:gd name="T34" fmla="*/ 148 w 315"/>
                    <a:gd name="T35" fmla="*/ 115 h 511"/>
                    <a:gd name="T36" fmla="*/ 157 w 315"/>
                    <a:gd name="T37" fmla="*/ 116 h 511"/>
                    <a:gd name="T38" fmla="*/ 309 w 315"/>
                    <a:gd name="T39" fmla="*/ 3 h 511"/>
                    <a:gd name="T40" fmla="*/ 294 w 315"/>
                    <a:gd name="T41" fmla="*/ 0 h 511"/>
                    <a:gd name="T42" fmla="*/ 280 w 315"/>
                    <a:gd name="T43" fmla="*/ 6 h 511"/>
                    <a:gd name="T44" fmla="*/ 131 w 315"/>
                    <a:gd name="T45" fmla="*/ 128 h 511"/>
                    <a:gd name="T46" fmla="*/ 36 w 315"/>
                    <a:gd name="T47" fmla="*/ 6 h 511"/>
                    <a:gd name="T48" fmla="*/ 22 w 315"/>
                    <a:gd name="T49" fmla="*/ 0 h 511"/>
                    <a:gd name="T50" fmla="*/ 7 w 315"/>
                    <a:gd name="T51" fmla="*/ 3 h 511"/>
                    <a:gd name="T52" fmla="*/ 3 w 315"/>
                    <a:gd name="T53" fmla="*/ 9 h 511"/>
                    <a:gd name="T54" fmla="*/ 1 w 315"/>
                    <a:gd name="T55" fmla="*/ 24 h 511"/>
                    <a:gd name="T56" fmla="*/ 110 w 315"/>
                    <a:gd name="T57" fmla="*/ 166 h 511"/>
                    <a:gd name="T58" fmla="*/ 113 w 315"/>
                    <a:gd name="T59" fmla="*/ 169 h 511"/>
                    <a:gd name="T60" fmla="*/ 113 w 315"/>
                    <a:gd name="T61" fmla="*/ 255 h 511"/>
                    <a:gd name="T62" fmla="*/ 113 w 315"/>
                    <a:gd name="T63" fmla="*/ 317 h 511"/>
                    <a:gd name="T64" fmla="*/ 113 w 315"/>
                    <a:gd name="T65" fmla="*/ 318 h 511"/>
                    <a:gd name="T66" fmla="*/ 113 w 315"/>
                    <a:gd name="T67" fmla="*/ 492 h 511"/>
                    <a:gd name="T68" fmla="*/ 114 w 315"/>
                    <a:gd name="T69" fmla="*/ 499 h 511"/>
                    <a:gd name="T70" fmla="*/ 125 w 315"/>
                    <a:gd name="T71" fmla="*/ 510 h 511"/>
                    <a:gd name="T72" fmla="*/ 134 w 315"/>
                    <a:gd name="T73" fmla="*/ 511 h 511"/>
                    <a:gd name="T74" fmla="*/ 148 w 315"/>
                    <a:gd name="T75" fmla="*/ 505 h 511"/>
                    <a:gd name="T76" fmla="*/ 154 w 315"/>
                    <a:gd name="T77" fmla="*/ 492 h 511"/>
                    <a:gd name="T78" fmla="*/ 162 w 315"/>
                    <a:gd name="T79" fmla="*/ 342 h 511"/>
                    <a:gd name="T80" fmla="*/ 162 w 315"/>
                    <a:gd name="T81" fmla="*/ 492 h 511"/>
                    <a:gd name="T82" fmla="*/ 168 w 315"/>
                    <a:gd name="T83" fmla="*/ 505 h 511"/>
                    <a:gd name="T84" fmla="*/ 182 w 315"/>
                    <a:gd name="T85" fmla="*/ 511 h 511"/>
                    <a:gd name="T86" fmla="*/ 190 w 315"/>
                    <a:gd name="T87" fmla="*/ 510 h 511"/>
                    <a:gd name="T88" fmla="*/ 202 w 315"/>
                    <a:gd name="T89" fmla="*/ 499 h 511"/>
                    <a:gd name="T90" fmla="*/ 203 w 315"/>
                    <a:gd name="T91" fmla="*/ 323 h 511"/>
                    <a:gd name="T92" fmla="*/ 203 w 315"/>
                    <a:gd name="T93" fmla="*/ 321 h 511"/>
                    <a:gd name="T94" fmla="*/ 203 w 315"/>
                    <a:gd name="T95" fmla="*/ 317 h 511"/>
                    <a:gd name="T96" fmla="*/ 203 w 315"/>
                    <a:gd name="T97" fmla="*/ 169 h 511"/>
                    <a:gd name="T98" fmla="*/ 312 w 315"/>
                    <a:gd name="T99" fmla="*/ 31 h 511"/>
                    <a:gd name="T100" fmla="*/ 315 w 315"/>
                    <a:gd name="T101" fmla="*/ 24 h 511"/>
                    <a:gd name="T102" fmla="*/ 313 w 315"/>
                    <a:gd name="T103" fmla="*/ 9 h 511"/>
                    <a:gd name="T104" fmla="*/ 309 w 315"/>
                    <a:gd name="T105" fmla="*/ 3 h 5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15" h="511">
                      <a:moveTo>
                        <a:pt x="157" y="116"/>
                      </a:moveTo>
                      <a:lnTo>
                        <a:pt x="157" y="116"/>
                      </a:lnTo>
                      <a:lnTo>
                        <a:pt x="166" y="115"/>
                      </a:lnTo>
                      <a:lnTo>
                        <a:pt x="174" y="113"/>
                      </a:lnTo>
                      <a:lnTo>
                        <a:pt x="181" y="109"/>
                      </a:lnTo>
                      <a:lnTo>
                        <a:pt x="187" y="104"/>
                      </a:lnTo>
                      <a:lnTo>
                        <a:pt x="193" y="97"/>
                      </a:lnTo>
                      <a:lnTo>
                        <a:pt x="196" y="89"/>
                      </a:lnTo>
                      <a:lnTo>
                        <a:pt x="199" y="82"/>
                      </a:lnTo>
                      <a:lnTo>
                        <a:pt x="200" y="73"/>
                      </a:lnTo>
                      <a:lnTo>
                        <a:pt x="200" y="73"/>
                      </a:lnTo>
                      <a:lnTo>
                        <a:pt x="199" y="64"/>
                      </a:lnTo>
                      <a:lnTo>
                        <a:pt x="196" y="56"/>
                      </a:lnTo>
                      <a:lnTo>
                        <a:pt x="193" y="49"/>
                      </a:lnTo>
                      <a:lnTo>
                        <a:pt x="187" y="41"/>
                      </a:lnTo>
                      <a:lnTo>
                        <a:pt x="181" y="37"/>
                      </a:lnTo>
                      <a:lnTo>
                        <a:pt x="174" y="32"/>
                      </a:lnTo>
                      <a:lnTo>
                        <a:pt x="166" y="30"/>
                      </a:lnTo>
                      <a:lnTo>
                        <a:pt x="157" y="30"/>
                      </a:lnTo>
                      <a:lnTo>
                        <a:pt x="157" y="30"/>
                      </a:lnTo>
                      <a:lnTo>
                        <a:pt x="148" y="30"/>
                      </a:lnTo>
                      <a:lnTo>
                        <a:pt x="139" y="32"/>
                      </a:lnTo>
                      <a:lnTo>
                        <a:pt x="132" y="37"/>
                      </a:lnTo>
                      <a:lnTo>
                        <a:pt x="126" y="41"/>
                      </a:lnTo>
                      <a:lnTo>
                        <a:pt x="122" y="49"/>
                      </a:lnTo>
                      <a:lnTo>
                        <a:pt x="117" y="56"/>
                      </a:lnTo>
                      <a:lnTo>
                        <a:pt x="114" y="64"/>
                      </a:lnTo>
                      <a:lnTo>
                        <a:pt x="114" y="73"/>
                      </a:lnTo>
                      <a:lnTo>
                        <a:pt x="114" y="73"/>
                      </a:lnTo>
                      <a:lnTo>
                        <a:pt x="114" y="82"/>
                      </a:lnTo>
                      <a:lnTo>
                        <a:pt x="117" y="89"/>
                      </a:lnTo>
                      <a:lnTo>
                        <a:pt x="122" y="97"/>
                      </a:lnTo>
                      <a:lnTo>
                        <a:pt x="126" y="104"/>
                      </a:lnTo>
                      <a:lnTo>
                        <a:pt x="132" y="109"/>
                      </a:lnTo>
                      <a:lnTo>
                        <a:pt x="139" y="113"/>
                      </a:lnTo>
                      <a:lnTo>
                        <a:pt x="148" y="115"/>
                      </a:lnTo>
                      <a:lnTo>
                        <a:pt x="157" y="116"/>
                      </a:lnTo>
                      <a:lnTo>
                        <a:pt x="157" y="116"/>
                      </a:lnTo>
                      <a:close/>
                      <a:moveTo>
                        <a:pt x="309" y="3"/>
                      </a:moveTo>
                      <a:lnTo>
                        <a:pt x="309" y="3"/>
                      </a:lnTo>
                      <a:lnTo>
                        <a:pt x="301" y="0"/>
                      </a:lnTo>
                      <a:lnTo>
                        <a:pt x="294" y="0"/>
                      </a:lnTo>
                      <a:lnTo>
                        <a:pt x="286" y="1"/>
                      </a:lnTo>
                      <a:lnTo>
                        <a:pt x="280" y="6"/>
                      </a:lnTo>
                      <a:lnTo>
                        <a:pt x="185" y="128"/>
                      </a:lnTo>
                      <a:lnTo>
                        <a:pt x="131" y="128"/>
                      </a:lnTo>
                      <a:lnTo>
                        <a:pt x="36" y="6"/>
                      </a:lnTo>
                      <a:lnTo>
                        <a:pt x="36" y="6"/>
                      </a:lnTo>
                      <a:lnTo>
                        <a:pt x="30" y="1"/>
                      </a:lnTo>
                      <a:lnTo>
                        <a:pt x="22" y="0"/>
                      </a:lnTo>
                      <a:lnTo>
                        <a:pt x="15" y="0"/>
                      </a:lnTo>
                      <a:lnTo>
                        <a:pt x="7" y="3"/>
                      </a:lnTo>
                      <a:lnTo>
                        <a:pt x="7" y="3"/>
                      </a:lnTo>
                      <a:lnTo>
                        <a:pt x="3" y="9"/>
                      </a:lnTo>
                      <a:lnTo>
                        <a:pt x="0" y="16"/>
                      </a:lnTo>
                      <a:lnTo>
                        <a:pt x="1" y="24"/>
                      </a:lnTo>
                      <a:lnTo>
                        <a:pt x="4" y="31"/>
                      </a:lnTo>
                      <a:lnTo>
                        <a:pt x="110" y="166"/>
                      </a:lnTo>
                      <a:lnTo>
                        <a:pt x="110" y="166"/>
                      </a:lnTo>
                      <a:lnTo>
                        <a:pt x="113" y="169"/>
                      </a:lnTo>
                      <a:lnTo>
                        <a:pt x="113" y="257"/>
                      </a:lnTo>
                      <a:lnTo>
                        <a:pt x="113" y="255"/>
                      </a:lnTo>
                      <a:lnTo>
                        <a:pt x="113" y="317"/>
                      </a:lnTo>
                      <a:lnTo>
                        <a:pt x="113" y="317"/>
                      </a:lnTo>
                      <a:lnTo>
                        <a:pt x="113" y="318"/>
                      </a:lnTo>
                      <a:lnTo>
                        <a:pt x="113" y="318"/>
                      </a:lnTo>
                      <a:lnTo>
                        <a:pt x="113" y="323"/>
                      </a:lnTo>
                      <a:lnTo>
                        <a:pt x="113" y="492"/>
                      </a:lnTo>
                      <a:lnTo>
                        <a:pt x="113" y="492"/>
                      </a:lnTo>
                      <a:lnTo>
                        <a:pt x="114" y="499"/>
                      </a:lnTo>
                      <a:lnTo>
                        <a:pt x="119" y="505"/>
                      </a:lnTo>
                      <a:lnTo>
                        <a:pt x="125" y="510"/>
                      </a:lnTo>
                      <a:lnTo>
                        <a:pt x="134" y="511"/>
                      </a:lnTo>
                      <a:lnTo>
                        <a:pt x="134" y="511"/>
                      </a:lnTo>
                      <a:lnTo>
                        <a:pt x="141" y="510"/>
                      </a:lnTo>
                      <a:lnTo>
                        <a:pt x="148" y="505"/>
                      </a:lnTo>
                      <a:lnTo>
                        <a:pt x="151" y="499"/>
                      </a:lnTo>
                      <a:lnTo>
                        <a:pt x="154" y="492"/>
                      </a:lnTo>
                      <a:lnTo>
                        <a:pt x="154" y="342"/>
                      </a:lnTo>
                      <a:lnTo>
                        <a:pt x="162" y="342"/>
                      </a:lnTo>
                      <a:lnTo>
                        <a:pt x="162" y="492"/>
                      </a:lnTo>
                      <a:lnTo>
                        <a:pt x="162" y="492"/>
                      </a:lnTo>
                      <a:lnTo>
                        <a:pt x="163" y="499"/>
                      </a:lnTo>
                      <a:lnTo>
                        <a:pt x="168" y="505"/>
                      </a:lnTo>
                      <a:lnTo>
                        <a:pt x="175" y="510"/>
                      </a:lnTo>
                      <a:lnTo>
                        <a:pt x="182" y="511"/>
                      </a:lnTo>
                      <a:lnTo>
                        <a:pt x="182" y="511"/>
                      </a:lnTo>
                      <a:lnTo>
                        <a:pt x="190" y="510"/>
                      </a:lnTo>
                      <a:lnTo>
                        <a:pt x="197" y="505"/>
                      </a:lnTo>
                      <a:lnTo>
                        <a:pt x="202" y="499"/>
                      </a:lnTo>
                      <a:lnTo>
                        <a:pt x="203" y="492"/>
                      </a:lnTo>
                      <a:lnTo>
                        <a:pt x="203" y="323"/>
                      </a:lnTo>
                      <a:lnTo>
                        <a:pt x="203" y="323"/>
                      </a:lnTo>
                      <a:lnTo>
                        <a:pt x="203" y="321"/>
                      </a:lnTo>
                      <a:lnTo>
                        <a:pt x="203" y="321"/>
                      </a:lnTo>
                      <a:lnTo>
                        <a:pt x="203" y="317"/>
                      </a:lnTo>
                      <a:lnTo>
                        <a:pt x="203" y="169"/>
                      </a:lnTo>
                      <a:lnTo>
                        <a:pt x="203" y="169"/>
                      </a:lnTo>
                      <a:lnTo>
                        <a:pt x="206" y="166"/>
                      </a:lnTo>
                      <a:lnTo>
                        <a:pt x="312" y="31"/>
                      </a:lnTo>
                      <a:lnTo>
                        <a:pt x="312" y="31"/>
                      </a:lnTo>
                      <a:lnTo>
                        <a:pt x="315" y="24"/>
                      </a:lnTo>
                      <a:lnTo>
                        <a:pt x="315" y="16"/>
                      </a:lnTo>
                      <a:lnTo>
                        <a:pt x="313" y="9"/>
                      </a:lnTo>
                      <a:lnTo>
                        <a:pt x="309" y="3"/>
                      </a:lnTo>
                      <a:lnTo>
                        <a:pt x="309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ZA" kern="0" dirty="0">
                    <a:solidFill>
                      <a:srgbClr val="002776"/>
                    </a:solidFill>
                  </a:endParaRPr>
                </a:p>
              </p:txBody>
            </p:sp>
          </p:grpSp>
        </p:grpSp>
        <p:sp>
          <p:nvSpPr>
            <p:cNvPr id="47" name="TextBox 46"/>
            <p:cNvSpPr txBox="1"/>
            <p:nvPr/>
          </p:nvSpPr>
          <p:spPr>
            <a:xfrm>
              <a:off x="1994189" y="2674132"/>
              <a:ext cx="6239886" cy="1036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0000"/>
                  </a:solidFill>
                </a:rPr>
                <a:t>Incluir critérios de procura e adaptação à camada de população do decreto 127/2002, a fim de rever a definição dos tipos de estabelecimentos usados para a planificação;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0000"/>
                  </a:solidFill>
                </a:rPr>
                <a:t>Elaborar uma lista de serviços essenciais a serem prestados nos níveis de cuidados primário e secundário, como forma de orientar a alocação estratégica.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0000"/>
                  </a:solidFill>
                </a:rPr>
                <a:t>Avaliar resultados do piloto da formula de Equinet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640350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40982" name="think-cell Slide" r:id="rId5" imgW="360" imgH="360" progId="">
              <p:embed/>
            </p:oleObj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14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54387" y="262668"/>
            <a:ext cx="5190851" cy="707886"/>
          </a:xfrm>
          <a:prstGeom prst="rect">
            <a:avLst/>
          </a:prstGeom>
          <a:solidFill>
            <a:srgbClr val="99FF3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r>
              <a:rPr lang="pt-PT" sz="2000" dirty="0"/>
              <a:t>Melhorar a eficiência da alocação ao sector da saúde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46854" y="-1981200"/>
            <a:ext cx="8152273" cy="5419245"/>
            <a:chOff x="991727" y="1443965"/>
            <a:chExt cx="8152273" cy="5113539"/>
          </a:xfrm>
        </p:grpSpPr>
        <p:sp>
          <p:nvSpPr>
            <p:cNvPr id="9" name="TextBox 8"/>
            <p:cNvSpPr txBox="1"/>
            <p:nvPr/>
          </p:nvSpPr>
          <p:spPr>
            <a:xfrm>
              <a:off x="1759638" y="4770060"/>
              <a:ext cx="7384362" cy="348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b="1" i="0" dirty="0">
                  <a:solidFill>
                    <a:srgbClr val="000000"/>
                  </a:solidFill>
                </a:rPr>
                <a:t>Introduzir seguros de saúde</a:t>
              </a:r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auto">
            <a:xfrm>
              <a:off x="1218240" y="1443965"/>
              <a:ext cx="40106" cy="41538"/>
            </a:xfrm>
            <a:custGeom>
              <a:avLst/>
              <a:gdLst>
                <a:gd name="T0" fmla="*/ 88 w 112"/>
                <a:gd name="T1" fmla="*/ 106 h 116"/>
                <a:gd name="T2" fmla="*/ 88 w 112"/>
                <a:gd name="T3" fmla="*/ 106 h 116"/>
                <a:gd name="T4" fmla="*/ 98 w 112"/>
                <a:gd name="T5" fmla="*/ 98 h 116"/>
                <a:gd name="T6" fmla="*/ 104 w 112"/>
                <a:gd name="T7" fmla="*/ 88 h 116"/>
                <a:gd name="T8" fmla="*/ 108 w 112"/>
                <a:gd name="T9" fmla="*/ 78 h 116"/>
                <a:gd name="T10" fmla="*/ 112 w 112"/>
                <a:gd name="T11" fmla="*/ 68 h 116"/>
                <a:gd name="T12" fmla="*/ 112 w 112"/>
                <a:gd name="T13" fmla="*/ 58 h 116"/>
                <a:gd name="T14" fmla="*/ 112 w 112"/>
                <a:gd name="T15" fmla="*/ 46 h 116"/>
                <a:gd name="T16" fmla="*/ 108 w 112"/>
                <a:gd name="T17" fmla="*/ 36 h 116"/>
                <a:gd name="T18" fmla="*/ 104 w 112"/>
                <a:gd name="T19" fmla="*/ 28 h 116"/>
                <a:gd name="T20" fmla="*/ 104 w 112"/>
                <a:gd name="T21" fmla="*/ 28 h 116"/>
                <a:gd name="T22" fmla="*/ 96 w 112"/>
                <a:gd name="T23" fmla="*/ 18 h 116"/>
                <a:gd name="T24" fmla="*/ 88 w 112"/>
                <a:gd name="T25" fmla="*/ 10 h 116"/>
                <a:gd name="T26" fmla="*/ 78 w 112"/>
                <a:gd name="T27" fmla="*/ 4 h 116"/>
                <a:gd name="T28" fmla="*/ 68 w 112"/>
                <a:gd name="T29" fmla="*/ 2 h 116"/>
                <a:gd name="T30" fmla="*/ 56 w 112"/>
                <a:gd name="T31" fmla="*/ 0 h 116"/>
                <a:gd name="T32" fmla="*/ 46 w 112"/>
                <a:gd name="T33" fmla="*/ 2 h 116"/>
                <a:gd name="T34" fmla="*/ 34 w 112"/>
                <a:gd name="T35" fmla="*/ 6 h 116"/>
                <a:gd name="T36" fmla="*/ 22 w 112"/>
                <a:gd name="T37" fmla="*/ 12 h 116"/>
                <a:gd name="T38" fmla="*/ 22 w 112"/>
                <a:gd name="T39" fmla="*/ 12 h 116"/>
                <a:gd name="T40" fmla="*/ 14 w 112"/>
                <a:gd name="T41" fmla="*/ 18 h 116"/>
                <a:gd name="T42" fmla="*/ 8 w 112"/>
                <a:gd name="T43" fmla="*/ 26 h 116"/>
                <a:gd name="T44" fmla="*/ 4 w 112"/>
                <a:gd name="T45" fmla="*/ 36 h 116"/>
                <a:gd name="T46" fmla="*/ 0 w 112"/>
                <a:gd name="T47" fmla="*/ 46 h 116"/>
                <a:gd name="T48" fmla="*/ 0 w 112"/>
                <a:gd name="T49" fmla="*/ 58 h 116"/>
                <a:gd name="T50" fmla="*/ 0 w 112"/>
                <a:gd name="T51" fmla="*/ 68 h 116"/>
                <a:gd name="T52" fmla="*/ 4 w 112"/>
                <a:gd name="T53" fmla="*/ 80 h 116"/>
                <a:gd name="T54" fmla="*/ 10 w 112"/>
                <a:gd name="T55" fmla="*/ 90 h 116"/>
                <a:gd name="T56" fmla="*/ 10 w 112"/>
                <a:gd name="T57" fmla="*/ 90 h 116"/>
                <a:gd name="T58" fmla="*/ 18 w 112"/>
                <a:gd name="T59" fmla="*/ 100 h 116"/>
                <a:gd name="T60" fmla="*/ 28 w 112"/>
                <a:gd name="T61" fmla="*/ 106 h 116"/>
                <a:gd name="T62" fmla="*/ 36 w 112"/>
                <a:gd name="T63" fmla="*/ 112 h 116"/>
                <a:gd name="T64" fmla="*/ 46 w 112"/>
                <a:gd name="T65" fmla="*/ 116 h 116"/>
                <a:gd name="T66" fmla="*/ 56 w 112"/>
                <a:gd name="T67" fmla="*/ 116 h 116"/>
                <a:gd name="T68" fmla="*/ 68 w 112"/>
                <a:gd name="T69" fmla="*/ 116 h 116"/>
                <a:gd name="T70" fmla="*/ 78 w 112"/>
                <a:gd name="T71" fmla="*/ 112 h 116"/>
                <a:gd name="T72" fmla="*/ 88 w 112"/>
                <a:gd name="T73" fmla="*/ 106 h 116"/>
                <a:gd name="T74" fmla="*/ 88 w 112"/>
                <a:gd name="T75" fmla="*/ 10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" h="116">
                  <a:moveTo>
                    <a:pt x="88" y="106"/>
                  </a:moveTo>
                  <a:lnTo>
                    <a:pt x="88" y="106"/>
                  </a:lnTo>
                  <a:lnTo>
                    <a:pt x="98" y="98"/>
                  </a:lnTo>
                  <a:lnTo>
                    <a:pt x="104" y="88"/>
                  </a:lnTo>
                  <a:lnTo>
                    <a:pt x="108" y="78"/>
                  </a:lnTo>
                  <a:lnTo>
                    <a:pt x="112" y="68"/>
                  </a:lnTo>
                  <a:lnTo>
                    <a:pt x="112" y="58"/>
                  </a:lnTo>
                  <a:lnTo>
                    <a:pt x="112" y="46"/>
                  </a:lnTo>
                  <a:lnTo>
                    <a:pt x="108" y="36"/>
                  </a:lnTo>
                  <a:lnTo>
                    <a:pt x="104" y="28"/>
                  </a:lnTo>
                  <a:lnTo>
                    <a:pt x="104" y="28"/>
                  </a:lnTo>
                  <a:lnTo>
                    <a:pt x="96" y="18"/>
                  </a:lnTo>
                  <a:lnTo>
                    <a:pt x="88" y="10"/>
                  </a:lnTo>
                  <a:lnTo>
                    <a:pt x="78" y="4"/>
                  </a:lnTo>
                  <a:lnTo>
                    <a:pt x="68" y="2"/>
                  </a:lnTo>
                  <a:lnTo>
                    <a:pt x="56" y="0"/>
                  </a:lnTo>
                  <a:lnTo>
                    <a:pt x="46" y="2"/>
                  </a:lnTo>
                  <a:lnTo>
                    <a:pt x="34" y="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4" y="18"/>
                  </a:lnTo>
                  <a:lnTo>
                    <a:pt x="8" y="26"/>
                  </a:lnTo>
                  <a:lnTo>
                    <a:pt x="4" y="36"/>
                  </a:lnTo>
                  <a:lnTo>
                    <a:pt x="0" y="46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4" y="8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8" y="100"/>
                  </a:lnTo>
                  <a:lnTo>
                    <a:pt x="28" y="106"/>
                  </a:lnTo>
                  <a:lnTo>
                    <a:pt x="36" y="112"/>
                  </a:lnTo>
                  <a:lnTo>
                    <a:pt x="46" y="116"/>
                  </a:lnTo>
                  <a:lnTo>
                    <a:pt x="56" y="116"/>
                  </a:lnTo>
                  <a:lnTo>
                    <a:pt x="68" y="116"/>
                  </a:lnTo>
                  <a:lnTo>
                    <a:pt x="78" y="112"/>
                  </a:lnTo>
                  <a:lnTo>
                    <a:pt x="88" y="106"/>
                  </a:lnTo>
                  <a:lnTo>
                    <a:pt x="88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152514" y="3365057"/>
              <a:ext cx="226341" cy="170903"/>
              <a:chOff x="4937125" y="2746375"/>
              <a:chExt cx="508000" cy="355600"/>
            </a:xfrm>
            <a:solidFill>
              <a:schemeClr val="bg1"/>
            </a:solidFill>
          </p:grpSpPr>
          <p:sp>
            <p:nvSpPr>
              <p:cNvPr id="32" name="Rectangle 47"/>
              <p:cNvSpPr>
                <a:spLocks noChangeArrowheads="1"/>
              </p:cNvSpPr>
              <p:nvPr/>
            </p:nvSpPr>
            <p:spPr bwMode="auto">
              <a:xfrm>
                <a:off x="5056188" y="2801938"/>
                <a:ext cx="268288" cy="381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PT" kern="0" dirty="0">
                  <a:solidFill>
                    <a:srgbClr val="002776"/>
                  </a:solidFill>
                </a:endParaRPr>
              </a:p>
            </p:txBody>
          </p:sp>
          <p:sp>
            <p:nvSpPr>
              <p:cNvPr id="33" name="Rectangle 48"/>
              <p:cNvSpPr>
                <a:spLocks noChangeArrowheads="1"/>
              </p:cNvSpPr>
              <p:nvPr/>
            </p:nvSpPr>
            <p:spPr bwMode="auto">
              <a:xfrm>
                <a:off x="5056188" y="2876550"/>
                <a:ext cx="268288" cy="365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PT" kern="0" dirty="0">
                  <a:solidFill>
                    <a:srgbClr val="002776"/>
                  </a:solidFill>
                </a:endParaRPr>
              </a:p>
            </p:txBody>
          </p:sp>
          <p:sp>
            <p:nvSpPr>
              <p:cNvPr id="34" name="Freeform 44"/>
              <p:cNvSpPr>
                <a:spLocks/>
              </p:cNvSpPr>
              <p:nvPr/>
            </p:nvSpPr>
            <p:spPr bwMode="auto">
              <a:xfrm>
                <a:off x="4937125" y="2746375"/>
                <a:ext cx="508000" cy="355600"/>
              </a:xfrm>
              <a:custGeom>
                <a:avLst/>
                <a:gdLst>
                  <a:gd name="T0" fmla="*/ 309 w 9920"/>
                  <a:gd name="T1" fmla="*/ 1268 h 6940"/>
                  <a:gd name="T2" fmla="*/ 331 w 9920"/>
                  <a:gd name="T3" fmla="*/ 1056 h 6940"/>
                  <a:gd name="T4" fmla="*/ 372 w 9920"/>
                  <a:gd name="T5" fmla="*/ 874 h 6940"/>
                  <a:gd name="T6" fmla="*/ 432 w 9920"/>
                  <a:gd name="T7" fmla="*/ 719 h 6940"/>
                  <a:gd name="T8" fmla="*/ 510 w 9920"/>
                  <a:gd name="T9" fmla="*/ 590 h 6940"/>
                  <a:gd name="T10" fmla="*/ 605 w 9920"/>
                  <a:gd name="T11" fmla="*/ 486 h 6940"/>
                  <a:gd name="T12" fmla="*/ 717 w 9920"/>
                  <a:gd name="T13" fmla="*/ 405 h 6940"/>
                  <a:gd name="T14" fmla="*/ 846 w 9920"/>
                  <a:gd name="T15" fmla="*/ 345 h 6940"/>
                  <a:gd name="T16" fmla="*/ 989 w 9920"/>
                  <a:gd name="T17" fmla="*/ 304 h 6940"/>
                  <a:gd name="T18" fmla="*/ 1149 w 9920"/>
                  <a:gd name="T19" fmla="*/ 281 h 6940"/>
                  <a:gd name="T20" fmla="*/ 1324 w 9920"/>
                  <a:gd name="T21" fmla="*/ 274 h 6940"/>
                  <a:gd name="T22" fmla="*/ 8717 w 9920"/>
                  <a:gd name="T23" fmla="*/ 277 h 6940"/>
                  <a:gd name="T24" fmla="*/ 8885 w 9920"/>
                  <a:gd name="T25" fmla="*/ 293 h 6940"/>
                  <a:gd name="T26" fmla="*/ 9037 w 9920"/>
                  <a:gd name="T27" fmla="*/ 327 h 6940"/>
                  <a:gd name="T28" fmla="*/ 9171 w 9920"/>
                  <a:gd name="T29" fmla="*/ 377 h 6940"/>
                  <a:gd name="T30" fmla="*/ 9288 w 9920"/>
                  <a:gd name="T31" fmla="*/ 450 h 6940"/>
                  <a:gd name="T32" fmla="*/ 9388 w 9920"/>
                  <a:gd name="T33" fmla="*/ 544 h 6940"/>
                  <a:gd name="T34" fmla="*/ 9469 w 9920"/>
                  <a:gd name="T35" fmla="*/ 663 h 6940"/>
                  <a:gd name="T36" fmla="*/ 9533 w 9920"/>
                  <a:gd name="T37" fmla="*/ 809 h 6940"/>
                  <a:gd name="T38" fmla="*/ 9579 w 9920"/>
                  <a:gd name="T39" fmla="*/ 984 h 6940"/>
                  <a:gd name="T40" fmla="*/ 9606 w 9920"/>
                  <a:gd name="T41" fmla="*/ 1189 h 6940"/>
                  <a:gd name="T42" fmla="*/ 9616 w 9920"/>
                  <a:gd name="T43" fmla="*/ 1428 h 6940"/>
                  <a:gd name="T44" fmla="*/ 9920 w 9920"/>
                  <a:gd name="T45" fmla="*/ 1086 h 6940"/>
                  <a:gd name="T46" fmla="*/ 9908 w 9920"/>
                  <a:gd name="T47" fmla="*/ 921 h 6940"/>
                  <a:gd name="T48" fmla="*/ 9871 w 9920"/>
                  <a:gd name="T49" fmla="*/ 763 h 6940"/>
                  <a:gd name="T50" fmla="*/ 9812 w 9920"/>
                  <a:gd name="T51" fmla="*/ 616 h 6940"/>
                  <a:gd name="T52" fmla="*/ 9734 w 9920"/>
                  <a:gd name="T53" fmla="*/ 479 h 6940"/>
                  <a:gd name="T54" fmla="*/ 9638 w 9920"/>
                  <a:gd name="T55" fmla="*/ 356 h 6940"/>
                  <a:gd name="T56" fmla="*/ 9524 w 9920"/>
                  <a:gd name="T57" fmla="*/ 248 h 6940"/>
                  <a:gd name="T58" fmla="*/ 9397 w 9920"/>
                  <a:gd name="T59" fmla="*/ 158 h 6940"/>
                  <a:gd name="T60" fmla="*/ 9256 w 9920"/>
                  <a:gd name="T61" fmla="*/ 85 h 6940"/>
                  <a:gd name="T62" fmla="*/ 9105 w 9920"/>
                  <a:gd name="T63" fmla="*/ 34 h 6940"/>
                  <a:gd name="T64" fmla="*/ 8945 w 9920"/>
                  <a:gd name="T65" fmla="*/ 6 h 6940"/>
                  <a:gd name="T66" fmla="*/ 1086 w 9920"/>
                  <a:gd name="T67" fmla="*/ 0 h 6940"/>
                  <a:gd name="T68" fmla="*/ 920 w 9920"/>
                  <a:gd name="T69" fmla="*/ 12 h 6940"/>
                  <a:gd name="T70" fmla="*/ 764 w 9920"/>
                  <a:gd name="T71" fmla="*/ 49 h 6940"/>
                  <a:gd name="T72" fmla="*/ 615 w 9920"/>
                  <a:gd name="T73" fmla="*/ 107 h 6940"/>
                  <a:gd name="T74" fmla="*/ 480 w 9920"/>
                  <a:gd name="T75" fmla="*/ 186 h 6940"/>
                  <a:gd name="T76" fmla="*/ 356 w 9920"/>
                  <a:gd name="T77" fmla="*/ 282 h 6940"/>
                  <a:gd name="T78" fmla="*/ 248 w 9920"/>
                  <a:gd name="T79" fmla="*/ 395 h 6940"/>
                  <a:gd name="T80" fmla="*/ 157 w 9920"/>
                  <a:gd name="T81" fmla="*/ 523 h 6940"/>
                  <a:gd name="T82" fmla="*/ 85 w 9920"/>
                  <a:gd name="T83" fmla="*/ 663 h 6940"/>
                  <a:gd name="T84" fmla="*/ 35 w 9920"/>
                  <a:gd name="T85" fmla="*/ 815 h 6940"/>
                  <a:gd name="T86" fmla="*/ 5 w 9920"/>
                  <a:gd name="T87" fmla="*/ 975 h 6940"/>
                  <a:gd name="T88" fmla="*/ 0 w 9920"/>
                  <a:gd name="T89" fmla="*/ 6940 h 69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920" h="6940">
                    <a:moveTo>
                      <a:pt x="304" y="1427"/>
                    </a:moveTo>
                    <a:lnTo>
                      <a:pt x="305" y="1346"/>
                    </a:lnTo>
                    <a:lnTo>
                      <a:pt x="309" y="1268"/>
                    </a:lnTo>
                    <a:lnTo>
                      <a:pt x="314" y="1194"/>
                    </a:lnTo>
                    <a:lnTo>
                      <a:pt x="321" y="1123"/>
                    </a:lnTo>
                    <a:lnTo>
                      <a:pt x="331" y="1056"/>
                    </a:lnTo>
                    <a:lnTo>
                      <a:pt x="342" y="992"/>
                    </a:lnTo>
                    <a:lnTo>
                      <a:pt x="356" y="931"/>
                    </a:lnTo>
                    <a:lnTo>
                      <a:pt x="372" y="874"/>
                    </a:lnTo>
                    <a:lnTo>
                      <a:pt x="391" y="819"/>
                    </a:lnTo>
                    <a:lnTo>
                      <a:pt x="410" y="767"/>
                    </a:lnTo>
                    <a:lnTo>
                      <a:pt x="432" y="719"/>
                    </a:lnTo>
                    <a:lnTo>
                      <a:pt x="456" y="673"/>
                    </a:lnTo>
                    <a:lnTo>
                      <a:pt x="482" y="630"/>
                    </a:lnTo>
                    <a:lnTo>
                      <a:pt x="510" y="590"/>
                    </a:lnTo>
                    <a:lnTo>
                      <a:pt x="539" y="553"/>
                    </a:lnTo>
                    <a:lnTo>
                      <a:pt x="572" y="519"/>
                    </a:lnTo>
                    <a:lnTo>
                      <a:pt x="605" y="486"/>
                    </a:lnTo>
                    <a:lnTo>
                      <a:pt x="640" y="457"/>
                    </a:lnTo>
                    <a:lnTo>
                      <a:pt x="678" y="430"/>
                    </a:lnTo>
                    <a:lnTo>
                      <a:pt x="717" y="405"/>
                    </a:lnTo>
                    <a:lnTo>
                      <a:pt x="758" y="383"/>
                    </a:lnTo>
                    <a:lnTo>
                      <a:pt x="801" y="363"/>
                    </a:lnTo>
                    <a:lnTo>
                      <a:pt x="846" y="345"/>
                    </a:lnTo>
                    <a:lnTo>
                      <a:pt x="892" y="330"/>
                    </a:lnTo>
                    <a:lnTo>
                      <a:pt x="940" y="315"/>
                    </a:lnTo>
                    <a:lnTo>
                      <a:pt x="989" y="304"/>
                    </a:lnTo>
                    <a:lnTo>
                      <a:pt x="1041" y="294"/>
                    </a:lnTo>
                    <a:lnTo>
                      <a:pt x="1094" y="287"/>
                    </a:lnTo>
                    <a:lnTo>
                      <a:pt x="1149" y="281"/>
                    </a:lnTo>
                    <a:lnTo>
                      <a:pt x="1206" y="277"/>
                    </a:lnTo>
                    <a:lnTo>
                      <a:pt x="1264" y="274"/>
                    </a:lnTo>
                    <a:lnTo>
                      <a:pt x="1324" y="274"/>
                    </a:lnTo>
                    <a:lnTo>
                      <a:pt x="8596" y="274"/>
                    </a:lnTo>
                    <a:lnTo>
                      <a:pt x="8657" y="274"/>
                    </a:lnTo>
                    <a:lnTo>
                      <a:pt x="8717" y="277"/>
                    </a:lnTo>
                    <a:lnTo>
                      <a:pt x="8775" y="280"/>
                    </a:lnTo>
                    <a:lnTo>
                      <a:pt x="8831" y="286"/>
                    </a:lnTo>
                    <a:lnTo>
                      <a:pt x="8885" y="293"/>
                    </a:lnTo>
                    <a:lnTo>
                      <a:pt x="8938" y="302"/>
                    </a:lnTo>
                    <a:lnTo>
                      <a:pt x="8988" y="313"/>
                    </a:lnTo>
                    <a:lnTo>
                      <a:pt x="9037" y="327"/>
                    </a:lnTo>
                    <a:lnTo>
                      <a:pt x="9083" y="341"/>
                    </a:lnTo>
                    <a:lnTo>
                      <a:pt x="9128" y="358"/>
                    </a:lnTo>
                    <a:lnTo>
                      <a:pt x="9171" y="377"/>
                    </a:lnTo>
                    <a:lnTo>
                      <a:pt x="9212" y="399"/>
                    </a:lnTo>
                    <a:lnTo>
                      <a:pt x="9251" y="424"/>
                    </a:lnTo>
                    <a:lnTo>
                      <a:pt x="9288" y="450"/>
                    </a:lnTo>
                    <a:lnTo>
                      <a:pt x="9323" y="478"/>
                    </a:lnTo>
                    <a:lnTo>
                      <a:pt x="9356" y="510"/>
                    </a:lnTo>
                    <a:lnTo>
                      <a:pt x="9388" y="544"/>
                    </a:lnTo>
                    <a:lnTo>
                      <a:pt x="9417" y="581"/>
                    </a:lnTo>
                    <a:lnTo>
                      <a:pt x="9443" y="621"/>
                    </a:lnTo>
                    <a:lnTo>
                      <a:pt x="9469" y="663"/>
                    </a:lnTo>
                    <a:lnTo>
                      <a:pt x="9492" y="709"/>
                    </a:lnTo>
                    <a:lnTo>
                      <a:pt x="9514" y="757"/>
                    </a:lnTo>
                    <a:lnTo>
                      <a:pt x="9533" y="809"/>
                    </a:lnTo>
                    <a:lnTo>
                      <a:pt x="9551" y="863"/>
                    </a:lnTo>
                    <a:lnTo>
                      <a:pt x="9566" y="922"/>
                    </a:lnTo>
                    <a:lnTo>
                      <a:pt x="9579" y="984"/>
                    </a:lnTo>
                    <a:lnTo>
                      <a:pt x="9590" y="1048"/>
                    </a:lnTo>
                    <a:lnTo>
                      <a:pt x="9599" y="1117"/>
                    </a:lnTo>
                    <a:lnTo>
                      <a:pt x="9606" y="1189"/>
                    </a:lnTo>
                    <a:lnTo>
                      <a:pt x="9612" y="1265"/>
                    </a:lnTo>
                    <a:lnTo>
                      <a:pt x="9615" y="1344"/>
                    </a:lnTo>
                    <a:lnTo>
                      <a:pt x="9616" y="1428"/>
                    </a:lnTo>
                    <a:lnTo>
                      <a:pt x="9616" y="6940"/>
                    </a:lnTo>
                    <a:lnTo>
                      <a:pt x="9920" y="6940"/>
                    </a:lnTo>
                    <a:lnTo>
                      <a:pt x="9920" y="1086"/>
                    </a:lnTo>
                    <a:lnTo>
                      <a:pt x="9919" y="1030"/>
                    </a:lnTo>
                    <a:lnTo>
                      <a:pt x="9914" y="975"/>
                    </a:lnTo>
                    <a:lnTo>
                      <a:pt x="9908" y="921"/>
                    </a:lnTo>
                    <a:lnTo>
                      <a:pt x="9897" y="868"/>
                    </a:lnTo>
                    <a:lnTo>
                      <a:pt x="9885" y="815"/>
                    </a:lnTo>
                    <a:lnTo>
                      <a:pt x="9871" y="763"/>
                    </a:lnTo>
                    <a:lnTo>
                      <a:pt x="9854" y="713"/>
                    </a:lnTo>
                    <a:lnTo>
                      <a:pt x="9835" y="663"/>
                    </a:lnTo>
                    <a:lnTo>
                      <a:pt x="9812" y="616"/>
                    </a:lnTo>
                    <a:lnTo>
                      <a:pt x="9788" y="568"/>
                    </a:lnTo>
                    <a:lnTo>
                      <a:pt x="9762" y="523"/>
                    </a:lnTo>
                    <a:lnTo>
                      <a:pt x="9734" y="479"/>
                    </a:lnTo>
                    <a:lnTo>
                      <a:pt x="9703" y="437"/>
                    </a:lnTo>
                    <a:lnTo>
                      <a:pt x="9672" y="395"/>
                    </a:lnTo>
                    <a:lnTo>
                      <a:pt x="9638" y="356"/>
                    </a:lnTo>
                    <a:lnTo>
                      <a:pt x="9601" y="318"/>
                    </a:lnTo>
                    <a:lnTo>
                      <a:pt x="9564" y="282"/>
                    </a:lnTo>
                    <a:lnTo>
                      <a:pt x="9524" y="248"/>
                    </a:lnTo>
                    <a:lnTo>
                      <a:pt x="9483" y="216"/>
                    </a:lnTo>
                    <a:lnTo>
                      <a:pt x="9440" y="186"/>
                    </a:lnTo>
                    <a:lnTo>
                      <a:pt x="9397" y="158"/>
                    </a:lnTo>
                    <a:lnTo>
                      <a:pt x="9351" y="131"/>
                    </a:lnTo>
                    <a:lnTo>
                      <a:pt x="9304" y="107"/>
                    </a:lnTo>
                    <a:lnTo>
                      <a:pt x="9256" y="85"/>
                    </a:lnTo>
                    <a:lnTo>
                      <a:pt x="9207" y="66"/>
                    </a:lnTo>
                    <a:lnTo>
                      <a:pt x="9156" y="49"/>
                    </a:lnTo>
                    <a:lnTo>
                      <a:pt x="9105" y="34"/>
                    </a:lnTo>
                    <a:lnTo>
                      <a:pt x="9052" y="22"/>
                    </a:lnTo>
                    <a:lnTo>
                      <a:pt x="8998" y="12"/>
                    </a:lnTo>
                    <a:lnTo>
                      <a:pt x="8945" y="6"/>
                    </a:lnTo>
                    <a:lnTo>
                      <a:pt x="8889" y="1"/>
                    </a:lnTo>
                    <a:lnTo>
                      <a:pt x="8833" y="0"/>
                    </a:lnTo>
                    <a:lnTo>
                      <a:pt x="1086" y="0"/>
                    </a:lnTo>
                    <a:lnTo>
                      <a:pt x="1031" y="1"/>
                    </a:lnTo>
                    <a:lnTo>
                      <a:pt x="975" y="6"/>
                    </a:lnTo>
                    <a:lnTo>
                      <a:pt x="920" y="12"/>
                    </a:lnTo>
                    <a:lnTo>
                      <a:pt x="868" y="22"/>
                    </a:lnTo>
                    <a:lnTo>
                      <a:pt x="815" y="34"/>
                    </a:lnTo>
                    <a:lnTo>
                      <a:pt x="764" y="49"/>
                    </a:lnTo>
                    <a:lnTo>
                      <a:pt x="713" y="66"/>
                    </a:lnTo>
                    <a:lnTo>
                      <a:pt x="664" y="85"/>
                    </a:lnTo>
                    <a:lnTo>
                      <a:pt x="615" y="107"/>
                    </a:lnTo>
                    <a:lnTo>
                      <a:pt x="569" y="131"/>
                    </a:lnTo>
                    <a:lnTo>
                      <a:pt x="523" y="158"/>
                    </a:lnTo>
                    <a:lnTo>
                      <a:pt x="480" y="186"/>
                    </a:lnTo>
                    <a:lnTo>
                      <a:pt x="436" y="216"/>
                    </a:lnTo>
                    <a:lnTo>
                      <a:pt x="396" y="248"/>
                    </a:lnTo>
                    <a:lnTo>
                      <a:pt x="356" y="282"/>
                    </a:lnTo>
                    <a:lnTo>
                      <a:pt x="319" y="318"/>
                    </a:lnTo>
                    <a:lnTo>
                      <a:pt x="282" y="356"/>
                    </a:lnTo>
                    <a:lnTo>
                      <a:pt x="248" y="395"/>
                    </a:lnTo>
                    <a:lnTo>
                      <a:pt x="216" y="437"/>
                    </a:lnTo>
                    <a:lnTo>
                      <a:pt x="185" y="479"/>
                    </a:lnTo>
                    <a:lnTo>
                      <a:pt x="157" y="523"/>
                    </a:lnTo>
                    <a:lnTo>
                      <a:pt x="132" y="568"/>
                    </a:lnTo>
                    <a:lnTo>
                      <a:pt x="107" y="616"/>
                    </a:lnTo>
                    <a:lnTo>
                      <a:pt x="85" y="663"/>
                    </a:lnTo>
                    <a:lnTo>
                      <a:pt x="66" y="713"/>
                    </a:lnTo>
                    <a:lnTo>
                      <a:pt x="49" y="763"/>
                    </a:lnTo>
                    <a:lnTo>
                      <a:pt x="35" y="815"/>
                    </a:lnTo>
                    <a:lnTo>
                      <a:pt x="22" y="868"/>
                    </a:lnTo>
                    <a:lnTo>
                      <a:pt x="12" y="921"/>
                    </a:lnTo>
                    <a:lnTo>
                      <a:pt x="5" y="975"/>
                    </a:lnTo>
                    <a:lnTo>
                      <a:pt x="1" y="1030"/>
                    </a:lnTo>
                    <a:lnTo>
                      <a:pt x="0" y="1086"/>
                    </a:lnTo>
                    <a:lnTo>
                      <a:pt x="0" y="6940"/>
                    </a:lnTo>
                    <a:lnTo>
                      <a:pt x="304" y="6940"/>
                    </a:lnTo>
                    <a:lnTo>
                      <a:pt x="304" y="14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PT" kern="0" dirty="0">
                  <a:solidFill>
                    <a:srgbClr val="002776"/>
                  </a:solidFill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991727" y="4610121"/>
              <a:ext cx="590166" cy="535417"/>
              <a:chOff x="994919" y="3533231"/>
              <a:chExt cx="590166" cy="535417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994919" y="3533231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3" name="Group 269"/>
              <p:cNvGrpSpPr>
                <a:grpSpLocks noChangeAspect="1"/>
              </p:cNvGrpSpPr>
              <p:nvPr/>
            </p:nvGrpSpPr>
            <p:grpSpPr bwMode="auto">
              <a:xfrm>
                <a:off x="1103936" y="3595343"/>
                <a:ext cx="421576" cy="398967"/>
                <a:chOff x="201" y="2609"/>
                <a:chExt cx="317" cy="300"/>
              </a:xfrm>
              <a:solidFill>
                <a:schemeClr val="bg1"/>
              </a:solidFill>
            </p:grpSpPr>
            <p:sp>
              <p:nvSpPr>
                <p:cNvPr id="24" name="Freeform 270"/>
                <p:cNvSpPr>
                  <a:spLocks/>
                </p:cNvSpPr>
                <p:nvPr/>
              </p:nvSpPr>
              <p:spPr bwMode="auto">
                <a:xfrm>
                  <a:off x="421" y="2780"/>
                  <a:ext cx="56" cy="56"/>
                </a:xfrm>
                <a:custGeom>
                  <a:avLst/>
                  <a:gdLst>
                    <a:gd name="T0" fmla="*/ 84 w 112"/>
                    <a:gd name="T1" fmla="*/ 105 h 112"/>
                    <a:gd name="T2" fmla="*/ 84 w 112"/>
                    <a:gd name="T3" fmla="*/ 105 h 112"/>
                    <a:gd name="T4" fmla="*/ 74 w 112"/>
                    <a:gd name="T5" fmla="*/ 110 h 112"/>
                    <a:gd name="T6" fmla="*/ 63 w 112"/>
                    <a:gd name="T7" fmla="*/ 112 h 112"/>
                    <a:gd name="T8" fmla="*/ 52 w 112"/>
                    <a:gd name="T9" fmla="*/ 112 h 112"/>
                    <a:gd name="T10" fmla="*/ 41 w 112"/>
                    <a:gd name="T11" fmla="*/ 111 h 112"/>
                    <a:gd name="T12" fmla="*/ 32 w 112"/>
                    <a:gd name="T13" fmla="*/ 108 h 112"/>
                    <a:gd name="T14" fmla="*/ 22 w 112"/>
                    <a:gd name="T15" fmla="*/ 102 h 112"/>
                    <a:gd name="T16" fmla="*/ 14 w 112"/>
                    <a:gd name="T17" fmla="*/ 94 h 112"/>
                    <a:gd name="T18" fmla="*/ 8 w 112"/>
                    <a:gd name="T19" fmla="*/ 85 h 112"/>
                    <a:gd name="T20" fmla="*/ 8 w 112"/>
                    <a:gd name="T21" fmla="*/ 85 h 112"/>
                    <a:gd name="T22" fmla="*/ 3 w 112"/>
                    <a:gd name="T23" fmla="*/ 74 h 112"/>
                    <a:gd name="T24" fmla="*/ 1 w 112"/>
                    <a:gd name="T25" fmla="*/ 63 h 112"/>
                    <a:gd name="T26" fmla="*/ 0 w 112"/>
                    <a:gd name="T27" fmla="*/ 53 h 112"/>
                    <a:gd name="T28" fmla="*/ 2 w 112"/>
                    <a:gd name="T29" fmla="*/ 42 h 112"/>
                    <a:gd name="T30" fmla="*/ 6 w 112"/>
                    <a:gd name="T31" fmla="*/ 32 h 112"/>
                    <a:gd name="T32" fmla="*/ 12 w 112"/>
                    <a:gd name="T33" fmla="*/ 23 h 112"/>
                    <a:gd name="T34" fmla="*/ 19 w 112"/>
                    <a:gd name="T35" fmla="*/ 14 h 112"/>
                    <a:gd name="T36" fmla="*/ 28 w 112"/>
                    <a:gd name="T37" fmla="*/ 9 h 112"/>
                    <a:gd name="T38" fmla="*/ 28 w 112"/>
                    <a:gd name="T39" fmla="*/ 9 h 112"/>
                    <a:gd name="T40" fmla="*/ 39 w 112"/>
                    <a:gd name="T41" fmla="*/ 4 h 112"/>
                    <a:gd name="T42" fmla="*/ 50 w 112"/>
                    <a:gd name="T43" fmla="*/ 1 h 112"/>
                    <a:gd name="T44" fmla="*/ 61 w 112"/>
                    <a:gd name="T45" fmla="*/ 0 h 112"/>
                    <a:gd name="T46" fmla="*/ 71 w 112"/>
                    <a:gd name="T47" fmla="*/ 3 h 112"/>
                    <a:gd name="T48" fmla="*/ 81 w 112"/>
                    <a:gd name="T49" fmla="*/ 6 h 112"/>
                    <a:gd name="T50" fmla="*/ 90 w 112"/>
                    <a:gd name="T51" fmla="*/ 12 h 112"/>
                    <a:gd name="T52" fmla="*/ 99 w 112"/>
                    <a:gd name="T53" fmla="*/ 19 h 112"/>
                    <a:gd name="T54" fmla="*/ 105 w 112"/>
                    <a:gd name="T55" fmla="*/ 29 h 112"/>
                    <a:gd name="T56" fmla="*/ 105 w 112"/>
                    <a:gd name="T57" fmla="*/ 29 h 112"/>
                    <a:gd name="T58" fmla="*/ 109 w 112"/>
                    <a:gd name="T59" fmla="*/ 40 h 112"/>
                    <a:gd name="T60" fmla="*/ 112 w 112"/>
                    <a:gd name="T61" fmla="*/ 50 h 112"/>
                    <a:gd name="T62" fmla="*/ 112 w 112"/>
                    <a:gd name="T63" fmla="*/ 61 h 112"/>
                    <a:gd name="T64" fmla="*/ 111 w 112"/>
                    <a:gd name="T65" fmla="*/ 72 h 112"/>
                    <a:gd name="T66" fmla="*/ 107 w 112"/>
                    <a:gd name="T67" fmla="*/ 81 h 112"/>
                    <a:gd name="T68" fmla="*/ 101 w 112"/>
                    <a:gd name="T69" fmla="*/ 91 h 112"/>
                    <a:gd name="T70" fmla="*/ 94 w 112"/>
                    <a:gd name="T71" fmla="*/ 99 h 112"/>
                    <a:gd name="T72" fmla="*/ 84 w 112"/>
                    <a:gd name="T73" fmla="*/ 105 h 112"/>
                    <a:gd name="T74" fmla="*/ 84 w 112"/>
                    <a:gd name="T75" fmla="*/ 10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2" h="112">
                      <a:moveTo>
                        <a:pt x="84" y="105"/>
                      </a:moveTo>
                      <a:lnTo>
                        <a:pt x="84" y="105"/>
                      </a:lnTo>
                      <a:lnTo>
                        <a:pt x="74" y="110"/>
                      </a:lnTo>
                      <a:lnTo>
                        <a:pt x="63" y="112"/>
                      </a:lnTo>
                      <a:lnTo>
                        <a:pt x="52" y="112"/>
                      </a:lnTo>
                      <a:lnTo>
                        <a:pt x="41" y="111"/>
                      </a:lnTo>
                      <a:lnTo>
                        <a:pt x="32" y="108"/>
                      </a:lnTo>
                      <a:lnTo>
                        <a:pt x="22" y="102"/>
                      </a:lnTo>
                      <a:lnTo>
                        <a:pt x="14" y="94"/>
                      </a:lnTo>
                      <a:lnTo>
                        <a:pt x="8" y="85"/>
                      </a:lnTo>
                      <a:lnTo>
                        <a:pt x="8" y="85"/>
                      </a:lnTo>
                      <a:lnTo>
                        <a:pt x="3" y="74"/>
                      </a:lnTo>
                      <a:lnTo>
                        <a:pt x="1" y="63"/>
                      </a:lnTo>
                      <a:lnTo>
                        <a:pt x="0" y="53"/>
                      </a:lnTo>
                      <a:lnTo>
                        <a:pt x="2" y="42"/>
                      </a:lnTo>
                      <a:lnTo>
                        <a:pt x="6" y="32"/>
                      </a:lnTo>
                      <a:lnTo>
                        <a:pt x="12" y="23"/>
                      </a:lnTo>
                      <a:lnTo>
                        <a:pt x="19" y="14"/>
                      </a:lnTo>
                      <a:lnTo>
                        <a:pt x="28" y="9"/>
                      </a:lnTo>
                      <a:lnTo>
                        <a:pt x="28" y="9"/>
                      </a:lnTo>
                      <a:lnTo>
                        <a:pt x="39" y="4"/>
                      </a:lnTo>
                      <a:lnTo>
                        <a:pt x="50" y="1"/>
                      </a:lnTo>
                      <a:lnTo>
                        <a:pt x="61" y="0"/>
                      </a:lnTo>
                      <a:lnTo>
                        <a:pt x="71" y="3"/>
                      </a:lnTo>
                      <a:lnTo>
                        <a:pt x="81" y="6"/>
                      </a:lnTo>
                      <a:lnTo>
                        <a:pt x="90" y="12"/>
                      </a:lnTo>
                      <a:lnTo>
                        <a:pt x="99" y="19"/>
                      </a:lnTo>
                      <a:lnTo>
                        <a:pt x="105" y="29"/>
                      </a:lnTo>
                      <a:lnTo>
                        <a:pt x="105" y="29"/>
                      </a:lnTo>
                      <a:lnTo>
                        <a:pt x="109" y="40"/>
                      </a:lnTo>
                      <a:lnTo>
                        <a:pt x="112" y="50"/>
                      </a:lnTo>
                      <a:lnTo>
                        <a:pt x="112" y="61"/>
                      </a:lnTo>
                      <a:lnTo>
                        <a:pt x="111" y="72"/>
                      </a:lnTo>
                      <a:lnTo>
                        <a:pt x="107" y="81"/>
                      </a:lnTo>
                      <a:lnTo>
                        <a:pt x="101" y="91"/>
                      </a:lnTo>
                      <a:lnTo>
                        <a:pt x="94" y="99"/>
                      </a:lnTo>
                      <a:lnTo>
                        <a:pt x="84" y="105"/>
                      </a:lnTo>
                      <a:lnTo>
                        <a:pt x="84" y="10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25" name="Freeform 271"/>
                <p:cNvSpPr>
                  <a:spLocks/>
                </p:cNvSpPr>
                <p:nvPr/>
              </p:nvSpPr>
              <p:spPr bwMode="auto">
                <a:xfrm>
                  <a:off x="255" y="2839"/>
                  <a:ext cx="163" cy="70"/>
                </a:xfrm>
                <a:custGeom>
                  <a:avLst/>
                  <a:gdLst>
                    <a:gd name="T0" fmla="*/ 78 w 328"/>
                    <a:gd name="T1" fmla="*/ 9 h 140"/>
                    <a:gd name="T2" fmla="*/ 66 w 328"/>
                    <a:gd name="T3" fmla="*/ 20 h 140"/>
                    <a:gd name="T4" fmla="*/ 56 w 328"/>
                    <a:gd name="T5" fmla="*/ 35 h 140"/>
                    <a:gd name="T6" fmla="*/ 52 w 328"/>
                    <a:gd name="T7" fmla="*/ 52 h 140"/>
                    <a:gd name="T8" fmla="*/ 54 w 328"/>
                    <a:gd name="T9" fmla="*/ 68 h 140"/>
                    <a:gd name="T10" fmla="*/ 56 w 328"/>
                    <a:gd name="T11" fmla="*/ 74 h 140"/>
                    <a:gd name="T12" fmla="*/ 66 w 328"/>
                    <a:gd name="T13" fmla="*/ 84 h 140"/>
                    <a:gd name="T14" fmla="*/ 78 w 328"/>
                    <a:gd name="T15" fmla="*/ 88 h 140"/>
                    <a:gd name="T16" fmla="*/ 92 w 328"/>
                    <a:gd name="T17" fmla="*/ 88 h 140"/>
                    <a:gd name="T18" fmla="*/ 98 w 328"/>
                    <a:gd name="T19" fmla="*/ 86 h 140"/>
                    <a:gd name="T20" fmla="*/ 117 w 328"/>
                    <a:gd name="T21" fmla="*/ 76 h 140"/>
                    <a:gd name="T22" fmla="*/ 133 w 328"/>
                    <a:gd name="T23" fmla="*/ 61 h 140"/>
                    <a:gd name="T24" fmla="*/ 143 w 328"/>
                    <a:gd name="T25" fmla="*/ 51 h 140"/>
                    <a:gd name="T26" fmla="*/ 167 w 328"/>
                    <a:gd name="T27" fmla="*/ 33 h 140"/>
                    <a:gd name="T28" fmla="*/ 179 w 328"/>
                    <a:gd name="T29" fmla="*/ 28 h 140"/>
                    <a:gd name="T30" fmla="*/ 192 w 328"/>
                    <a:gd name="T31" fmla="*/ 25 h 140"/>
                    <a:gd name="T32" fmla="*/ 208 w 328"/>
                    <a:gd name="T33" fmla="*/ 28 h 140"/>
                    <a:gd name="T34" fmla="*/ 225 w 328"/>
                    <a:gd name="T35" fmla="*/ 35 h 140"/>
                    <a:gd name="T36" fmla="*/ 246 w 328"/>
                    <a:gd name="T37" fmla="*/ 48 h 140"/>
                    <a:gd name="T38" fmla="*/ 252 w 328"/>
                    <a:gd name="T39" fmla="*/ 53 h 140"/>
                    <a:gd name="T40" fmla="*/ 262 w 328"/>
                    <a:gd name="T41" fmla="*/ 58 h 140"/>
                    <a:gd name="T42" fmla="*/ 272 w 328"/>
                    <a:gd name="T43" fmla="*/ 58 h 140"/>
                    <a:gd name="T44" fmla="*/ 280 w 328"/>
                    <a:gd name="T45" fmla="*/ 54 h 140"/>
                    <a:gd name="T46" fmla="*/ 285 w 328"/>
                    <a:gd name="T47" fmla="*/ 51 h 140"/>
                    <a:gd name="T48" fmla="*/ 305 w 328"/>
                    <a:gd name="T49" fmla="*/ 67 h 140"/>
                    <a:gd name="T50" fmla="*/ 328 w 328"/>
                    <a:gd name="T51" fmla="*/ 79 h 140"/>
                    <a:gd name="T52" fmla="*/ 315 w 328"/>
                    <a:gd name="T53" fmla="*/ 92 h 140"/>
                    <a:gd name="T54" fmla="*/ 290 w 328"/>
                    <a:gd name="T55" fmla="*/ 108 h 140"/>
                    <a:gd name="T56" fmla="*/ 278 w 328"/>
                    <a:gd name="T57" fmla="*/ 111 h 140"/>
                    <a:gd name="T58" fmla="*/ 260 w 328"/>
                    <a:gd name="T59" fmla="*/ 111 h 140"/>
                    <a:gd name="T60" fmla="*/ 245 w 328"/>
                    <a:gd name="T61" fmla="*/ 108 h 140"/>
                    <a:gd name="T62" fmla="*/ 229 w 328"/>
                    <a:gd name="T63" fmla="*/ 101 h 140"/>
                    <a:gd name="T64" fmla="*/ 215 w 328"/>
                    <a:gd name="T65" fmla="*/ 90 h 140"/>
                    <a:gd name="T66" fmla="*/ 200 w 328"/>
                    <a:gd name="T67" fmla="*/ 83 h 140"/>
                    <a:gd name="T68" fmla="*/ 189 w 328"/>
                    <a:gd name="T69" fmla="*/ 83 h 140"/>
                    <a:gd name="T70" fmla="*/ 178 w 328"/>
                    <a:gd name="T71" fmla="*/ 89 h 140"/>
                    <a:gd name="T72" fmla="*/ 168 w 328"/>
                    <a:gd name="T73" fmla="*/ 97 h 140"/>
                    <a:gd name="T74" fmla="*/ 146 w 328"/>
                    <a:gd name="T75" fmla="*/ 119 h 140"/>
                    <a:gd name="T76" fmla="*/ 123 w 328"/>
                    <a:gd name="T77" fmla="*/ 132 h 140"/>
                    <a:gd name="T78" fmla="*/ 115 w 328"/>
                    <a:gd name="T79" fmla="*/ 135 h 140"/>
                    <a:gd name="T80" fmla="*/ 98 w 328"/>
                    <a:gd name="T81" fmla="*/ 139 h 140"/>
                    <a:gd name="T82" fmla="*/ 80 w 328"/>
                    <a:gd name="T83" fmla="*/ 140 h 140"/>
                    <a:gd name="T84" fmla="*/ 65 w 328"/>
                    <a:gd name="T85" fmla="*/ 138 h 140"/>
                    <a:gd name="T86" fmla="*/ 49 w 328"/>
                    <a:gd name="T87" fmla="*/ 133 h 140"/>
                    <a:gd name="T88" fmla="*/ 35 w 328"/>
                    <a:gd name="T89" fmla="*/ 124 h 140"/>
                    <a:gd name="T90" fmla="*/ 23 w 328"/>
                    <a:gd name="T91" fmla="*/ 114 h 140"/>
                    <a:gd name="T92" fmla="*/ 12 w 328"/>
                    <a:gd name="T93" fmla="*/ 101 h 140"/>
                    <a:gd name="T94" fmla="*/ 5 w 328"/>
                    <a:gd name="T95" fmla="*/ 85 h 140"/>
                    <a:gd name="T96" fmla="*/ 3 w 328"/>
                    <a:gd name="T97" fmla="*/ 76 h 140"/>
                    <a:gd name="T98" fmla="*/ 0 w 328"/>
                    <a:gd name="T99" fmla="*/ 53 h 140"/>
                    <a:gd name="T100" fmla="*/ 3 w 328"/>
                    <a:gd name="T101" fmla="*/ 30 h 140"/>
                    <a:gd name="T102" fmla="*/ 10 w 328"/>
                    <a:gd name="T103" fmla="*/ 9 h 140"/>
                    <a:gd name="T104" fmla="*/ 15 w 328"/>
                    <a:gd name="T105" fmla="*/ 0 h 140"/>
                    <a:gd name="T106" fmla="*/ 46 w 328"/>
                    <a:gd name="T107" fmla="*/ 8 h 140"/>
                    <a:gd name="T108" fmla="*/ 78 w 328"/>
                    <a:gd name="T109" fmla="*/ 9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28" h="140">
                      <a:moveTo>
                        <a:pt x="78" y="9"/>
                      </a:moveTo>
                      <a:lnTo>
                        <a:pt x="78" y="9"/>
                      </a:lnTo>
                      <a:lnTo>
                        <a:pt x="72" y="14"/>
                      </a:lnTo>
                      <a:lnTo>
                        <a:pt x="66" y="20"/>
                      </a:lnTo>
                      <a:lnTo>
                        <a:pt x="61" y="27"/>
                      </a:lnTo>
                      <a:lnTo>
                        <a:pt x="56" y="35"/>
                      </a:lnTo>
                      <a:lnTo>
                        <a:pt x="54" y="43"/>
                      </a:lnTo>
                      <a:lnTo>
                        <a:pt x="52" y="52"/>
                      </a:lnTo>
                      <a:lnTo>
                        <a:pt x="52" y="60"/>
                      </a:lnTo>
                      <a:lnTo>
                        <a:pt x="54" y="68"/>
                      </a:lnTo>
                      <a:lnTo>
                        <a:pt x="54" y="68"/>
                      </a:lnTo>
                      <a:lnTo>
                        <a:pt x="56" y="74"/>
                      </a:lnTo>
                      <a:lnTo>
                        <a:pt x="61" y="79"/>
                      </a:lnTo>
                      <a:lnTo>
                        <a:pt x="66" y="84"/>
                      </a:lnTo>
                      <a:lnTo>
                        <a:pt x="72" y="86"/>
                      </a:lnTo>
                      <a:lnTo>
                        <a:pt x="78" y="88"/>
                      </a:lnTo>
                      <a:lnTo>
                        <a:pt x="85" y="89"/>
                      </a:lnTo>
                      <a:lnTo>
                        <a:pt x="92" y="88"/>
                      </a:lnTo>
                      <a:lnTo>
                        <a:pt x="98" y="86"/>
                      </a:lnTo>
                      <a:lnTo>
                        <a:pt x="98" y="86"/>
                      </a:lnTo>
                      <a:lnTo>
                        <a:pt x="108" y="82"/>
                      </a:lnTo>
                      <a:lnTo>
                        <a:pt x="117" y="76"/>
                      </a:lnTo>
                      <a:lnTo>
                        <a:pt x="124" y="68"/>
                      </a:lnTo>
                      <a:lnTo>
                        <a:pt x="133" y="61"/>
                      </a:lnTo>
                      <a:lnTo>
                        <a:pt x="133" y="61"/>
                      </a:lnTo>
                      <a:lnTo>
                        <a:pt x="143" y="51"/>
                      </a:lnTo>
                      <a:lnTo>
                        <a:pt x="155" y="40"/>
                      </a:lnTo>
                      <a:lnTo>
                        <a:pt x="167" y="33"/>
                      </a:lnTo>
                      <a:lnTo>
                        <a:pt x="173" y="29"/>
                      </a:lnTo>
                      <a:lnTo>
                        <a:pt x="179" y="28"/>
                      </a:lnTo>
                      <a:lnTo>
                        <a:pt x="186" y="27"/>
                      </a:lnTo>
                      <a:lnTo>
                        <a:pt x="192" y="25"/>
                      </a:lnTo>
                      <a:lnTo>
                        <a:pt x="200" y="27"/>
                      </a:lnTo>
                      <a:lnTo>
                        <a:pt x="208" y="28"/>
                      </a:lnTo>
                      <a:lnTo>
                        <a:pt x="216" y="31"/>
                      </a:lnTo>
                      <a:lnTo>
                        <a:pt x="225" y="35"/>
                      </a:lnTo>
                      <a:lnTo>
                        <a:pt x="235" y="41"/>
                      </a:lnTo>
                      <a:lnTo>
                        <a:pt x="246" y="48"/>
                      </a:lnTo>
                      <a:lnTo>
                        <a:pt x="246" y="48"/>
                      </a:lnTo>
                      <a:lnTo>
                        <a:pt x="252" y="53"/>
                      </a:lnTo>
                      <a:lnTo>
                        <a:pt x="258" y="57"/>
                      </a:lnTo>
                      <a:lnTo>
                        <a:pt x="262" y="58"/>
                      </a:lnTo>
                      <a:lnTo>
                        <a:pt x="267" y="59"/>
                      </a:lnTo>
                      <a:lnTo>
                        <a:pt x="272" y="58"/>
                      </a:lnTo>
                      <a:lnTo>
                        <a:pt x="277" y="57"/>
                      </a:lnTo>
                      <a:lnTo>
                        <a:pt x="280" y="54"/>
                      </a:lnTo>
                      <a:lnTo>
                        <a:pt x="285" y="51"/>
                      </a:lnTo>
                      <a:lnTo>
                        <a:pt x="285" y="51"/>
                      </a:lnTo>
                      <a:lnTo>
                        <a:pt x="295" y="60"/>
                      </a:lnTo>
                      <a:lnTo>
                        <a:pt x="305" y="67"/>
                      </a:lnTo>
                      <a:lnTo>
                        <a:pt x="316" y="73"/>
                      </a:lnTo>
                      <a:lnTo>
                        <a:pt x="328" y="79"/>
                      </a:lnTo>
                      <a:lnTo>
                        <a:pt x="328" y="79"/>
                      </a:lnTo>
                      <a:lnTo>
                        <a:pt x="315" y="92"/>
                      </a:lnTo>
                      <a:lnTo>
                        <a:pt x="302" y="102"/>
                      </a:lnTo>
                      <a:lnTo>
                        <a:pt x="290" y="108"/>
                      </a:lnTo>
                      <a:lnTo>
                        <a:pt x="278" y="111"/>
                      </a:lnTo>
                      <a:lnTo>
                        <a:pt x="278" y="111"/>
                      </a:lnTo>
                      <a:lnTo>
                        <a:pt x="268" y="111"/>
                      </a:lnTo>
                      <a:lnTo>
                        <a:pt x="260" y="111"/>
                      </a:lnTo>
                      <a:lnTo>
                        <a:pt x="252" y="110"/>
                      </a:lnTo>
                      <a:lnTo>
                        <a:pt x="245" y="108"/>
                      </a:lnTo>
                      <a:lnTo>
                        <a:pt x="237" y="104"/>
                      </a:lnTo>
                      <a:lnTo>
                        <a:pt x="229" y="101"/>
                      </a:lnTo>
                      <a:lnTo>
                        <a:pt x="215" y="90"/>
                      </a:lnTo>
                      <a:lnTo>
                        <a:pt x="215" y="90"/>
                      </a:lnTo>
                      <a:lnTo>
                        <a:pt x="206" y="85"/>
                      </a:lnTo>
                      <a:lnTo>
                        <a:pt x="200" y="83"/>
                      </a:lnTo>
                      <a:lnTo>
                        <a:pt x="195" y="82"/>
                      </a:lnTo>
                      <a:lnTo>
                        <a:pt x="189" y="83"/>
                      </a:lnTo>
                      <a:lnTo>
                        <a:pt x="184" y="85"/>
                      </a:lnTo>
                      <a:lnTo>
                        <a:pt x="178" y="89"/>
                      </a:lnTo>
                      <a:lnTo>
                        <a:pt x="168" y="97"/>
                      </a:lnTo>
                      <a:lnTo>
                        <a:pt x="168" y="97"/>
                      </a:lnTo>
                      <a:lnTo>
                        <a:pt x="158" y="108"/>
                      </a:lnTo>
                      <a:lnTo>
                        <a:pt x="146" y="119"/>
                      </a:lnTo>
                      <a:lnTo>
                        <a:pt x="131" y="128"/>
                      </a:lnTo>
                      <a:lnTo>
                        <a:pt x="123" y="132"/>
                      </a:lnTo>
                      <a:lnTo>
                        <a:pt x="115" y="135"/>
                      </a:lnTo>
                      <a:lnTo>
                        <a:pt x="115" y="135"/>
                      </a:lnTo>
                      <a:lnTo>
                        <a:pt x="106" y="138"/>
                      </a:lnTo>
                      <a:lnTo>
                        <a:pt x="98" y="139"/>
                      </a:lnTo>
                      <a:lnTo>
                        <a:pt x="88" y="140"/>
                      </a:lnTo>
                      <a:lnTo>
                        <a:pt x="80" y="140"/>
                      </a:lnTo>
                      <a:lnTo>
                        <a:pt x="73" y="139"/>
                      </a:lnTo>
                      <a:lnTo>
                        <a:pt x="65" y="138"/>
                      </a:lnTo>
                      <a:lnTo>
                        <a:pt x="56" y="135"/>
                      </a:lnTo>
                      <a:lnTo>
                        <a:pt x="49" y="133"/>
                      </a:lnTo>
                      <a:lnTo>
                        <a:pt x="42" y="129"/>
                      </a:lnTo>
                      <a:lnTo>
                        <a:pt x="35" y="124"/>
                      </a:lnTo>
                      <a:lnTo>
                        <a:pt x="29" y="120"/>
                      </a:lnTo>
                      <a:lnTo>
                        <a:pt x="23" y="114"/>
                      </a:lnTo>
                      <a:lnTo>
                        <a:pt x="17" y="108"/>
                      </a:lnTo>
                      <a:lnTo>
                        <a:pt x="12" y="101"/>
                      </a:lnTo>
                      <a:lnTo>
                        <a:pt x="9" y="93"/>
                      </a:lnTo>
                      <a:lnTo>
                        <a:pt x="5" y="85"/>
                      </a:lnTo>
                      <a:lnTo>
                        <a:pt x="5" y="85"/>
                      </a:lnTo>
                      <a:lnTo>
                        <a:pt x="3" y="76"/>
                      </a:lnTo>
                      <a:lnTo>
                        <a:pt x="1" y="65"/>
                      </a:lnTo>
                      <a:lnTo>
                        <a:pt x="0" y="53"/>
                      </a:lnTo>
                      <a:lnTo>
                        <a:pt x="1" y="42"/>
                      </a:lnTo>
                      <a:lnTo>
                        <a:pt x="3" y="30"/>
                      </a:lnTo>
                      <a:lnTo>
                        <a:pt x="6" y="20"/>
                      </a:lnTo>
                      <a:lnTo>
                        <a:pt x="10" y="9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30" y="5"/>
                      </a:lnTo>
                      <a:lnTo>
                        <a:pt x="46" y="8"/>
                      </a:lnTo>
                      <a:lnTo>
                        <a:pt x="62" y="9"/>
                      </a:lnTo>
                      <a:lnTo>
                        <a:pt x="78" y="9"/>
                      </a:lnTo>
                      <a:lnTo>
                        <a:pt x="78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26" name="Freeform 272"/>
                <p:cNvSpPr>
                  <a:spLocks noEditPoints="1"/>
                </p:cNvSpPr>
                <p:nvPr/>
              </p:nvSpPr>
              <p:spPr bwMode="auto">
                <a:xfrm>
                  <a:off x="380" y="2739"/>
                  <a:ext cx="138" cy="138"/>
                </a:xfrm>
                <a:custGeom>
                  <a:avLst/>
                  <a:gdLst>
                    <a:gd name="T0" fmla="*/ 194 w 275"/>
                    <a:gd name="T1" fmla="*/ 264 h 276"/>
                    <a:gd name="T2" fmla="*/ 155 w 275"/>
                    <a:gd name="T3" fmla="*/ 274 h 276"/>
                    <a:gd name="T4" fmla="*/ 114 w 275"/>
                    <a:gd name="T5" fmla="*/ 274 h 276"/>
                    <a:gd name="T6" fmla="*/ 77 w 275"/>
                    <a:gd name="T7" fmla="*/ 261 h 276"/>
                    <a:gd name="T8" fmla="*/ 44 w 275"/>
                    <a:gd name="T9" fmla="*/ 239 h 276"/>
                    <a:gd name="T10" fmla="*/ 18 w 275"/>
                    <a:gd name="T11" fmla="*/ 206 h 276"/>
                    <a:gd name="T12" fmla="*/ 7 w 275"/>
                    <a:gd name="T13" fmla="*/ 181 h 276"/>
                    <a:gd name="T14" fmla="*/ 0 w 275"/>
                    <a:gd name="T15" fmla="*/ 141 h 276"/>
                    <a:gd name="T16" fmla="*/ 4 w 275"/>
                    <a:gd name="T17" fmla="*/ 101 h 276"/>
                    <a:gd name="T18" fmla="*/ 20 w 275"/>
                    <a:gd name="T19" fmla="*/ 66 h 276"/>
                    <a:gd name="T20" fmla="*/ 45 w 275"/>
                    <a:gd name="T21" fmla="*/ 35 h 276"/>
                    <a:gd name="T22" fmla="*/ 69 w 275"/>
                    <a:gd name="T23" fmla="*/ 18 h 276"/>
                    <a:gd name="T24" fmla="*/ 107 w 275"/>
                    <a:gd name="T25" fmla="*/ 2 h 276"/>
                    <a:gd name="T26" fmla="*/ 146 w 275"/>
                    <a:gd name="T27" fmla="*/ 0 h 276"/>
                    <a:gd name="T28" fmla="*/ 186 w 275"/>
                    <a:gd name="T29" fmla="*/ 8 h 276"/>
                    <a:gd name="T30" fmla="*/ 220 w 275"/>
                    <a:gd name="T31" fmla="*/ 27 h 276"/>
                    <a:gd name="T32" fmla="*/ 249 w 275"/>
                    <a:gd name="T33" fmla="*/ 57 h 276"/>
                    <a:gd name="T34" fmla="*/ 263 w 275"/>
                    <a:gd name="T35" fmla="*/ 81 h 276"/>
                    <a:gd name="T36" fmla="*/ 274 w 275"/>
                    <a:gd name="T37" fmla="*/ 121 h 276"/>
                    <a:gd name="T38" fmla="*/ 274 w 275"/>
                    <a:gd name="T39" fmla="*/ 160 h 276"/>
                    <a:gd name="T40" fmla="*/ 261 w 275"/>
                    <a:gd name="T41" fmla="*/ 198 h 276"/>
                    <a:gd name="T42" fmla="*/ 238 w 275"/>
                    <a:gd name="T43" fmla="*/ 231 h 276"/>
                    <a:gd name="T44" fmla="*/ 206 w 275"/>
                    <a:gd name="T45" fmla="*/ 258 h 276"/>
                    <a:gd name="T46" fmla="*/ 175 w 275"/>
                    <a:gd name="T47" fmla="*/ 204 h 276"/>
                    <a:gd name="T48" fmla="*/ 193 w 275"/>
                    <a:gd name="T49" fmla="*/ 190 h 276"/>
                    <a:gd name="T50" fmla="*/ 206 w 275"/>
                    <a:gd name="T51" fmla="*/ 171 h 276"/>
                    <a:gd name="T52" fmla="*/ 213 w 275"/>
                    <a:gd name="T53" fmla="*/ 136 h 276"/>
                    <a:gd name="T54" fmla="*/ 209 w 275"/>
                    <a:gd name="T55" fmla="*/ 113 h 276"/>
                    <a:gd name="T56" fmla="*/ 203 w 275"/>
                    <a:gd name="T57" fmla="*/ 99 h 276"/>
                    <a:gd name="T58" fmla="*/ 189 w 275"/>
                    <a:gd name="T59" fmla="*/ 81 h 276"/>
                    <a:gd name="T60" fmla="*/ 170 w 275"/>
                    <a:gd name="T61" fmla="*/ 69 h 276"/>
                    <a:gd name="T62" fmla="*/ 136 w 275"/>
                    <a:gd name="T63" fmla="*/ 62 h 276"/>
                    <a:gd name="T64" fmla="*/ 113 w 275"/>
                    <a:gd name="T65" fmla="*/ 66 h 276"/>
                    <a:gd name="T66" fmla="*/ 99 w 275"/>
                    <a:gd name="T67" fmla="*/ 72 h 276"/>
                    <a:gd name="T68" fmla="*/ 82 w 275"/>
                    <a:gd name="T69" fmla="*/ 86 h 276"/>
                    <a:gd name="T70" fmla="*/ 69 w 275"/>
                    <a:gd name="T71" fmla="*/ 104 h 276"/>
                    <a:gd name="T72" fmla="*/ 62 w 275"/>
                    <a:gd name="T73" fmla="*/ 140 h 276"/>
                    <a:gd name="T74" fmla="*/ 65 w 275"/>
                    <a:gd name="T75" fmla="*/ 161 h 276"/>
                    <a:gd name="T76" fmla="*/ 71 w 275"/>
                    <a:gd name="T77" fmla="*/ 175 h 276"/>
                    <a:gd name="T78" fmla="*/ 86 w 275"/>
                    <a:gd name="T79" fmla="*/ 193 h 276"/>
                    <a:gd name="T80" fmla="*/ 103 w 275"/>
                    <a:gd name="T81" fmla="*/ 206 h 276"/>
                    <a:gd name="T82" fmla="*/ 139 w 275"/>
                    <a:gd name="T83" fmla="*/ 214 h 276"/>
                    <a:gd name="T84" fmla="*/ 161 w 275"/>
                    <a:gd name="T85" fmla="*/ 210 h 276"/>
                    <a:gd name="T86" fmla="*/ 175 w 275"/>
                    <a:gd name="T87" fmla="*/ 20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75" h="276">
                      <a:moveTo>
                        <a:pt x="206" y="258"/>
                      </a:moveTo>
                      <a:lnTo>
                        <a:pt x="206" y="258"/>
                      </a:lnTo>
                      <a:lnTo>
                        <a:pt x="194" y="264"/>
                      </a:lnTo>
                      <a:lnTo>
                        <a:pt x="181" y="268"/>
                      </a:lnTo>
                      <a:lnTo>
                        <a:pt x="168" y="272"/>
                      </a:lnTo>
                      <a:lnTo>
                        <a:pt x="155" y="274"/>
                      </a:lnTo>
                      <a:lnTo>
                        <a:pt x="140" y="276"/>
                      </a:lnTo>
                      <a:lnTo>
                        <a:pt x="127" y="276"/>
                      </a:lnTo>
                      <a:lnTo>
                        <a:pt x="114" y="274"/>
                      </a:lnTo>
                      <a:lnTo>
                        <a:pt x="101" y="271"/>
                      </a:lnTo>
                      <a:lnTo>
                        <a:pt x="89" y="267"/>
                      </a:lnTo>
                      <a:lnTo>
                        <a:pt x="77" y="261"/>
                      </a:lnTo>
                      <a:lnTo>
                        <a:pt x="65" y="255"/>
                      </a:lnTo>
                      <a:lnTo>
                        <a:pt x="55" y="248"/>
                      </a:lnTo>
                      <a:lnTo>
                        <a:pt x="44" y="239"/>
                      </a:lnTo>
                      <a:lnTo>
                        <a:pt x="34" y="229"/>
                      </a:lnTo>
                      <a:lnTo>
                        <a:pt x="26" y="218"/>
                      </a:lnTo>
                      <a:lnTo>
                        <a:pt x="18" y="206"/>
                      </a:lnTo>
                      <a:lnTo>
                        <a:pt x="18" y="206"/>
                      </a:lnTo>
                      <a:lnTo>
                        <a:pt x="12" y="194"/>
                      </a:lnTo>
                      <a:lnTo>
                        <a:pt x="7" y="181"/>
                      </a:lnTo>
                      <a:lnTo>
                        <a:pt x="2" y="168"/>
                      </a:lnTo>
                      <a:lnTo>
                        <a:pt x="0" y="155"/>
                      </a:lnTo>
                      <a:lnTo>
                        <a:pt x="0" y="141"/>
                      </a:lnTo>
                      <a:lnTo>
                        <a:pt x="0" y="128"/>
                      </a:lnTo>
                      <a:lnTo>
                        <a:pt x="1" y="115"/>
                      </a:lnTo>
                      <a:lnTo>
                        <a:pt x="4" y="101"/>
                      </a:lnTo>
                      <a:lnTo>
                        <a:pt x="8" y="90"/>
                      </a:lnTo>
                      <a:lnTo>
                        <a:pt x="13" y="78"/>
                      </a:lnTo>
                      <a:lnTo>
                        <a:pt x="20" y="66"/>
                      </a:lnTo>
                      <a:lnTo>
                        <a:pt x="27" y="55"/>
                      </a:lnTo>
                      <a:lnTo>
                        <a:pt x="35" y="44"/>
                      </a:lnTo>
                      <a:lnTo>
                        <a:pt x="45" y="35"/>
                      </a:lnTo>
                      <a:lnTo>
                        <a:pt x="57" y="26"/>
                      </a:lnTo>
                      <a:lnTo>
                        <a:pt x="69" y="18"/>
                      </a:lnTo>
                      <a:lnTo>
                        <a:pt x="69" y="18"/>
                      </a:lnTo>
                      <a:lnTo>
                        <a:pt x="81" y="12"/>
                      </a:lnTo>
                      <a:lnTo>
                        <a:pt x="94" y="6"/>
                      </a:lnTo>
                      <a:lnTo>
                        <a:pt x="107" y="2"/>
                      </a:lnTo>
                      <a:lnTo>
                        <a:pt x="120" y="0"/>
                      </a:lnTo>
                      <a:lnTo>
                        <a:pt x="133" y="0"/>
                      </a:lnTo>
                      <a:lnTo>
                        <a:pt x="146" y="0"/>
                      </a:lnTo>
                      <a:lnTo>
                        <a:pt x="159" y="1"/>
                      </a:lnTo>
                      <a:lnTo>
                        <a:pt x="173" y="5"/>
                      </a:lnTo>
                      <a:lnTo>
                        <a:pt x="186" y="8"/>
                      </a:lnTo>
                      <a:lnTo>
                        <a:pt x="198" y="13"/>
                      </a:lnTo>
                      <a:lnTo>
                        <a:pt x="209" y="20"/>
                      </a:lnTo>
                      <a:lnTo>
                        <a:pt x="220" y="27"/>
                      </a:lnTo>
                      <a:lnTo>
                        <a:pt x="231" y="36"/>
                      </a:lnTo>
                      <a:lnTo>
                        <a:pt x="240" y="45"/>
                      </a:lnTo>
                      <a:lnTo>
                        <a:pt x="249" y="57"/>
                      </a:lnTo>
                      <a:lnTo>
                        <a:pt x="257" y="68"/>
                      </a:lnTo>
                      <a:lnTo>
                        <a:pt x="257" y="68"/>
                      </a:lnTo>
                      <a:lnTo>
                        <a:pt x="263" y="81"/>
                      </a:lnTo>
                      <a:lnTo>
                        <a:pt x="268" y="94"/>
                      </a:lnTo>
                      <a:lnTo>
                        <a:pt x="271" y="107"/>
                      </a:lnTo>
                      <a:lnTo>
                        <a:pt x="274" y="121"/>
                      </a:lnTo>
                      <a:lnTo>
                        <a:pt x="275" y="134"/>
                      </a:lnTo>
                      <a:lnTo>
                        <a:pt x="275" y="147"/>
                      </a:lnTo>
                      <a:lnTo>
                        <a:pt x="274" y="160"/>
                      </a:lnTo>
                      <a:lnTo>
                        <a:pt x="270" y="173"/>
                      </a:lnTo>
                      <a:lnTo>
                        <a:pt x="267" y="186"/>
                      </a:lnTo>
                      <a:lnTo>
                        <a:pt x="261" y="198"/>
                      </a:lnTo>
                      <a:lnTo>
                        <a:pt x="255" y="210"/>
                      </a:lnTo>
                      <a:lnTo>
                        <a:pt x="248" y="221"/>
                      </a:lnTo>
                      <a:lnTo>
                        <a:pt x="238" y="231"/>
                      </a:lnTo>
                      <a:lnTo>
                        <a:pt x="229" y="241"/>
                      </a:lnTo>
                      <a:lnTo>
                        <a:pt x="218" y="249"/>
                      </a:lnTo>
                      <a:lnTo>
                        <a:pt x="206" y="258"/>
                      </a:lnTo>
                      <a:lnTo>
                        <a:pt x="206" y="258"/>
                      </a:lnTo>
                      <a:close/>
                      <a:moveTo>
                        <a:pt x="175" y="204"/>
                      </a:moveTo>
                      <a:lnTo>
                        <a:pt x="175" y="204"/>
                      </a:lnTo>
                      <a:lnTo>
                        <a:pt x="182" y="199"/>
                      </a:lnTo>
                      <a:lnTo>
                        <a:pt x="188" y="194"/>
                      </a:lnTo>
                      <a:lnTo>
                        <a:pt x="193" y="190"/>
                      </a:lnTo>
                      <a:lnTo>
                        <a:pt x="198" y="184"/>
                      </a:lnTo>
                      <a:lnTo>
                        <a:pt x="202" y="178"/>
                      </a:lnTo>
                      <a:lnTo>
                        <a:pt x="206" y="171"/>
                      </a:lnTo>
                      <a:lnTo>
                        <a:pt x="211" y="157"/>
                      </a:lnTo>
                      <a:lnTo>
                        <a:pt x="213" y="143"/>
                      </a:lnTo>
                      <a:lnTo>
                        <a:pt x="213" y="136"/>
                      </a:lnTo>
                      <a:lnTo>
                        <a:pt x="213" y="128"/>
                      </a:lnTo>
                      <a:lnTo>
                        <a:pt x="212" y="121"/>
                      </a:lnTo>
                      <a:lnTo>
                        <a:pt x="209" y="113"/>
                      </a:lnTo>
                      <a:lnTo>
                        <a:pt x="207" y="106"/>
                      </a:lnTo>
                      <a:lnTo>
                        <a:pt x="203" y="99"/>
                      </a:lnTo>
                      <a:lnTo>
                        <a:pt x="203" y="99"/>
                      </a:lnTo>
                      <a:lnTo>
                        <a:pt x="199" y="93"/>
                      </a:lnTo>
                      <a:lnTo>
                        <a:pt x="194" y="87"/>
                      </a:lnTo>
                      <a:lnTo>
                        <a:pt x="189" y="81"/>
                      </a:lnTo>
                      <a:lnTo>
                        <a:pt x="183" y="76"/>
                      </a:lnTo>
                      <a:lnTo>
                        <a:pt x="177" y="73"/>
                      </a:lnTo>
                      <a:lnTo>
                        <a:pt x="170" y="69"/>
                      </a:lnTo>
                      <a:lnTo>
                        <a:pt x="157" y="64"/>
                      </a:lnTo>
                      <a:lnTo>
                        <a:pt x="143" y="62"/>
                      </a:lnTo>
                      <a:lnTo>
                        <a:pt x="136" y="62"/>
                      </a:lnTo>
                      <a:lnTo>
                        <a:pt x="127" y="62"/>
                      </a:lnTo>
                      <a:lnTo>
                        <a:pt x="120" y="63"/>
                      </a:lnTo>
                      <a:lnTo>
                        <a:pt x="113" y="66"/>
                      </a:lnTo>
                      <a:lnTo>
                        <a:pt x="106" y="68"/>
                      </a:lnTo>
                      <a:lnTo>
                        <a:pt x="99" y="72"/>
                      </a:lnTo>
                      <a:lnTo>
                        <a:pt x="99" y="72"/>
                      </a:lnTo>
                      <a:lnTo>
                        <a:pt x="93" y="76"/>
                      </a:lnTo>
                      <a:lnTo>
                        <a:pt x="87" y="81"/>
                      </a:lnTo>
                      <a:lnTo>
                        <a:pt x="82" y="86"/>
                      </a:lnTo>
                      <a:lnTo>
                        <a:pt x="77" y="92"/>
                      </a:lnTo>
                      <a:lnTo>
                        <a:pt x="72" y="98"/>
                      </a:lnTo>
                      <a:lnTo>
                        <a:pt x="69" y="104"/>
                      </a:lnTo>
                      <a:lnTo>
                        <a:pt x="64" y="118"/>
                      </a:lnTo>
                      <a:lnTo>
                        <a:pt x="62" y="132"/>
                      </a:lnTo>
                      <a:lnTo>
                        <a:pt x="62" y="140"/>
                      </a:lnTo>
                      <a:lnTo>
                        <a:pt x="62" y="147"/>
                      </a:lnTo>
                      <a:lnTo>
                        <a:pt x="63" y="154"/>
                      </a:lnTo>
                      <a:lnTo>
                        <a:pt x="65" y="161"/>
                      </a:lnTo>
                      <a:lnTo>
                        <a:pt x="68" y="168"/>
                      </a:lnTo>
                      <a:lnTo>
                        <a:pt x="71" y="175"/>
                      </a:lnTo>
                      <a:lnTo>
                        <a:pt x="71" y="175"/>
                      </a:lnTo>
                      <a:lnTo>
                        <a:pt x="76" y="183"/>
                      </a:lnTo>
                      <a:lnTo>
                        <a:pt x="81" y="189"/>
                      </a:lnTo>
                      <a:lnTo>
                        <a:pt x="86" y="193"/>
                      </a:lnTo>
                      <a:lnTo>
                        <a:pt x="91" y="198"/>
                      </a:lnTo>
                      <a:lnTo>
                        <a:pt x="97" y="203"/>
                      </a:lnTo>
                      <a:lnTo>
                        <a:pt x="103" y="206"/>
                      </a:lnTo>
                      <a:lnTo>
                        <a:pt x="118" y="211"/>
                      </a:lnTo>
                      <a:lnTo>
                        <a:pt x="132" y="214"/>
                      </a:lnTo>
                      <a:lnTo>
                        <a:pt x="139" y="214"/>
                      </a:lnTo>
                      <a:lnTo>
                        <a:pt x="146" y="214"/>
                      </a:lnTo>
                      <a:lnTo>
                        <a:pt x="153" y="212"/>
                      </a:lnTo>
                      <a:lnTo>
                        <a:pt x="161" y="210"/>
                      </a:lnTo>
                      <a:lnTo>
                        <a:pt x="168" y="208"/>
                      </a:lnTo>
                      <a:lnTo>
                        <a:pt x="175" y="204"/>
                      </a:lnTo>
                      <a:lnTo>
                        <a:pt x="175" y="2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27" name="Freeform 273"/>
                <p:cNvSpPr>
                  <a:spLocks/>
                </p:cNvSpPr>
                <p:nvPr/>
              </p:nvSpPr>
              <p:spPr bwMode="auto">
                <a:xfrm>
                  <a:off x="201" y="2609"/>
                  <a:ext cx="59" cy="143"/>
                </a:xfrm>
                <a:custGeom>
                  <a:avLst/>
                  <a:gdLst>
                    <a:gd name="T0" fmla="*/ 118 w 118"/>
                    <a:gd name="T1" fmla="*/ 25 h 285"/>
                    <a:gd name="T2" fmla="*/ 118 w 118"/>
                    <a:gd name="T3" fmla="*/ 25 h 285"/>
                    <a:gd name="T4" fmla="*/ 117 w 118"/>
                    <a:gd name="T5" fmla="*/ 20 h 285"/>
                    <a:gd name="T6" fmla="*/ 116 w 118"/>
                    <a:gd name="T7" fmla="*/ 16 h 285"/>
                    <a:gd name="T8" fmla="*/ 113 w 118"/>
                    <a:gd name="T9" fmla="*/ 12 h 285"/>
                    <a:gd name="T10" fmla="*/ 111 w 118"/>
                    <a:gd name="T11" fmla="*/ 8 h 285"/>
                    <a:gd name="T12" fmla="*/ 107 w 118"/>
                    <a:gd name="T13" fmla="*/ 5 h 285"/>
                    <a:gd name="T14" fmla="*/ 102 w 118"/>
                    <a:gd name="T15" fmla="*/ 2 h 285"/>
                    <a:gd name="T16" fmla="*/ 98 w 118"/>
                    <a:gd name="T17" fmla="*/ 1 h 285"/>
                    <a:gd name="T18" fmla="*/ 93 w 118"/>
                    <a:gd name="T19" fmla="*/ 0 h 285"/>
                    <a:gd name="T20" fmla="*/ 93 w 118"/>
                    <a:gd name="T21" fmla="*/ 0 h 285"/>
                    <a:gd name="T22" fmla="*/ 88 w 118"/>
                    <a:gd name="T23" fmla="*/ 1 h 285"/>
                    <a:gd name="T24" fmla="*/ 83 w 118"/>
                    <a:gd name="T25" fmla="*/ 2 h 285"/>
                    <a:gd name="T26" fmla="*/ 75 w 118"/>
                    <a:gd name="T27" fmla="*/ 7 h 285"/>
                    <a:gd name="T28" fmla="*/ 75 w 118"/>
                    <a:gd name="T29" fmla="*/ 7 h 285"/>
                    <a:gd name="T30" fmla="*/ 66 w 118"/>
                    <a:gd name="T31" fmla="*/ 16 h 285"/>
                    <a:gd name="T32" fmla="*/ 56 w 118"/>
                    <a:gd name="T33" fmla="*/ 24 h 285"/>
                    <a:gd name="T34" fmla="*/ 46 w 118"/>
                    <a:gd name="T35" fmla="*/ 32 h 285"/>
                    <a:gd name="T36" fmla="*/ 39 w 118"/>
                    <a:gd name="T37" fmla="*/ 41 h 285"/>
                    <a:gd name="T38" fmla="*/ 32 w 118"/>
                    <a:gd name="T39" fmla="*/ 49 h 285"/>
                    <a:gd name="T40" fmla="*/ 26 w 118"/>
                    <a:gd name="T41" fmla="*/ 58 h 285"/>
                    <a:gd name="T42" fmla="*/ 15 w 118"/>
                    <a:gd name="T43" fmla="*/ 78 h 285"/>
                    <a:gd name="T44" fmla="*/ 8 w 118"/>
                    <a:gd name="T45" fmla="*/ 95 h 285"/>
                    <a:gd name="T46" fmla="*/ 4 w 118"/>
                    <a:gd name="T47" fmla="*/ 115 h 285"/>
                    <a:gd name="T48" fmla="*/ 1 w 118"/>
                    <a:gd name="T49" fmla="*/ 134 h 285"/>
                    <a:gd name="T50" fmla="*/ 0 w 118"/>
                    <a:gd name="T51" fmla="*/ 153 h 285"/>
                    <a:gd name="T52" fmla="*/ 1 w 118"/>
                    <a:gd name="T53" fmla="*/ 172 h 285"/>
                    <a:gd name="T54" fmla="*/ 5 w 118"/>
                    <a:gd name="T55" fmla="*/ 191 h 285"/>
                    <a:gd name="T56" fmla="*/ 8 w 118"/>
                    <a:gd name="T57" fmla="*/ 209 h 285"/>
                    <a:gd name="T58" fmla="*/ 13 w 118"/>
                    <a:gd name="T59" fmla="*/ 225 h 285"/>
                    <a:gd name="T60" fmla="*/ 19 w 118"/>
                    <a:gd name="T61" fmla="*/ 242 h 285"/>
                    <a:gd name="T62" fmla="*/ 25 w 118"/>
                    <a:gd name="T63" fmla="*/ 258 h 285"/>
                    <a:gd name="T64" fmla="*/ 39 w 118"/>
                    <a:gd name="T65" fmla="*/ 285 h 285"/>
                    <a:gd name="T66" fmla="*/ 39 w 118"/>
                    <a:gd name="T67" fmla="*/ 285 h 285"/>
                    <a:gd name="T68" fmla="*/ 43 w 118"/>
                    <a:gd name="T69" fmla="*/ 280 h 285"/>
                    <a:gd name="T70" fmla="*/ 48 w 118"/>
                    <a:gd name="T71" fmla="*/ 276 h 285"/>
                    <a:gd name="T72" fmla="*/ 54 w 118"/>
                    <a:gd name="T73" fmla="*/ 272 h 285"/>
                    <a:gd name="T74" fmla="*/ 58 w 118"/>
                    <a:gd name="T75" fmla="*/ 268 h 285"/>
                    <a:gd name="T76" fmla="*/ 64 w 118"/>
                    <a:gd name="T77" fmla="*/ 266 h 285"/>
                    <a:gd name="T78" fmla="*/ 70 w 118"/>
                    <a:gd name="T79" fmla="*/ 265 h 285"/>
                    <a:gd name="T80" fmla="*/ 77 w 118"/>
                    <a:gd name="T81" fmla="*/ 264 h 285"/>
                    <a:gd name="T82" fmla="*/ 83 w 118"/>
                    <a:gd name="T83" fmla="*/ 264 h 285"/>
                    <a:gd name="T84" fmla="*/ 83 w 118"/>
                    <a:gd name="T85" fmla="*/ 264 h 285"/>
                    <a:gd name="T86" fmla="*/ 73 w 118"/>
                    <a:gd name="T87" fmla="*/ 242 h 285"/>
                    <a:gd name="T88" fmla="*/ 62 w 118"/>
                    <a:gd name="T89" fmla="*/ 216 h 285"/>
                    <a:gd name="T90" fmla="*/ 58 w 118"/>
                    <a:gd name="T91" fmla="*/ 203 h 285"/>
                    <a:gd name="T92" fmla="*/ 55 w 118"/>
                    <a:gd name="T93" fmla="*/ 188 h 285"/>
                    <a:gd name="T94" fmla="*/ 52 w 118"/>
                    <a:gd name="T95" fmla="*/ 174 h 285"/>
                    <a:gd name="T96" fmla="*/ 51 w 118"/>
                    <a:gd name="T97" fmla="*/ 160 h 285"/>
                    <a:gd name="T98" fmla="*/ 51 w 118"/>
                    <a:gd name="T99" fmla="*/ 144 h 285"/>
                    <a:gd name="T100" fmla="*/ 52 w 118"/>
                    <a:gd name="T101" fmla="*/ 130 h 285"/>
                    <a:gd name="T102" fmla="*/ 56 w 118"/>
                    <a:gd name="T103" fmla="*/ 115 h 285"/>
                    <a:gd name="T104" fmla="*/ 61 w 118"/>
                    <a:gd name="T105" fmla="*/ 100 h 285"/>
                    <a:gd name="T106" fmla="*/ 68 w 118"/>
                    <a:gd name="T107" fmla="*/ 86 h 285"/>
                    <a:gd name="T108" fmla="*/ 77 w 118"/>
                    <a:gd name="T109" fmla="*/ 73 h 285"/>
                    <a:gd name="T110" fmla="*/ 89 w 118"/>
                    <a:gd name="T111" fmla="*/ 60 h 285"/>
                    <a:gd name="T112" fmla="*/ 105 w 118"/>
                    <a:gd name="T113" fmla="*/ 48 h 285"/>
                    <a:gd name="T114" fmla="*/ 105 w 118"/>
                    <a:gd name="T115" fmla="*/ 48 h 285"/>
                    <a:gd name="T116" fmla="*/ 110 w 118"/>
                    <a:gd name="T117" fmla="*/ 43 h 285"/>
                    <a:gd name="T118" fmla="*/ 114 w 118"/>
                    <a:gd name="T119" fmla="*/ 38 h 285"/>
                    <a:gd name="T120" fmla="*/ 117 w 118"/>
                    <a:gd name="T121" fmla="*/ 32 h 285"/>
                    <a:gd name="T122" fmla="*/ 118 w 118"/>
                    <a:gd name="T123" fmla="*/ 25 h 285"/>
                    <a:gd name="T124" fmla="*/ 118 w 118"/>
                    <a:gd name="T125" fmla="*/ 25 h 2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" h="285">
                      <a:moveTo>
                        <a:pt x="118" y="25"/>
                      </a:moveTo>
                      <a:lnTo>
                        <a:pt x="118" y="25"/>
                      </a:lnTo>
                      <a:lnTo>
                        <a:pt x="117" y="20"/>
                      </a:lnTo>
                      <a:lnTo>
                        <a:pt x="116" y="16"/>
                      </a:lnTo>
                      <a:lnTo>
                        <a:pt x="113" y="12"/>
                      </a:lnTo>
                      <a:lnTo>
                        <a:pt x="111" y="8"/>
                      </a:lnTo>
                      <a:lnTo>
                        <a:pt x="107" y="5"/>
                      </a:lnTo>
                      <a:lnTo>
                        <a:pt x="102" y="2"/>
                      </a:lnTo>
                      <a:lnTo>
                        <a:pt x="98" y="1"/>
                      </a:lnTo>
                      <a:lnTo>
                        <a:pt x="93" y="0"/>
                      </a:lnTo>
                      <a:lnTo>
                        <a:pt x="93" y="0"/>
                      </a:lnTo>
                      <a:lnTo>
                        <a:pt x="88" y="1"/>
                      </a:lnTo>
                      <a:lnTo>
                        <a:pt x="83" y="2"/>
                      </a:lnTo>
                      <a:lnTo>
                        <a:pt x="75" y="7"/>
                      </a:lnTo>
                      <a:lnTo>
                        <a:pt x="75" y="7"/>
                      </a:lnTo>
                      <a:lnTo>
                        <a:pt x="66" y="16"/>
                      </a:lnTo>
                      <a:lnTo>
                        <a:pt x="56" y="24"/>
                      </a:lnTo>
                      <a:lnTo>
                        <a:pt x="46" y="32"/>
                      </a:lnTo>
                      <a:lnTo>
                        <a:pt x="39" y="41"/>
                      </a:lnTo>
                      <a:lnTo>
                        <a:pt x="32" y="49"/>
                      </a:lnTo>
                      <a:lnTo>
                        <a:pt x="26" y="58"/>
                      </a:lnTo>
                      <a:lnTo>
                        <a:pt x="15" y="78"/>
                      </a:lnTo>
                      <a:lnTo>
                        <a:pt x="8" y="95"/>
                      </a:lnTo>
                      <a:lnTo>
                        <a:pt x="4" y="115"/>
                      </a:lnTo>
                      <a:lnTo>
                        <a:pt x="1" y="134"/>
                      </a:lnTo>
                      <a:lnTo>
                        <a:pt x="0" y="153"/>
                      </a:lnTo>
                      <a:lnTo>
                        <a:pt x="1" y="172"/>
                      </a:lnTo>
                      <a:lnTo>
                        <a:pt x="5" y="191"/>
                      </a:lnTo>
                      <a:lnTo>
                        <a:pt x="8" y="209"/>
                      </a:lnTo>
                      <a:lnTo>
                        <a:pt x="13" y="225"/>
                      </a:lnTo>
                      <a:lnTo>
                        <a:pt x="19" y="242"/>
                      </a:lnTo>
                      <a:lnTo>
                        <a:pt x="25" y="258"/>
                      </a:lnTo>
                      <a:lnTo>
                        <a:pt x="39" y="285"/>
                      </a:lnTo>
                      <a:lnTo>
                        <a:pt x="39" y="285"/>
                      </a:lnTo>
                      <a:lnTo>
                        <a:pt x="43" y="280"/>
                      </a:lnTo>
                      <a:lnTo>
                        <a:pt x="48" y="276"/>
                      </a:lnTo>
                      <a:lnTo>
                        <a:pt x="54" y="272"/>
                      </a:lnTo>
                      <a:lnTo>
                        <a:pt x="58" y="268"/>
                      </a:lnTo>
                      <a:lnTo>
                        <a:pt x="64" y="266"/>
                      </a:lnTo>
                      <a:lnTo>
                        <a:pt x="70" y="265"/>
                      </a:lnTo>
                      <a:lnTo>
                        <a:pt x="77" y="264"/>
                      </a:lnTo>
                      <a:lnTo>
                        <a:pt x="83" y="264"/>
                      </a:lnTo>
                      <a:lnTo>
                        <a:pt x="83" y="264"/>
                      </a:lnTo>
                      <a:lnTo>
                        <a:pt x="73" y="242"/>
                      </a:lnTo>
                      <a:lnTo>
                        <a:pt x="62" y="216"/>
                      </a:lnTo>
                      <a:lnTo>
                        <a:pt x="58" y="203"/>
                      </a:lnTo>
                      <a:lnTo>
                        <a:pt x="55" y="188"/>
                      </a:lnTo>
                      <a:lnTo>
                        <a:pt x="52" y="174"/>
                      </a:lnTo>
                      <a:lnTo>
                        <a:pt x="51" y="160"/>
                      </a:lnTo>
                      <a:lnTo>
                        <a:pt x="51" y="144"/>
                      </a:lnTo>
                      <a:lnTo>
                        <a:pt x="52" y="130"/>
                      </a:lnTo>
                      <a:lnTo>
                        <a:pt x="56" y="115"/>
                      </a:lnTo>
                      <a:lnTo>
                        <a:pt x="61" y="100"/>
                      </a:lnTo>
                      <a:lnTo>
                        <a:pt x="68" y="86"/>
                      </a:lnTo>
                      <a:lnTo>
                        <a:pt x="77" y="73"/>
                      </a:lnTo>
                      <a:lnTo>
                        <a:pt x="89" y="60"/>
                      </a:lnTo>
                      <a:lnTo>
                        <a:pt x="105" y="48"/>
                      </a:lnTo>
                      <a:lnTo>
                        <a:pt x="105" y="48"/>
                      </a:lnTo>
                      <a:lnTo>
                        <a:pt x="110" y="43"/>
                      </a:lnTo>
                      <a:lnTo>
                        <a:pt x="114" y="38"/>
                      </a:lnTo>
                      <a:lnTo>
                        <a:pt x="117" y="32"/>
                      </a:lnTo>
                      <a:lnTo>
                        <a:pt x="118" y="25"/>
                      </a:lnTo>
                      <a:lnTo>
                        <a:pt x="118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28" name="Freeform 274"/>
                <p:cNvSpPr>
                  <a:spLocks/>
                </p:cNvSpPr>
                <p:nvPr/>
              </p:nvSpPr>
              <p:spPr bwMode="auto">
                <a:xfrm>
                  <a:off x="315" y="2609"/>
                  <a:ext cx="59" cy="143"/>
                </a:xfrm>
                <a:custGeom>
                  <a:avLst/>
                  <a:gdLst>
                    <a:gd name="T0" fmla="*/ 0 w 117"/>
                    <a:gd name="T1" fmla="*/ 25 h 285"/>
                    <a:gd name="T2" fmla="*/ 0 w 117"/>
                    <a:gd name="T3" fmla="*/ 25 h 285"/>
                    <a:gd name="T4" fmla="*/ 0 w 117"/>
                    <a:gd name="T5" fmla="*/ 20 h 285"/>
                    <a:gd name="T6" fmla="*/ 1 w 117"/>
                    <a:gd name="T7" fmla="*/ 16 h 285"/>
                    <a:gd name="T8" fmla="*/ 3 w 117"/>
                    <a:gd name="T9" fmla="*/ 12 h 285"/>
                    <a:gd name="T10" fmla="*/ 7 w 117"/>
                    <a:gd name="T11" fmla="*/ 8 h 285"/>
                    <a:gd name="T12" fmla="*/ 11 w 117"/>
                    <a:gd name="T13" fmla="*/ 5 h 285"/>
                    <a:gd name="T14" fmla="*/ 14 w 117"/>
                    <a:gd name="T15" fmla="*/ 2 h 285"/>
                    <a:gd name="T16" fmla="*/ 19 w 117"/>
                    <a:gd name="T17" fmla="*/ 1 h 285"/>
                    <a:gd name="T18" fmla="*/ 25 w 117"/>
                    <a:gd name="T19" fmla="*/ 0 h 285"/>
                    <a:gd name="T20" fmla="*/ 25 w 117"/>
                    <a:gd name="T21" fmla="*/ 0 h 285"/>
                    <a:gd name="T22" fmla="*/ 30 w 117"/>
                    <a:gd name="T23" fmla="*/ 1 h 285"/>
                    <a:gd name="T24" fmla="*/ 33 w 117"/>
                    <a:gd name="T25" fmla="*/ 2 h 285"/>
                    <a:gd name="T26" fmla="*/ 42 w 117"/>
                    <a:gd name="T27" fmla="*/ 7 h 285"/>
                    <a:gd name="T28" fmla="*/ 42 w 117"/>
                    <a:gd name="T29" fmla="*/ 7 h 285"/>
                    <a:gd name="T30" fmla="*/ 52 w 117"/>
                    <a:gd name="T31" fmla="*/ 16 h 285"/>
                    <a:gd name="T32" fmla="*/ 62 w 117"/>
                    <a:gd name="T33" fmla="*/ 24 h 285"/>
                    <a:gd name="T34" fmla="*/ 70 w 117"/>
                    <a:gd name="T35" fmla="*/ 32 h 285"/>
                    <a:gd name="T36" fmla="*/ 78 w 117"/>
                    <a:gd name="T37" fmla="*/ 41 h 285"/>
                    <a:gd name="T38" fmla="*/ 86 w 117"/>
                    <a:gd name="T39" fmla="*/ 49 h 285"/>
                    <a:gd name="T40" fmla="*/ 92 w 117"/>
                    <a:gd name="T41" fmla="*/ 58 h 285"/>
                    <a:gd name="T42" fmla="*/ 101 w 117"/>
                    <a:gd name="T43" fmla="*/ 78 h 285"/>
                    <a:gd name="T44" fmla="*/ 109 w 117"/>
                    <a:gd name="T45" fmla="*/ 95 h 285"/>
                    <a:gd name="T46" fmla="*/ 114 w 117"/>
                    <a:gd name="T47" fmla="*/ 115 h 285"/>
                    <a:gd name="T48" fmla="*/ 117 w 117"/>
                    <a:gd name="T49" fmla="*/ 134 h 285"/>
                    <a:gd name="T50" fmla="*/ 117 w 117"/>
                    <a:gd name="T51" fmla="*/ 153 h 285"/>
                    <a:gd name="T52" fmla="*/ 115 w 117"/>
                    <a:gd name="T53" fmla="*/ 172 h 285"/>
                    <a:gd name="T54" fmla="*/ 113 w 117"/>
                    <a:gd name="T55" fmla="*/ 191 h 285"/>
                    <a:gd name="T56" fmla="*/ 108 w 117"/>
                    <a:gd name="T57" fmla="*/ 209 h 285"/>
                    <a:gd name="T58" fmla="*/ 103 w 117"/>
                    <a:gd name="T59" fmla="*/ 225 h 285"/>
                    <a:gd name="T60" fmla="*/ 98 w 117"/>
                    <a:gd name="T61" fmla="*/ 242 h 285"/>
                    <a:gd name="T62" fmla="*/ 92 w 117"/>
                    <a:gd name="T63" fmla="*/ 258 h 285"/>
                    <a:gd name="T64" fmla="*/ 78 w 117"/>
                    <a:gd name="T65" fmla="*/ 285 h 285"/>
                    <a:gd name="T66" fmla="*/ 78 w 117"/>
                    <a:gd name="T67" fmla="*/ 285 h 285"/>
                    <a:gd name="T68" fmla="*/ 74 w 117"/>
                    <a:gd name="T69" fmla="*/ 280 h 285"/>
                    <a:gd name="T70" fmla="*/ 69 w 117"/>
                    <a:gd name="T71" fmla="*/ 276 h 285"/>
                    <a:gd name="T72" fmla="*/ 64 w 117"/>
                    <a:gd name="T73" fmla="*/ 272 h 285"/>
                    <a:gd name="T74" fmla="*/ 58 w 117"/>
                    <a:gd name="T75" fmla="*/ 268 h 285"/>
                    <a:gd name="T76" fmla="*/ 52 w 117"/>
                    <a:gd name="T77" fmla="*/ 266 h 285"/>
                    <a:gd name="T78" fmla="*/ 46 w 117"/>
                    <a:gd name="T79" fmla="*/ 265 h 285"/>
                    <a:gd name="T80" fmla="*/ 40 w 117"/>
                    <a:gd name="T81" fmla="*/ 264 h 285"/>
                    <a:gd name="T82" fmla="*/ 34 w 117"/>
                    <a:gd name="T83" fmla="*/ 264 h 285"/>
                    <a:gd name="T84" fmla="*/ 34 w 117"/>
                    <a:gd name="T85" fmla="*/ 264 h 285"/>
                    <a:gd name="T86" fmla="*/ 45 w 117"/>
                    <a:gd name="T87" fmla="*/ 242 h 285"/>
                    <a:gd name="T88" fmla="*/ 55 w 117"/>
                    <a:gd name="T89" fmla="*/ 216 h 285"/>
                    <a:gd name="T90" fmla="*/ 59 w 117"/>
                    <a:gd name="T91" fmla="*/ 203 h 285"/>
                    <a:gd name="T92" fmla="*/ 62 w 117"/>
                    <a:gd name="T93" fmla="*/ 188 h 285"/>
                    <a:gd name="T94" fmla="*/ 65 w 117"/>
                    <a:gd name="T95" fmla="*/ 174 h 285"/>
                    <a:gd name="T96" fmla="*/ 67 w 117"/>
                    <a:gd name="T97" fmla="*/ 160 h 285"/>
                    <a:gd name="T98" fmla="*/ 67 w 117"/>
                    <a:gd name="T99" fmla="*/ 144 h 285"/>
                    <a:gd name="T100" fmla="*/ 65 w 117"/>
                    <a:gd name="T101" fmla="*/ 130 h 285"/>
                    <a:gd name="T102" fmla="*/ 62 w 117"/>
                    <a:gd name="T103" fmla="*/ 115 h 285"/>
                    <a:gd name="T104" fmla="*/ 56 w 117"/>
                    <a:gd name="T105" fmla="*/ 100 h 285"/>
                    <a:gd name="T106" fmla="*/ 49 w 117"/>
                    <a:gd name="T107" fmla="*/ 86 h 285"/>
                    <a:gd name="T108" fmla="*/ 39 w 117"/>
                    <a:gd name="T109" fmla="*/ 73 h 285"/>
                    <a:gd name="T110" fmla="*/ 27 w 117"/>
                    <a:gd name="T111" fmla="*/ 60 h 285"/>
                    <a:gd name="T112" fmla="*/ 12 w 117"/>
                    <a:gd name="T113" fmla="*/ 48 h 285"/>
                    <a:gd name="T114" fmla="*/ 12 w 117"/>
                    <a:gd name="T115" fmla="*/ 48 h 285"/>
                    <a:gd name="T116" fmla="*/ 7 w 117"/>
                    <a:gd name="T117" fmla="*/ 43 h 285"/>
                    <a:gd name="T118" fmla="*/ 3 w 117"/>
                    <a:gd name="T119" fmla="*/ 38 h 285"/>
                    <a:gd name="T120" fmla="*/ 0 w 117"/>
                    <a:gd name="T121" fmla="*/ 32 h 285"/>
                    <a:gd name="T122" fmla="*/ 0 w 117"/>
                    <a:gd name="T123" fmla="*/ 25 h 285"/>
                    <a:gd name="T124" fmla="*/ 0 w 117"/>
                    <a:gd name="T125" fmla="*/ 25 h 2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7" h="285">
                      <a:moveTo>
                        <a:pt x="0" y="25"/>
                      </a:moveTo>
                      <a:lnTo>
                        <a:pt x="0" y="25"/>
                      </a:lnTo>
                      <a:lnTo>
                        <a:pt x="0" y="20"/>
                      </a:lnTo>
                      <a:lnTo>
                        <a:pt x="1" y="16"/>
                      </a:lnTo>
                      <a:lnTo>
                        <a:pt x="3" y="12"/>
                      </a:lnTo>
                      <a:lnTo>
                        <a:pt x="7" y="8"/>
                      </a:lnTo>
                      <a:lnTo>
                        <a:pt x="11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5" y="0"/>
                      </a:lnTo>
                      <a:lnTo>
                        <a:pt x="25" y="0"/>
                      </a:lnTo>
                      <a:lnTo>
                        <a:pt x="30" y="1"/>
                      </a:lnTo>
                      <a:lnTo>
                        <a:pt x="33" y="2"/>
                      </a:lnTo>
                      <a:lnTo>
                        <a:pt x="42" y="7"/>
                      </a:lnTo>
                      <a:lnTo>
                        <a:pt x="42" y="7"/>
                      </a:lnTo>
                      <a:lnTo>
                        <a:pt x="52" y="16"/>
                      </a:lnTo>
                      <a:lnTo>
                        <a:pt x="62" y="24"/>
                      </a:lnTo>
                      <a:lnTo>
                        <a:pt x="70" y="32"/>
                      </a:lnTo>
                      <a:lnTo>
                        <a:pt x="78" y="41"/>
                      </a:lnTo>
                      <a:lnTo>
                        <a:pt x="86" y="49"/>
                      </a:lnTo>
                      <a:lnTo>
                        <a:pt x="92" y="58"/>
                      </a:lnTo>
                      <a:lnTo>
                        <a:pt x="101" y="78"/>
                      </a:lnTo>
                      <a:lnTo>
                        <a:pt x="109" y="95"/>
                      </a:lnTo>
                      <a:lnTo>
                        <a:pt x="114" y="115"/>
                      </a:lnTo>
                      <a:lnTo>
                        <a:pt x="117" y="134"/>
                      </a:lnTo>
                      <a:lnTo>
                        <a:pt x="117" y="153"/>
                      </a:lnTo>
                      <a:lnTo>
                        <a:pt x="115" y="172"/>
                      </a:lnTo>
                      <a:lnTo>
                        <a:pt x="113" y="191"/>
                      </a:lnTo>
                      <a:lnTo>
                        <a:pt x="108" y="209"/>
                      </a:lnTo>
                      <a:lnTo>
                        <a:pt x="103" y="225"/>
                      </a:lnTo>
                      <a:lnTo>
                        <a:pt x="98" y="242"/>
                      </a:lnTo>
                      <a:lnTo>
                        <a:pt x="92" y="258"/>
                      </a:lnTo>
                      <a:lnTo>
                        <a:pt x="78" y="285"/>
                      </a:lnTo>
                      <a:lnTo>
                        <a:pt x="78" y="285"/>
                      </a:lnTo>
                      <a:lnTo>
                        <a:pt x="74" y="280"/>
                      </a:lnTo>
                      <a:lnTo>
                        <a:pt x="69" y="276"/>
                      </a:lnTo>
                      <a:lnTo>
                        <a:pt x="64" y="272"/>
                      </a:lnTo>
                      <a:lnTo>
                        <a:pt x="58" y="268"/>
                      </a:lnTo>
                      <a:lnTo>
                        <a:pt x="52" y="266"/>
                      </a:lnTo>
                      <a:lnTo>
                        <a:pt x="46" y="265"/>
                      </a:lnTo>
                      <a:lnTo>
                        <a:pt x="40" y="264"/>
                      </a:lnTo>
                      <a:lnTo>
                        <a:pt x="34" y="264"/>
                      </a:lnTo>
                      <a:lnTo>
                        <a:pt x="34" y="264"/>
                      </a:lnTo>
                      <a:lnTo>
                        <a:pt x="45" y="242"/>
                      </a:lnTo>
                      <a:lnTo>
                        <a:pt x="55" y="216"/>
                      </a:lnTo>
                      <a:lnTo>
                        <a:pt x="59" y="203"/>
                      </a:lnTo>
                      <a:lnTo>
                        <a:pt x="62" y="188"/>
                      </a:lnTo>
                      <a:lnTo>
                        <a:pt x="65" y="174"/>
                      </a:lnTo>
                      <a:lnTo>
                        <a:pt x="67" y="160"/>
                      </a:lnTo>
                      <a:lnTo>
                        <a:pt x="67" y="144"/>
                      </a:lnTo>
                      <a:lnTo>
                        <a:pt x="65" y="130"/>
                      </a:lnTo>
                      <a:lnTo>
                        <a:pt x="62" y="115"/>
                      </a:lnTo>
                      <a:lnTo>
                        <a:pt x="56" y="100"/>
                      </a:lnTo>
                      <a:lnTo>
                        <a:pt x="49" y="86"/>
                      </a:lnTo>
                      <a:lnTo>
                        <a:pt x="39" y="73"/>
                      </a:lnTo>
                      <a:lnTo>
                        <a:pt x="27" y="60"/>
                      </a:lnTo>
                      <a:lnTo>
                        <a:pt x="12" y="48"/>
                      </a:lnTo>
                      <a:lnTo>
                        <a:pt x="12" y="48"/>
                      </a:lnTo>
                      <a:lnTo>
                        <a:pt x="7" y="43"/>
                      </a:lnTo>
                      <a:lnTo>
                        <a:pt x="3" y="38"/>
                      </a:lnTo>
                      <a:lnTo>
                        <a:pt x="0" y="32"/>
                      </a:lnTo>
                      <a:lnTo>
                        <a:pt x="0" y="25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29" name="Freeform 275"/>
                <p:cNvSpPr>
                  <a:spLocks/>
                </p:cNvSpPr>
                <p:nvPr/>
              </p:nvSpPr>
              <p:spPr bwMode="auto">
                <a:xfrm>
                  <a:off x="222" y="2749"/>
                  <a:ext cx="130" cy="84"/>
                </a:xfrm>
                <a:custGeom>
                  <a:avLst/>
                  <a:gdLst>
                    <a:gd name="T0" fmla="*/ 260 w 260"/>
                    <a:gd name="T1" fmla="*/ 39 h 170"/>
                    <a:gd name="T2" fmla="*/ 256 w 260"/>
                    <a:gd name="T3" fmla="*/ 25 h 170"/>
                    <a:gd name="T4" fmla="*/ 248 w 260"/>
                    <a:gd name="T5" fmla="*/ 12 h 170"/>
                    <a:gd name="T6" fmla="*/ 229 w 260"/>
                    <a:gd name="T7" fmla="*/ 1 h 170"/>
                    <a:gd name="T8" fmla="*/ 220 w 260"/>
                    <a:gd name="T9" fmla="*/ 0 h 170"/>
                    <a:gd name="T10" fmla="*/ 220 w 260"/>
                    <a:gd name="T11" fmla="*/ 0 h 170"/>
                    <a:gd name="T12" fmla="*/ 199 w 260"/>
                    <a:gd name="T13" fmla="*/ 7 h 170"/>
                    <a:gd name="T14" fmla="*/ 188 w 260"/>
                    <a:gd name="T15" fmla="*/ 18 h 170"/>
                    <a:gd name="T16" fmla="*/ 182 w 260"/>
                    <a:gd name="T17" fmla="*/ 39 h 170"/>
                    <a:gd name="T18" fmla="*/ 182 w 260"/>
                    <a:gd name="T19" fmla="*/ 39 h 170"/>
                    <a:gd name="T20" fmla="*/ 181 w 260"/>
                    <a:gd name="T21" fmla="*/ 50 h 170"/>
                    <a:gd name="T22" fmla="*/ 167 w 260"/>
                    <a:gd name="T23" fmla="*/ 78 h 170"/>
                    <a:gd name="T24" fmla="*/ 150 w 260"/>
                    <a:gd name="T25" fmla="*/ 88 h 170"/>
                    <a:gd name="T26" fmla="*/ 130 w 260"/>
                    <a:gd name="T27" fmla="*/ 92 h 170"/>
                    <a:gd name="T28" fmla="*/ 130 w 260"/>
                    <a:gd name="T29" fmla="*/ 92 h 170"/>
                    <a:gd name="T30" fmla="*/ 110 w 260"/>
                    <a:gd name="T31" fmla="*/ 88 h 170"/>
                    <a:gd name="T32" fmla="*/ 93 w 260"/>
                    <a:gd name="T33" fmla="*/ 78 h 170"/>
                    <a:gd name="T34" fmla="*/ 79 w 260"/>
                    <a:gd name="T35" fmla="*/ 50 h 170"/>
                    <a:gd name="T36" fmla="*/ 77 w 260"/>
                    <a:gd name="T37" fmla="*/ 39 h 170"/>
                    <a:gd name="T38" fmla="*/ 77 w 260"/>
                    <a:gd name="T39" fmla="*/ 39 h 170"/>
                    <a:gd name="T40" fmla="*/ 70 w 260"/>
                    <a:gd name="T41" fmla="*/ 18 h 170"/>
                    <a:gd name="T42" fmla="*/ 61 w 260"/>
                    <a:gd name="T43" fmla="*/ 7 h 170"/>
                    <a:gd name="T44" fmla="*/ 39 w 260"/>
                    <a:gd name="T45" fmla="*/ 0 h 170"/>
                    <a:gd name="T46" fmla="*/ 39 w 260"/>
                    <a:gd name="T47" fmla="*/ 0 h 170"/>
                    <a:gd name="T48" fmla="*/ 31 w 260"/>
                    <a:gd name="T49" fmla="*/ 1 h 170"/>
                    <a:gd name="T50" fmla="*/ 12 w 260"/>
                    <a:gd name="T51" fmla="*/ 12 h 170"/>
                    <a:gd name="T52" fmla="*/ 3 w 260"/>
                    <a:gd name="T53" fmla="*/ 25 h 170"/>
                    <a:gd name="T54" fmla="*/ 0 w 260"/>
                    <a:gd name="T55" fmla="*/ 39 h 170"/>
                    <a:gd name="T56" fmla="*/ 0 w 260"/>
                    <a:gd name="T57" fmla="*/ 39 h 170"/>
                    <a:gd name="T58" fmla="*/ 2 w 260"/>
                    <a:gd name="T59" fmla="*/ 66 h 170"/>
                    <a:gd name="T60" fmla="*/ 15 w 260"/>
                    <a:gd name="T61" fmla="*/ 102 h 170"/>
                    <a:gd name="T62" fmla="*/ 38 w 260"/>
                    <a:gd name="T63" fmla="*/ 131 h 170"/>
                    <a:gd name="T64" fmla="*/ 57 w 260"/>
                    <a:gd name="T65" fmla="*/ 148 h 170"/>
                    <a:gd name="T66" fmla="*/ 92 w 260"/>
                    <a:gd name="T67" fmla="*/ 164 h 170"/>
                    <a:gd name="T68" fmla="*/ 130 w 260"/>
                    <a:gd name="T69" fmla="*/ 170 h 170"/>
                    <a:gd name="T70" fmla="*/ 130 w 260"/>
                    <a:gd name="T71" fmla="*/ 170 h 170"/>
                    <a:gd name="T72" fmla="*/ 143 w 260"/>
                    <a:gd name="T73" fmla="*/ 170 h 170"/>
                    <a:gd name="T74" fmla="*/ 180 w 260"/>
                    <a:gd name="T75" fmla="*/ 160 h 170"/>
                    <a:gd name="T76" fmla="*/ 212 w 260"/>
                    <a:gd name="T77" fmla="*/ 140 h 170"/>
                    <a:gd name="T78" fmla="*/ 230 w 260"/>
                    <a:gd name="T79" fmla="*/ 123 h 170"/>
                    <a:gd name="T80" fmla="*/ 249 w 260"/>
                    <a:gd name="T81" fmla="*/ 91 h 170"/>
                    <a:gd name="T82" fmla="*/ 259 w 260"/>
                    <a:gd name="T83" fmla="*/ 54 h 170"/>
                    <a:gd name="T84" fmla="*/ 260 w 260"/>
                    <a:gd name="T85" fmla="*/ 39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60" h="170">
                      <a:moveTo>
                        <a:pt x="260" y="39"/>
                      </a:moveTo>
                      <a:lnTo>
                        <a:pt x="260" y="39"/>
                      </a:lnTo>
                      <a:lnTo>
                        <a:pt x="260" y="39"/>
                      </a:lnTo>
                      <a:lnTo>
                        <a:pt x="260" y="39"/>
                      </a:lnTo>
                      <a:lnTo>
                        <a:pt x="259" y="32"/>
                      </a:lnTo>
                      <a:lnTo>
                        <a:pt x="256" y="25"/>
                      </a:lnTo>
                      <a:lnTo>
                        <a:pt x="253" y="18"/>
                      </a:lnTo>
                      <a:lnTo>
                        <a:pt x="248" y="12"/>
                      </a:lnTo>
                      <a:lnTo>
                        <a:pt x="248" y="12"/>
                      </a:lnTo>
                      <a:lnTo>
                        <a:pt x="242" y="7"/>
                      </a:lnTo>
                      <a:lnTo>
                        <a:pt x="236" y="3"/>
                      </a:lnTo>
                      <a:lnTo>
                        <a:pt x="229" y="1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3" y="1"/>
                      </a:lnTo>
                      <a:lnTo>
                        <a:pt x="206" y="4"/>
                      </a:lnTo>
                      <a:lnTo>
                        <a:pt x="199" y="7"/>
                      </a:lnTo>
                      <a:lnTo>
                        <a:pt x="193" y="12"/>
                      </a:lnTo>
                      <a:lnTo>
                        <a:pt x="193" y="12"/>
                      </a:lnTo>
                      <a:lnTo>
                        <a:pt x="188" y="18"/>
                      </a:lnTo>
                      <a:lnTo>
                        <a:pt x="185" y="25"/>
                      </a:lnTo>
                      <a:lnTo>
                        <a:pt x="182" y="32"/>
                      </a:lnTo>
                      <a:lnTo>
                        <a:pt x="182" y="39"/>
                      </a:lnTo>
                      <a:lnTo>
                        <a:pt x="182" y="39"/>
                      </a:lnTo>
                      <a:lnTo>
                        <a:pt x="182" y="39"/>
                      </a:lnTo>
                      <a:lnTo>
                        <a:pt x="182" y="39"/>
                      </a:lnTo>
                      <a:lnTo>
                        <a:pt x="182" y="39"/>
                      </a:lnTo>
                      <a:lnTo>
                        <a:pt x="182" y="39"/>
                      </a:lnTo>
                      <a:lnTo>
                        <a:pt x="181" y="50"/>
                      </a:lnTo>
                      <a:lnTo>
                        <a:pt x="177" y="61"/>
                      </a:lnTo>
                      <a:lnTo>
                        <a:pt x="173" y="69"/>
                      </a:lnTo>
                      <a:lnTo>
                        <a:pt x="167" y="78"/>
                      </a:lnTo>
                      <a:lnTo>
                        <a:pt x="167" y="78"/>
                      </a:lnTo>
                      <a:lnTo>
                        <a:pt x="158" y="84"/>
                      </a:lnTo>
                      <a:lnTo>
                        <a:pt x="150" y="88"/>
                      </a:lnTo>
                      <a:lnTo>
                        <a:pt x="141" y="92"/>
                      </a:lnTo>
                      <a:lnTo>
                        <a:pt x="130" y="92"/>
                      </a:lnTo>
                      <a:lnTo>
                        <a:pt x="130" y="92"/>
                      </a:lnTo>
                      <a:lnTo>
                        <a:pt x="130" y="92"/>
                      </a:lnTo>
                      <a:lnTo>
                        <a:pt x="130" y="92"/>
                      </a:lnTo>
                      <a:lnTo>
                        <a:pt x="130" y="92"/>
                      </a:lnTo>
                      <a:lnTo>
                        <a:pt x="130" y="92"/>
                      </a:lnTo>
                      <a:lnTo>
                        <a:pt x="119" y="92"/>
                      </a:lnTo>
                      <a:lnTo>
                        <a:pt x="110" y="88"/>
                      </a:lnTo>
                      <a:lnTo>
                        <a:pt x="100" y="84"/>
                      </a:lnTo>
                      <a:lnTo>
                        <a:pt x="93" y="78"/>
                      </a:lnTo>
                      <a:lnTo>
                        <a:pt x="93" y="78"/>
                      </a:lnTo>
                      <a:lnTo>
                        <a:pt x="86" y="69"/>
                      </a:lnTo>
                      <a:lnTo>
                        <a:pt x="81" y="61"/>
                      </a:lnTo>
                      <a:lnTo>
                        <a:pt x="79" y="50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6" y="32"/>
                      </a:lnTo>
                      <a:lnTo>
                        <a:pt x="74" y="25"/>
                      </a:lnTo>
                      <a:lnTo>
                        <a:pt x="70" y="18"/>
                      </a:lnTo>
                      <a:lnTo>
                        <a:pt x="65" y="12"/>
                      </a:lnTo>
                      <a:lnTo>
                        <a:pt x="65" y="12"/>
                      </a:lnTo>
                      <a:lnTo>
                        <a:pt x="61" y="7"/>
                      </a:lnTo>
                      <a:lnTo>
                        <a:pt x="54" y="3"/>
                      </a:lnTo>
                      <a:lnTo>
                        <a:pt x="46" y="1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1" y="1"/>
                      </a:lnTo>
                      <a:lnTo>
                        <a:pt x="24" y="4"/>
                      </a:lnTo>
                      <a:lnTo>
                        <a:pt x="18" y="7"/>
                      </a:lnTo>
                      <a:lnTo>
                        <a:pt x="12" y="12"/>
                      </a:lnTo>
                      <a:lnTo>
                        <a:pt x="12" y="12"/>
                      </a:lnTo>
                      <a:lnTo>
                        <a:pt x="7" y="18"/>
                      </a:lnTo>
                      <a:lnTo>
                        <a:pt x="3" y="25"/>
                      </a:lnTo>
                      <a:lnTo>
                        <a:pt x="1" y="32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1" y="54"/>
                      </a:lnTo>
                      <a:lnTo>
                        <a:pt x="2" y="66"/>
                      </a:lnTo>
                      <a:lnTo>
                        <a:pt x="6" y="79"/>
                      </a:lnTo>
                      <a:lnTo>
                        <a:pt x="11" y="91"/>
                      </a:lnTo>
                      <a:lnTo>
                        <a:pt x="15" y="102"/>
                      </a:lnTo>
                      <a:lnTo>
                        <a:pt x="23" y="112"/>
                      </a:lnTo>
                      <a:lnTo>
                        <a:pt x="30" y="123"/>
                      </a:lnTo>
                      <a:lnTo>
                        <a:pt x="38" y="131"/>
                      </a:lnTo>
                      <a:lnTo>
                        <a:pt x="38" y="131"/>
                      </a:lnTo>
                      <a:lnTo>
                        <a:pt x="48" y="140"/>
                      </a:lnTo>
                      <a:lnTo>
                        <a:pt x="57" y="148"/>
                      </a:lnTo>
                      <a:lnTo>
                        <a:pt x="68" y="154"/>
                      </a:lnTo>
                      <a:lnTo>
                        <a:pt x="80" y="160"/>
                      </a:lnTo>
                      <a:lnTo>
                        <a:pt x="92" y="164"/>
                      </a:lnTo>
                      <a:lnTo>
                        <a:pt x="104" y="167"/>
                      </a:lnTo>
                      <a:lnTo>
                        <a:pt x="117" y="170"/>
                      </a:lnTo>
                      <a:lnTo>
                        <a:pt x="130" y="170"/>
                      </a:lnTo>
                      <a:lnTo>
                        <a:pt x="130" y="170"/>
                      </a:lnTo>
                      <a:lnTo>
                        <a:pt x="130" y="170"/>
                      </a:lnTo>
                      <a:lnTo>
                        <a:pt x="130" y="170"/>
                      </a:lnTo>
                      <a:lnTo>
                        <a:pt x="130" y="170"/>
                      </a:lnTo>
                      <a:lnTo>
                        <a:pt x="130" y="170"/>
                      </a:lnTo>
                      <a:lnTo>
                        <a:pt x="143" y="170"/>
                      </a:lnTo>
                      <a:lnTo>
                        <a:pt x="156" y="167"/>
                      </a:lnTo>
                      <a:lnTo>
                        <a:pt x="168" y="164"/>
                      </a:lnTo>
                      <a:lnTo>
                        <a:pt x="180" y="160"/>
                      </a:lnTo>
                      <a:lnTo>
                        <a:pt x="192" y="154"/>
                      </a:lnTo>
                      <a:lnTo>
                        <a:pt x="202" y="148"/>
                      </a:lnTo>
                      <a:lnTo>
                        <a:pt x="212" y="140"/>
                      </a:lnTo>
                      <a:lnTo>
                        <a:pt x="222" y="131"/>
                      </a:lnTo>
                      <a:lnTo>
                        <a:pt x="222" y="131"/>
                      </a:lnTo>
                      <a:lnTo>
                        <a:pt x="230" y="123"/>
                      </a:lnTo>
                      <a:lnTo>
                        <a:pt x="237" y="112"/>
                      </a:lnTo>
                      <a:lnTo>
                        <a:pt x="244" y="102"/>
                      </a:lnTo>
                      <a:lnTo>
                        <a:pt x="249" y="91"/>
                      </a:lnTo>
                      <a:lnTo>
                        <a:pt x="254" y="79"/>
                      </a:lnTo>
                      <a:lnTo>
                        <a:pt x="257" y="66"/>
                      </a:lnTo>
                      <a:lnTo>
                        <a:pt x="259" y="54"/>
                      </a:lnTo>
                      <a:lnTo>
                        <a:pt x="260" y="39"/>
                      </a:lnTo>
                      <a:lnTo>
                        <a:pt x="260" y="39"/>
                      </a:lnTo>
                      <a:lnTo>
                        <a:pt x="260" y="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</p:grpSp>
        </p:grpSp>
        <p:sp>
          <p:nvSpPr>
            <p:cNvPr id="18" name="TextBox 17"/>
            <p:cNvSpPr txBox="1"/>
            <p:nvPr/>
          </p:nvSpPr>
          <p:spPr>
            <a:xfrm>
              <a:off x="1905650" y="5076390"/>
              <a:ext cx="6239886" cy="1481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600" b="0" i="0" dirty="0">
                  <a:solidFill>
                    <a:srgbClr val="000000"/>
                  </a:solidFill>
                </a:rPr>
                <a:t>Para o </a:t>
              </a:r>
              <a:r>
                <a:rPr lang="pt-PT" sz="1600" dirty="0">
                  <a:solidFill>
                    <a:srgbClr val="000000"/>
                  </a:solidFill>
                </a:rPr>
                <a:t>sector público: introduzir um seguro de saúde para os </a:t>
              </a:r>
              <a:r>
                <a:rPr lang="pt-PT" sz="1600" b="1" dirty="0">
                  <a:solidFill>
                    <a:srgbClr val="000000"/>
                  </a:solidFill>
                </a:rPr>
                <a:t>funcionários públicos</a:t>
              </a:r>
              <a:r>
                <a:rPr lang="pt-PT" sz="1600" dirty="0">
                  <a:solidFill>
                    <a:srgbClr val="000000"/>
                  </a:solidFill>
                </a:rPr>
                <a:t>;</a:t>
              </a:r>
              <a:endParaRPr lang="pt-PT" sz="1600" b="0" i="0" dirty="0">
                <a:solidFill>
                  <a:srgbClr val="00000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600" b="0" i="0" dirty="0">
                  <a:solidFill>
                    <a:srgbClr val="000000"/>
                  </a:solidFill>
                </a:rPr>
                <a:t>Desenvolver regulamentação eficaz para os seguros de saúde para o </a:t>
              </a:r>
              <a:r>
                <a:rPr lang="pt-PT" sz="1600" b="1" i="0" dirty="0">
                  <a:solidFill>
                    <a:srgbClr val="000000"/>
                  </a:solidFill>
                </a:rPr>
                <a:t>sector privado</a:t>
              </a:r>
              <a:r>
                <a:rPr lang="pt-PT" sz="1600" b="0" i="0" dirty="0">
                  <a:solidFill>
                    <a:srgbClr val="000000"/>
                  </a:solidFill>
                </a:rPr>
                <a:t>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600" b="0" i="0" dirty="0">
                  <a:solidFill>
                    <a:srgbClr val="000000"/>
                  </a:solidFill>
                </a:rPr>
                <a:t>Estabelecer um seguro de saúde obrigatório para todos os demais cidadãos.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76165" y="3581400"/>
            <a:ext cx="8147293" cy="1766178"/>
            <a:chOff x="996707" y="2644529"/>
            <a:chExt cx="8147293" cy="1766178"/>
          </a:xfrm>
        </p:grpSpPr>
        <p:grpSp>
          <p:nvGrpSpPr>
            <p:cNvPr id="40" name="Group 39"/>
            <p:cNvGrpSpPr/>
            <p:nvPr/>
          </p:nvGrpSpPr>
          <p:grpSpPr>
            <a:xfrm>
              <a:off x="996707" y="2644529"/>
              <a:ext cx="8147293" cy="1766178"/>
              <a:chOff x="996707" y="2673689"/>
              <a:chExt cx="8147293" cy="1766178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1759638" y="2889774"/>
                <a:ext cx="73843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PT" b="1" i="0" dirty="0">
                    <a:solidFill>
                      <a:srgbClr val="000000"/>
                    </a:solidFill>
                  </a:rPr>
                  <a:t>Criar uma unidade de financiamento da saúde 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905650" y="3362649"/>
                <a:ext cx="623988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600" b="0" i="0" dirty="0">
                    <a:solidFill>
                      <a:srgbClr val="000000"/>
                    </a:solidFill>
                    <a:latin typeface="+mn-lt"/>
                  </a:rPr>
                  <a:t>Conceber a estrutura de governação da unidade de financiamento da saúde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600" b="0" i="0" dirty="0">
                    <a:solidFill>
                      <a:srgbClr val="000000"/>
                    </a:solidFill>
                    <a:latin typeface="+mn-lt"/>
                  </a:rPr>
                  <a:t>Canalizar fundos consignados de mecanismos adicionais para as unidades de financiamento da saúde</a:t>
                </a:r>
                <a:r>
                  <a:rPr lang="pt-PT" sz="1400" b="0" i="0" dirty="0">
                    <a:solidFill>
                      <a:srgbClr val="000000"/>
                    </a:solidFill>
                    <a:latin typeface="+mn-lt"/>
                  </a:rPr>
                  <a:t>.</a:t>
                </a: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996707" y="2673689"/>
                <a:ext cx="590166" cy="742083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1" name="Freeform 64"/>
            <p:cNvSpPr>
              <a:spLocks noEditPoints="1"/>
            </p:cNvSpPr>
            <p:nvPr/>
          </p:nvSpPr>
          <p:spPr bwMode="auto">
            <a:xfrm>
              <a:off x="1141287" y="2837584"/>
              <a:ext cx="289306" cy="400975"/>
            </a:xfrm>
            <a:custGeom>
              <a:avLst/>
              <a:gdLst>
                <a:gd name="T0" fmla="*/ 1204 w 1204"/>
                <a:gd name="T1" fmla="*/ 402 h 1204"/>
                <a:gd name="T2" fmla="*/ 1204 w 1204"/>
                <a:gd name="T3" fmla="*/ 0 h 1204"/>
                <a:gd name="T4" fmla="*/ 802 w 1204"/>
                <a:gd name="T5" fmla="*/ 0 h 1204"/>
                <a:gd name="T6" fmla="*/ 802 w 1204"/>
                <a:gd name="T7" fmla="*/ 326 h 1204"/>
                <a:gd name="T8" fmla="*/ 400 w 1204"/>
                <a:gd name="T9" fmla="*/ 326 h 1204"/>
                <a:gd name="T10" fmla="*/ 400 w 1204"/>
                <a:gd name="T11" fmla="*/ 0 h 1204"/>
                <a:gd name="T12" fmla="*/ 0 w 1204"/>
                <a:gd name="T13" fmla="*/ 0 h 1204"/>
                <a:gd name="T14" fmla="*/ 0 w 1204"/>
                <a:gd name="T15" fmla="*/ 402 h 1204"/>
                <a:gd name="T16" fmla="*/ 326 w 1204"/>
                <a:gd name="T17" fmla="*/ 402 h 1204"/>
                <a:gd name="T18" fmla="*/ 326 w 1204"/>
                <a:gd name="T19" fmla="*/ 804 h 1204"/>
                <a:gd name="T20" fmla="*/ 0 w 1204"/>
                <a:gd name="T21" fmla="*/ 804 h 1204"/>
                <a:gd name="T22" fmla="*/ 0 w 1204"/>
                <a:gd name="T23" fmla="*/ 1204 h 1204"/>
                <a:gd name="T24" fmla="*/ 400 w 1204"/>
                <a:gd name="T25" fmla="*/ 1204 h 1204"/>
                <a:gd name="T26" fmla="*/ 400 w 1204"/>
                <a:gd name="T27" fmla="*/ 878 h 1204"/>
                <a:gd name="T28" fmla="*/ 732 w 1204"/>
                <a:gd name="T29" fmla="*/ 878 h 1204"/>
                <a:gd name="T30" fmla="*/ 732 w 1204"/>
                <a:gd name="T31" fmla="*/ 1204 h 1204"/>
                <a:gd name="T32" fmla="*/ 878 w 1204"/>
                <a:gd name="T33" fmla="*/ 1204 h 1204"/>
                <a:gd name="T34" fmla="*/ 878 w 1204"/>
                <a:gd name="T35" fmla="*/ 740 h 1204"/>
                <a:gd name="T36" fmla="*/ 1058 w 1204"/>
                <a:gd name="T37" fmla="*/ 740 h 1204"/>
                <a:gd name="T38" fmla="*/ 1058 w 1204"/>
                <a:gd name="T39" fmla="*/ 928 h 1204"/>
                <a:gd name="T40" fmla="*/ 926 w 1204"/>
                <a:gd name="T41" fmla="*/ 928 h 1204"/>
                <a:gd name="T42" fmla="*/ 926 w 1204"/>
                <a:gd name="T43" fmla="*/ 1078 h 1204"/>
                <a:gd name="T44" fmla="*/ 1058 w 1204"/>
                <a:gd name="T45" fmla="*/ 1078 h 1204"/>
                <a:gd name="T46" fmla="*/ 1058 w 1204"/>
                <a:gd name="T47" fmla="*/ 1204 h 1204"/>
                <a:gd name="T48" fmla="*/ 1204 w 1204"/>
                <a:gd name="T49" fmla="*/ 1204 h 1204"/>
                <a:gd name="T50" fmla="*/ 1204 w 1204"/>
                <a:gd name="T51" fmla="*/ 666 h 1204"/>
                <a:gd name="T52" fmla="*/ 878 w 1204"/>
                <a:gd name="T53" fmla="*/ 666 h 1204"/>
                <a:gd name="T54" fmla="*/ 878 w 1204"/>
                <a:gd name="T55" fmla="*/ 402 h 1204"/>
                <a:gd name="T56" fmla="*/ 1204 w 1204"/>
                <a:gd name="T57" fmla="*/ 402 h 1204"/>
                <a:gd name="T58" fmla="*/ 878 w 1204"/>
                <a:gd name="T59" fmla="*/ 76 h 1204"/>
                <a:gd name="T60" fmla="*/ 1128 w 1204"/>
                <a:gd name="T61" fmla="*/ 76 h 1204"/>
                <a:gd name="T62" fmla="*/ 1128 w 1204"/>
                <a:gd name="T63" fmla="*/ 326 h 1204"/>
                <a:gd name="T64" fmla="*/ 878 w 1204"/>
                <a:gd name="T65" fmla="*/ 326 h 1204"/>
                <a:gd name="T66" fmla="*/ 878 w 1204"/>
                <a:gd name="T67" fmla="*/ 76 h 1204"/>
                <a:gd name="T68" fmla="*/ 326 w 1204"/>
                <a:gd name="T69" fmla="*/ 1130 h 1204"/>
                <a:gd name="T70" fmla="*/ 74 w 1204"/>
                <a:gd name="T71" fmla="*/ 1130 h 1204"/>
                <a:gd name="T72" fmla="*/ 74 w 1204"/>
                <a:gd name="T73" fmla="*/ 878 h 1204"/>
                <a:gd name="T74" fmla="*/ 326 w 1204"/>
                <a:gd name="T75" fmla="*/ 878 h 1204"/>
                <a:gd name="T76" fmla="*/ 326 w 1204"/>
                <a:gd name="T77" fmla="*/ 1130 h 1204"/>
                <a:gd name="T78" fmla="*/ 326 w 1204"/>
                <a:gd name="T79" fmla="*/ 326 h 1204"/>
                <a:gd name="T80" fmla="*/ 74 w 1204"/>
                <a:gd name="T81" fmla="*/ 326 h 1204"/>
                <a:gd name="T82" fmla="*/ 74 w 1204"/>
                <a:gd name="T83" fmla="*/ 76 h 1204"/>
                <a:gd name="T84" fmla="*/ 326 w 1204"/>
                <a:gd name="T85" fmla="*/ 76 h 1204"/>
                <a:gd name="T86" fmla="*/ 326 w 1204"/>
                <a:gd name="T87" fmla="*/ 326 h 1204"/>
                <a:gd name="T88" fmla="*/ 732 w 1204"/>
                <a:gd name="T89" fmla="*/ 666 h 1204"/>
                <a:gd name="T90" fmla="*/ 600 w 1204"/>
                <a:gd name="T91" fmla="*/ 666 h 1204"/>
                <a:gd name="T92" fmla="*/ 600 w 1204"/>
                <a:gd name="T93" fmla="*/ 804 h 1204"/>
                <a:gd name="T94" fmla="*/ 472 w 1204"/>
                <a:gd name="T95" fmla="*/ 804 h 1204"/>
                <a:gd name="T96" fmla="*/ 472 w 1204"/>
                <a:gd name="T97" fmla="*/ 402 h 1204"/>
                <a:gd name="T98" fmla="*/ 732 w 1204"/>
                <a:gd name="T99" fmla="*/ 402 h 1204"/>
                <a:gd name="T100" fmla="*/ 732 w 1204"/>
                <a:gd name="T101" fmla="*/ 666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04" h="1204">
                  <a:moveTo>
                    <a:pt x="1204" y="402"/>
                  </a:moveTo>
                  <a:lnTo>
                    <a:pt x="1204" y="0"/>
                  </a:lnTo>
                  <a:lnTo>
                    <a:pt x="802" y="0"/>
                  </a:lnTo>
                  <a:lnTo>
                    <a:pt x="802" y="326"/>
                  </a:lnTo>
                  <a:lnTo>
                    <a:pt x="400" y="326"/>
                  </a:lnTo>
                  <a:lnTo>
                    <a:pt x="400" y="0"/>
                  </a:lnTo>
                  <a:lnTo>
                    <a:pt x="0" y="0"/>
                  </a:lnTo>
                  <a:lnTo>
                    <a:pt x="0" y="402"/>
                  </a:lnTo>
                  <a:lnTo>
                    <a:pt x="326" y="402"/>
                  </a:lnTo>
                  <a:lnTo>
                    <a:pt x="326" y="804"/>
                  </a:lnTo>
                  <a:lnTo>
                    <a:pt x="0" y="804"/>
                  </a:lnTo>
                  <a:lnTo>
                    <a:pt x="0" y="1204"/>
                  </a:lnTo>
                  <a:lnTo>
                    <a:pt x="400" y="1204"/>
                  </a:lnTo>
                  <a:lnTo>
                    <a:pt x="400" y="878"/>
                  </a:lnTo>
                  <a:lnTo>
                    <a:pt x="732" y="878"/>
                  </a:lnTo>
                  <a:lnTo>
                    <a:pt x="732" y="1204"/>
                  </a:lnTo>
                  <a:lnTo>
                    <a:pt x="878" y="1204"/>
                  </a:lnTo>
                  <a:lnTo>
                    <a:pt x="878" y="740"/>
                  </a:lnTo>
                  <a:lnTo>
                    <a:pt x="1058" y="740"/>
                  </a:lnTo>
                  <a:lnTo>
                    <a:pt x="1058" y="928"/>
                  </a:lnTo>
                  <a:lnTo>
                    <a:pt x="926" y="928"/>
                  </a:lnTo>
                  <a:lnTo>
                    <a:pt x="926" y="1078"/>
                  </a:lnTo>
                  <a:lnTo>
                    <a:pt x="1058" y="1078"/>
                  </a:lnTo>
                  <a:lnTo>
                    <a:pt x="1058" y="1204"/>
                  </a:lnTo>
                  <a:lnTo>
                    <a:pt x="1204" y="1204"/>
                  </a:lnTo>
                  <a:lnTo>
                    <a:pt x="1204" y="666"/>
                  </a:lnTo>
                  <a:lnTo>
                    <a:pt x="878" y="666"/>
                  </a:lnTo>
                  <a:lnTo>
                    <a:pt x="878" y="402"/>
                  </a:lnTo>
                  <a:lnTo>
                    <a:pt x="1204" y="402"/>
                  </a:lnTo>
                  <a:close/>
                  <a:moveTo>
                    <a:pt x="878" y="76"/>
                  </a:moveTo>
                  <a:lnTo>
                    <a:pt x="1128" y="76"/>
                  </a:lnTo>
                  <a:lnTo>
                    <a:pt x="1128" y="326"/>
                  </a:lnTo>
                  <a:lnTo>
                    <a:pt x="878" y="326"/>
                  </a:lnTo>
                  <a:lnTo>
                    <a:pt x="878" y="76"/>
                  </a:lnTo>
                  <a:close/>
                  <a:moveTo>
                    <a:pt x="326" y="1130"/>
                  </a:moveTo>
                  <a:lnTo>
                    <a:pt x="74" y="1130"/>
                  </a:lnTo>
                  <a:lnTo>
                    <a:pt x="74" y="878"/>
                  </a:lnTo>
                  <a:lnTo>
                    <a:pt x="326" y="878"/>
                  </a:lnTo>
                  <a:lnTo>
                    <a:pt x="326" y="1130"/>
                  </a:lnTo>
                  <a:close/>
                  <a:moveTo>
                    <a:pt x="326" y="326"/>
                  </a:moveTo>
                  <a:lnTo>
                    <a:pt x="74" y="326"/>
                  </a:lnTo>
                  <a:lnTo>
                    <a:pt x="74" y="76"/>
                  </a:lnTo>
                  <a:lnTo>
                    <a:pt x="326" y="76"/>
                  </a:lnTo>
                  <a:lnTo>
                    <a:pt x="326" y="326"/>
                  </a:lnTo>
                  <a:close/>
                  <a:moveTo>
                    <a:pt x="732" y="666"/>
                  </a:moveTo>
                  <a:lnTo>
                    <a:pt x="600" y="666"/>
                  </a:lnTo>
                  <a:lnTo>
                    <a:pt x="600" y="804"/>
                  </a:lnTo>
                  <a:lnTo>
                    <a:pt x="472" y="804"/>
                  </a:lnTo>
                  <a:lnTo>
                    <a:pt x="472" y="402"/>
                  </a:lnTo>
                  <a:lnTo>
                    <a:pt x="732" y="402"/>
                  </a:lnTo>
                  <a:lnTo>
                    <a:pt x="732" y="6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92352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3DCA0C7-BEBF-4177-8858-DF5B5A20492A}" type="slidenum">
              <a:rPr lang="pt-PT" smtClean="0">
                <a:solidFill>
                  <a:srgbClr val="000000"/>
                </a:solidFill>
                <a:latin typeface="Arial" charset="0"/>
              </a:rPr>
              <a:pPr/>
              <a:t>11</a:t>
            </a:fld>
            <a:endParaRPr lang="pt-PT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65" name="Group 4"/>
          <p:cNvGrpSpPr>
            <a:grpSpLocks noChangeAspect="1"/>
          </p:cNvGrpSpPr>
          <p:nvPr/>
        </p:nvGrpSpPr>
        <p:grpSpPr bwMode="auto">
          <a:xfrm>
            <a:off x="927837" y="1519331"/>
            <a:ext cx="454750" cy="674210"/>
            <a:chOff x="284" y="283"/>
            <a:chExt cx="842" cy="1133"/>
          </a:xfrm>
          <a:solidFill>
            <a:schemeClr val="bg1"/>
          </a:solidFill>
        </p:grpSpPr>
        <p:sp>
          <p:nvSpPr>
            <p:cNvPr id="66" name="Freeform 5"/>
            <p:cNvSpPr>
              <a:spLocks/>
            </p:cNvSpPr>
            <p:nvPr/>
          </p:nvSpPr>
          <p:spPr bwMode="auto">
            <a:xfrm>
              <a:off x="284" y="1337"/>
              <a:ext cx="842" cy="79"/>
            </a:xfrm>
            <a:custGeom>
              <a:avLst/>
              <a:gdLst>
                <a:gd name="T0" fmla="*/ 1684 w 1684"/>
                <a:gd name="T1" fmla="*/ 88 h 159"/>
                <a:gd name="T2" fmla="*/ 1682 w 1684"/>
                <a:gd name="T3" fmla="*/ 100 h 159"/>
                <a:gd name="T4" fmla="*/ 1679 w 1684"/>
                <a:gd name="T5" fmla="*/ 111 h 159"/>
                <a:gd name="T6" fmla="*/ 1673 w 1684"/>
                <a:gd name="T7" fmla="*/ 121 h 159"/>
                <a:gd name="T8" fmla="*/ 1667 w 1684"/>
                <a:gd name="T9" fmla="*/ 131 h 159"/>
                <a:gd name="T10" fmla="*/ 1659 w 1684"/>
                <a:gd name="T11" fmla="*/ 138 h 159"/>
                <a:gd name="T12" fmla="*/ 1650 w 1684"/>
                <a:gd name="T13" fmla="*/ 146 h 159"/>
                <a:gd name="T14" fmla="*/ 1640 w 1684"/>
                <a:gd name="T15" fmla="*/ 152 h 159"/>
                <a:gd name="T16" fmla="*/ 1629 w 1684"/>
                <a:gd name="T17" fmla="*/ 156 h 159"/>
                <a:gd name="T18" fmla="*/ 1617 w 1684"/>
                <a:gd name="T19" fmla="*/ 159 h 159"/>
                <a:gd name="T20" fmla="*/ 1606 w 1684"/>
                <a:gd name="T21" fmla="*/ 159 h 159"/>
                <a:gd name="T22" fmla="*/ 71 w 1684"/>
                <a:gd name="T23" fmla="*/ 159 h 159"/>
                <a:gd name="T24" fmla="*/ 59 w 1684"/>
                <a:gd name="T25" fmla="*/ 158 h 159"/>
                <a:gd name="T26" fmla="*/ 48 w 1684"/>
                <a:gd name="T27" fmla="*/ 154 h 159"/>
                <a:gd name="T28" fmla="*/ 38 w 1684"/>
                <a:gd name="T29" fmla="*/ 148 h 159"/>
                <a:gd name="T30" fmla="*/ 28 w 1684"/>
                <a:gd name="T31" fmla="*/ 142 h 159"/>
                <a:gd name="T32" fmla="*/ 21 w 1684"/>
                <a:gd name="T33" fmla="*/ 135 h 159"/>
                <a:gd name="T34" fmla="*/ 13 w 1684"/>
                <a:gd name="T35" fmla="*/ 125 h 159"/>
                <a:gd name="T36" fmla="*/ 7 w 1684"/>
                <a:gd name="T37" fmla="*/ 115 h 159"/>
                <a:gd name="T38" fmla="*/ 4 w 1684"/>
                <a:gd name="T39" fmla="*/ 104 h 159"/>
                <a:gd name="T40" fmla="*/ 0 w 1684"/>
                <a:gd name="T41" fmla="*/ 92 h 159"/>
                <a:gd name="T42" fmla="*/ 0 w 1684"/>
                <a:gd name="T43" fmla="*/ 81 h 159"/>
                <a:gd name="T44" fmla="*/ 0 w 1684"/>
                <a:gd name="T45" fmla="*/ 67 h 159"/>
                <a:gd name="T46" fmla="*/ 4 w 1684"/>
                <a:gd name="T47" fmla="*/ 56 h 159"/>
                <a:gd name="T48" fmla="*/ 7 w 1684"/>
                <a:gd name="T49" fmla="*/ 46 h 159"/>
                <a:gd name="T50" fmla="*/ 13 w 1684"/>
                <a:gd name="T51" fmla="*/ 37 h 159"/>
                <a:gd name="T52" fmla="*/ 21 w 1684"/>
                <a:gd name="T53" fmla="*/ 27 h 159"/>
                <a:gd name="T54" fmla="*/ 28 w 1684"/>
                <a:gd name="T55" fmla="*/ 19 h 159"/>
                <a:gd name="T56" fmla="*/ 38 w 1684"/>
                <a:gd name="T57" fmla="*/ 12 h 159"/>
                <a:gd name="T58" fmla="*/ 48 w 1684"/>
                <a:gd name="T59" fmla="*/ 8 h 159"/>
                <a:gd name="T60" fmla="*/ 59 w 1684"/>
                <a:gd name="T61" fmla="*/ 4 h 159"/>
                <a:gd name="T62" fmla="*/ 71 w 1684"/>
                <a:gd name="T63" fmla="*/ 2 h 159"/>
                <a:gd name="T64" fmla="*/ 1606 w 1684"/>
                <a:gd name="T65" fmla="*/ 0 h 159"/>
                <a:gd name="T66" fmla="*/ 1617 w 1684"/>
                <a:gd name="T67" fmla="*/ 2 h 159"/>
                <a:gd name="T68" fmla="*/ 1629 w 1684"/>
                <a:gd name="T69" fmla="*/ 4 h 159"/>
                <a:gd name="T70" fmla="*/ 1640 w 1684"/>
                <a:gd name="T71" fmla="*/ 8 h 159"/>
                <a:gd name="T72" fmla="*/ 1650 w 1684"/>
                <a:gd name="T73" fmla="*/ 13 h 159"/>
                <a:gd name="T74" fmla="*/ 1659 w 1684"/>
                <a:gd name="T75" fmla="*/ 21 h 159"/>
                <a:gd name="T76" fmla="*/ 1667 w 1684"/>
                <a:gd name="T77" fmla="*/ 29 h 159"/>
                <a:gd name="T78" fmla="*/ 1673 w 1684"/>
                <a:gd name="T79" fmla="*/ 38 h 159"/>
                <a:gd name="T80" fmla="*/ 1679 w 1684"/>
                <a:gd name="T81" fmla="*/ 50 h 159"/>
                <a:gd name="T82" fmla="*/ 1682 w 1684"/>
                <a:gd name="T83" fmla="*/ 60 h 159"/>
                <a:gd name="T84" fmla="*/ 1684 w 1684"/>
                <a:gd name="T85" fmla="*/ 7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84" h="159">
                  <a:moveTo>
                    <a:pt x="1684" y="81"/>
                  </a:moveTo>
                  <a:lnTo>
                    <a:pt x="1684" y="85"/>
                  </a:lnTo>
                  <a:lnTo>
                    <a:pt x="1684" y="88"/>
                  </a:lnTo>
                  <a:lnTo>
                    <a:pt x="1684" y="92"/>
                  </a:lnTo>
                  <a:lnTo>
                    <a:pt x="1682" y="96"/>
                  </a:lnTo>
                  <a:lnTo>
                    <a:pt x="1682" y="100"/>
                  </a:lnTo>
                  <a:lnTo>
                    <a:pt x="1681" y="104"/>
                  </a:lnTo>
                  <a:lnTo>
                    <a:pt x="1681" y="108"/>
                  </a:lnTo>
                  <a:lnTo>
                    <a:pt x="1679" y="111"/>
                  </a:lnTo>
                  <a:lnTo>
                    <a:pt x="1677" y="115"/>
                  </a:lnTo>
                  <a:lnTo>
                    <a:pt x="1675" y="117"/>
                  </a:lnTo>
                  <a:lnTo>
                    <a:pt x="1673" y="121"/>
                  </a:lnTo>
                  <a:lnTo>
                    <a:pt x="1671" y="125"/>
                  </a:lnTo>
                  <a:lnTo>
                    <a:pt x="1669" y="127"/>
                  </a:lnTo>
                  <a:lnTo>
                    <a:pt x="1667" y="131"/>
                  </a:lnTo>
                  <a:lnTo>
                    <a:pt x="1663" y="135"/>
                  </a:lnTo>
                  <a:lnTo>
                    <a:pt x="1661" y="136"/>
                  </a:lnTo>
                  <a:lnTo>
                    <a:pt x="1659" y="138"/>
                  </a:lnTo>
                  <a:lnTo>
                    <a:pt x="1656" y="142"/>
                  </a:lnTo>
                  <a:lnTo>
                    <a:pt x="1652" y="144"/>
                  </a:lnTo>
                  <a:lnTo>
                    <a:pt x="1650" y="146"/>
                  </a:lnTo>
                  <a:lnTo>
                    <a:pt x="1646" y="148"/>
                  </a:lnTo>
                  <a:lnTo>
                    <a:pt x="1642" y="150"/>
                  </a:lnTo>
                  <a:lnTo>
                    <a:pt x="1640" y="152"/>
                  </a:lnTo>
                  <a:lnTo>
                    <a:pt x="1636" y="154"/>
                  </a:lnTo>
                  <a:lnTo>
                    <a:pt x="1633" y="156"/>
                  </a:lnTo>
                  <a:lnTo>
                    <a:pt x="1629" y="156"/>
                  </a:lnTo>
                  <a:lnTo>
                    <a:pt x="1625" y="158"/>
                  </a:lnTo>
                  <a:lnTo>
                    <a:pt x="1621" y="158"/>
                  </a:lnTo>
                  <a:lnTo>
                    <a:pt x="1617" y="159"/>
                  </a:lnTo>
                  <a:lnTo>
                    <a:pt x="1613" y="159"/>
                  </a:lnTo>
                  <a:lnTo>
                    <a:pt x="1609" y="159"/>
                  </a:lnTo>
                  <a:lnTo>
                    <a:pt x="1606" y="159"/>
                  </a:lnTo>
                  <a:lnTo>
                    <a:pt x="78" y="159"/>
                  </a:lnTo>
                  <a:lnTo>
                    <a:pt x="75" y="159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63" y="158"/>
                  </a:lnTo>
                  <a:lnTo>
                    <a:pt x="59" y="158"/>
                  </a:lnTo>
                  <a:lnTo>
                    <a:pt x="55" y="156"/>
                  </a:lnTo>
                  <a:lnTo>
                    <a:pt x="52" y="156"/>
                  </a:lnTo>
                  <a:lnTo>
                    <a:pt x="48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38" y="148"/>
                  </a:lnTo>
                  <a:lnTo>
                    <a:pt x="34" y="146"/>
                  </a:lnTo>
                  <a:lnTo>
                    <a:pt x="32" y="144"/>
                  </a:lnTo>
                  <a:lnTo>
                    <a:pt x="28" y="142"/>
                  </a:lnTo>
                  <a:lnTo>
                    <a:pt x="27" y="138"/>
                  </a:lnTo>
                  <a:lnTo>
                    <a:pt x="23" y="136"/>
                  </a:lnTo>
                  <a:lnTo>
                    <a:pt x="21" y="135"/>
                  </a:lnTo>
                  <a:lnTo>
                    <a:pt x="17" y="131"/>
                  </a:lnTo>
                  <a:lnTo>
                    <a:pt x="15" y="127"/>
                  </a:lnTo>
                  <a:lnTo>
                    <a:pt x="13" y="125"/>
                  </a:lnTo>
                  <a:lnTo>
                    <a:pt x="11" y="121"/>
                  </a:lnTo>
                  <a:lnTo>
                    <a:pt x="9" y="117"/>
                  </a:lnTo>
                  <a:lnTo>
                    <a:pt x="7" y="115"/>
                  </a:lnTo>
                  <a:lnTo>
                    <a:pt x="5" y="111"/>
                  </a:lnTo>
                  <a:lnTo>
                    <a:pt x="5" y="108"/>
                  </a:lnTo>
                  <a:lnTo>
                    <a:pt x="4" y="104"/>
                  </a:lnTo>
                  <a:lnTo>
                    <a:pt x="2" y="100"/>
                  </a:lnTo>
                  <a:lnTo>
                    <a:pt x="2" y="96"/>
                  </a:lnTo>
                  <a:lnTo>
                    <a:pt x="0" y="92"/>
                  </a:lnTo>
                  <a:lnTo>
                    <a:pt x="0" y="88"/>
                  </a:lnTo>
                  <a:lnTo>
                    <a:pt x="0" y="85"/>
                  </a:lnTo>
                  <a:lnTo>
                    <a:pt x="0" y="81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7"/>
                  </a:lnTo>
                  <a:lnTo>
                    <a:pt x="2" y="63"/>
                  </a:lnTo>
                  <a:lnTo>
                    <a:pt x="2" y="60"/>
                  </a:lnTo>
                  <a:lnTo>
                    <a:pt x="4" y="56"/>
                  </a:lnTo>
                  <a:lnTo>
                    <a:pt x="5" y="52"/>
                  </a:lnTo>
                  <a:lnTo>
                    <a:pt x="5" y="50"/>
                  </a:lnTo>
                  <a:lnTo>
                    <a:pt x="7" y="46"/>
                  </a:lnTo>
                  <a:lnTo>
                    <a:pt x="9" y="42"/>
                  </a:lnTo>
                  <a:lnTo>
                    <a:pt x="11" y="38"/>
                  </a:lnTo>
                  <a:lnTo>
                    <a:pt x="13" y="37"/>
                  </a:lnTo>
                  <a:lnTo>
                    <a:pt x="15" y="33"/>
                  </a:lnTo>
                  <a:lnTo>
                    <a:pt x="17" y="29"/>
                  </a:lnTo>
                  <a:lnTo>
                    <a:pt x="21" y="27"/>
                  </a:lnTo>
                  <a:lnTo>
                    <a:pt x="23" y="23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32" y="17"/>
                  </a:lnTo>
                  <a:lnTo>
                    <a:pt x="34" y="13"/>
                  </a:lnTo>
                  <a:lnTo>
                    <a:pt x="38" y="12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3" y="2"/>
                  </a:lnTo>
                  <a:lnTo>
                    <a:pt x="67" y="2"/>
                  </a:lnTo>
                  <a:lnTo>
                    <a:pt x="71" y="2"/>
                  </a:lnTo>
                  <a:lnTo>
                    <a:pt x="75" y="0"/>
                  </a:lnTo>
                  <a:lnTo>
                    <a:pt x="78" y="0"/>
                  </a:lnTo>
                  <a:lnTo>
                    <a:pt x="1606" y="0"/>
                  </a:lnTo>
                  <a:lnTo>
                    <a:pt x="1609" y="0"/>
                  </a:lnTo>
                  <a:lnTo>
                    <a:pt x="1613" y="2"/>
                  </a:lnTo>
                  <a:lnTo>
                    <a:pt x="1617" y="2"/>
                  </a:lnTo>
                  <a:lnTo>
                    <a:pt x="1621" y="2"/>
                  </a:lnTo>
                  <a:lnTo>
                    <a:pt x="1625" y="4"/>
                  </a:lnTo>
                  <a:lnTo>
                    <a:pt x="1629" y="4"/>
                  </a:lnTo>
                  <a:lnTo>
                    <a:pt x="1633" y="6"/>
                  </a:lnTo>
                  <a:lnTo>
                    <a:pt x="1636" y="8"/>
                  </a:lnTo>
                  <a:lnTo>
                    <a:pt x="1640" y="8"/>
                  </a:lnTo>
                  <a:lnTo>
                    <a:pt x="1642" y="10"/>
                  </a:lnTo>
                  <a:lnTo>
                    <a:pt x="1646" y="12"/>
                  </a:lnTo>
                  <a:lnTo>
                    <a:pt x="1650" y="13"/>
                  </a:lnTo>
                  <a:lnTo>
                    <a:pt x="1652" y="17"/>
                  </a:lnTo>
                  <a:lnTo>
                    <a:pt x="1656" y="19"/>
                  </a:lnTo>
                  <a:lnTo>
                    <a:pt x="1659" y="21"/>
                  </a:lnTo>
                  <a:lnTo>
                    <a:pt x="1661" y="23"/>
                  </a:lnTo>
                  <a:lnTo>
                    <a:pt x="1663" y="27"/>
                  </a:lnTo>
                  <a:lnTo>
                    <a:pt x="1667" y="29"/>
                  </a:lnTo>
                  <a:lnTo>
                    <a:pt x="1669" y="33"/>
                  </a:lnTo>
                  <a:lnTo>
                    <a:pt x="1671" y="37"/>
                  </a:lnTo>
                  <a:lnTo>
                    <a:pt x="1673" y="38"/>
                  </a:lnTo>
                  <a:lnTo>
                    <a:pt x="1675" y="42"/>
                  </a:lnTo>
                  <a:lnTo>
                    <a:pt x="1677" y="46"/>
                  </a:lnTo>
                  <a:lnTo>
                    <a:pt x="1679" y="50"/>
                  </a:lnTo>
                  <a:lnTo>
                    <a:pt x="1681" y="52"/>
                  </a:lnTo>
                  <a:lnTo>
                    <a:pt x="1681" y="56"/>
                  </a:lnTo>
                  <a:lnTo>
                    <a:pt x="1682" y="60"/>
                  </a:lnTo>
                  <a:lnTo>
                    <a:pt x="1682" y="63"/>
                  </a:lnTo>
                  <a:lnTo>
                    <a:pt x="1684" y="67"/>
                  </a:lnTo>
                  <a:lnTo>
                    <a:pt x="1684" y="71"/>
                  </a:lnTo>
                  <a:lnTo>
                    <a:pt x="1684" y="75"/>
                  </a:lnTo>
                  <a:lnTo>
                    <a:pt x="168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7" name="Freeform 6"/>
            <p:cNvSpPr>
              <a:spLocks/>
            </p:cNvSpPr>
            <p:nvPr/>
          </p:nvSpPr>
          <p:spPr bwMode="auto">
            <a:xfrm>
              <a:off x="299" y="860"/>
              <a:ext cx="237" cy="427"/>
            </a:xfrm>
            <a:custGeom>
              <a:avLst/>
              <a:gdLst>
                <a:gd name="T0" fmla="*/ 475 w 475"/>
                <a:gd name="T1" fmla="*/ 753 h 853"/>
                <a:gd name="T2" fmla="*/ 473 w 475"/>
                <a:gd name="T3" fmla="*/ 769 h 853"/>
                <a:gd name="T4" fmla="*/ 467 w 475"/>
                <a:gd name="T5" fmla="*/ 786 h 853"/>
                <a:gd name="T6" fmla="*/ 460 w 475"/>
                <a:gd name="T7" fmla="*/ 799 h 853"/>
                <a:gd name="T8" fmla="*/ 450 w 475"/>
                <a:gd name="T9" fmla="*/ 813 h 853"/>
                <a:gd name="T10" fmla="*/ 438 w 475"/>
                <a:gd name="T11" fmla="*/ 824 h 853"/>
                <a:gd name="T12" fmla="*/ 427 w 475"/>
                <a:gd name="T13" fmla="*/ 834 h 853"/>
                <a:gd name="T14" fmla="*/ 412 w 475"/>
                <a:gd name="T15" fmla="*/ 844 h 853"/>
                <a:gd name="T16" fmla="*/ 396 w 475"/>
                <a:gd name="T17" fmla="*/ 849 h 853"/>
                <a:gd name="T18" fmla="*/ 381 w 475"/>
                <a:gd name="T19" fmla="*/ 853 h 853"/>
                <a:gd name="T20" fmla="*/ 363 w 475"/>
                <a:gd name="T21" fmla="*/ 853 h 853"/>
                <a:gd name="T22" fmla="*/ 102 w 475"/>
                <a:gd name="T23" fmla="*/ 853 h 853"/>
                <a:gd name="T24" fmla="*/ 85 w 475"/>
                <a:gd name="T25" fmla="*/ 849 h 853"/>
                <a:gd name="T26" fmla="*/ 70 w 475"/>
                <a:gd name="T27" fmla="*/ 845 h 853"/>
                <a:gd name="T28" fmla="*/ 54 w 475"/>
                <a:gd name="T29" fmla="*/ 838 h 853"/>
                <a:gd name="T30" fmla="*/ 41 w 475"/>
                <a:gd name="T31" fmla="*/ 828 h 853"/>
                <a:gd name="T32" fmla="*/ 29 w 475"/>
                <a:gd name="T33" fmla="*/ 817 h 853"/>
                <a:gd name="T34" fmla="*/ 20 w 475"/>
                <a:gd name="T35" fmla="*/ 805 h 853"/>
                <a:gd name="T36" fmla="*/ 12 w 475"/>
                <a:gd name="T37" fmla="*/ 790 h 853"/>
                <a:gd name="T38" fmla="*/ 6 w 475"/>
                <a:gd name="T39" fmla="*/ 774 h 853"/>
                <a:gd name="T40" fmla="*/ 2 w 475"/>
                <a:gd name="T41" fmla="*/ 759 h 853"/>
                <a:gd name="T42" fmla="*/ 0 w 475"/>
                <a:gd name="T43" fmla="*/ 742 h 853"/>
                <a:gd name="T44" fmla="*/ 0 w 475"/>
                <a:gd name="T45" fmla="*/ 100 h 853"/>
                <a:gd name="T46" fmla="*/ 4 w 475"/>
                <a:gd name="T47" fmla="*/ 85 h 853"/>
                <a:gd name="T48" fmla="*/ 10 w 475"/>
                <a:gd name="T49" fmla="*/ 69 h 853"/>
                <a:gd name="T50" fmla="*/ 18 w 475"/>
                <a:gd name="T51" fmla="*/ 54 h 853"/>
                <a:gd name="T52" fmla="*/ 27 w 475"/>
                <a:gd name="T53" fmla="*/ 41 h 853"/>
                <a:gd name="T54" fmla="*/ 37 w 475"/>
                <a:gd name="T55" fmla="*/ 29 h 853"/>
                <a:gd name="T56" fmla="*/ 50 w 475"/>
                <a:gd name="T57" fmla="*/ 19 h 853"/>
                <a:gd name="T58" fmla="*/ 64 w 475"/>
                <a:gd name="T59" fmla="*/ 12 h 853"/>
                <a:gd name="T60" fmla="*/ 79 w 475"/>
                <a:gd name="T61" fmla="*/ 6 h 853"/>
                <a:gd name="T62" fmla="*/ 96 w 475"/>
                <a:gd name="T63" fmla="*/ 2 h 853"/>
                <a:gd name="T64" fmla="*/ 114 w 475"/>
                <a:gd name="T65" fmla="*/ 0 h 853"/>
                <a:gd name="T66" fmla="*/ 375 w 475"/>
                <a:gd name="T67" fmla="*/ 0 h 853"/>
                <a:gd name="T68" fmla="*/ 390 w 475"/>
                <a:gd name="T69" fmla="*/ 4 h 853"/>
                <a:gd name="T70" fmla="*/ 408 w 475"/>
                <a:gd name="T71" fmla="*/ 10 h 853"/>
                <a:gd name="T72" fmla="*/ 421 w 475"/>
                <a:gd name="T73" fmla="*/ 16 h 853"/>
                <a:gd name="T74" fmla="*/ 435 w 475"/>
                <a:gd name="T75" fmla="*/ 25 h 853"/>
                <a:gd name="T76" fmla="*/ 446 w 475"/>
                <a:gd name="T77" fmla="*/ 37 h 853"/>
                <a:gd name="T78" fmla="*/ 456 w 475"/>
                <a:gd name="T79" fmla="*/ 50 h 853"/>
                <a:gd name="T80" fmla="*/ 465 w 475"/>
                <a:gd name="T81" fmla="*/ 64 h 853"/>
                <a:gd name="T82" fmla="*/ 471 w 475"/>
                <a:gd name="T83" fmla="*/ 79 h 853"/>
                <a:gd name="T84" fmla="*/ 475 w 475"/>
                <a:gd name="T85" fmla="*/ 94 h 853"/>
                <a:gd name="T86" fmla="*/ 475 w 475"/>
                <a:gd name="T87" fmla="*/ 112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5" h="853">
                  <a:moveTo>
                    <a:pt x="475" y="742"/>
                  </a:moveTo>
                  <a:lnTo>
                    <a:pt x="475" y="747"/>
                  </a:lnTo>
                  <a:lnTo>
                    <a:pt x="475" y="753"/>
                  </a:lnTo>
                  <a:lnTo>
                    <a:pt x="475" y="759"/>
                  </a:lnTo>
                  <a:lnTo>
                    <a:pt x="473" y="765"/>
                  </a:lnTo>
                  <a:lnTo>
                    <a:pt x="473" y="769"/>
                  </a:lnTo>
                  <a:lnTo>
                    <a:pt x="471" y="774"/>
                  </a:lnTo>
                  <a:lnTo>
                    <a:pt x="469" y="780"/>
                  </a:lnTo>
                  <a:lnTo>
                    <a:pt x="467" y="786"/>
                  </a:lnTo>
                  <a:lnTo>
                    <a:pt x="465" y="790"/>
                  </a:lnTo>
                  <a:lnTo>
                    <a:pt x="461" y="796"/>
                  </a:lnTo>
                  <a:lnTo>
                    <a:pt x="460" y="799"/>
                  </a:lnTo>
                  <a:lnTo>
                    <a:pt x="456" y="805"/>
                  </a:lnTo>
                  <a:lnTo>
                    <a:pt x="454" y="809"/>
                  </a:lnTo>
                  <a:lnTo>
                    <a:pt x="450" y="813"/>
                  </a:lnTo>
                  <a:lnTo>
                    <a:pt x="446" y="817"/>
                  </a:lnTo>
                  <a:lnTo>
                    <a:pt x="442" y="820"/>
                  </a:lnTo>
                  <a:lnTo>
                    <a:pt x="438" y="824"/>
                  </a:lnTo>
                  <a:lnTo>
                    <a:pt x="435" y="828"/>
                  </a:lnTo>
                  <a:lnTo>
                    <a:pt x="431" y="832"/>
                  </a:lnTo>
                  <a:lnTo>
                    <a:pt x="427" y="834"/>
                  </a:lnTo>
                  <a:lnTo>
                    <a:pt x="421" y="838"/>
                  </a:lnTo>
                  <a:lnTo>
                    <a:pt x="417" y="840"/>
                  </a:lnTo>
                  <a:lnTo>
                    <a:pt x="412" y="844"/>
                  </a:lnTo>
                  <a:lnTo>
                    <a:pt x="408" y="845"/>
                  </a:lnTo>
                  <a:lnTo>
                    <a:pt x="402" y="847"/>
                  </a:lnTo>
                  <a:lnTo>
                    <a:pt x="396" y="849"/>
                  </a:lnTo>
                  <a:lnTo>
                    <a:pt x="390" y="849"/>
                  </a:lnTo>
                  <a:lnTo>
                    <a:pt x="387" y="851"/>
                  </a:lnTo>
                  <a:lnTo>
                    <a:pt x="381" y="853"/>
                  </a:lnTo>
                  <a:lnTo>
                    <a:pt x="375" y="853"/>
                  </a:lnTo>
                  <a:lnTo>
                    <a:pt x="369" y="853"/>
                  </a:lnTo>
                  <a:lnTo>
                    <a:pt x="363" y="853"/>
                  </a:lnTo>
                  <a:lnTo>
                    <a:pt x="114" y="853"/>
                  </a:lnTo>
                  <a:lnTo>
                    <a:pt x="108" y="853"/>
                  </a:lnTo>
                  <a:lnTo>
                    <a:pt x="102" y="853"/>
                  </a:lnTo>
                  <a:lnTo>
                    <a:pt x="96" y="853"/>
                  </a:lnTo>
                  <a:lnTo>
                    <a:pt x="91" y="851"/>
                  </a:lnTo>
                  <a:lnTo>
                    <a:pt x="85" y="849"/>
                  </a:lnTo>
                  <a:lnTo>
                    <a:pt x="79" y="849"/>
                  </a:lnTo>
                  <a:lnTo>
                    <a:pt x="75" y="847"/>
                  </a:lnTo>
                  <a:lnTo>
                    <a:pt x="70" y="845"/>
                  </a:lnTo>
                  <a:lnTo>
                    <a:pt x="64" y="844"/>
                  </a:lnTo>
                  <a:lnTo>
                    <a:pt x="60" y="840"/>
                  </a:lnTo>
                  <a:lnTo>
                    <a:pt x="54" y="838"/>
                  </a:lnTo>
                  <a:lnTo>
                    <a:pt x="50" y="834"/>
                  </a:lnTo>
                  <a:lnTo>
                    <a:pt x="47" y="832"/>
                  </a:lnTo>
                  <a:lnTo>
                    <a:pt x="41" y="828"/>
                  </a:lnTo>
                  <a:lnTo>
                    <a:pt x="37" y="824"/>
                  </a:lnTo>
                  <a:lnTo>
                    <a:pt x="33" y="820"/>
                  </a:lnTo>
                  <a:lnTo>
                    <a:pt x="29" y="817"/>
                  </a:lnTo>
                  <a:lnTo>
                    <a:pt x="27" y="813"/>
                  </a:lnTo>
                  <a:lnTo>
                    <a:pt x="23" y="809"/>
                  </a:lnTo>
                  <a:lnTo>
                    <a:pt x="20" y="805"/>
                  </a:lnTo>
                  <a:lnTo>
                    <a:pt x="18" y="799"/>
                  </a:lnTo>
                  <a:lnTo>
                    <a:pt x="14" y="796"/>
                  </a:lnTo>
                  <a:lnTo>
                    <a:pt x="12" y="790"/>
                  </a:lnTo>
                  <a:lnTo>
                    <a:pt x="10" y="786"/>
                  </a:lnTo>
                  <a:lnTo>
                    <a:pt x="8" y="780"/>
                  </a:lnTo>
                  <a:lnTo>
                    <a:pt x="6" y="774"/>
                  </a:lnTo>
                  <a:lnTo>
                    <a:pt x="4" y="769"/>
                  </a:lnTo>
                  <a:lnTo>
                    <a:pt x="2" y="765"/>
                  </a:lnTo>
                  <a:lnTo>
                    <a:pt x="2" y="759"/>
                  </a:lnTo>
                  <a:lnTo>
                    <a:pt x="0" y="753"/>
                  </a:lnTo>
                  <a:lnTo>
                    <a:pt x="0" y="747"/>
                  </a:lnTo>
                  <a:lnTo>
                    <a:pt x="0" y="742"/>
                  </a:lnTo>
                  <a:lnTo>
                    <a:pt x="0" y="112"/>
                  </a:lnTo>
                  <a:lnTo>
                    <a:pt x="0" y="106"/>
                  </a:lnTo>
                  <a:lnTo>
                    <a:pt x="0" y="100"/>
                  </a:lnTo>
                  <a:lnTo>
                    <a:pt x="2" y="94"/>
                  </a:lnTo>
                  <a:lnTo>
                    <a:pt x="2" y="91"/>
                  </a:lnTo>
                  <a:lnTo>
                    <a:pt x="4" y="85"/>
                  </a:lnTo>
                  <a:lnTo>
                    <a:pt x="6" y="79"/>
                  </a:lnTo>
                  <a:lnTo>
                    <a:pt x="8" y="73"/>
                  </a:lnTo>
                  <a:lnTo>
                    <a:pt x="10" y="69"/>
                  </a:lnTo>
                  <a:lnTo>
                    <a:pt x="12" y="64"/>
                  </a:lnTo>
                  <a:lnTo>
                    <a:pt x="14" y="58"/>
                  </a:lnTo>
                  <a:lnTo>
                    <a:pt x="18" y="54"/>
                  </a:lnTo>
                  <a:lnTo>
                    <a:pt x="20" y="50"/>
                  </a:lnTo>
                  <a:lnTo>
                    <a:pt x="23" y="44"/>
                  </a:lnTo>
                  <a:lnTo>
                    <a:pt x="27" y="41"/>
                  </a:lnTo>
                  <a:lnTo>
                    <a:pt x="29" y="37"/>
                  </a:lnTo>
                  <a:lnTo>
                    <a:pt x="33" y="33"/>
                  </a:lnTo>
                  <a:lnTo>
                    <a:pt x="37" y="29"/>
                  </a:lnTo>
                  <a:lnTo>
                    <a:pt x="41" y="25"/>
                  </a:lnTo>
                  <a:lnTo>
                    <a:pt x="47" y="23"/>
                  </a:lnTo>
                  <a:lnTo>
                    <a:pt x="50" y="19"/>
                  </a:lnTo>
                  <a:lnTo>
                    <a:pt x="54" y="16"/>
                  </a:lnTo>
                  <a:lnTo>
                    <a:pt x="60" y="14"/>
                  </a:lnTo>
                  <a:lnTo>
                    <a:pt x="64" y="12"/>
                  </a:lnTo>
                  <a:lnTo>
                    <a:pt x="70" y="10"/>
                  </a:lnTo>
                  <a:lnTo>
                    <a:pt x="75" y="6"/>
                  </a:lnTo>
                  <a:lnTo>
                    <a:pt x="79" y="6"/>
                  </a:lnTo>
                  <a:lnTo>
                    <a:pt x="85" y="4"/>
                  </a:lnTo>
                  <a:lnTo>
                    <a:pt x="91" y="2"/>
                  </a:lnTo>
                  <a:lnTo>
                    <a:pt x="96" y="2"/>
                  </a:lnTo>
                  <a:lnTo>
                    <a:pt x="102" y="0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363" y="0"/>
                  </a:lnTo>
                  <a:lnTo>
                    <a:pt x="369" y="0"/>
                  </a:lnTo>
                  <a:lnTo>
                    <a:pt x="375" y="0"/>
                  </a:lnTo>
                  <a:lnTo>
                    <a:pt x="381" y="2"/>
                  </a:lnTo>
                  <a:lnTo>
                    <a:pt x="387" y="2"/>
                  </a:lnTo>
                  <a:lnTo>
                    <a:pt x="390" y="4"/>
                  </a:lnTo>
                  <a:lnTo>
                    <a:pt x="396" y="6"/>
                  </a:lnTo>
                  <a:lnTo>
                    <a:pt x="402" y="6"/>
                  </a:lnTo>
                  <a:lnTo>
                    <a:pt x="408" y="10"/>
                  </a:lnTo>
                  <a:lnTo>
                    <a:pt x="412" y="12"/>
                  </a:lnTo>
                  <a:lnTo>
                    <a:pt x="417" y="14"/>
                  </a:lnTo>
                  <a:lnTo>
                    <a:pt x="421" y="16"/>
                  </a:lnTo>
                  <a:lnTo>
                    <a:pt x="427" y="19"/>
                  </a:lnTo>
                  <a:lnTo>
                    <a:pt x="431" y="23"/>
                  </a:lnTo>
                  <a:lnTo>
                    <a:pt x="435" y="25"/>
                  </a:lnTo>
                  <a:lnTo>
                    <a:pt x="438" y="29"/>
                  </a:lnTo>
                  <a:lnTo>
                    <a:pt x="442" y="33"/>
                  </a:lnTo>
                  <a:lnTo>
                    <a:pt x="446" y="37"/>
                  </a:lnTo>
                  <a:lnTo>
                    <a:pt x="450" y="41"/>
                  </a:lnTo>
                  <a:lnTo>
                    <a:pt x="454" y="44"/>
                  </a:lnTo>
                  <a:lnTo>
                    <a:pt x="456" y="50"/>
                  </a:lnTo>
                  <a:lnTo>
                    <a:pt x="460" y="54"/>
                  </a:lnTo>
                  <a:lnTo>
                    <a:pt x="461" y="58"/>
                  </a:lnTo>
                  <a:lnTo>
                    <a:pt x="465" y="64"/>
                  </a:lnTo>
                  <a:lnTo>
                    <a:pt x="467" y="69"/>
                  </a:lnTo>
                  <a:lnTo>
                    <a:pt x="469" y="73"/>
                  </a:lnTo>
                  <a:lnTo>
                    <a:pt x="471" y="79"/>
                  </a:lnTo>
                  <a:lnTo>
                    <a:pt x="473" y="85"/>
                  </a:lnTo>
                  <a:lnTo>
                    <a:pt x="473" y="91"/>
                  </a:lnTo>
                  <a:lnTo>
                    <a:pt x="475" y="94"/>
                  </a:lnTo>
                  <a:lnTo>
                    <a:pt x="475" y="100"/>
                  </a:lnTo>
                  <a:lnTo>
                    <a:pt x="475" y="106"/>
                  </a:lnTo>
                  <a:lnTo>
                    <a:pt x="475" y="112"/>
                  </a:lnTo>
                  <a:lnTo>
                    <a:pt x="475" y="7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8" name="Freeform 7"/>
            <p:cNvSpPr>
              <a:spLocks/>
            </p:cNvSpPr>
            <p:nvPr/>
          </p:nvSpPr>
          <p:spPr bwMode="auto">
            <a:xfrm>
              <a:off x="291" y="283"/>
              <a:ext cx="828" cy="520"/>
            </a:xfrm>
            <a:custGeom>
              <a:avLst/>
              <a:gdLst>
                <a:gd name="T0" fmla="*/ 1341 w 1658"/>
                <a:gd name="T1" fmla="*/ 2 h 1041"/>
                <a:gd name="T2" fmla="*/ 1335 w 1658"/>
                <a:gd name="T3" fmla="*/ 0 h 1041"/>
                <a:gd name="T4" fmla="*/ 1331 w 1658"/>
                <a:gd name="T5" fmla="*/ 0 h 1041"/>
                <a:gd name="T6" fmla="*/ 1326 w 1658"/>
                <a:gd name="T7" fmla="*/ 0 h 1041"/>
                <a:gd name="T8" fmla="*/ 1322 w 1658"/>
                <a:gd name="T9" fmla="*/ 2 h 1041"/>
                <a:gd name="T10" fmla="*/ 1316 w 1658"/>
                <a:gd name="T11" fmla="*/ 4 h 1041"/>
                <a:gd name="T12" fmla="*/ 1312 w 1658"/>
                <a:gd name="T13" fmla="*/ 6 h 1041"/>
                <a:gd name="T14" fmla="*/ 1308 w 1658"/>
                <a:gd name="T15" fmla="*/ 7 h 1041"/>
                <a:gd name="T16" fmla="*/ 1304 w 1658"/>
                <a:gd name="T17" fmla="*/ 11 h 1041"/>
                <a:gd name="T18" fmla="*/ 1303 w 1658"/>
                <a:gd name="T19" fmla="*/ 15 h 1041"/>
                <a:gd name="T20" fmla="*/ 1301 w 1658"/>
                <a:gd name="T21" fmla="*/ 19 h 1041"/>
                <a:gd name="T22" fmla="*/ 67 w 1658"/>
                <a:gd name="T23" fmla="*/ 755 h 1041"/>
                <a:gd name="T24" fmla="*/ 52 w 1658"/>
                <a:gd name="T25" fmla="*/ 766 h 1041"/>
                <a:gd name="T26" fmla="*/ 37 w 1658"/>
                <a:gd name="T27" fmla="*/ 778 h 1041"/>
                <a:gd name="T28" fmla="*/ 25 w 1658"/>
                <a:gd name="T29" fmla="*/ 791 h 1041"/>
                <a:gd name="T30" fmla="*/ 15 w 1658"/>
                <a:gd name="T31" fmla="*/ 807 h 1041"/>
                <a:gd name="T32" fmla="*/ 8 w 1658"/>
                <a:gd name="T33" fmla="*/ 824 h 1041"/>
                <a:gd name="T34" fmla="*/ 4 w 1658"/>
                <a:gd name="T35" fmla="*/ 841 h 1041"/>
                <a:gd name="T36" fmla="*/ 0 w 1658"/>
                <a:gd name="T37" fmla="*/ 858 h 1041"/>
                <a:gd name="T38" fmla="*/ 0 w 1658"/>
                <a:gd name="T39" fmla="*/ 876 h 1041"/>
                <a:gd name="T40" fmla="*/ 4 w 1658"/>
                <a:gd name="T41" fmla="*/ 895 h 1041"/>
                <a:gd name="T42" fmla="*/ 10 w 1658"/>
                <a:gd name="T43" fmla="*/ 912 h 1041"/>
                <a:gd name="T44" fmla="*/ 40 w 1658"/>
                <a:gd name="T45" fmla="*/ 974 h 1041"/>
                <a:gd name="T46" fmla="*/ 50 w 1658"/>
                <a:gd name="T47" fmla="*/ 989 h 1041"/>
                <a:gd name="T48" fmla="*/ 62 w 1658"/>
                <a:gd name="T49" fmla="*/ 1002 h 1041"/>
                <a:gd name="T50" fmla="*/ 75 w 1658"/>
                <a:gd name="T51" fmla="*/ 1016 h 1041"/>
                <a:gd name="T52" fmla="*/ 90 w 1658"/>
                <a:gd name="T53" fmla="*/ 1026 h 1041"/>
                <a:gd name="T54" fmla="*/ 108 w 1658"/>
                <a:gd name="T55" fmla="*/ 1033 h 1041"/>
                <a:gd name="T56" fmla="*/ 125 w 1658"/>
                <a:gd name="T57" fmla="*/ 1037 h 1041"/>
                <a:gd name="T58" fmla="*/ 142 w 1658"/>
                <a:gd name="T59" fmla="*/ 1041 h 1041"/>
                <a:gd name="T60" fmla="*/ 160 w 1658"/>
                <a:gd name="T61" fmla="*/ 1041 h 1041"/>
                <a:gd name="T62" fmla="*/ 179 w 1658"/>
                <a:gd name="T63" fmla="*/ 1037 h 1041"/>
                <a:gd name="T64" fmla="*/ 196 w 1658"/>
                <a:gd name="T65" fmla="*/ 1033 h 1041"/>
                <a:gd name="T66" fmla="*/ 1479 w 1658"/>
                <a:gd name="T67" fmla="*/ 372 h 1041"/>
                <a:gd name="T68" fmla="*/ 1522 w 1658"/>
                <a:gd name="T69" fmla="*/ 451 h 1041"/>
                <a:gd name="T70" fmla="*/ 1527 w 1658"/>
                <a:gd name="T71" fmla="*/ 453 h 1041"/>
                <a:gd name="T72" fmla="*/ 1533 w 1658"/>
                <a:gd name="T73" fmla="*/ 453 h 1041"/>
                <a:gd name="T74" fmla="*/ 1537 w 1658"/>
                <a:gd name="T75" fmla="*/ 453 h 1041"/>
                <a:gd name="T76" fmla="*/ 1543 w 1658"/>
                <a:gd name="T77" fmla="*/ 451 h 1041"/>
                <a:gd name="T78" fmla="*/ 1547 w 1658"/>
                <a:gd name="T79" fmla="*/ 449 h 1041"/>
                <a:gd name="T80" fmla="*/ 1550 w 1658"/>
                <a:gd name="T81" fmla="*/ 447 h 1041"/>
                <a:gd name="T82" fmla="*/ 1554 w 1658"/>
                <a:gd name="T83" fmla="*/ 444 h 1041"/>
                <a:gd name="T84" fmla="*/ 1556 w 1658"/>
                <a:gd name="T85" fmla="*/ 440 h 1041"/>
                <a:gd name="T86" fmla="*/ 1560 w 1658"/>
                <a:gd name="T87" fmla="*/ 436 h 1041"/>
                <a:gd name="T88" fmla="*/ 1562 w 1658"/>
                <a:gd name="T89" fmla="*/ 432 h 1041"/>
                <a:gd name="T90" fmla="*/ 1658 w 1658"/>
                <a:gd name="T91" fmla="*/ 132 h 1041"/>
                <a:gd name="T92" fmla="*/ 1658 w 1658"/>
                <a:gd name="T93" fmla="*/ 128 h 1041"/>
                <a:gd name="T94" fmla="*/ 1658 w 1658"/>
                <a:gd name="T95" fmla="*/ 123 h 1041"/>
                <a:gd name="T96" fmla="*/ 1656 w 1658"/>
                <a:gd name="T97" fmla="*/ 119 h 1041"/>
                <a:gd name="T98" fmla="*/ 1656 w 1658"/>
                <a:gd name="T99" fmla="*/ 113 h 1041"/>
                <a:gd name="T100" fmla="*/ 1652 w 1658"/>
                <a:gd name="T101" fmla="*/ 109 h 1041"/>
                <a:gd name="T102" fmla="*/ 1650 w 1658"/>
                <a:gd name="T103" fmla="*/ 105 h 1041"/>
                <a:gd name="T104" fmla="*/ 1646 w 1658"/>
                <a:gd name="T105" fmla="*/ 102 h 1041"/>
                <a:gd name="T106" fmla="*/ 1643 w 1658"/>
                <a:gd name="T107" fmla="*/ 100 h 1041"/>
                <a:gd name="T108" fmla="*/ 1639 w 1658"/>
                <a:gd name="T109" fmla="*/ 96 h 1041"/>
                <a:gd name="T110" fmla="*/ 1633 w 1658"/>
                <a:gd name="T111" fmla="*/ 9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8" h="1041">
                  <a:moveTo>
                    <a:pt x="1633" y="94"/>
                  </a:moveTo>
                  <a:lnTo>
                    <a:pt x="1343" y="2"/>
                  </a:lnTo>
                  <a:lnTo>
                    <a:pt x="1341" y="2"/>
                  </a:lnTo>
                  <a:lnTo>
                    <a:pt x="1339" y="0"/>
                  </a:lnTo>
                  <a:lnTo>
                    <a:pt x="1337" y="0"/>
                  </a:lnTo>
                  <a:lnTo>
                    <a:pt x="1335" y="0"/>
                  </a:lnTo>
                  <a:lnTo>
                    <a:pt x="1333" y="0"/>
                  </a:lnTo>
                  <a:lnTo>
                    <a:pt x="1333" y="0"/>
                  </a:lnTo>
                  <a:lnTo>
                    <a:pt x="1331" y="0"/>
                  </a:lnTo>
                  <a:lnTo>
                    <a:pt x="1329" y="0"/>
                  </a:lnTo>
                  <a:lnTo>
                    <a:pt x="1328" y="0"/>
                  </a:lnTo>
                  <a:lnTo>
                    <a:pt x="1326" y="0"/>
                  </a:lnTo>
                  <a:lnTo>
                    <a:pt x="1324" y="0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0" y="2"/>
                  </a:lnTo>
                  <a:lnTo>
                    <a:pt x="1318" y="2"/>
                  </a:lnTo>
                  <a:lnTo>
                    <a:pt x="1316" y="4"/>
                  </a:lnTo>
                  <a:lnTo>
                    <a:pt x="1314" y="4"/>
                  </a:lnTo>
                  <a:lnTo>
                    <a:pt x="1314" y="4"/>
                  </a:lnTo>
                  <a:lnTo>
                    <a:pt x="1312" y="6"/>
                  </a:lnTo>
                  <a:lnTo>
                    <a:pt x="1310" y="6"/>
                  </a:lnTo>
                  <a:lnTo>
                    <a:pt x="1310" y="7"/>
                  </a:lnTo>
                  <a:lnTo>
                    <a:pt x="1308" y="7"/>
                  </a:lnTo>
                  <a:lnTo>
                    <a:pt x="1308" y="9"/>
                  </a:lnTo>
                  <a:lnTo>
                    <a:pt x="1306" y="9"/>
                  </a:lnTo>
                  <a:lnTo>
                    <a:pt x="1304" y="11"/>
                  </a:lnTo>
                  <a:lnTo>
                    <a:pt x="1304" y="13"/>
                  </a:lnTo>
                  <a:lnTo>
                    <a:pt x="1303" y="13"/>
                  </a:lnTo>
                  <a:lnTo>
                    <a:pt x="1303" y="15"/>
                  </a:lnTo>
                  <a:lnTo>
                    <a:pt x="1303" y="17"/>
                  </a:lnTo>
                  <a:lnTo>
                    <a:pt x="1301" y="19"/>
                  </a:lnTo>
                  <a:lnTo>
                    <a:pt x="1301" y="19"/>
                  </a:lnTo>
                  <a:lnTo>
                    <a:pt x="1301" y="21"/>
                  </a:lnTo>
                  <a:lnTo>
                    <a:pt x="1341" y="102"/>
                  </a:lnTo>
                  <a:lnTo>
                    <a:pt x="67" y="755"/>
                  </a:lnTo>
                  <a:lnTo>
                    <a:pt x="64" y="759"/>
                  </a:lnTo>
                  <a:lnTo>
                    <a:pt x="58" y="762"/>
                  </a:lnTo>
                  <a:lnTo>
                    <a:pt x="52" y="766"/>
                  </a:lnTo>
                  <a:lnTo>
                    <a:pt x="46" y="770"/>
                  </a:lnTo>
                  <a:lnTo>
                    <a:pt x="42" y="774"/>
                  </a:lnTo>
                  <a:lnTo>
                    <a:pt x="37" y="778"/>
                  </a:lnTo>
                  <a:lnTo>
                    <a:pt x="33" y="782"/>
                  </a:lnTo>
                  <a:lnTo>
                    <a:pt x="29" y="787"/>
                  </a:lnTo>
                  <a:lnTo>
                    <a:pt x="25" y="791"/>
                  </a:lnTo>
                  <a:lnTo>
                    <a:pt x="21" y="797"/>
                  </a:lnTo>
                  <a:lnTo>
                    <a:pt x="19" y="801"/>
                  </a:lnTo>
                  <a:lnTo>
                    <a:pt x="15" y="807"/>
                  </a:lnTo>
                  <a:lnTo>
                    <a:pt x="14" y="812"/>
                  </a:lnTo>
                  <a:lnTo>
                    <a:pt x="10" y="818"/>
                  </a:lnTo>
                  <a:lnTo>
                    <a:pt x="8" y="824"/>
                  </a:lnTo>
                  <a:lnTo>
                    <a:pt x="6" y="828"/>
                  </a:lnTo>
                  <a:lnTo>
                    <a:pt x="4" y="833"/>
                  </a:lnTo>
                  <a:lnTo>
                    <a:pt x="4" y="841"/>
                  </a:lnTo>
                  <a:lnTo>
                    <a:pt x="2" y="847"/>
                  </a:lnTo>
                  <a:lnTo>
                    <a:pt x="0" y="853"/>
                  </a:lnTo>
                  <a:lnTo>
                    <a:pt x="0" y="858"/>
                  </a:lnTo>
                  <a:lnTo>
                    <a:pt x="0" y="864"/>
                  </a:lnTo>
                  <a:lnTo>
                    <a:pt x="0" y="870"/>
                  </a:lnTo>
                  <a:lnTo>
                    <a:pt x="0" y="876"/>
                  </a:lnTo>
                  <a:lnTo>
                    <a:pt x="2" y="881"/>
                  </a:lnTo>
                  <a:lnTo>
                    <a:pt x="2" y="889"/>
                  </a:lnTo>
                  <a:lnTo>
                    <a:pt x="4" y="895"/>
                  </a:lnTo>
                  <a:lnTo>
                    <a:pt x="4" y="901"/>
                  </a:lnTo>
                  <a:lnTo>
                    <a:pt x="6" y="906"/>
                  </a:lnTo>
                  <a:lnTo>
                    <a:pt x="10" y="912"/>
                  </a:lnTo>
                  <a:lnTo>
                    <a:pt x="12" y="918"/>
                  </a:lnTo>
                  <a:lnTo>
                    <a:pt x="14" y="924"/>
                  </a:lnTo>
                  <a:lnTo>
                    <a:pt x="40" y="974"/>
                  </a:lnTo>
                  <a:lnTo>
                    <a:pt x="42" y="979"/>
                  </a:lnTo>
                  <a:lnTo>
                    <a:pt x="46" y="983"/>
                  </a:lnTo>
                  <a:lnTo>
                    <a:pt x="50" y="989"/>
                  </a:lnTo>
                  <a:lnTo>
                    <a:pt x="54" y="995"/>
                  </a:lnTo>
                  <a:lnTo>
                    <a:pt x="58" y="999"/>
                  </a:lnTo>
                  <a:lnTo>
                    <a:pt x="62" y="1002"/>
                  </a:lnTo>
                  <a:lnTo>
                    <a:pt x="65" y="1008"/>
                  </a:lnTo>
                  <a:lnTo>
                    <a:pt x="71" y="1012"/>
                  </a:lnTo>
                  <a:lnTo>
                    <a:pt x="75" y="1016"/>
                  </a:lnTo>
                  <a:lnTo>
                    <a:pt x="81" y="1020"/>
                  </a:lnTo>
                  <a:lnTo>
                    <a:pt x="85" y="1022"/>
                  </a:lnTo>
                  <a:lnTo>
                    <a:pt x="90" y="1026"/>
                  </a:lnTo>
                  <a:lnTo>
                    <a:pt x="96" y="1027"/>
                  </a:lnTo>
                  <a:lnTo>
                    <a:pt x="102" y="1031"/>
                  </a:lnTo>
                  <a:lnTo>
                    <a:pt x="108" y="1033"/>
                  </a:lnTo>
                  <a:lnTo>
                    <a:pt x="112" y="1035"/>
                  </a:lnTo>
                  <a:lnTo>
                    <a:pt x="117" y="1037"/>
                  </a:lnTo>
                  <a:lnTo>
                    <a:pt x="125" y="1037"/>
                  </a:lnTo>
                  <a:lnTo>
                    <a:pt x="131" y="1039"/>
                  </a:lnTo>
                  <a:lnTo>
                    <a:pt x="137" y="1039"/>
                  </a:lnTo>
                  <a:lnTo>
                    <a:pt x="142" y="1041"/>
                  </a:lnTo>
                  <a:lnTo>
                    <a:pt x="148" y="1041"/>
                  </a:lnTo>
                  <a:lnTo>
                    <a:pt x="154" y="1041"/>
                  </a:lnTo>
                  <a:lnTo>
                    <a:pt x="160" y="1041"/>
                  </a:lnTo>
                  <a:lnTo>
                    <a:pt x="165" y="1039"/>
                  </a:lnTo>
                  <a:lnTo>
                    <a:pt x="173" y="1039"/>
                  </a:lnTo>
                  <a:lnTo>
                    <a:pt x="179" y="1037"/>
                  </a:lnTo>
                  <a:lnTo>
                    <a:pt x="185" y="1037"/>
                  </a:lnTo>
                  <a:lnTo>
                    <a:pt x="190" y="1035"/>
                  </a:lnTo>
                  <a:lnTo>
                    <a:pt x="196" y="1033"/>
                  </a:lnTo>
                  <a:lnTo>
                    <a:pt x="202" y="1029"/>
                  </a:lnTo>
                  <a:lnTo>
                    <a:pt x="208" y="1027"/>
                  </a:lnTo>
                  <a:lnTo>
                    <a:pt x="1479" y="372"/>
                  </a:lnTo>
                  <a:lnTo>
                    <a:pt x="1518" y="451"/>
                  </a:lnTo>
                  <a:lnTo>
                    <a:pt x="1520" y="451"/>
                  </a:lnTo>
                  <a:lnTo>
                    <a:pt x="1522" y="451"/>
                  </a:lnTo>
                  <a:lnTo>
                    <a:pt x="1523" y="453"/>
                  </a:lnTo>
                  <a:lnTo>
                    <a:pt x="1525" y="453"/>
                  </a:lnTo>
                  <a:lnTo>
                    <a:pt x="1527" y="453"/>
                  </a:lnTo>
                  <a:lnTo>
                    <a:pt x="1529" y="453"/>
                  </a:lnTo>
                  <a:lnTo>
                    <a:pt x="1531" y="453"/>
                  </a:lnTo>
                  <a:lnTo>
                    <a:pt x="1533" y="453"/>
                  </a:lnTo>
                  <a:lnTo>
                    <a:pt x="1533" y="453"/>
                  </a:lnTo>
                  <a:lnTo>
                    <a:pt x="1535" y="453"/>
                  </a:lnTo>
                  <a:lnTo>
                    <a:pt x="1537" y="453"/>
                  </a:lnTo>
                  <a:lnTo>
                    <a:pt x="1539" y="451"/>
                  </a:lnTo>
                  <a:lnTo>
                    <a:pt x="1541" y="451"/>
                  </a:lnTo>
                  <a:lnTo>
                    <a:pt x="1543" y="451"/>
                  </a:lnTo>
                  <a:lnTo>
                    <a:pt x="1543" y="451"/>
                  </a:lnTo>
                  <a:lnTo>
                    <a:pt x="1545" y="449"/>
                  </a:lnTo>
                  <a:lnTo>
                    <a:pt x="1547" y="449"/>
                  </a:lnTo>
                  <a:lnTo>
                    <a:pt x="1548" y="447"/>
                  </a:lnTo>
                  <a:lnTo>
                    <a:pt x="1548" y="447"/>
                  </a:lnTo>
                  <a:lnTo>
                    <a:pt x="1550" y="447"/>
                  </a:lnTo>
                  <a:lnTo>
                    <a:pt x="1552" y="445"/>
                  </a:lnTo>
                  <a:lnTo>
                    <a:pt x="1552" y="445"/>
                  </a:lnTo>
                  <a:lnTo>
                    <a:pt x="1554" y="444"/>
                  </a:lnTo>
                  <a:lnTo>
                    <a:pt x="1554" y="442"/>
                  </a:lnTo>
                  <a:lnTo>
                    <a:pt x="1556" y="442"/>
                  </a:lnTo>
                  <a:lnTo>
                    <a:pt x="1556" y="440"/>
                  </a:lnTo>
                  <a:lnTo>
                    <a:pt x="1558" y="440"/>
                  </a:lnTo>
                  <a:lnTo>
                    <a:pt x="1558" y="438"/>
                  </a:lnTo>
                  <a:lnTo>
                    <a:pt x="1560" y="436"/>
                  </a:lnTo>
                  <a:lnTo>
                    <a:pt x="1560" y="434"/>
                  </a:lnTo>
                  <a:lnTo>
                    <a:pt x="1560" y="434"/>
                  </a:lnTo>
                  <a:lnTo>
                    <a:pt x="1562" y="432"/>
                  </a:lnTo>
                  <a:lnTo>
                    <a:pt x="1656" y="136"/>
                  </a:lnTo>
                  <a:lnTo>
                    <a:pt x="1656" y="134"/>
                  </a:lnTo>
                  <a:lnTo>
                    <a:pt x="1658" y="132"/>
                  </a:lnTo>
                  <a:lnTo>
                    <a:pt x="1658" y="130"/>
                  </a:lnTo>
                  <a:lnTo>
                    <a:pt x="1658" y="128"/>
                  </a:lnTo>
                  <a:lnTo>
                    <a:pt x="1658" y="128"/>
                  </a:lnTo>
                  <a:lnTo>
                    <a:pt x="1658" y="127"/>
                  </a:lnTo>
                  <a:lnTo>
                    <a:pt x="1658" y="125"/>
                  </a:lnTo>
                  <a:lnTo>
                    <a:pt x="1658" y="123"/>
                  </a:lnTo>
                  <a:lnTo>
                    <a:pt x="1658" y="121"/>
                  </a:lnTo>
                  <a:lnTo>
                    <a:pt x="1658" y="121"/>
                  </a:lnTo>
                  <a:lnTo>
                    <a:pt x="1656" y="119"/>
                  </a:lnTo>
                  <a:lnTo>
                    <a:pt x="1656" y="117"/>
                  </a:lnTo>
                  <a:lnTo>
                    <a:pt x="1656" y="115"/>
                  </a:lnTo>
                  <a:lnTo>
                    <a:pt x="1656" y="113"/>
                  </a:lnTo>
                  <a:lnTo>
                    <a:pt x="1654" y="113"/>
                  </a:lnTo>
                  <a:lnTo>
                    <a:pt x="1654" y="111"/>
                  </a:lnTo>
                  <a:lnTo>
                    <a:pt x="1652" y="109"/>
                  </a:lnTo>
                  <a:lnTo>
                    <a:pt x="1652" y="107"/>
                  </a:lnTo>
                  <a:lnTo>
                    <a:pt x="1650" y="107"/>
                  </a:lnTo>
                  <a:lnTo>
                    <a:pt x="1650" y="105"/>
                  </a:lnTo>
                  <a:lnTo>
                    <a:pt x="1648" y="105"/>
                  </a:lnTo>
                  <a:lnTo>
                    <a:pt x="1648" y="103"/>
                  </a:lnTo>
                  <a:lnTo>
                    <a:pt x="1646" y="102"/>
                  </a:lnTo>
                  <a:lnTo>
                    <a:pt x="1645" y="102"/>
                  </a:lnTo>
                  <a:lnTo>
                    <a:pt x="1645" y="100"/>
                  </a:lnTo>
                  <a:lnTo>
                    <a:pt x="1643" y="100"/>
                  </a:lnTo>
                  <a:lnTo>
                    <a:pt x="1641" y="98"/>
                  </a:lnTo>
                  <a:lnTo>
                    <a:pt x="1639" y="98"/>
                  </a:lnTo>
                  <a:lnTo>
                    <a:pt x="1639" y="96"/>
                  </a:lnTo>
                  <a:lnTo>
                    <a:pt x="1637" y="96"/>
                  </a:lnTo>
                  <a:lnTo>
                    <a:pt x="1635" y="96"/>
                  </a:lnTo>
                  <a:lnTo>
                    <a:pt x="1633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0" name="Freeform 8"/>
            <p:cNvSpPr>
              <a:spLocks/>
            </p:cNvSpPr>
            <p:nvPr/>
          </p:nvSpPr>
          <p:spPr bwMode="auto">
            <a:xfrm>
              <a:off x="586" y="728"/>
              <a:ext cx="238" cy="559"/>
            </a:xfrm>
            <a:custGeom>
              <a:avLst/>
              <a:gdLst>
                <a:gd name="T0" fmla="*/ 474 w 474"/>
                <a:gd name="T1" fmla="*/ 1018 h 1118"/>
                <a:gd name="T2" fmla="*/ 470 w 474"/>
                <a:gd name="T3" fmla="*/ 1034 h 1118"/>
                <a:gd name="T4" fmla="*/ 465 w 474"/>
                <a:gd name="T5" fmla="*/ 1051 h 1118"/>
                <a:gd name="T6" fmla="*/ 459 w 474"/>
                <a:gd name="T7" fmla="*/ 1064 h 1118"/>
                <a:gd name="T8" fmla="*/ 449 w 474"/>
                <a:gd name="T9" fmla="*/ 1078 h 1118"/>
                <a:gd name="T10" fmla="*/ 438 w 474"/>
                <a:gd name="T11" fmla="*/ 1089 h 1118"/>
                <a:gd name="T12" fmla="*/ 424 w 474"/>
                <a:gd name="T13" fmla="*/ 1099 h 1118"/>
                <a:gd name="T14" fmla="*/ 411 w 474"/>
                <a:gd name="T15" fmla="*/ 1109 h 1118"/>
                <a:gd name="T16" fmla="*/ 396 w 474"/>
                <a:gd name="T17" fmla="*/ 1114 h 1118"/>
                <a:gd name="T18" fmla="*/ 378 w 474"/>
                <a:gd name="T19" fmla="*/ 1118 h 1118"/>
                <a:gd name="T20" fmla="*/ 363 w 474"/>
                <a:gd name="T21" fmla="*/ 1118 h 1118"/>
                <a:gd name="T22" fmla="*/ 100 w 474"/>
                <a:gd name="T23" fmla="*/ 1118 h 1118"/>
                <a:gd name="T24" fmla="*/ 84 w 474"/>
                <a:gd name="T25" fmla="*/ 1114 h 1118"/>
                <a:gd name="T26" fmla="*/ 69 w 474"/>
                <a:gd name="T27" fmla="*/ 1110 h 1118"/>
                <a:gd name="T28" fmla="*/ 54 w 474"/>
                <a:gd name="T29" fmla="*/ 1103 h 1118"/>
                <a:gd name="T30" fmla="*/ 40 w 474"/>
                <a:gd name="T31" fmla="*/ 1093 h 1118"/>
                <a:gd name="T32" fmla="*/ 29 w 474"/>
                <a:gd name="T33" fmla="*/ 1082 h 1118"/>
                <a:gd name="T34" fmla="*/ 19 w 474"/>
                <a:gd name="T35" fmla="*/ 1070 h 1118"/>
                <a:gd name="T36" fmla="*/ 11 w 474"/>
                <a:gd name="T37" fmla="*/ 1055 h 1118"/>
                <a:gd name="T38" fmla="*/ 6 w 474"/>
                <a:gd name="T39" fmla="*/ 1039 h 1118"/>
                <a:gd name="T40" fmla="*/ 2 w 474"/>
                <a:gd name="T41" fmla="*/ 1024 h 1118"/>
                <a:gd name="T42" fmla="*/ 0 w 474"/>
                <a:gd name="T43" fmla="*/ 1007 h 1118"/>
                <a:gd name="T44" fmla="*/ 0 w 474"/>
                <a:gd name="T45" fmla="*/ 102 h 1118"/>
                <a:gd name="T46" fmla="*/ 4 w 474"/>
                <a:gd name="T47" fmla="*/ 85 h 1118"/>
                <a:gd name="T48" fmla="*/ 9 w 474"/>
                <a:gd name="T49" fmla="*/ 69 h 1118"/>
                <a:gd name="T50" fmla="*/ 17 w 474"/>
                <a:gd name="T51" fmla="*/ 54 h 1118"/>
                <a:gd name="T52" fmla="*/ 25 w 474"/>
                <a:gd name="T53" fmla="*/ 42 h 1118"/>
                <a:gd name="T54" fmla="*/ 36 w 474"/>
                <a:gd name="T55" fmla="*/ 29 h 1118"/>
                <a:gd name="T56" fmla="*/ 50 w 474"/>
                <a:gd name="T57" fmla="*/ 19 h 1118"/>
                <a:gd name="T58" fmla="*/ 63 w 474"/>
                <a:gd name="T59" fmla="*/ 12 h 1118"/>
                <a:gd name="T60" fmla="*/ 79 w 474"/>
                <a:gd name="T61" fmla="*/ 6 h 1118"/>
                <a:gd name="T62" fmla="*/ 96 w 474"/>
                <a:gd name="T63" fmla="*/ 2 h 1118"/>
                <a:gd name="T64" fmla="*/ 111 w 474"/>
                <a:gd name="T65" fmla="*/ 0 h 1118"/>
                <a:gd name="T66" fmla="*/ 374 w 474"/>
                <a:gd name="T67" fmla="*/ 0 h 1118"/>
                <a:gd name="T68" fmla="*/ 390 w 474"/>
                <a:gd name="T69" fmla="*/ 4 h 1118"/>
                <a:gd name="T70" fmla="*/ 405 w 474"/>
                <a:gd name="T71" fmla="*/ 10 h 1118"/>
                <a:gd name="T72" fmla="*/ 420 w 474"/>
                <a:gd name="T73" fmla="*/ 17 h 1118"/>
                <a:gd name="T74" fmla="*/ 434 w 474"/>
                <a:gd name="T75" fmla="*/ 27 h 1118"/>
                <a:gd name="T76" fmla="*/ 445 w 474"/>
                <a:gd name="T77" fmla="*/ 37 h 1118"/>
                <a:gd name="T78" fmla="*/ 455 w 474"/>
                <a:gd name="T79" fmla="*/ 50 h 1118"/>
                <a:gd name="T80" fmla="*/ 463 w 474"/>
                <a:gd name="T81" fmla="*/ 64 h 1118"/>
                <a:gd name="T82" fmla="*/ 469 w 474"/>
                <a:gd name="T83" fmla="*/ 79 h 1118"/>
                <a:gd name="T84" fmla="*/ 472 w 474"/>
                <a:gd name="T85" fmla="*/ 96 h 1118"/>
                <a:gd name="T86" fmla="*/ 474 w 474"/>
                <a:gd name="T87" fmla="*/ 113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4" h="1118">
                  <a:moveTo>
                    <a:pt x="474" y="1007"/>
                  </a:moveTo>
                  <a:lnTo>
                    <a:pt x="474" y="1012"/>
                  </a:lnTo>
                  <a:lnTo>
                    <a:pt x="474" y="1018"/>
                  </a:lnTo>
                  <a:lnTo>
                    <a:pt x="472" y="1024"/>
                  </a:lnTo>
                  <a:lnTo>
                    <a:pt x="472" y="1030"/>
                  </a:lnTo>
                  <a:lnTo>
                    <a:pt x="470" y="1034"/>
                  </a:lnTo>
                  <a:lnTo>
                    <a:pt x="469" y="1039"/>
                  </a:lnTo>
                  <a:lnTo>
                    <a:pt x="467" y="1045"/>
                  </a:lnTo>
                  <a:lnTo>
                    <a:pt x="465" y="1051"/>
                  </a:lnTo>
                  <a:lnTo>
                    <a:pt x="463" y="1055"/>
                  </a:lnTo>
                  <a:lnTo>
                    <a:pt x="461" y="1061"/>
                  </a:lnTo>
                  <a:lnTo>
                    <a:pt x="459" y="1064"/>
                  </a:lnTo>
                  <a:lnTo>
                    <a:pt x="455" y="1070"/>
                  </a:lnTo>
                  <a:lnTo>
                    <a:pt x="451" y="1074"/>
                  </a:lnTo>
                  <a:lnTo>
                    <a:pt x="449" y="1078"/>
                  </a:lnTo>
                  <a:lnTo>
                    <a:pt x="445" y="1082"/>
                  </a:lnTo>
                  <a:lnTo>
                    <a:pt x="442" y="1085"/>
                  </a:lnTo>
                  <a:lnTo>
                    <a:pt x="438" y="1089"/>
                  </a:lnTo>
                  <a:lnTo>
                    <a:pt x="434" y="1093"/>
                  </a:lnTo>
                  <a:lnTo>
                    <a:pt x="428" y="1097"/>
                  </a:lnTo>
                  <a:lnTo>
                    <a:pt x="424" y="1099"/>
                  </a:lnTo>
                  <a:lnTo>
                    <a:pt x="420" y="1103"/>
                  </a:lnTo>
                  <a:lnTo>
                    <a:pt x="415" y="1105"/>
                  </a:lnTo>
                  <a:lnTo>
                    <a:pt x="411" y="1109"/>
                  </a:lnTo>
                  <a:lnTo>
                    <a:pt x="405" y="1110"/>
                  </a:lnTo>
                  <a:lnTo>
                    <a:pt x="401" y="1112"/>
                  </a:lnTo>
                  <a:lnTo>
                    <a:pt x="396" y="1114"/>
                  </a:lnTo>
                  <a:lnTo>
                    <a:pt x="390" y="1114"/>
                  </a:lnTo>
                  <a:lnTo>
                    <a:pt x="384" y="1116"/>
                  </a:lnTo>
                  <a:lnTo>
                    <a:pt x="378" y="1118"/>
                  </a:lnTo>
                  <a:lnTo>
                    <a:pt x="374" y="1118"/>
                  </a:lnTo>
                  <a:lnTo>
                    <a:pt x="369" y="1118"/>
                  </a:lnTo>
                  <a:lnTo>
                    <a:pt x="363" y="1118"/>
                  </a:lnTo>
                  <a:lnTo>
                    <a:pt x="111" y="1118"/>
                  </a:lnTo>
                  <a:lnTo>
                    <a:pt x="105" y="1118"/>
                  </a:lnTo>
                  <a:lnTo>
                    <a:pt x="100" y="1118"/>
                  </a:lnTo>
                  <a:lnTo>
                    <a:pt x="96" y="1118"/>
                  </a:lnTo>
                  <a:lnTo>
                    <a:pt x="90" y="1116"/>
                  </a:lnTo>
                  <a:lnTo>
                    <a:pt x="84" y="1114"/>
                  </a:lnTo>
                  <a:lnTo>
                    <a:pt x="79" y="1114"/>
                  </a:lnTo>
                  <a:lnTo>
                    <a:pt x="73" y="1112"/>
                  </a:lnTo>
                  <a:lnTo>
                    <a:pt x="69" y="1110"/>
                  </a:lnTo>
                  <a:lnTo>
                    <a:pt x="63" y="1109"/>
                  </a:lnTo>
                  <a:lnTo>
                    <a:pt x="59" y="1105"/>
                  </a:lnTo>
                  <a:lnTo>
                    <a:pt x="54" y="1103"/>
                  </a:lnTo>
                  <a:lnTo>
                    <a:pt x="50" y="1099"/>
                  </a:lnTo>
                  <a:lnTo>
                    <a:pt x="46" y="1097"/>
                  </a:lnTo>
                  <a:lnTo>
                    <a:pt x="40" y="1093"/>
                  </a:lnTo>
                  <a:lnTo>
                    <a:pt x="36" y="1089"/>
                  </a:lnTo>
                  <a:lnTo>
                    <a:pt x="32" y="1085"/>
                  </a:lnTo>
                  <a:lnTo>
                    <a:pt x="29" y="1082"/>
                  </a:lnTo>
                  <a:lnTo>
                    <a:pt x="25" y="1078"/>
                  </a:lnTo>
                  <a:lnTo>
                    <a:pt x="23" y="1074"/>
                  </a:lnTo>
                  <a:lnTo>
                    <a:pt x="19" y="1070"/>
                  </a:lnTo>
                  <a:lnTo>
                    <a:pt x="17" y="1064"/>
                  </a:lnTo>
                  <a:lnTo>
                    <a:pt x="13" y="1061"/>
                  </a:lnTo>
                  <a:lnTo>
                    <a:pt x="11" y="1055"/>
                  </a:lnTo>
                  <a:lnTo>
                    <a:pt x="9" y="1051"/>
                  </a:lnTo>
                  <a:lnTo>
                    <a:pt x="7" y="1045"/>
                  </a:lnTo>
                  <a:lnTo>
                    <a:pt x="6" y="1039"/>
                  </a:lnTo>
                  <a:lnTo>
                    <a:pt x="4" y="1034"/>
                  </a:lnTo>
                  <a:lnTo>
                    <a:pt x="2" y="1030"/>
                  </a:lnTo>
                  <a:lnTo>
                    <a:pt x="2" y="1024"/>
                  </a:lnTo>
                  <a:lnTo>
                    <a:pt x="0" y="1018"/>
                  </a:lnTo>
                  <a:lnTo>
                    <a:pt x="0" y="1012"/>
                  </a:lnTo>
                  <a:lnTo>
                    <a:pt x="0" y="1007"/>
                  </a:lnTo>
                  <a:lnTo>
                    <a:pt x="0" y="113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2" y="96"/>
                  </a:lnTo>
                  <a:lnTo>
                    <a:pt x="2" y="90"/>
                  </a:lnTo>
                  <a:lnTo>
                    <a:pt x="4" y="85"/>
                  </a:lnTo>
                  <a:lnTo>
                    <a:pt x="6" y="79"/>
                  </a:lnTo>
                  <a:lnTo>
                    <a:pt x="7" y="75"/>
                  </a:lnTo>
                  <a:lnTo>
                    <a:pt x="9" y="69"/>
                  </a:lnTo>
                  <a:lnTo>
                    <a:pt x="11" y="64"/>
                  </a:lnTo>
                  <a:lnTo>
                    <a:pt x="13" y="60"/>
                  </a:lnTo>
                  <a:lnTo>
                    <a:pt x="17" y="54"/>
                  </a:lnTo>
                  <a:lnTo>
                    <a:pt x="19" y="50"/>
                  </a:lnTo>
                  <a:lnTo>
                    <a:pt x="23" y="46"/>
                  </a:lnTo>
                  <a:lnTo>
                    <a:pt x="25" y="42"/>
                  </a:lnTo>
                  <a:lnTo>
                    <a:pt x="29" y="37"/>
                  </a:lnTo>
                  <a:lnTo>
                    <a:pt x="32" y="33"/>
                  </a:lnTo>
                  <a:lnTo>
                    <a:pt x="36" y="29"/>
                  </a:lnTo>
                  <a:lnTo>
                    <a:pt x="40" y="27"/>
                  </a:lnTo>
                  <a:lnTo>
                    <a:pt x="46" y="23"/>
                  </a:lnTo>
                  <a:lnTo>
                    <a:pt x="50" y="19"/>
                  </a:lnTo>
                  <a:lnTo>
                    <a:pt x="54" y="17"/>
                  </a:lnTo>
                  <a:lnTo>
                    <a:pt x="59" y="14"/>
                  </a:lnTo>
                  <a:lnTo>
                    <a:pt x="63" y="12"/>
                  </a:lnTo>
                  <a:lnTo>
                    <a:pt x="69" y="10"/>
                  </a:lnTo>
                  <a:lnTo>
                    <a:pt x="73" y="8"/>
                  </a:lnTo>
                  <a:lnTo>
                    <a:pt x="79" y="6"/>
                  </a:lnTo>
                  <a:lnTo>
                    <a:pt x="84" y="4"/>
                  </a:lnTo>
                  <a:lnTo>
                    <a:pt x="90" y="2"/>
                  </a:lnTo>
                  <a:lnTo>
                    <a:pt x="96" y="2"/>
                  </a:lnTo>
                  <a:lnTo>
                    <a:pt x="100" y="0"/>
                  </a:lnTo>
                  <a:lnTo>
                    <a:pt x="105" y="0"/>
                  </a:lnTo>
                  <a:lnTo>
                    <a:pt x="111" y="0"/>
                  </a:lnTo>
                  <a:lnTo>
                    <a:pt x="363" y="0"/>
                  </a:lnTo>
                  <a:lnTo>
                    <a:pt x="369" y="0"/>
                  </a:lnTo>
                  <a:lnTo>
                    <a:pt x="374" y="0"/>
                  </a:lnTo>
                  <a:lnTo>
                    <a:pt x="378" y="2"/>
                  </a:lnTo>
                  <a:lnTo>
                    <a:pt x="384" y="2"/>
                  </a:lnTo>
                  <a:lnTo>
                    <a:pt x="390" y="4"/>
                  </a:lnTo>
                  <a:lnTo>
                    <a:pt x="396" y="6"/>
                  </a:lnTo>
                  <a:lnTo>
                    <a:pt x="401" y="8"/>
                  </a:lnTo>
                  <a:lnTo>
                    <a:pt x="405" y="10"/>
                  </a:lnTo>
                  <a:lnTo>
                    <a:pt x="411" y="12"/>
                  </a:lnTo>
                  <a:lnTo>
                    <a:pt x="415" y="14"/>
                  </a:lnTo>
                  <a:lnTo>
                    <a:pt x="420" y="17"/>
                  </a:lnTo>
                  <a:lnTo>
                    <a:pt x="424" y="19"/>
                  </a:lnTo>
                  <a:lnTo>
                    <a:pt x="428" y="23"/>
                  </a:lnTo>
                  <a:lnTo>
                    <a:pt x="434" y="27"/>
                  </a:lnTo>
                  <a:lnTo>
                    <a:pt x="438" y="29"/>
                  </a:lnTo>
                  <a:lnTo>
                    <a:pt x="442" y="33"/>
                  </a:lnTo>
                  <a:lnTo>
                    <a:pt x="445" y="37"/>
                  </a:lnTo>
                  <a:lnTo>
                    <a:pt x="449" y="42"/>
                  </a:lnTo>
                  <a:lnTo>
                    <a:pt x="451" y="46"/>
                  </a:lnTo>
                  <a:lnTo>
                    <a:pt x="455" y="50"/>
                  </a:lnTo>
                  <a:lnTo>
                    <a:pt x="459" y="54"/>
                  </a:lnTo>
                  <a:lnTo>
                    <a:pt x="461" y="60"/>
                  </a:lnTo>
                  <a:lnTo>
                    <a:pt x="463" y="64"/>
                  </a:lnTo>
                  <a:lnTo>
                    <a:pt x="465" y="69"/>
                  </a:lnTo>
                  <a:lnTo>
                    <a:pt x="467" y="75"/>
                  </a:lnTo>
                  <a:lnTo>
                    <a:pt x="469" y="79"/>
                  </a:lnTo>
                  <a:lnTo>
                    <a:pt x="470" y="85"/>
                  </a:lnTo>
                  <a:lnTo>
                    <a:pt x="472" y="90"/>
                  </a:lnTo>
                  <a:lnTo>
                    <a:pt x="472" y="96"/>
                  </a:lnTo>
                  <a:lnTo>
                    <a:pt x="474" y="102"/>
                  </a:lnTo>
                  <a:lnTo>
                    <a:pt x="474" y="108"/>
                  </a:lnTo>
                  <a:lnTo>
                    <a:pt x="474" y="113"/>
                  </a:lnTo>
                  <a:lnTo>
                    <a:pt x="474" y="10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72" name="Freeform 9"/>
            <p:cNvSpPr>
              <a:spLocks/>
            </p:cNvSpPr>
            <p:nvPr/>
          </p:nvSpPr>
          <p:spPr bwMode="auto">
            <a:xfrm>
              <a:off x="874" y="593"/>
              <a:ext cx="237" cy="694"/>
            </a:xfrm>
            <a:custGeom>
              <a:avLst/>
              <a:gdLst>
                <a:gd name="T0" fmla="*/ 473 w 475"/>
                <a:gd name="T1" fmla="*/ 1287 h 1387"/>
                <a:gd name="T2" fmla="*/ 471 w 475"/>
                <a:gd name="T3" fmla="*/ 1303 h 1387"/>
                <a:gd name="T4" fmla="*/ 465 w 475"/>
                <a:gd name="T5" fmla="*/ 1320 h 1387"/>
                <a:gd name="T6" fmla="*/ 457 w 475"/>
                <a:gd name="T7" fmla="*/ 1333 h 1387"/>
                <a:gd name="T8" fmla="*/ 448 w 475"/>
                <a:gd name="T9" fmla="*/ 1347 h 1387"/>
                <a:gd name="T10" fmla="*/ 438 w 475"/>
                <a:gd name="T11" fmla="*/ 1358 h 1387"/>
                <a:gd name="T12" fmla="*/ 425 w 475"/>
                <a:gd name="T13" fmla="*/ 1368 h 1387"/>
                <a:gd name="T14" fmla="*/ 411 w 475"/>
                <a:gd name="T15" fmla="*/ 1378 h 1387"/>
                <a:gd name="T16" fmla="*/ 396 w 475"/>
                <a:gd name="T17" fmla="*/ 1383 h 1387"/>
                <a:gd name="T18" fmla="*/ 379 w 475"/>
                <a:gd name="T19" fmla="*/ 1387 h 1387"/>
                <a:gd name="T20" fmla="*/ 361 w 475"/>
                <a:gd name="T21" fmla="*/ 1387 h 1387"/>
                <a:gd name="T22" fmla="*/ 100 w 475"/>
                <a:gd name="T23" fmla="*/ 1387 h 1387"/>
                <a:gd name="T24" fmla="*/ 85 w 475"/>
                <a:gd name="T25" fmla="*/ 1383 h 1387"/>
                <a:gd name="T26" fmla="*/ 69 w 475"/>
                <a:gd name="T27" fmla="*/ 1379 h 1387"/>
                <a:gd name="T28" fmla="*/ 54 w 475"/>
                <a:gd name="T29" fmla="*/ 1372 h 1387"/>
                <a:gd name="T30" fmla="*/ 41 w 475"/>
                <a:gd name="T31" fmla="*/ 1362 h 1387"/>
                <a:gd name="T32" fmla="*/ 29 w 475"/>
                <a:gd name="T33" fmla="*/ 1351 h 1387"/>
                <a:gd name="T34" fmla="*/ 19 w 475"/>
                <a:gd name="T35" fmla="*/ 1339 h 1387"/>
                <a:gd name="T36" fmla="*/ 12 w 475"/>
                <a:gd name="T37" fmla="*/ 1324 h 1387"/>
                <a:gd name="T38" fmla="*/ 4 w 475"/>
                <a:gd name="T39" fmla="*/ 1308 h 1387"/>
                <a:gd name="T40" fmla="*/ 2 w 475"/>
                <a:gd name="T41" fmla="*/ 1293 h 1387"/>
                <a:gd name="T42" fmla="*/ 0 w 475"/>
                <a:gd name="T43" fmla="*/ 1276 h 1387"/>
                <a:gd name="T44" fmla="*/ 0 w 475"/>
                <a:gd name="T45" fmla="*/ 102 h 1387"/>
                <a:gd name="T46" fmla="*/ 4 w 475"/>
                <a:gd name="T47" fmla="*/ 85 h 1387"/>
                <a:gd name="T48" fmla="*/ 8 w 475"/>
                <a:gd name="T49" fmla="*/ 69 h 1387"/>
                <a:gd name="T50" fmla="*/ 16 w 475"/>
                <a:gd name="T51" fmla="*/ 56 h 1387"/>
                <a:gd name="T52" fmla="*/ 25 w 475"/>
                <a:gd name="T53" fmla="*/ 42 h 1387"/>
                <a:gd name="T54" fmla="*/ 37 w 475"/>
                <a:gd name="T55" fmla="*/ 31 h 1387"/>
                <a:gd name="T56" fmla="*/ 50 w 475"/>
                <a:gd name="T57" fmla="*/ 19 h 1387"/>
                <a:gd name="T58" fmla="*/ 64 w 475"/>
                <a:gd name="T59" fmla="*/ 12 h 1387"/>
                <a:gd name="T60" fmla="*/ 79 w 475"/>
                <a:gd name="T61" fmla="*/ 6 h 1387"/>
                <a:gd name="T62" fmla="*/ 94 w 475"/>
                <a:gd name="T63" fmla="*/ 2 h 1387"/>
                <a:gd name="T64" fmla="*/ 112 w 475"/>
                <a:gd name="T65" fmla="*/ 0 h 1387"/>
                <a:gd name="T66" fmla="*/ 373 w 475"/>
                <a:gd name="T67" fmla="*/ 2 h 1387"/>
                <a:gd name="T68" fmla="*/ 390 w 475"/>
                <a:gd name="T69" fmla="*/ 4 h 1387"/>
                <a:gd name="T70" fmla="*/ 406 w 475"/>
                <a:gd name="T71" fmla="*/ 10 h 1387"/>
                <a:gd name="T72" fmla="*/ 421 w 475"/>
                <a:gd name="T73" fmla="*/ 18 h 1387"/>
                <a:gd name="T74" fmla="*/ 434 w 475"/>
                <a:gd name="T75" fmla="*/ 27 h 1387"/>
                <a:gd name="T76" fmla="*/ 446 w 475"/>
                <a:gd name="T77" fmla="*/ 39 h 1387"/>
                <a:gd name="T78" fmla="*/ 455 w 475"/>
                <a:gd name="T79" fmla="*/ 50 h 1387"/>
                <a:gd name="T80" fmla="*/ 463 w 475"/>
                <a:gd name="T81" fmla="*/ 66 h 1387"/>
                <a:gd name="T82" fmla="*/ 469 w 475"/>
                <a:gd name="T83" fmla="*/ 79 h 1387"/>
                <a:gd name="T84" fmla="*/ 473 w 475"/>
                <a:gd name="T85" fmla="*/ 96 h 1387"/>
                <a:gd name="T86" fmla="*/ 475 w 475"/>
                <a:gd name="T87" fmla="*/ 114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5" h="1387">
                  <a:moveTo>
                    <a:pt x="475" y="1276"/>
                  </a:moveTo>
                  <a:lnTo>
                    <a:pt x="475" y="1281"/>
                  </a:lnTo>
                  <a:lnTo>
                    <a:pt x="473" y="1287"/>
                  </a:lnTo>
                  <a:lnTo>
                    <a:pt x="473" y="1293"/>
                  </a:lnTo>
                  <a:lnTo>
                    <a:pt x="473" y="1299"/>
                  </a:lnTo>
                  <a:lnTo>
                    <a:pt x="471" y="1303"/>
                  </a:lnTo>
                  <a:lnTo>
                    <a:pt x="469" y="1308"/>
                  </a:lnTo>
                  <a:lnTo>
                    <a:pt x="467" y="1314"/>
                  </a:lnTo>
                  <a:lnTo>
                    <a:pt x="465" y="1320"/>
                  </a:lnTo>
                  <a:lnTo>
                    <a:pt x="463" y="1324"/>
                  </a:lnTo>
                  <a:lnTo>
                    <a:pt x="461" y="1330"/>
                  </a:lnTo>
                  <a:lnTo>
                    <a:pt x="457" y="1333"/>
                  </a:lnTo>
                  <a:lnTo>
                    <a:pt x="455" y="1339"/>
                  </a:lnTo>
                  <a:lnTo>
                    <a:pt x="452" y="1343"/>
                  </a:lnTo>
                  <a:lnTo>
                    <a:pt x="448" y="1347"/>
                  </a:lnTo>
                  <a:lnTo>
                    <a:pt x="446" y="1351"/>
                  </a:lnTo>
                  <a:lnTo>
                    <a:pt x="442" y="1354"/>
                  </a:lnTo>
                  <a:lnTo>
                    <a:pt x="438" y="1358"/>
                  </a:lnTo>
                  <a:lnTo>
                    <a:pt x="434" y="1362"/>
                  </a:lnTo>
                  <a:lnTo>
                    <a:pt x="429" y="1366"/>
                  </a:lnTo>
                  <a:lnTo>
                    <a:pt x="425" y="1368"/>
                  </a:lnTo>
                  <a:lnTo>
                    <a:pt x="421" y="1372"/>
                  </a:lnTo>
                  <a:lnTo>
                    <a:pt x="415" y="1374"/>
                  </a:lnTo>
                  <a:lnTo>
                    <a:pt x="411" y="1378"/>
                  </a:lnTo>
                  <a:lnTo>
                    <a:pt x="406" y="1379"/>
                  </a:lnTo>
                  <a:lnTo>
                    <a:pt x="400" y="1381"/>
                  </a:lnTo>
                  <a:lnTo>
                    <a:pt x="396" y="1383"/>
                  </a:lnTo>
                  <a:lnTo>
                    <a:pt x="390" y="1383"/>
                  </a:lnTo>
                  <a:lnTo>
                    <a:pt x="384" y="1385"/>
                  </a:lnTo>
                  <a:lnTo>
                    <a:pt x="379" y="1387"/>
                  </a:lnTo>
                  <a:lnTo>
                    <a:pt x="373" y="1387"/>
                  </a:lnTo>
                  <a:lnTo>
                    <a:pt x="367" y="1387"/>
                  </a:lnTo>
                  <a:lnTo>
                    <a:pt x="361" y="1387"/>
                  </a:lnTo>
                  <a:lnTo>
                    <a:pt x="112" y="1387"/>
                  </a:lnTo>
                  <a:lnTo>
                    <a:pt x="106" y="1387"/>
                  </a:lnTo>
                  <a:lnTo>
                    <a:pt x="100" y="1387"/>
                  </a:lnTo>
                  <a:lnTo>
                    <a:pt x="94" y="1387"/>
                  </a:lnTo>
                  <a:lnTo>
                    <a:pt x="90" y="1385"/>
                  </a:lnTo>
                  <a:lnTo>
                    <a:pt x="85" y="1383"/>
                  </a:lnTo>
                  <a:lnTo>
                    <a:pt x="79" y="1383"/>
                  </a:lnTo>
                  <a:lnTo>
                    <a:pt x="73" y="1381"/>
                  </a:lnTo>
                  <a:lnTo>
                    <a:pt x="69" y="1379"/>
                  </a:lnTo>
                  <a:lnTo>
                    <a:pt x="64" y="1378"/>
                  </a:lnTo>
                  <a:lnTo>
                    <a:pt x="58" y="1374"/>
                  </a:lnTo>
                  <a:lnTo>
                    <a:pt x="54" y="1372"/>
                  </a:lnTo>
                  <a:lnTo>
                    <a:pt x="50" y="1368"/>
                  </a:lnTo>
                  <a:lnTo>
                    <a:pt x="44" y="1366"/>
                  </a:lnTo>
                  <a:lnTo>
                    <a:pt x="41" y="1362"/>
                  </a:lnTo>
                  <a:lnTo>
                    <a:pt x="37" y="1358"/>
                  </a:lnTo>
                  <a:lnTo>
                    <a:pt x="33" y="1354"/>
                  </a:lnTo>
                  <a:lnTo>
                    <a:pt x="29" y="1351"/>
                  </a:lnTo>
                  <a:lnTo>
                    <a:pt x="25" y="1347"/>
                  </a:lnTo>
                  <a:lnTo>
                    <a:pt x="21" y="1343"/>
                  </a:lnTo>
                  <a:lnTo>
                    <a:pt x="19" y="1339"/>
                  </a:lnTo>
                  <a:lnTo>
                    <a:pt x="16" y="1333"/>
                  </a:lnTo>
                  <a:lnTo>
                    <a:pt x="14" y="1330"/>
                  </a:lnTo>
                  <a:lnTo>
                    <a:pt x="12" y="1324"/>
                  </a:lnTo>
                  <a:lnTo>
                    <a:pt x="8" y="1320"/>
                  </a:lnTo>
                  <a:lnTo>
                    <a:pt x="6" y="1314"/>
                  </a:lnTo>
                  <a:lnTo>
                    <a:pt x="4" y="1308"/>
                  </a:lnTo>
                  <a:lnTo>
                    <a:pt x="4" y="1303"/>
                  </a:lnTo>
                  <a:lnTo>
                    <a:pt x="2" y="1299"/>
                  </a:lnTo>
                  <a:lnTo>
                    <a:pt x="2" y="1293"/>
                  </a:lnTo>
                  <a:lnTo>
                    <a:pt x="0" y="1287"/>
                  </a:lnTo>
                  <a:lnTo>
                    <a:pt x="0" y="1281"/>
                  </a:lnTo>
                  <a:lnTo>
                    <a:pt x="0" y="1276"/>
                  </a:lnTo>
                  <a:lnTo>
                    <a:pt x="0" y="114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2" y="96"/>
                  </a:lnTo>
                  <a:lnTo>
                    <a:pt x="2" y="91"/>
                  </a:lnTo>
                  <a:lnTo>
                    <a:pt x="4" y="85"/>
                  </a:lnTo>
                  <a:lnTo>
                    <a:pt x="4" y="79"/>
                  </a:lnTo>
                  <a:lnTo>
                    <a:pt x="6" y="75"/>
                  </a:lnTo>
                  <a:lnTo>
                    <a:pt x="8" y="69"/>
                  </a:lnTo>
                  <a:lnTo>
                    <a:pt x="12" y="66"/>
                  </a:lnTo>
                  <a:lnTo>
                    <a:pt x="14" y="60"/>
                  </a:lnTo>
                  <a:lnTo>
                    <a:pt x="16" y="56"/>
                  </a:lnTo>
                  <a:lnTo>
                    <a:pt x="19" y="50"/>
                  </a:lnTo>
                  <a:lnTo>
                    <a:pt x="21" y="46"/>
                  </a:lnTo>
                  <a:lnTo>
                    <a:pt x="25" y="42"/>
                  </a:lnTo>
                  <a:lnTo>
                    <a:pt x="29" y="39"/>
                  </a:lnTo>
                  <a:lnTo>
                    <a:pt x="33" y="35"/>
                  </a:lnTo>
                  <a:lnTo>
                    <a:pt x="37" y="31"/>
                  </a:lnTo>
                  <a:lnTo>
                    <a:pt x="41" y="27"/>
                  </a:lnTo>
                  <a:lnTo>
                    <a:pt x="44" y="23"/>
                  </a:lnTo>
                  <a:lnTo>
                    <a:pt x="50" y="19"/>
                  </a:lnTo>
                  <a:lnTo>
                    <a:pt x="54" y="18"/>
                  </a:lnTo>
                  <a:lnTo>
                    <a:pt x="58" y="14"/>
                  </a:lnTo>
                  <a:lnTo>
                    <a:pt x="64" y="12"/>
                  </a:lnTo>
                  <a:lnTo>
                    <a:pt x="69" y="10"/>
                  </a:lnTo>
                  <a:lnTo>
                    <a:pt x="73" y="8"/>
                  </a:lnTo>
                  <a:lnTo>
                    <a:pt x="79" y="6"/>
                  </a:lnTo>
                  <a:lnTo>
                    <a:pt x="85" y="4"/>
                  </a:lnTo>
                  <a:lnTo>
                    <a:pt x="90" y="4"/>
                  </a:lnTo>
                  <a:lnTo>
                    <a:pt x="94" y="2"/>
                  </a:lnTo>
                  <a:lnTo>
                    <a:pt x="100" y="2"/>
                  </a:lnTo>
                  <a:lnTo>
                    <a:pt x="106" y="0"/>
                  </a:lnTo>
                  <a:lnTo>
                    <a:pt x="112" y="0"/>
                  </a:lnTo>
                  <a:lnTo>
                    <a:pt x="361" y="0"/>
                  </a:lnTo>
                  <a:lnTo>
                    <a:pt x="367" y="0"/>
                  </a:lnTo>
                  <a:lnTo>
                    <a:pt x="373" y="2"/>
                  </a:lnTo>
                  <a:lnTo>
                    <a:pt x="379" y="2"/>
                  </a:lnTo>
                  <a:lnTo>
                    <a:pt x="384" y="4"/>
                  </a:lnTo>
                  <a:lnTo>
                    <a:pt x="390" y="4"/>
                  </a:lnTo>
                  <a:lnTo>
                    <a:pt x="396" y="6"/>
                  </a:lnTo>
                  <a:lnTo>
                    <a:pt x="400" y="8"/>
                  </a:lnTo>
                  <a:lnTo>
                    <a:pt x="406" y="10"/>
                  </a:lnTo>
                  <a:lnTo>
                    <a:pt x="411" y="12"/>
                  </a:lnTo>
                  <a:lnTo>
                    <a:pt x="415" y="14"/>
                  </a:lnTo>
                  <a:lnTo>
                    <a:pt x="421" y="18"/>
                  </a:lnTo>
                  <a:lnTo>
                    <a:pt x="425" y="19"/>
                  </a:lnTo>
                  <a:lnTo>
                    <a:pt x="429" y="23"/>
                  </a:lnTo>
                  <a:lnTo>
                    <a:pt x="434" y="27"/>
                  </a:lnTo>
                  <a:lnTo>
                    <a:pt x="438" y="31"/>
                  </a:lnTo>
                  <a:lnTo>
                    <a:pt x="442" y="35"/>
                  </a:lnTo>
                  <a:lnTo>
                    <a:pt x="446" y="39"/>
                  </a:lnTo>
                  <a:lnTo>
                    <a:pt x="448" y="42"/>
                  </a:lnTo>
                  <a:lnTo>
                    <a:pt x="452" y="46"/>
                  </a:lnTo>
                  <a:lnTo>
                    <a:pt x="455" y="50"/>
                  </a:lnTo>
                  <a:lnTo>
                    <a:pt x="457" y="56"/>
                  </a:lnTo>
                  <a:lnTo>
                    <a:pt x="461" y="60"/>
                  </a:lnTo>
                  <a:lnTo>
                    <a:pt x="463" y="66"/>
                  </a:lnTo>
                  <a:lnTo>
                    <a:pt x="465" y="69"/>
                  </a:lnTo>
                  <a:lnTo>
                    <a:pt x="467" y="75"/>
                  </a:lnTo>
                  <a:lnTo>
                    <a:pt x="469" y="79"/>
                  </a:lnTo>
                  <a:lnTo>
                    <a:pt x="471" y="85"/>
                  </a:lnTo>
                  <a:lnTo>
                    <a:pt x="473" y="91"/>
                  </a:lnTo>
                  <a:lnTo>
                    <a:pt x="473" y="96"/>
                  </a:lnTo>
                  <a:lnTo>
                    <a:pt x="473" y="102"/>
                  </a:lnTo>
                  <a:lnTo>
                    <a:pt x="475" y="108"/>
                  </a:lnTo>
                  <a:lnTo>
                    <a:pt x="475" y="114"/>
                  </a:lnTo>
                  <a:lnTo>
                    <a:pt x="475" y="1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57" name="Group 269"/>
          <p:cNvGrpSpPr>
            <a:grpSpLocks noChangeAspect="1"/>
          </p:cNvGrpSpPr>
          <p:nvPr/>
        </p:nvGrpSpPr>
        <p:grpSpPr bwMode="auto">
          <a:xfrm>
            <a:off x="1100744" y="6131998"/>
            <a:ext cx="421575" cy="552965"/>
            <a:chOff x="201" y="2609"/>
            <a:chExt cx="317" cy="300"/>
          </a:xfrm>
          <a:solidFill>
            <a:schemeClr val="bg1"/>
          </a:solidFill>
        </p:grpSpPr>
        <p:sp>
          <p:nvSpPr>
            <p:cNvPr id="158" name="Freeform 270"/>
            <p:cNvSpPr>
              <a:spLocks/>
            </p:cNvSpPr>
            <p:nvPr/>
          </p:nvSpPr>
          <p:spPr bwMode="auto">
            <a:xfrm>
              <a:off x="421" y="2780"/>
              <a:ext cx="56" cy="56"/>
            </a:xfrm>
            <a:custGeom>
              <a:avLst/>
              <a:gdLst>
                <a:gd name="T0" fmla="*/ 84 w 112"/>
                <a:gd name="T1" fmla="*/ 105 h 112"/>
                <a:gd name="T2" fmla="*/ 84 w 112"/>
                <a:gd name="T3" fmla="*/ 105 h 112"/>
                <a:gd name="T4" fmla="*/ 74 w 112"/>
                <a:gd name="T5" fmla="*/ 110 h 112"/>
                <a:gd name="T6" fmla="*/ 63 w 112"/>
                <a:gd name="T7" fmla="*/ 112 h 112"/>
                <a:gd name="T8" fmla="*/ 52 w 112"/>
                <a:gd name="T9" fmla="*/ 112 h 112"/>
                <a:gd name="T10" fmla="*/ 41 w 112"/>
                <a:gd name="T11" fmla="*/ 111 h 112"/>
                <a:gd name="T12" fmla="*/ 32 w 112"/>
                <a:gd name="T13" fmla="*/ 108 h 112"/>
                <a:gd name="T14" fmla="*/ 22 w 112"/>
                <a:gd name="T15" fmla="*/ 102 h 112"/>
                <a:gd name="T16" fmla="*/ 14 w 112"/>
                <a:gd name="T17" fmla="*/ 94 h 112"/>
                <a:gd name="T18" fmla="*/ 8 w 112"/>
                <a:gd name="T19" fmla="*/ 85 h 112"/>
                <a:gd name="T20" fmla="*/ 8 w 112"/>
                <a:gd name="T21" fmla="*/ 85 h 112"/>
                <a:gd name="T22" fmla="*/ 3 w 112"/>
                <a:gd name="T23" fmla="*/ 74 h 112"/>
                <a:gd name="T24" fmla="*/ 1 w 112"/>
                <a:gd name="T25" fmla="*/ 63 h 112"/>
                <a:gd name="T26" fmla="*/ 0 w 112"/>
                <a:gd name="T27" fmla="*/ 53 h 112"/>
                <a:gd name="T28" fmla="*/ 2 w 112"/>
                <a:gd name="T29" fmla="*/ 42 h 112"/>
                <a:gd name="T30" fmla="*/ 6 w 112"/>
                <a:gd name="T31" fmla="*/ 32 h 112"/>
                <a:gd name="T32" fmla="*/ 12 w 112"/>
                <a:gd name="T33" fmla="*/ 23 h 112"/>
                <a:gd name="T34" fmla="*/ 19 w 112"/>
                <a:gd name="T35" fmla="*/ 14 h 112"/>
                <a:gd name="T36" fmla="*/ 28 w 112"/>
                <a:gd name="T37" fmla="*/ 9 h 112"/>
                <a:gd name="T38" fmla="*/ 28 w 112"/>
                <a:gd name="T39" fmla="*/ 9 h 112"/>
                <a:gd name="T40" fmla="*/ 39 w 112"/>
                <a:gd name="T41" fmla="*/ 4 h 112"/>
                <a:gd name="T42" fmla="*/ 50 w 112"/>
                <a:gd name="T43" fmla="*/ 1 h 112"/>
                <a:gd name="T44" fmla="*/ 61 w 112"/>
                <a:gd name="T45" fmla="*/ 0 h 112"/>
                <a:gd name="T46" fmla="*/ 71 w 112"/>
                <a:gd name="T47" fmla="*/ 3 h 112"/>
                <a:gd name="T48" fmla="*/ 81 w 112"/>
                <a:gd name="T49" fmla="*/ 6 h 112"/>
                <a:gd name="T50" fmla="*/ 90 w 112"/>
                <a:gd name="T51" fmla="*/ 12 h 112"/>
                <a:gd name="T52" fmla="*/ 99 w 112"/>
                <a:gd name="T53" fmla="*/ 19 h 112"/>
                <a:gd name="T54" fmla="*/ 105 w 112"/>
                <a:gd name="T55" fmla="*/ 29 h 112"/>
                <a:gd name="T56" fmla="*/ 105 w 112"/>
                <a:gd name="T57" fmla="*/ 29 h 112"/>
                <a:gd name="T58" fmla="*/ 109 w 112"/>
                <a:gd name="T59" fmla="*/ 40 h 112"/>
                <a:gd name="T60" fmla="*/ 112 w 112"/>
                <a:gd name="T61" fmla="*/ 50 h 112"/>
                <a:gd name="T62" fmla="*/ 112 w 112"/>
                <a:gd name="T63" fmla="*/ 61 h 112"/>
                <a:gd name="T64" fmla="*/ 111 w 112"/>
                <a:gd name="T65" fmla="*/ 72 h 112"/>
                <a:gd name="T66" fmla="*/ 107 w 112"/>
                <a:gd name="T67" fmla="*/ 81 h 112"/>
                <a:gd name="T68" fmla="*/ 101 w 112"/>
                <a:gd name="T69" fmla="*/ 91 h 112"/>
                <a:gd name="T70" fmla="*/ 94 w 112"/>
                <a:gd name="T71" fmla="*/ 99 h 112"/>
                <a:gd name="T72" fmla="*/ 84 w 112"/>
                <a:gd name="T73" fmla="*/ 105 h 112"/>
                <a:gd name="T74" fmla="*/ 84 w 112"/>
                <a:gd name="T75" fmla="*/ 10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" h="112">
                  <a:moveTo>
                    <a:pt x="84" y="105"/>
                  </a:moveTo>
                  <a:lnTo>
                    <a:pt x="84" y="105"/>
                  </a:lnTo>
                  <a:lnTo>
                    <a:pt x="74" y="110"/>
                  </a:lnTo>
                  <a:lnTo>
                    <a:pt x="63" y="112"/>
                  </a:lnTo>
                  <a:lnTo>
                    <a:pt x="52" y="112"/>
                  </a:lnTo>
                  <a:lnTo>
                    <a:pt x="41" y="111"/>
                  </a:lnTo>
                  <a:lnTo>
                    <a:pt x="32" y="108"/>
                  </a:lnTo>
                  <a:lnTo>
                    <a:pt x="22" y="102"/>
                  </a:lnTo>
                  <a:lnTo>
                    <a:pt x="14" y="94"/>
                  </a:lnTo>
                  <a:lnTo>
                    <a:pt x="8" y="85"/>
                  </a:lnTo>
                  <a:lnTo>
                    <a:pt x="8" y="85"/>
                  </a:lnTo>
                  <a:lnTo>
                    <a:pt x="3" y="74"/>
                  </a:lnTo>
                  <a:lnTo>
                    <a:pt x="1" y="63"/>
                  </a:lnTo>
                  <a:lnTo>
                    <a:pt x="0" y="53"/>
                  </a:lnTo>
                  <a:lnTo>
                    <a:pt x="2" y="42"/>
                  </a:lnTo>
                  <a:lnTo>
                    <a:pt x="6" y="32"/>
                  </a:lnTo>
                  <a:lnTo>
                    <a:pt x="12" y="23"/>
                  </a:lnTo>
                  <a:lnTo>
                    <a:pt x="19" y="14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39" y="4"/>
                  </a:lnTo>
                  <a:lnTo>
                    <a:pt x="50" y="1"/>
                  </a:lnTo>
                  <a:lnTo>
                    <a:pt x="61" y="0"/>
                  </a:lnTo>
                  <a:lnTo>
                    <a:pt x="71" y="3"/>
                  </a:lnTo>
                  <a:lnTo>
                    <a:pt x="81" y="6"/>
                  </a:lnTo>
                  <a:lnTo>
                    <a:pt x="90" y="12"/>
                  </a:lnTo>
                  <a:lnTo>
                    <a:pt x="99" y="19"/>
                  </a:lnTo>
                  <a:lnTo>
                    <a:pt x="105" y="29"/>
                  </a:lnTo>
                  <a:lnTo>
                    <a:pt x="105" y="29"/>
                  </a:lnTo>
                  <a:lnTo>
                    <a:pt x="109" y="40"/>
                  </a:lnTo>
                  <a:lnTo>
                    <a:pt x="112" y="50"/>
                  </a:lnTo>
                  <a:lnTo>
                    <a:pt x="112" y="61"/>
                  </a:lnTo>
                  <a:lnTo>
                    <a:pt x="111" y="72"/>
                  </a:lnTo>
                  <a:lnTo>
                    <a:pt x="107" y="81"/>
                  </a:lnTo>
                  <a:lnTo>
                    <a:pt x="101" y="91"/>
                  </a:lnTo>
                  <a:lnTo>
                    <a:pt x="94" y="99"/>
                  </a:lnTo>
                  <a:lnTo>
                    <a:pt x="84" y="105"/>
                  </a:lnTo>
                  <a:lnTo>
                    <a:pt x="84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  <p:sp>
          <p:nvSpPr>
            <p:cNvPr id="159" name="Freeform 271"/>
            <p:cNvSpPr>
              <a:spLocks/>
            </p:cNvSpPr>
            <p:nvPr/>
          </p:nvSpPr>
          <p:spPr bwMode="auto">
            <a:xfrm>
              <a:off x="255" y="2839"/>
              <a:ext cx="163" cy="70"/>
            </a:xfrm>
            <a:custGeom>
              <a:avLst/>
              <a:gdLst>
                <a:gd name="T0" fmla="*/ 78 w 328"/>
                <a:gd name="T1" fmla="*/ 9 h 140"/>
                <a:gd name="T2" fmla="*/ 66 w 328"/>
                <a:gd name="T3" fmla="*/ 20 h 140"/>
                <a:gd name="T4" fmla="*/ 56 w 328"/>
                <a:gd name="T5" fmla="*/ 35 h 140"/>
                <a:gd name="T6" fmla="*/ 52 w 328"/>
                <a:gd name="T7" fmla="*/ 52 h 140"/>
                <a:gd name="T8" fmla="*/ 54 w 328"/>
                <a:gd name="T9" fmla="*/ 68 h 140"/>
                <a:gd name="T10" fmla="*/ 56 w 328"/>
                <a:gd name="T11" fmla="*/ 74 h 140"/>
                <a:gd name="T12" fmla="*/ 66 w 328"/>
                <a:gd name="T13" fmla="*/ 84 h 140"/>
                <a:gd name="T14" fmla="*/ 78 w 328"/>
                <a:gd name="T15" fmla="*/ 88 h 140"/>
                <a:gd name="T16" fmla="*/ 92 w 328"/>
                <a:gd name="T17" fmla="*/ 88 h 140"/>
                <a:gd name="T18" fmla="*/ 98 w 328"/>
                <a:gd name="T19" fmla="*/ 86 h 140"/>
                <a:gd name="T20" fmla="*/ 117 w 328"/>
                <a:gd name="T21" fmla="*/ 76 h 140"/>
                <a:gd name="T22" fmla="*/ 133 w 328"/>
                <a:gd name="T23" fmla="*/ 61 h 140"/>
                <a:gd name="T24" fmla="*/ 143 w 328"/>
                <a:gd name="T25" fmla="*/ 51 h 140"/>
                <a:gd name="T26" fmla="*/ 167 w 328"/>
                <a:gd name="T27" fmla="*/ 33 h 140"/>
                <a:gd name="T28" fmla="*/ 179 w 328"/>
                <a:gd name="T29" fmla="*/ 28 h 140"/>
                <a:gd name="T30" fmla="*/ 192 w 328"/>
                <a:gd name="T31" fmla="*/ 25 h 140"/>
                <a:gd name="T32" fmla="*/ 208 w 328"/>
                <a:gd name="T33" fmla="*/ 28 h 140"/>
                <a:gd name="T34" fmla="*/ 225 w 328"/>
                <a:gd name="T35" fmla="*/ 35 h 140"/>
                <a:gd name="T36" fmla="*/ 246 w 328"/>
                <a:gd name="T37" fmla="*/ 48 h 140"/>
                <a:gd name="T38" fmla="*/ 252 w 328"/>
                <a:gd name="T39" fmla="*/ 53 h 140"/>
                <a:gd name="T40" fmla="*/ 262 w 328"/>
                <a:gd name="T41" fmla="*/ 58 h 140"/>
                <a:gd name="T42" fmla="*/ 272 w 328"/>
                <a:gd name="T43" fmla="*/ 58 h 140"/>
                <a:gd name="T44" fmla="*/ 280 w 328"/>
                <a:gd name="T45" fmla="*/ 54 h 140"/>
                <a:gd name="T46" fmla="*/ 285 w 328"/>
                <a:gd name="T47" fmla="*/ 51 h 140"/>
                <a:gd name="T48" fmla="*/ 305 w 328"/>
                <a:gd name="T49" fmla="*/ 67 h 140"/>
                <a:gd name="T50" fmla="*/ 328 w 328"/>
                <a:gd name="T51" fmla="*/ 79 h 140"/>
                <a:gd name="T52" fmla="*/ 315 w 328"/>
                <a:gd name="T53" fmla="*/ 92 h 140"/>
                <a:gd name="T54" fmla="*/ 290 w 328"/>
                <a:gd name="T55" fmla="*/ 108 h 140"/>
                <a:gd name="T56" fmla="*/ 278 w 328"/>
                <a:gd name="T57" fmla="*/ 111 h 140"/>
                <a:gd name="T58" fmla="*/ 260 w 328"/>
                <a:gd name="T59" fmla="*/ 111 h 140"/>
                <a:gd name="T60" fmla="*/ 245 w 328"/>
                <a:gd name="T61" fmla="*/ 108 h 140"/>
                <a:gd name="T62" fmla="*/ 229 w 328"/>
                <a:gd name="T63" fmla="*/ 101 h 140"/>
                <a:gd name="T64" fmla="*/ 215 w 328"/>
                <a:gd name="T65" fmla="*/ 90 h 140"/>
                <a:gd name="T66" fmla="*/ 200 w 328"/>
                <a:gd name="T67" fmla="*/ 83 h 140"/>
                <a:gd name="T68" fmla="*/ 189 w 328"/>
                <a:gd name="T69" fmla="*/ 83 h 140"/>
                <a:gd name="T70" fmla="*/ 178 w 328"/>
                <a:gd name="T71" fmla="*/ 89 h 140"/>
                <a:gd name="T72" fmla="*/ 168 w 328"/>
                <a:gd name="T73" fmla="*/ 97 h 140"/>
                <a:gd name="T74" fmla="*/ 146 w 328"/>
                <a:gd name="T75" fmla="*/ 119 h 140"/>
                <a:gd name="T76" fmla="*/ 123 w 328"/>
                <a:gd name="T77" fmla="*/ 132 h 140"/>
                <a:gd name="T78" fmla="*/ 115 w 328"/>
                <a:gd name="T79" fmla="*/ 135 h 140"/>
                <a:gd name="T80" fmla="*/ 98 w 328"/>
                <a:gd name="T81" fmla="*/ 139 h 140"/>
                <a:gd name="T82" fmla="*/ 80 w 328"/>
                <a:gd name="T83" fmla="*/ 140 h 140"/>
                <a:gd name="T84" fmla="*/ 65 w 328"/>
                <a:gd name="T85" fmla="*/ 138 h 140"/>
                <a:gd name="T86" fmla="*/ 49 w 328"/>
                <a:gd name="T87" fmla="*/ 133 h 140"/>
                <a:gd name="T88" fmla="*/ 35 w 328"/>
                <a:gd name="T89" fmla="*/ 124 h 140"/>
                <a:gd name="T90" fmla="*/ 23 w 328"/>
                <a:gd name="T91" fmla="*/ 114 h 140"/>
                <a:gd name="T92" fmla="*/ 12 w 328"/>
                <a:gd name="T93" fmla="*/ 101 h 140"/>
                <a:gd name="T94" fmla="*/ 5 w 328"/>
                <a:gd name="T95" fmla="*/ 85 h 140"/>
                <a:gd name="T96" fmla="*/ 3 w 328"/>
                <a:gd name="T97" fmla="*/ 76 h 140"/>
                <a:gd name="T98" fmla="*/ 0 w 328"/>
                <a:gd name="T99" fmla="*/ 53 h 140"/>
                <a:gd name="T100" fmla="*/ 3 w 328"/>
                <a:gd name="T101" fmla="*/ 30 h 140"/>
                <a:gd name="T102" fmla="*/ 10 w 328"/>
                <a:gd name="T103" fmla="*/ 9 h 140"/>
                <a:gd name="T104" fmla="*/ 15 w 328"/>
                <a:gd name="T105" fmla="*/ 0 h 140"/>
                <a:gd name="T106" fmla="*/ 46 w 328"/>
                <a:gd name="T107" fmla="*/ 8 h 140"/>
                <a:gd name="T108" fmla="*/ 78 w 328"/>
                <a:gd name="T109" fmla="*/ 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8" h="140">
                  <a:moveTo>
                    <a:pt x="78" y="9"/>
                  </a:moveTo>
                  <a:lnTo>
                    <a:pt x="78" y="9"/>
                  </a:lnTo>
                  <a:lnTo>
                    <a:pt x="72" y="14"/>
                  </a:lnTo>
                  <a:lnTo>
                    <a:pt x="66" y="20"/>
                  </a:lnTo>
                  <a:lnTo>
                    <a:pt x="61" y="27"/>
                  </a:lnTo>
                  <a:lnTo>
                    <a:pt x="56" y="35"/>
                  </a:lnTo>
                  <a:lnTo>
                    <a:pt x="54" y="43"/>
                  </a:lnTo>
                  <a:lnTo>
                    <a:pt x="52" y="52"/>
                  </a:lnTo>
                  <a:lnTo>
                    <a:pt x="52" y="60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56" y="74"/>
                  </a:lnTo>
                  <a:lnTo>
                    <a:pt x="61" y="79"/>
                  </a:lnTo>
                  <a:lnTo>
                    <a:pt x="66" y="84"/>
                  </a:lnTo>
                  <a:lnTo>
                    <a:pt x="72" y="86"/>
                  </a:lnTo>
                  <a:lnTo>
                    <a:pt x="78" y="88"/>
                  </a:lnTo>
                  <a:lnTo>
                    <a:pt x="85" y="89"/>
                  </a:lnTo>
                  <a:lnTo>
                    <a:pt x="92" y="88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108" y="82"/>
                  </a:lnTo>
                  <a:lnTo>
                    <a:pt x="117" y="76"/>
                  </a:lnTo>
                  <a:lnTo>
                    <a:pt x="124" y="68"/>
                  </a:lnTo>
                  <a:lnTo>
                    <a:pt x="133" y="61"/>
                  </a:lnTo>
                  <a:lnTo>
                    <a:pt x="133" y="61"/>
                  </a:lnTo>
                  <a:lnTo>
                    <a:pt x="143" y="51"/>
                  </a:lnTo>
                  <a:lnTo>
                    <a:pt x="155" y="40"/>
                  </a:lnTo>
                  <a:lnTo>
                    <a:pt x="167" y="33"/>
                  </a:lnTo>
                  <a:lnTo>
                    <a:pt x="173" y="29"/>
                  </a:lnTo>
                  <a:lnTo>
                    <a:pt x="179" y="28"/>
                  </a:lnTo>
                  <a:lnTo>
                    <a:pt x="186" y="27"/>
                  </a:lnTo>
                  <a:lnTo>
                    <a:pt x="192" y="25"/>
                  </a:lnTo>
                  <a:lnTo>
                    <a:pt x="200" y="27"/>
                  </a:lnTo>
                  <a:lnTo>
                    <a:pt x="208" y="28"/>
                  </a:lnTo>
                  <a:lnTo>
                    <a:pt x="216" y="31"/>
                  </a:lnTo>
                  <a:lnTo>
                    <a:pt x="225" y="35"/>
                  </a:lnTo>
                  <a:lnTo>
                    <a:pt x="235" y="41"/>
                  </a:lnTo>
                  <a:lnTo>
                    <a:pt x="246" y="48"/>
                  </a:lnTo>
                  <a:lnTo>
                    <a:pt x="246" y="48"/>
                  </a:lnTo>
                  <a:lnTo>
                    <a:pt x="252" y="53"/>
                  </a:lnTo>
                  <a:lnTo>
                    <a:pt x="258" y="57"/>
                  </a:lnTo>
                  <a:lnTo>
                    <a:pt x="262" y="58"/>
                  </a:lnTo>
                  <a:lnTo>
                    <a:pt x="267" y="59"/>
                  </a:lnTo>
                  <a:lnTo>
                    <a:pt x="272" y="58"/>
                  </a:lnTo>
                  <a:lnTo>
                    <a:pt x="277" y="57"/>
                  </a:lnTo>
                  <a:lnTo>
                    <a:pt x="280" y="54"/>
                  </a:lnTo>
                  <a:lnTo>
                    <a:pt x="285" y="51"/>
                  </a:lnTo>
                  <a:lnTo>
                    <a:pt x="285" y="51"/>
                  </a:lnTo>
                  <a:lnTo>
                    <a:pt x="295" y="60"/>
                  </a:lnTo>
                  <a:lnTo>
                    <a:pt x="305" y="67"/>
                  </a:lnTo>
                  <a:lnTo>
                    <a:pt x="316" y="73"/>
                  </a:lnTo>
                  <a:lnTo>
                    <a:pt x="328" y="79"/>
                  </a:lnTo>
                  <a:lnTo>
                    <a:pt x="328" y="79"/>
                  </a:lnTo>
                  <a:lnTo>
                    <a:pt x="315" y="92"/>
                  </a:lnTo>
                  <a:lnTo>
                    <a:pt x="302" y="102"/>
                  </a:lnTo>
                  <a:lnTo>
                    <a:pt x="290" y="108"/>
                  </a:lnTo>
                  <a:lnTo>
                    <a:pt x="278" y="111"/>
                  </a:lnTo>
                  <a:lnTo>
                    <a:pt x="278" y="111"/>
                  </a:lnTo>
                  <a:lnTo>
                    <a:pt x="268" y="111"/>
                  </a:lnTo>
                  <a:lnTo>
                    <a:pt x="260" y="111"/>
                  </a:lnTo>
                  <a:lnTo>
                    <a:pt x="252" y="110"/>
                  </a:lnTo>
                  <a:lnTo>
                    <a:pt x="245" y="108"/>
                  </a:lnTo>
                  <a:lnTo>
                    <a:pt x="237" y="104"/>
                  </a:lnTo>
                  <a:lnTo>
                    <a:pt x="229" y="101"/>
                  </a:lnTo>
                  <a:lnTo>
                    <a:pt x="215" y="90"/>
                  </a:lnTo>
                  <a:lnTo>
                    <a:pt x="215" y="90"/>
                  </a:lnTo>
                  <a:lnTo>
                    <a:pt x="206" y="85"/>
                  </a:lnTo>
                  <a:lnTo>
                    <a:pt x="200" y="83"/>
                  </a:lnTo>
                  <a:lnTo>
                    <a:pt x="195" y="82"/>
                  </a:lnTo>
                  <a:lnTo>
                    <a:pt x="189" y="83"/>
                  </a:lnTo>
                  <a:lnTo>
                    <a:pt x="184" y="85"/>
                  </a:lnTo>
                  <a:lnTo>
                    <a:pt x="178" y="89"/>
                  </a:lnTo>
                  <a:lnTo>
                    <a:pt x="168" y="97"/>
                  </a:lnTo>
                  <a:lnTo>
                    <a:pt x="168" y="97"/>
                  </a:lnTo>
                  <a:lnTo>
                    <a:pt x="158" y="108"/>
                  </a:lnTo>
                  <a:lnTo>
                    <a:pt x="146" y="119"/>
                  </a:lnTo>
                  <a:lnTo>
                    <a:pt x="131" y="128"/>
                  </a:lnTo>
                  <a:lnTo>
                    <a:pt x="123" y="132"/>
                  </a:lnTo>
                  <a:lnTo>
                    <a:pt x="115" y="135"/>
                  </a:lnTo>
                  <a:lnTo>
                    <a:pt x="115" y="135"/>
                  </a:lnTo>
                  <a:lnTo>
                    <a:pt x="106" y="138"/>
                  </a:lnTo>
                  <a:lnTo>
                    <a:pt x="98" y="139"/>
                  </a:lnTo>
                  <a:lnTo>
                    <a:pt x="88" y="140"/>
                  </a:lnTo>
                  <a:lnTo>
                    <a:pt x="80" y="140"/>
                  </a:lnTo>
                  <a:lnTo>
                    <a:pt x="73" y="139"/>
                  </a:lnTo>
                  <a:lnTo>
                    <a:pt x="65" y="138"/>
                  </a:lnTo>
                  <a:lnTo>
                    <a:pt x="56" y="135"/>
                  </a:lnTo>
                  <a:lnTo>
                    <a:pt x="49" y="133"/>
                  </a:lnTo>
                  <a:lnTo>
                    <a:pt x="42" y="129"/>
                  </a:lnTo>
                  <a:lnTo>
                    <a:pt x="35" y="124"/>
                  </a:lnTo>
                  <a:lnTo>
                    <a:pt x="29" y="120"/>
                  </a:lnTo>
                  <a:lnTo>
                    <a:pt x="23" y="114"/>
                  </a:lnTo>
                  <a:lnTo>
                    <a:pt x="17" y="108"/>
                  </a:lnTo>
                  <a:lnTo>
                    <a:pt x="12" y="101"/>
                  </a:lnTo>
                  <a:lnTo>
                    <a:pt x="9" y="93"/>
                  </a:lnTo>
                  <a:lnTo>
                    <a:pt x="5" y="85"/>
                  </a:lnTo>
                  <a:lnTo>
                    <a:pt x="5" y="85"/>
                  </a:lnTo>
                  <a:lnTo>
                    <a:pt x="3" y="76"/>
                  </a:lnTo>
                  <a:lnTo>
                    <a:pt x="1" y="65"/>
                  </a:lnTo>
                  <a:lnTo>
                    <a:pt x="0" y="53"/>
                  </a:lnTo>
                  <a:lnTo>
                    <a:pt x="1" y="42"/>
                  </a:lnTo>
                  <a:lnTo>
                    <a:pt x="3" y="30"/>
                  </a:lnTo>
                  <a:lnTo>
                    <a:pt x="6" y="20"/>
                  </a:lnTo>
                  <a:lnTo>
                    <a:pt x="10" y="9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30" y="5"/>
                  </a:lnTo>
                  <a:lnTo>
                    <a:pt x="46" y="8"/>
                  </a:lnTo>
                  <a:lnTo>
                    <a:pt x="62" y="9"/>
                  </a:lnTo>
                  <a:lnTo>
                    <a:pt x="78" y="9"/>
                  </a:lnTo>
                  <a:lnTo>
                    <a:pt x="7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  <p:sp>
          <p:nvSpPr>
            <p:cNvPr id="160" name="Freeform 272"/>
            <p:cNvSpPr>
              <a:spLocks noEditPoints="1"/>
            </p:cNvSpPr>
            <p:nvPr/>
          </p:nvSpPr>
          <p:spPr bwMode="auto">
            <a:xfrm>
              <a:off x="380" y="2739"/>
              <a:ext cx="138" cy="138"/>
            </a:xfrm>
            <a:custGeom>
              <a:avLst/>
              <a:gdLst>
                <a:gd name="T0" fmla="*/ 194 w 275"/>
                <a:gd name="T1" fmla="*/ 264 h 276"/>
                <a:gd name="T2" fmla="*/ 155 w 275"/>
                <a:gd name="T3" fmla="*/ 274 h 276"/>
                <a:gd name="T4" fmla="*/ 114 w 275"/>
                <a:gd name="T5" fmla="*/ 274 h 276"/>
                <a:gd name="T6" fmla="*/ 77 w 275"/>
                <a:gd name="T7" fmla="*/ 261 h 276"/>
                <a:gd name="T8" fmla="*/ 44 w 275"/>
                <a:gd name="T9" fmla="*/ 239 h 276"/>
                <a:gd name="T10" fmla="*/ 18 w 275"/>
                <a:gd name="T11" fmla="*/ 206 h 276"/>
                <a:gd name="T12" fmla="*/ 7 w 275"/>
                <a:gd name="T13" fmla="*/ 181 h 276"/>
                <a:gd name="T14" fmla="*/ 0 w 275"/>
                <a:gd name="T15" fmla="*/ 141 h 276"/>
                <a:gd name="T16" fmla="*/ 4 w 275"/>
                <a:gd name="T17" fmla="*/ 101 h 276"/>
                <a:gd name="T18" fmla="*/ 20 w 275"/>
                <a:gd name="T19" fmla="*/ 66 h 276"/>
                <a:gd name="T20" fmla="*/ 45 w 275"/>
                <a:gd name="T21" fmla="*/ 35 h 276"/>
                <a:gd name="T22" fmla="*/ 69 w 275"/>
                <a:gd name="T23" fmla="*/ 18 h 276"/>
                <a:gd name="T24" fmla="*/ 107 w 275"/>
                <a:gd name="T25" fmla="*/ 2 h 276"/>
                <a:gd name="T26" fmla="*/ 146 w 275"/>
                <a:gd name="T27" fmla="*/ 0 h 276"/>
                <a:gd name="T28" fmla="*/ 186 w 275"/>
                <a:gd name="T29" fmla="*/ 8 h 276"/>
                <a:gd name="T30" fmla="*/ 220 w 275"/>
                <a:gd name="T31" fmla="*/ 27 h 276"/>
                <a:gd name="T32" fmla="*/ 249 w 275"/>
                <a:gd name="T33" fmla="*/ 57 h 276"/>
                <a:gd name="T34" fmla="*/ 263 w 275"/>
                <a:gd name="T35" fmla="*/ 81 h 276"/>
                <a:gd name="T36" fmla="*/ 274 w 275"/>
                <a:gd name="T37" fmla="*/ 121 h 276"/>
                <a:gd name="T38" fmla="*/ 274 w 275"/>
                <a:gd name="T39" fmla="*/ 160 h 276"/>
                <a:gd name="T40" fmla="*/ 261 w 275"/>
                <a:gd name="T41" fmla="*/ 198 h 276"/>
                <a:gd name="T42" fmla="*/ 238 w 275"/>
                <a:gd name="T43" fmla="*/ 231 h 276"/>
                <a:gd name="T44" fmla="*/ 206 w 275"/>
                <a:gd name="T45" fmla="*/ 258 h 276"/>
                <a:gd name="T46" fmla="*/ 175 w 275"/>
                <a:gd name="T47" fmla="*/ 204 h 276"/>
                <a:gd name="T48" fmla="*/ 193 w 275"/>
                <a:gd name="T49" fmla="*/ 190 h 276"/>
                <a:gd name="T50" fmla="*/ 206 w 275"/>
                <a:gd name="T51" fmla="*/ 171 h 276"/>
                <a:gd name="T52" fmla="*/ 213 w 275"/>
                <a:gd name="T53" fmla="*/ 136 h 276"/>
                <a:gd name="T54" fmla="*/ 209 w 275"/>
                <a:gd name="T55" fmla="*/ 113 h 276"/>
                <a:gd name="T56" fmla="*/ 203 w 275"/>
                <a:gd name="T57" fmla="*/ 99 h 276"/>
                <a:gd name="T58" fmla="*/ 189 w 275"/>
                <a:gd name="T59" fmla="*/ 81 h 276"/>
                <a:gd name="T60" fmla="*/ 170 w 275"/>
                <a:gd name="T61" fmla="*/ 69 h 276"/>
                <a:gd name="T62" fmla="*/ 136 w 275"/>
                <a:gd name="T63" fmla="*/ 62 h 276"/>
                <a:gd name="T64" fmla="*/ 113 w 275"/>
                <a:gd name="T65" fmla="*/ 66 h 276"/>
                <a:gd name="T66" fmla="*/ 99 w 275"/>
                <a:gd name="T67" fmla="*/ 72 h 276"/>
                <a:gd name="T68" fmla="*/ 82 w 275"/>
                <a:gd name="T69" fmla="*/ 86 h 276"/>
                <a:gd name="T70" fmla="*/ 69 w 275"/>
                <a:gd name="T71" fmla="*/ 104 h 276"/>
                <a:gd name="T72" fmla="*/ 62 w 275"/>
                <a:gd name="T73" fmla="*/ 140 h 276"/>
                <a:gd name="T74" fmla="*/ 65 w 275"/>
                <a:gd name="T75" fmla="*/ 161 h 276"/>
                <a:gd name="T76" fmla="*/ 71 w 275"/>
                <a:gd name="T77" fmla="*/ 175 h 276"/>
                <a:gd name="T78" fmla="*/ 86 w 275"/>
                <a:gd name="T79" fmla="*/ 193 h 276"/>
                <a:gd name="T80" fmla="*/ 103 w 275"/>
                <a:gd name="T81" fmla="*/ 206 h 276"/>
                <a:gd name="T82" fmla="*/ 139 w 275"/>
                <a:gd name="T83" fmla="*/ 214 h 276"/>
                <a:gd name="T84" fmla="*/ 161 w 275"/>
                <a:gd name="T85" fmla="*/ 210 h 276"/>
                <a:gd name="T86" fmla="*/ 175 w 275"/>
                <a:gd name="T87" fmla="*/ 20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5" h="276">
                  <a:moveTo>
                    <a:pt x="206" y="258"/>
                  </a:moveTo>
                  <a:lnTo>
                    <a:pt x="206" y="258"/>
                  </a:lnTo>
                  <a:lnTo>
                    <a:pt x="194" y="264"/>
                  </a:lnTo>
                  <a:lnTo>
                    <a:pt x="181" y="268"/>
                  </a:lnTo>
                  <a:lnTo>
                    <a:pt x="168" y="272"/>
                  </a:lnTo>
                  <a:lnTo>
                    <a:pt x="155" y="274"/>
                  </a:lnTo>
                  <a:lnTo>
                    <a:pt x="140" y="276"/>
                  </a:lnTo>
                  <a:lnTo>
                    <a:pt x="127" y="276"/>
                  </a:lnTo>
                  <a:lnTo>
                    <a:pt x="114" y="274"/>
                  </a:lnTo>
                  <a:lnTo>
                    <a:pt x="101" y="271"/>
                  </a:lnTo>
                  <a:lnTo>
                    <a:pt x="89" y="267"/>
                  </a:lnTo>
                  <a:lnTo>
                    <a:pt x="77" y="261"/>
                  </a:lnTo>
                  <a:lnTo>
                    <a:pt x="65" y="255"/>
                  </a:lnTo>
                  <a:lnTo>
                    <a:pt x="55" y="248"/>
                  </a:lnTo>
                  <a:lnTo>
                    <a:pt x="44" y="239"/>
                  </a:lnTo>
                  <a:lnTo>
                    <a:pt x="34" y="229"/>
                  </a:lnTo>
                  <a:lnTo>
                    <a:pt x="26" y="218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2" y="194"/>
                  </a:lnTo>
                  <a:lnTo>
                    <a:pt x="7" y="181"/>
                  </a:lnTo>
                  <a:lnTo>
                    <a:pt x="2" y="168"/>
                  </a:lnTo>
                  <a:lnTo>
                    <a:pt x="0" y="155"/>
                  </a:lnTo>
                  <a:lnTo>
                    <a:pt x="0" y="141"/>
                  </a:lnTo>
                  <a:lnTo>
                    <a:pt x="0" y="128"/>
                  </a:lnTo>
                  <a:lnTo>
                    <a:pt x="1" y="115"/>
                  </a:lnTo>
                  <a:lnTo>
                    <a:pt x="4" y="101"/>
                  </a:lnTo>
                  <a:lnTo>
                    <a:pt x="8" y="90"/>
                  </a:lnTo>
                  <a:lnTo>
                    <a:pt x="13" y="78"/>
                  </a:lnTo>
                  <a:lnTo>
                    <a:pt x="20" y="66"/>
                  </a:lnTo>
                  <a:lnTo>
                    <a:pt x="27" y="55"/>
                  </a:lnTo>
                  <a:lnTo>
                    <a:pt x="35" y="44"/>
                  </a:lnTo>
                  <a:lnTo>
                    <a:pt x="45" y="35"/>
                  </a:lnTo>
                  <a:lnTo>
                    <a:pt x="57" y="26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81" y="12"/>
                  </a:lnTo>
                  <a:lnTo>
                    <a:pt x="94" y="6"/>
                  </a:lnTo>
                  <a:lnTo>
                    <a:pt x="107" y="2"/>
                  </a:lnTo>
                  <a:lnTo>
                    <a:pt x="120" y="0"/>
                  </a:lnTo>
                  <a:lnTo>
                    <a:pt x="133" y="0"/>
                  </a:lnTo>
                  <a:lnTo>
                    <a:pt x="146" y="0"/>
                  </a:lnTo>
                  <a:lnTo>
                    <a:pt x="159" y="1"/>
                  </a:lnTo>
                  <a:lnTo>
                    <a:pt x="173" y="5"/>
                  </a:lnTo>
                  <a:lnTo>
                    <a:pt x="186" y="8"/>
                  </a:lnTo>
                  <a:lnTo>
                    <a:pt x="198" y="13"/>
                  </a:lnTo>
                  <a:lnTo>
                    <a:pt x="209" y="20"/>
                  </a:lnTo>
                  <a:lnTo>
                    <a:pt x="220" y="27"/>
                  </a:lnTo>
                  <a:lnTo>
                    <a:pt x="231" y="36"/>
                  </a:lnTo>
                  <a:lnTo>
                    <a:pt x="240" y="45"/>
                  </a:lnTo>
                  <a:lnTo>
                    <a:pt x="249" y="57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63" y="81"/>
                  </a:lnTo>
                  <a:lnTo>
                    <a:pt x="268" y="94"/>
                  </a:lnTo>
                  <a:lnTo>
                    <a:pt x="271" y="107"/>
                  </a:lnTo>
                  <a:lnTo>
                    <a:pt x="274" y="121"/>
                  </a:lnTo>
                  <a:lnTo>
                    <a:pt x="275" y="134"/>
                  </a:lnTo>
                  <a:lnTo>
                    <a:pt x="275" y="147"/>
                  </a:lnTo>
                  <a:lnTo>
                    <a:pt x="274" y="160"/>
                  </a:lnTo>
                  <a:lnTo>
                    <a:pt x="270" y="173"/>
                  </a:lnTo>
                  <a:lnTo>
                    <a:pt x="267" y="186"/>
                  </a:lnTo>
                  <a:lnTo>
                    <a:pt x="261" y="198"/>
                  </a:lnTo>
                  <a:lnTo>
                    <a:pt x="255" y="210"/>
                  </a:lnTo>
                  <a:lnTo>
                    <a:pt x="248" y="221"/>
                  </a:lnTo>
                  <a:lnTo>
                    <a:pt x="238" y="231"/>
                  </a:lnTo>
                  <a:lnTo>
                    <a:pt x="229" y="241"/>
                  </a:lnTo>
                  <a:lnTo>
                    <a:pt x="218" y="249"/>
                  </a:lnTo>
                  <a:lnTo>
                    <a:pt x="206" y="258"/>
                  </a:lnTo>
                  <a:lnTo>
                    <a:pt x="206" y="258"/>
                  </a:lnTo>
                  <a:close/>
                  <a:moveTo>
                    <a:pt x="175" y="204"/>
                  </a:moveTo>
                  <a:lnTo>
                    <a:pt x="175" y="204"/>
                  </a:lnTo>
                  <a:lnTo>
                    <a:pt x="182" y="199"/>
                  </a:lnTo>
                  <a:lnTo>
                    <a:pt x="188" y="194"/>
                  </a:lnTo>
                  <a:lnTo>
                    <a:pt x="193" y="190"/>
                  </a:lnTo>
                  <a:lnTo>
                    <a:pt x="198" y="184"/>
                  </a:lnTo>
                  <a:lnTo>
                    <a:pt x="202" y="178"/>
                  </a:lnTo>
                  <a:lnTo>
                    <a:pt x="206" y="171"/>
                  </a:lnTo>
                  <a:lnTo>
                    <a:pt x="211" y="157"/>
                  </a:lnTo>
                  <a:lnTo>
                    <a:pt x="213" y="143"/>
                  </a:lnTo>
                  <a:lnTo>
                    <a:pt x="213" y="136"/>
                  </a:lnTo>
                  <a:lnTo>
                    <a:pt x="213" y="128"/>
                  </a:lnTo>
                  <a:lnTo>
                    <a:pt x="212" y="121"/>
                  </a:lnTo>
                  <a:lnTo>
                    <a:pt x="209" y="113"/>
                  </a:lnTo>
                  <a:lnTo>
                    <a:pt x="207" y="106"/>
                  </a:lnTo>
                  <a:lnTo>
                    <a:pt x="203" y="99"/>
                  </a:lnTo>
                  <a:lnTo>
                    <a:pt x="203" y="99"/>
                  </a:lnTo>
                  <a:lnTo>
                    <a:pt x="199" y="93"/>
                  </a:lnTo>
                  <a:lnTo>
                    <a:pt x="194" y="87"/>
                  </a:lnTo>
                  <a:lnTo>
                    <a:pt x="189" y="81"/>
                  </a:lnTo>
                  <a:lnTo>
                    <a:pt x="183" y="76"/>
                  </a:lnTo>
                  <a:lnTo>
                    <a:pt x="177" y="73"/>
                  </a:lnTo>
                  <a:lnTo>
                    <a:pt x="170" y="69"/>
                  </a:lnTo>
                  <a:lnTo>
                    <a:pt x="157" y="64"/>
                  </a:lnTo>
                  <a:lnTo>
                    <a:pt x="143" y="62"/>
                  </a:lnTo>
                  <a:lnTo>
                    <a:pt x="136" y="62"/>
                  </a:lnTo>
                  <a:lnTo>
                    <a:pt x="127" y="62"/>
                  </a:lnTo>
                  <a:lnTo>
                    <a:pt x="120" y="63"/>
                  </a:lnTo>
                  <a:lnTo>
                    <a:pt x="113" y="66"/>
                  </a:lnTo>
                  <a:lnTo>
                    <a:pt x="106" y="68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93" y="76"/>
                  </a:lnTo>
                  <a:lnTo>
                    <a:pt x="87" y="81"/>
                  </a:lnTo>
                  <a:lnTo>
                    <a:pt x="82" y="86"/>
                  </a:lnTo>
                  <a:lnTo>
                    <a:pt x="77" y="92"/>
                  </a:lnTo>
                  <a:lnTo>
                    <a:pt x="72" y="98"/>
                  </a:lnTo>
                  <a:lnTo>
                    <a:pt x="69" y="104"/>
                  </a:lnTo>
                  <a:lnTo>
                    <a:pt x="64" y="118"/>
                  </a:lnTo>
                  <a:lnTo>
                    <a:pt x="62" y="132"/>
                  </a:lnTo>
                  <a:lnTo>
                    <a:pt x="62" y="140"/>
                  </a:lnTo>
                  <a:lnTo>
                    <a:pt x="62" y="147"/>
                  </a:lnTo>
                  <a:lnTo>
                    <a:pt x="63" y="154"/>
                  </a:lnTo>
                  <a:lnTo>
                    <a:pt x="65" y="161"/>
                  </a:lnTo>
                  <a:lnTo>
                    <a:pt x="68" y="168"/>
                  </a:lnTo>
                  <a:lnTo>
                    <a:pt x="71" y="175"/>
                  </a:lnTo>
                  <a:lnTo>
                    <a:pt x="71" y="175"/>
                  </a:lnTo>
                  <a:lnTo>
                    <a:pt x="76" y="183"/>
                  </a:lnTo>
                  <a:lnTo>
                    <a:pt x="81" y="189"/>
                  </a:lnTo>
                  <a:lnTo>
                    <a:pt x="86" y="193"/>
                  </a:lnTo>
                  <a:lnTo>
                    <a:pt x="91" y="198"/>
                  </a:lnTo>
                  <a:lnTo>
                    <a:pt x="97" y="203"/>
                  </a:lnTo>
                  <a:lnTo>
                    <a:pt x="103" y="206"/>
                  </a:lnTo>
                  <a:lnTo>
                    <a:pt x="118" y="211"/>
                  </a:lnTo>
                  <a:lnTo>
                    <a:pt x="132" y="214"/>
                  </a:lnTo>
                  <a:lnTo>
                    <a:pt x="139" y="214"/>
                  </a:lnTo>
                  <a:lnTo>
                    <a:pt x="146" y="214"/>
                  </a:lnTo>
                  <a:lnTo>
                    <a:pt x="153" y="212"/>
                  </a:lnTo>
                  <a:lnTo>
                    <a:pt x="161" y="210"/>
                  </a:lnTo>
                  <a:lnTo>
                    <a:pt x="168" y="208"/>
                  </a:lnTo>
                  <a:lnTo>
                    <a:pt x="175" y="204"/>
                  </a:lnTo>
                  <a:lnTo>
                    <a:pt x="175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  <p:sp>
          <p:nvSpPr>
            <p:cNvPr id="161" name="Freeform 273"/>
            <p:cNvSpPr>
              <a:spLocks/>
            </p:cNvSpPr>
            <p:nvPr/>
          </p:nvSpPr>
          <p:spPr bwMode="auto">
            <a:xfrm>
              <a:off x="201" y="2609"/>
              <a:ext cx="59" cy="143"/>
            </a:xfrm>
            <a:custGeom>
              <a:avLst/>
              <a:gdLst>
                <a:gd name="T0" fmla="*/ 118 w 118"/>
                <a:gd name="T1" fmla="*/ 25 h 285"/>
                <a:gd name="T2" fmla="*/ 118 w 118"/>
                <a:gd name="T3" fmla="*/ 25 h 285"/>
                <a:gd name="T4" fmla="*/ 117 w 118"/>
                <a:gd name="T5" fmla="*/ 20 h 285"/>
                <a:gd name="T6" fmla="*/ 116 w 118"/>
                <a:gd name="T7" fmla="*/ 16 h 285"/>
                <a:gd name="T8" fmla="*/ 113 w 118"/>
                <a:gd name="T9" fmla="*/ 12 h 285"/>
                <a:gd name="T10" fmla="*/ 111 w 118"/>
                <a:gd name="T11" fmla="*/ 8 h 285"/>
                <a:gd name="T12" fmla="*/ 107 w 118"/>
                <a:gd name="T13" fmla="*/ 5 h 285"/>
                <a:gd name="T14" fmla="*/ 102 w 118"/>
                <a:gd name="T15" fmla="*/ 2 h 285"/>
                <a:gd name="T16" fmla="*/ 98 w 118"/>
                <a:gd name="T17" fmla="*/ 1 h 285"/>
                <a:gd name="T18" fmla="*/ 93 w 118"/>
                <a:gd name="T19" fmla="*/ 0 h 285"/>
                <a:gd name="T20" fmla="*/ 93 w 118"/>
                <a:gd name="T21" fmla="*/ 0 h 285"/>
                <a:gd name="T22" fmla="*/ 88 w 118"/>
                <a:gd name="T23" fmla="*/ 1 h 285"/>
                <a:gd name="T24" fmla="*/ 83 w 118"/>
                <a:gd name="T25" fmla="*/ 2 h 285"/>
                <a:gd name="T26" fmla="*/ 75 w 118"/>
                <a:gd name="T27" fmla="*/ 7 h 285"/>
                <a:gd name="T28" fmla="*/ 75 w 118"/>
                <a:gd name="T29" fmla="*/ 7 h 285"/>
                <a:gd name="T30" fmla="*/ 66 w 118"/>
                <a:gd name="T31" fmla="*/ 16 h 285"/>
                <a:gd name="T32" fmla="*/ 56 w 118"/>
                <a:gd name="T33" fmla="*/ 24 h 285"/>
                <a:gd name="T34" fmla="*/ 46 w 118"/>
                <a:gd name="T35" fmla="*/ 32 h 285"/>
                <a:gd name="T36" fmla="*/ 39 w 118"/>
                <a:gd name="T37" fmla="*/ 41 h 285"/>
                <a:gd name="T38" fmla="*/ 32 w 118"/>
                <a:gd name="T39" fmla="*/ 49 h 285"/>
                <a:gd name="T40" fmla="*/ 26 w 118"/>
                <a:gd name="T41" fmla="*/ 58 h 285"/>
                <a:gd name="T42" fmla="*/ 15 w 118"/>
                <a:gd name="T43" fmla="*/ 78 h 285"/>
                <a:gd name="T44" fmla="*/ 8 w 118"/>
                <a:gd name="T45" fmla="*/ 95 h 285"/>
                <a:gd name="T46" fmla="*/ 4 w 118"/>
                <a:gd name="T47" fmla="*/ 115 h 285"/>
                <a:gd name="T48" fmla="*/ 1 w 118"/>
                <a:gd name="T49" fmla="*/ 134 h 285"/>
                <a:gd name="T50" fmla="*/ 0 w 118"/>
                <a:gd name="T51" fmla="*/ 153 h 285"/>
                <a:gd name="T52" fmla="*/ 1 w 118"/>
                <a:gd name="T53" fmla="*/ 172 h 285"/>
                <a:gd name="T54" fmla="*/ 5 w 118"/>
                <a:gd name="T55" fmla="*/ 191 h 285"/>
                <a:gd name="T56" fmla="*/ 8 w 118"/>
                <a:gd name="T57" fmla="*/ 209 h 285"/>
                <a:gd name="T58" fmla="*/ 13 w 118"/>
                <a:gd name="T59" fmla="*/ 225 h 285"/>
                <a:gd name="T60" fmla="*/ 19 w 118"/>
                <a:gd name="T61" fmla="*/ 242 h 285"/>
                <a:gd name="T62" fmla="*/ 25 w 118"/>
                <a:gd name="T63" fmla="*/ 258 h 285"/>
                <a:gd name="T64" fmla="*/ 39 w 118"/>
                <a:gd name="T65" fmla="*/ 285 h 285"/>
                <a:gd name="T66" fmla="*/ 39 w 118"/>
                <a:gd name="T67" fmla="*/ 285 h 285"/>
                <a:gd name="T68" fmla="*/ 43 w 118"/>
                <a:gd name="T69" fmla="*/ 280 h 285"/>
                <a:gd name="T70" fmla="*/ 48 w 118"/>
                <a:gd name="T71" fmla="*/ 276 h 285"/>
                <a:gd name="T72" fmla="*/ 54 w 118"/>
                <a:gd name="T73" fmla="*/ 272 h 285"/>
                <a:gd name="T74" fmla="*/ 58 w 118"/>
                <a:gd name="T75" fmla="*/ 268 h 285"/>
                <a:gd name="T76" fmla="*/ 64 w 118"/>
                <a:gd name="T77" fmla="*/ 266 h 285"/>
                <a:gd name="T78" fmla="*/ 70 w 118"/>
                <a:gd name="T79" fmla="*/ 265 h 285"/>
                <a:gd name="T80" fmla="*/ 77 w 118"/>
                <a:gd name="T81" fmla="*/ 264 h 285"/>
                <a:gd name="T82" fmla="*/ 83 w 118"/>
                <a:gd name="T83" fmla="*/ 264 h 285"/>
                <a:gd name="T84" fmla="*/ 83 w 118"/>
                <a:gd name="T85" fmla="*/ 264 h 285"/>
                <a:gd name="T86" fmla="*/ 73 w 118"/>
                <a:gd name="T87" fmla="*/ 242 h 285"/>
                <a:gd name="T88" fmla="*/ 62 w 118"/>
                <a:gd name="T89" fmla="*/ 216 h 285"/>
                <a:gd name="T90" fmla="*/ 58 w 118"/>
                <a:gd name="T91" fmla="*/ 203 h 285"/>
                <a:gd name="T92" fmla="*/ 55 w 118"/>
                <a:gd name="T93" fmla="*/ 188 h 285"/>
                <a:gd name="T94" fmla="*/ 52 w 118"/>
                <a:gd name="T95" fmla="*/ 174 h 285"/>
                <a:gd name="T96" fmla="*/ 51 w 118"/>
                <a:gd name="T97" fmla="*/ 160 h 285"/>
                <a:gd name="T98" fmla="*/ 51 w 118"/>
                <a:gd name="T99" fmla="*/ 144 h 285"/>
                <a:gd name="T100" fmla="*/ 52 w 118"/>
                <a:gd name="T101" fmla="*/ 130 h 285"/>
                <a:gd name="T102" fmla="*/ 56 w 118"/>
                <a:gd name="T103" fmla="*/ 115 h 285"/>
                <a:gd name="T104" fmla="*/ 61 w 118"/>
                <a:gd name="T105" fmla="*/ 100 h 285"/>
                <a:gd name="T106" fmla="*/ 68 w 118"/>
                <a:gd name="T107" fmla="*/ 86 h 285"/>
                <a:gd name="T108" fmla="*/ 77 w 118"/>
                <a:gd name="T109" fmla="*/ 73 h 285"/>
                <a:gd name="T110" fmla="*/ 89 w 118"/>
                <a:gd name="T111" fmla="*/ 60 h 285"/>
                <a:gd name="T112" fmla="*/ 105 w 118"/>
                <a:gd name="T113" fmla="*/ 48 h 285"/>
                <a:gd name="T114" fmla="*/ 105 w 118"/>
                <a:gd name="T115" fmla="*/ 48 h 285"/>
                <a:gd name="T116" fmla="*/ 110 w 118"/>
                <a:gd name="T117" fmla="*/ 43 h 285"/>
                <a:gd name="T118" fmla="*/ 114 w 118"/>
                <a:gd name="T119" fmla="*/ 38 h 285"/>
                <a:gd name="T120" fmla="*/ 117 w 118"/>
                <a:gd name="T121" fmla="*/ 32 h 285"/>
                <a:gd name="T122" fmla="*/ 118 w 118"/>
                <a:gd name="T123" fmla="*/ 25 h 285"/>
                <a:gd name="T124" fmla="*/ 118 w 118"/>
                <a:gd name="T125" fmla="*/ 2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" h="285">
                  <a:moveTo>
                    <a:pt x="118" y="25"/>
                  </a:moveTo>
                  <a:lnTo>
                    <a:pt x="118" y="25"/>
                  </a:lnTo>
                  <a:lnTo>
                    <a:pt x="117" y="20"/>
                  </a:lnTo>
                  <a:lnTo>
                    <a:pt x="116" y="16"/>
                  </a:lnTo>
                  <a:lnTo>
                    <a:pt x="113" y="12"/>
                  </a:lnTo>
                  <a:lnTo>
                    <a:pt x="111" y="8"/>
                  </a:lnTo>
                  <a:lnTo>
                    <a:pt x="107" y="5"/>
                  </a:lnTo>
                  <a:lnTo>
                    <a:pt x="102" y="2"/>
                  </a:lnTo>
                  <a:lnTo>
                    <a:pt x="98" y="1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88" y="1"/>
                  </a:lnTo>
                  <a:lnTo>
                    <a:pt x="83" y="2"/>
                  </a:lnTo>
                  <a:lnTo>
                    <a:pt x="75" y="7"/>
                  </a:lnTo>
                  <a:lnTo>
                    <a:pt x="75" y="7"/>
                  </a:lnTo>
                  <a:lnTo>
                    <a:pt x="66" y="16"/>
                  </a:lnTo>
                  <a:lnTo>
                    <a:pt x="56" y="24"/>
                  </a:lnTo>
                  <a:lnTo>
                    <a:pt x="46" y="32"/>
                  </a:lnTo>
                  <a:lnTo>
                    <a:pt x="39" y="41"/>
                  </a:lnTo>
                  <a:lnTo>
                    <a:pt x="32" y="49"/>
                  </a:lnTo>
                  <a:lnTo>
                    <a:pt x="26" y="58"/>
                  </a:lnTo>
                  <a:lnTo>
                    <a:pt x="15" y="78"/>
                  </a:lnTo>
                  <a:lnTo>
                    <a:pt x="8" y="95"/>
                  </a:lnTo>
                  <a:lnTo>
                    <a:pt x="4" y="115"/>
                  </a:lnTo>
                  <a:lnTo>
                    <a:pt x="1" y="134"/>
                  </a:lnTo>
                  <a:lnTo>
                    <a:pt x="0" y="153"/>
                  </a:lnTo>
                  <a:lnTo>
                    <a:pt x="1" y="172"/>
                  </a:lnTo>
                  <a:lnTo>
                    <a:pt x="5" y="191"/>
                  </a:lnTo>
                  <a:lnTo>
                    <a:pt x="8" y="209"/>
                  </a:lnTo>
                  <a:lnTo>
                    <a:pt x="13" y="225"/>
                  </a:lnTo>
                  <a:lnTo>
                    <a:pt x="19" y="242"/>
                  </a:lnTo>
                  <a:lnTo>
                    <a:pt x="25" y="258"/>
                  </a:lnTo>
                  <a:lnTo>
                    <a:pt x="39" y="285"/>
                  </a:lnTo>
                  <a:lnTo>
                    <a:pt x="39" y="285"/>
                  </a:lnTo>
                  <a:lnTo>
                    <a:pt x="43" y="280"/>
                  </a:lnTo>
                  <a:lnTo>
                    <a:pt x="48" y="276"/>
                  </a:lnTo>
                  <a:lnTo>
                    <a:pt x="54" y="272"/>
                  </a:lnTo>
                  <a:lnTo>
                    <a:pt x="58" y="268"/>
                  </a:lnTo>
                  <a:lnTo>
                    <a:pt x="64" y="266"/>
                  </a:lnTo>
                  <a:lnTo>
                    <a:pt x="70" y="265"/>
                  </a:lnTo>
                  <a:lnTo>
                    <a:pt x="77" y="264"/>
                  </a:lnTo>
                  <a:lnTo>
                    <a:pt x="83" y="264"/>
                  </a:lnTo>
                  <a:lnTo>
                    <a:pt x="83" y="264"/>
                  </a:lnTo>
                  <a:lnTo>
                    <a:pt x="73" y="242"/>
                  </a:lnTo>
                  <a:lnTo>
                    <a:pt x="62" y="216"/>
                  </a:lnTo>
                  <a:lnTo>
                    <a:pt x="58" y="203"/>
                  </a:lnTo>
                  <a:lnTo>
                    <a:pt x="55" y="188"/>
                  </a:lnTo>
                  <a:lnTo>
                    <a:pt x="52" y="174"/>
                  </a:lnTo>
                  <a:lnTo>
                    <a:pt x="51" y="160"/>
                  </a:lnTo>
                  <a:lnTo>
                    <a:pt x="51" y="144"/>
                  </a:lnTo>
                  <a:lnTo>
                    <a:pt x="52" y="130"/>
                  </a:lnTo>
                  <a:lnTo>
                    <a:pt x="56" y="115"/>
                  </a:lnTo>
                  <a:lnTo>
                    <a:pt x="61" y="100"/>
                  </a:lnTo>
                  <a:lnTo>
                    <a:pt x="68" y="86"/>
                  </a:lnTo>
                  <a:lnTo>
                    <a:pt x="77" y="73"/>
                  </a:lnTo>
                  <a:lnTo>
                    <a:pt x="89" y="60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10" y="43"/>
                  </a:lnTo>
                  <a:lnTo>
                    <a:pt x="114" y="38"/>
                  </a:lnTo>
                  <a:lnTo>
                    <a:pt x="117" y="32"/>
                  </a:lnTo>
                  <a:lnTo>
                    <a:pt x="118" y="25"/>
                  </a:lnTo>
                  <a:lnTo>
                    <a:pt x="11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  <p:sp>
          <p:nvSpPr>
            <p:cNvPr id="162" name="Freeform 274"/>
            <p:cNvSpPr>
              <a:spLocks/>
            </p:cNvSpPr>
            <p:nvPr/>
          </p:nvSpPr>
          <p:spPr bwMode="auto">
            <a:xfrm>
              <a:off x="315" y="2609"/>
              <a:ext cx="59" cy="143"/>
            </a:xfrm>
            <a:custGeom>
              <a:avLst/>
              <a:gdLst>
                <a:gd name="T0" fmla="*/ 0 w 117"/>
                <a:gd name="T1" fmla="*/ 25 h 285"/>
                <a:gd name="T2" fmla="*/ 0 w 117"/>
                <a:gd name="T3" fmla="*/ 25 h 285"/>
                <a:gd name="T4" fmla="*/ 0 w 117"/>
                <a:gd name="T5" fmla="*/ 20 h 285"/>
                <a:gd name="T6" fmla="*/ 1 w 117"/>
                <a:gd name="T7" fmla="*/ 16 h 285"/>
                <a:gd name="T8" fmla="*/ 3 w 117"/>
                <a:gd name="T9" fmla="*/ 12 h 285"/>
                <a:gd name="T10" fmla="*/ 7 w 117"/>
                <a:gd name="T11" fmla="*/ 8 h 285"/>
                <a:gd name="T12" fmla="*/ 11 w 117"/>
                <a:gd name="T13" fmla="*/ 5 h 285"/>
                <a:gd name="T14" fmla="*/ 14 w 117"/>
                <a:gd name="T15" fmla="*/ 2 h 285"/>
                <a:gd name="T16" fmla="*/ 19 w 117"/>
                <a:gd name="T17" fmla="*/ 1 h 285"/>
                <a:gd name="T18" fmla="*/ 25 w 117"/>
                <a:gd name="T19" fmla="*/ 0 h 285"/>
                <a:gd name="T20" fmla="*/ 25 w 117"/>
                <a:gd name="T21" fmla="*/ 0 h 285"/>
                <a:gd name="T22" fmla="*/ 30 w 117"/>
                <a:gd name="T23" fmla="*/ 1 h 285"/>
                <a:gd name="T24" fmla="*/ 33 w 117"/>
                <a:gd name="T25" fmla="*/ 2 h 285"/>
                <a:gd name="T26" fmla="*/ 42 w 117"/>
                <a:gd name="T27" fmla="*/ 7 h 285"/>
                <a:gd name="T28" fmla="*/ 42 w 117"/>
                <a:gd name="T29" fmla="*/ 7 h 285"/>
                <a:gd name="T30" fmla="*/ 52 w 117"/>
                <a:gd name="T31" fmla="*/ 16 h 285"/>
                <a:gd name="T32" fmla="*/ 62 w 117"/>
                <a:gd name="T33" fmla="*/ 24 h 285"/>
                <a:gd name="T34" fmla="*/ 70 w 117"/>
                <a:gd name="T35" fmla="*/ 32 h 285"/>
                <a:gd name="T36" fmla="*/ 78 w 117"/>
                <a:gd name="T37" fmla="*/ 41 h 285"/>
                <a:gd name="T38" fmla="*/ 86 w 117"/>
                <a:gd name="T39" fmla="*/ 49 h 285"/>
                <a:gd name="T40" fmla="*/ 92 w 117"/>
                <a:gd name="T41" fmla="*/ 58 h 285"/>
                <a:gd name="T42" fmla="*/ 101 w 117"/>
                <a:gd name="T43" fmla="*/ 78 h 285"/>
                <a:gd name="T44" fmla="*/ 109 w 117"/>
                <a:gd name="T45" fmla="*/ 95 h 285"/>
                <a:gd name="T46" fmla="*/ 114 w 117"/>
                <a:gd name="T47" fmla="*/ 115 h 285"/>
                <a:gd name="T48" fmla="*/ 117 w 117"/>
                <a:gd name="T49" fmla="*/ 134 h 285"/>
                <a:gd name="T50" fmla="*/ 117 w 117"/>
                <a:gd name="T51" fmla="*/ 153 h 285"/>
                <a:gd name="T52" fmla="*/ 115 w 117"/>
                <a:gd name="T53" fmla="*/ 172 h 285"/>
                <a:gd name="T54" fmla="*/ 113 w 117"/>
                <a:gd name="T55" fmla="*/ 191 h 285"/>
                <a:gd name="T56" fmla="*/ 108 w 117"/>
                <a:gd name="T57" fmla="*/ 209 h 285"/>
                <a:gd name="T58" fmla="*/ 103 w 117"/>
                <a:gd name="T59" fmla="*/ 225 h 285"/>
                <a:gd name="T60" fmla="*/ 98 w 117"/>
                <a:gd name="T61" fmla="*/ 242 h 285"/>
                <a:gd name="T62" fmla="*/ 92 w 117"/>
                <a:gd name="T63" fmla="*/ 258 h 285"/>
                <a:gd name="T64" fmla="*/ 78 w 117"/>
                <a:gd name="T65" fmla="*/ 285 h 285"/>
                <a:gd name="T66" fmla="*/ 78 w 117"/>
                <a:gd name="T67" fmla="*/ 285 h 285"/>
                <a:gd name="T68" fmla="*/ 74 w 117"/>
                <a:gd name="T69" fmla="*/ 280 h 285"/>
                <a:gd name="T70" fmla="*/ 69 w 117"/>
                <a:gd name="T71" fmla="*/ 276 h 285"/>
                <a:gd name="T72" fmla="*/ 64 w 117"/>
                <a:gd name="T73" fmla="*/ 272 h 285"/>
                <a:gd name="T74" fmla="*/ 58 w 117"/>
                <a:gd name="T75" fmla="*/ 268 h 285"/>
                <a:gd name="T76" fmla="*/ 52 w 117"/>
                <a:gd name="T77" fmla="*/ 266 h 285"/>
                <a:gd name="T78" fmla="*/ 46 w 117"/>
                <a:gd name="T79" fmla="*/ 265 h 285"/>
                <a:gd name="T80" fmla="*/ 40 w 117"/>
                <a:gd name="T81" fmla="*/ 264 h 285"/>
                <a:gd name="T82" fmla="*/ 34 w 117"/>
                <a:gd name="T83" fmla="*/ 264 h 285"/>
                <a:gd name="T84" fmla="*/ 34 w 117"/>
                <a:gd name="T85" fmla="*/ 264 h 285"/>
                <a:gd name="T86" fmla="*/ 45 w 117"/>
                <a:gd name="T87" fmla="*/ 242 h 285"/>
                <a:gd name="T88" fmla="*/ 55 w 117"/>
                <a:gd name="T89" fmla="*/ 216 h 285"/>
                <a:gd name="T90" fmla="*/ 59 w 117"/>
                <a:gd name="T91" fmla="*/ 203 h 285"/>
                <a:gd name="T92" fmla="*/ 62 w 117"/>
                <a:gd name="T93" fmla="*/ 188 h 285"/>
                <a:gd name="T94" fmla="*/ 65 w 117"/>
                <a:gd name="T95" fmla="*/ 174 h 285"/>
                <a:gd name="T96" fmla="*/ 67 w 117"/>
                <a:gd name="T97" fmla="*/ 160 h 285"/>
                <a:gd name="T98" fmla="*/ 67 w 117"/>
                <a:gd name="T99" fmla="*/ 144 h 285"/>
                <a:gd name="T100" fmla="*/ 65 w 117"/>
                <a:gd name="T101" fmla="*/ 130 h 285"/>
                <a:gd name="T102" fmla="*/ 62 w 117"/>
                <a:gd name="T103" fmla="*/ 115 h 285"/>
                <a:gd name="T104" fmla="*/ 56 w 117"/>
                <a:gd name="T105" fmla="*/ 100 h 285"/>
                <a:gd name="T106" fmla="*/ 49 w 117"/>
                <a:gd name="T107" fmla="*/ 86 h 285"/>
                <a:gd name="T108" fmla="*/ 39 w 117"/>
                <a:gd name="T109" fmla="*/ 73 h 285"/>
                <a:gd name="T110" fmla="*/ 27 w 117"/>
                <a:gd name="T111" fmla="*/ 60 h 285"/>
                <a:gd name="T112" fmla="*/ 12 w 117"/>
                <a:gd name="T113" fmla="*/ 48 h 285"/>
                <a:gd name="T114" fmla="*/ 12 w 117"/>
                <a:gd name="T115" fmla="*/ 48 h 285"/>
                <a:gd name="T116" fmla="*/ 7 w 117"/>
                <a:gd name="T117" fmla="*/ 43 h 285"/>
                <a:gd name="T118" fmla="*/ 3 w 117"/>
                <a:gd name="T119" fmla="*/ 38 h 285"/>
                <a:gd name="T120" fmla="*/ 0 w 117"/>
                <a:gd name="T121" fmla="*/ 32 h 285"/>
                <a:gd name="T122" fmla="*/ 0 w 117"/>
                <a:gd name="T123" fmla="*/ 25 h 285"/>
                <a:gd name="T124" fmla="*/ 0 w 117"/>
                <a:gd name="T125" fmla="*/ 2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" h="285">
                  <a:moveTo>
                    <a:pt x="0" y="25"/>
                  </a:moveTo>
                  <a:lnTo>
                    <a:pt x="0" y="25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7" y="8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1"/>
                  </a:lnTo>
                  <a:lnTo>
                    <a:pt x="33" y="2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52" y="16"/>
                  </a:lnTo>
                  <a:lnTo>
                    <a:pt x="62" y="24"/>
                  </a:lnTo>
                  <a:lnTo>
                    <a:pt x="70" y="32"/>
                  </a:lnTo>
                  <a:lnTo>
                    <a:pt x="78" y="41"/>
                  </a:lnTo>
                  <a:lnTo>
                    <a:pt x="86" y="49"/>
                  </a:lnTo>
                  <a:lnTo>
                    <a:pt x="92" y="58"/>
                  </a:lnTo>
                  <a:lnTo>
                    <a:pt x="101" y="78"/>
                  </a:lnTo>
                  <a:lnTo>
                    <a:pt x="109" y="95"/>
                  </a:lnTo>
                  <a:lnTo>
                    <a:pt x="114" y="115"/>
                  </a:lnTo>
                  <a:lnTo>
                    <a:pt x="117" y="134"/>
                  </a:lnTo>
                  <a:lnTo>
                    <a:pt x="117" y="153"/>
                  </a:lnTo>
                  <a:lnTo>
                    <a:pt x="115" y="172"/>
                  </a:lnTo>
                  <a:lnTo>
                    <a:pt x="113" y="191"/>
                  </a:lnTo>
                  <a:lnTo>
                    <a:pt x="108" y="209"/>
                  </a:lnTo>
                  <a:lnTo>
                    <a:pt x="103" y="225"/>
                  </a:lnTo>
                  <a:lnTo>
                    <a:pt x="98" y="242"/>
                  </a:lnTo>
                  <a:lnTo>
                    <a:pt x="92" y="258"/>
                  </a:lnTo>
                  <a:lnTo>
                    <a:pt x="78" y="285"/>
                  </a:lnTo>
                  <a:lnTo>
                    <a:pt x="78" y="285"/>
                  </a:lnTo>
                  <a:lnTo>
                    <a:pt x="74" y="280"/>
                  </a:lnTo>
                  <a:lnTo>
                    <a:pt x="69" y="276"/>
                  </a:lnTo>
                  <a:lnTo>
                    <a:pt x="64" y="272"/>
                  </a:lnTo>
                  <a:lnTo>
                    <a:pt x="58" y="268"/>
                  </a:lnTo>
                  <a:lnTo>
                    <a:pt x="52" y="266"/>
                  </a:lnTo>
                  <a:lnTo>
                    <a:pt x="46" y="265"/>
                  </a:lnTo>
                  <a:lnTo>
                    <a:pt x="40" y="264"/>
                  </a:lnTo>
                  <a:lnTo>
                    <a:pt x="34" y="264"/>
                  </a:lnTo>
                  <a:lnTo>
                    <a:pt x="34" y="264"/>
                  </a:lnTo>
                  <a:lnTo>
                    <a:pt x="45" y="242"/>
                  </a:lnTo>
                  <a:lnTo>
                    <a:pt x="55" y="216"/>
                  </a:lnTo>
                  <a:lnTo>
                    <a:pt x="59" y="203"/>
                  </a:lnTo>
                  <a:lnTo>
                    <a:pt x="62" y="188"/>
                  </a:lnTo>
                  <a:lnTo>
                    <a:pt x="65" y="174"/>
                  </a:lnTo>
                  <a:lnTo>
                    <a:pt x="67" y="160"/>
                  </a:lnTo>
                  <a:lnTo>
                    <a:pt x="67" y="144"/>
                  </a:lnTo>
                  <a:lnTo>
                    <a:pt x="65" y="130"/>
                  </a:lnTo>
                  <a:lnTo>
                    <a:pt x="62" y="115"/>
                  </a:lnTo>
                  <a:lnTo>
                    <a:pt x="56" y="100"/>
                  </a:lnTo>
                  <a:lnTo>
                    <a:pt x="49" y="86"/>
                  </a:lnTo>
                  <a:lnTo>
                    <a:pt x="39" y="73"/>
                  </a:lnTo>
                  <a:lnTo>
                    <a:pt x="27" y="60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3"/>
                  </a:lnTo>
                  <a:lnTo>
                    <a:pt x="3" y="38"/>
                  </a:lnTo>
                  <a:lnTo>
                    <a:pt x="0" y="32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  <p:sp>
          <p:nvSpPr>
            <p:cNvPr id="163" name="Freeform 275"/>
            <p:cNvSpPr>
              <a:spLocks/>
            </p:cNvSpPr>
            <p:nvPr/>
          </p:nvSpPr>
          <p:spPr bwMode="auto">
            <a:xfrm>
              <a:off x="222" y="2749"/>
              <a:ext cx="130" cy="84"/>
            </a:xfrm>
            <a:custGeom>
              <a:avLst/>
              <a:gdLst>
                <a:gd name="T0" fmla="*/ 260 w 260"/>
                <a:gd name="T1" fmla="*/ 39 h 170"/>
                <a:gd name="T2" fmla="*/ 256 w 260"/>
                <a:gd name="T3" fmla="*/ 25 h 170"/>
                <a:gd name="T4" fmla="*/ 248 w 260"/>
                <a:gd name="T5" fmla="*/ 12 h 170"/>
                <a:gd name="T6" fmla="*/ 229 w 260"/>
                <a:gd name="T7" fmla="*/ 1 h 170"/>
                <a:gd name="T8" fmla="*/ 220 w 260"/>
                <a:gd name="T9" fmla="*/ 0 h 170"/>
                <a:gd name="T10" fmla="*/ 220 w 260"/>
                <a:gd name="T11" fmla="*/ 0 h 170"/>
                <a:gd name="T12" fmla="*/ 199 w 260"/>
                <a:gd name="T13" fmla="*/ 7 h 170"/>
                <a:gd name="T14" fmla="*/ 188 w 260"/>
                <a:gd name="T15" fmla="*/ 18 h 170"/>
                <a:gd name="T16" fmla="*/ 182 w 260"/>
                <a:gd name="T17" fmla="*/ 39 h 170"/>
                <a:gd name="T18" fmla="*/ 182 w 260"/>
                <a:gd name="T19" fmla="*/ 39 h 170"/>
                <a:gd name="T20" fmla="*/ 181 w 260"/>
                <a:gd name="T21" fmla="*/ 50 h 170"/>
                <a:gd name="T22" fmla="*/ 167 w 260"/>
                <a:gd name="T23" fmla="*/ 78 h 170"/>
                <a:gd name="T24" fmla="*/ 150 w 260"/>
                <a:gd name="T25" fmla="*/ 88 h 170"/>
                <a:gd name="T26" fmla="*/ 130 w 260"/>
                <a:gd name="T27" fmla="*/ 92 h 170"/>
                <a:gd name="T28" fmla="*/ 130 w 260"/>
                <a:gd name="T29" fmla="*/ 92 h 170"/>
                <a:gd name="T30" fmla="*/ 110 w 260"/>
                <a:gd name="T31" fmla="*/ 88 h 170"/>
                <a:gd name="T32" fmla="*/ 93 w 260"/>
                <a:gd name="T33" fmla="*/ 78 h 170"/>
                <a:gd name="T34" fmla="*/ 79 w 260"/>
                <a:gd name="T35" fmla="*/ 50 h 170"/>
                <a:gd name="T36" fmla="*/ 77 w 260"/>
                <a:gd name="T37" fmla="*/ 39 h 170"/>
                <a:gd name="T38" fmla="*/ 77 w 260"/>
                <a:gd name="T39" fmla="*/ 39 h 170"/>
                <a:gd name="T40" fmla="*/ 70 w 260"/>
                <a:gd name="T41" fmla="*/ 18 h 170"/>
                <a:gd name="T42" fmla="*/ 61 w 260"/>
                <a:gd name="T43" fmla="*/ 7 h 170"/>
                <a:gd name="T44" fmla="*/ 39 w 260"/>
                <a:gd name="T45" fmla="*/ 0 h 170"/>
                <a:gd name="T46" fmla="*/ 39 w 260"/>
                <a:gd name="T47" fmla="*/ 0 h 170"/>
                <a:gd name="T48" fmla="*/ 31 w 260"/>
                <a:gd name="T49" fmla="*/ 1 h 170"/>
                <a:gd name="T50" fmla="*/ 12 w 260"/>
                <a:gd name="T51" fmla="*/ 12 h 170"/>
                <a:gd name="T52" fmla="*/ 3 w 260"/>
                <a:gd name="T53" fmla="*/ 25 h 170"/>
                <a:gd name="T54" fmla="*/ 0 w 260"/>
                <a:gd name="T55" fmla="*/ 39 h 170"/>
                <a:gd name="T56" fmla="*/ 0 w 260"/>
                <a:gd name="T57" fmla="*/ 39 h 170"/>
                <a:gd name="T58" fmla="*/ 2 w 260"/>
                <a:gd name="T59" fmla="*/ 66 h 170"/>
                <a:gd name="T60" fmla="*/ 15 w 260"/>
                <a:gd name="T61" fmla="*/ 102 h 170"/>
                <a:gd name="T62" fmla="*/ 38 w 260"/>
                <a:gd name="T63" fmla="*/ 131 h 170"/>
                <a:gd name="T64" fmla="*/ 57 w 260"/>
                <a:gd name="T65" fmla="*/ 148 h 170"/>
                <a:gd name="T66" fmla="*/ 92 w 260"/>
                <a:gd name="T67" fmla="*/ 164 h 170"/>
                <a:gd name="T68" fmla="*/ 130 w 260"/>
                <a:gd name="T69" fmla="*/ 170 h 170"/>
                <a:gd name="T70" fmla="*/ 130 w 260"/>
                <a:gd name="T71" fmla="*/ 170 h 170"/>
                <a:gd name="T72" fmla="*/ 143 w 260"/>
                <a:gd name="T73" fmla="*/ 170 h 170"/>
                <a:gd name="T74" fmla="*/ 180 w 260"/>
                <a:gd name="T75" fmla="*/ 160 h 170"/>
                <a:gd name="T76" fmla="*/ 212 w 260"/>
                <a:gd name="T77" fmla="*/ 140 h 170"/>
                <a:gd name="T78" fmla="*/ 230 w 260"/>
                <a:gd name="T79" fmla="*/ 123 h 170"/>
                <a:gd name="T80" fmla="*/ 249 w 260"/>
                <a:gd name="T81" fmla="*/ 91 h 170"/>
                <a:gd name="T82" fmla="*/ 259 w 260"/>
                <a:gd name="T83" fmla="*/ 54 h 170"/>
                <a:gd name="T84" fmla="*/ 260 w 260"/>
                <a:gd name="T85" fmla="*/ 3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0" h="170">
                  <a:moveTo>
                    <a:pt x="260" y="39"/>
                  </a:moveTo>
                  <a:lnTo>
                    <a:pt x="260" y="39"/>
                  </a:lnTo>
                  <a:lnTo>
                    <a:pt x="260" y="39"/>
                  </a:lnTo>
                  <a:lnTo>
                    <a:pt x="260" y="39"/>
                  </a:lnTo>
                  <a:lnTo>
                    <a:pt x="259" y="32"/>
                  </a:lnTo>
                  <a:lnTo>
                    <a:pt x="256" y="25"/>
                  </a:lnTo>
                  <a:lnTo>
                    <a:pt x="253" y="18"/>
                  </a:lnTo>
                  <a:lnTo>
                    <a:pt x="248" y="12"/>
                  </a:lnTo>
                  <a:lnTo>
                    <a:pt x="248" y="12"/>
                  </a:lnTo>
                  <a:lnTo>
                    <a:pt x="242" y="7"/>
                  </a:lnTo>
                  <a:lnTo>
                    <a:pt x="236" y="3"/>
                  </a:lnTo>
                  <a:lnTo>
                    <a:pt x="229" y="1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3" y="1"/>
                  </a:lnTo>
                  <a:lnTo>
                    <a:pt x="206" y="4"/>
                  </a:lnTo>
                  <a:lnTo>
                    <a:pt x="199" y="7"/>
                  </a:lnTo>
                  <a:lnTo>
                    <a:pt x="193" y="12"/>
                  </a:lnTo>
                  <a:lnTo>
                    <a:pt x="193" y="12"/>
                  </a:lnTo>
                  <a:lnTo>
                    <a:pt x="188" y="18"/>
                  </a:lnTo>
                  <a:lnTo>
                    <a:pt x="185" y="25"/>
                  </a:lnTo>
                  <a:lnTo>
                    <a:pt x="182" y="32"/>
                  </a:lnTo>
                  <a:lnTo>
                    <a:pt x="182" y="39"/>
                  </a:lnTo>
                  <a:lnTo>
                    <a:pt x="182" y="39"/>
                  </a:lnTo>
                  <a:lnTo>
                    <a:pt x="182" y="39"/>
                  </a:lnTo>
                  <a:lnTo>
                    <a:pt x="182" y="39"/>
                  </a:lnTo>
                  <a:lnTo>
                    <a:pt x="182" y="39"/>
                  </a:lnTo>
                  <a:lnTo>
                    <a:pt x="182" y="39"/>
                  </a:lnTo>
                  <a:lnTo>
                    <a:pt x="181" y="50"/>
                  </a:lnTo>
                  <a:lnTo>
                    <a:pt x="177" y="61"/>
                  </a:lnTo>
                  <a:lnTo>
                    <a:pt x="173" y="69"/>
                  </a:lnTo>
                  <a:lnTo>
                    <a:pt x="167" y="78"/>
                  </a:lnTo>
                  <a:lnTo>
                    <a:pt x="167" y="78"/>
                  </a:lnTo>
                  <a:lnTo>
                    <a:pt x="158" y="84"/>
                  </a:lnTo>
                  <a:lnTo>
                    <a:pt x="150" y="88"/>
                  </a:lnTo>
                  <a:lnTo>
                    <a:pt x="141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30" y="92"/>
                  </a:lnTo>
                  <a:lnTo>
                    <a:pt x="119" y="92"/>
                  </a:lnTo>
                  <a:lnTo>
                    <a:pt x="110" y="88"/>
                  </a:lnTo>
                  <a:lnTo>
                    <a:pt x="100" y="84"/>
                  </a:lnTo>
                  <a:lnTo>
                    <a:pt x="93" y="78"/>
                  </a:lnTo>
                  <a:lnTo>
                    <a:pt x="93" y="78"/>
                  </a:lnTo>
                  <a:lnTo>
                    <a:pt x="86" y="69"/>
                  </a:lnTo>
                  <a:lnTo>
                    <a:pt x="81" y="61"/>
                  </a:lnTo>
                  <a:lnTo>
                    <a:pt x="79" y="50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6" y="32"/>
                  </a:lnTo>
                  <a:lnTo>
                    <a:pt x="74" y="25"/>
                  </a:lnTo>
                  <a:lnTo>
                    <a:pt x="70" y="18"/>
                  </a:lnTo>
                  <a:lnTo>
                    <a:pt x="65" y="12"/>
                  </a:lnTo>
                  <a:lnTo>
                    <a:pt x="65" y="12"/>
                  </a:lnTo>
                  <a:lnTo>
                    <a:pt x="61" y="7"/>
                  </a:lnTo>
                  <a:lnTo>
                    <a:pt x="54" y="3"/>
                  </a:lnTo>
                  <a:lnTo>
                    <a:pt x="46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1" y="1"/>
                  </a:lnTo>
                  <a:lnTo>
                    <a:pt x="24" y="4"/>
                  </a:lnTo>
                  <a:lnTo>
                    <a:pt x="18" y="7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7" y="18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54"/>
                  </a:lnTo>
                  <a:lnTo>
                    <a:pt x="2" y="66"/>
                  </a:lnTo>
                  <a:lnTo>
                    <a:pt x="6" y="79"/>
                  </a:lnTo>
                  <a:lnTo>
                    <a:pt x="11" y="91"/>
                  </a:lnTo>
                  <a:lnTo>
                    <a:pt x="15" y="102"/>
                  </a:lnTo>
                  <a:lnTo>
                    <a:pt x="23" y="112"/>
                  </a:lnTo>
                  <a:lnTo>
                    <a:pt x="30" y="123"/>
                  </a:lnTo>
                  <a:lnTo>
                    <a:pt x="38" y="131"/>
                  </a:lnTo>
                  <a:lnTo>
                    <a:pt x="38" y="131"/>
                  </a:lnTo>
                  <a:lnTo>
                    <a:pt x="48" y="140"/>
                  </a:lnTo>
                  <a:lnTo>
                    <a:pt x="57" y="148"/>
                  </a:lnTo>
                  <a:lnTo>
                    <a:pt x="68" y="154"/>
                  </a:lnTo>
                  <a:lnTo>
                    <a:pt x="80" y="160"/>
                  </a:lnTo>
                  <a:lnTo>
                    <a:pt x="92" y="164"/>
                  </a:lnTo>
                  <a:lnTo>
                    <a:pt x="104" y="167"/>
                  </a:lnTo>
                  <a:lnTo>
                    <a:pt x="117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30" y="170"/>
                  </a:lnTo>
                  <a:lnTo>
                    <a:pt x="143" y="170"/>
                  </a:lnTo>
                  <a:lnTo>
                    <a:pt x="156" y="167"/>
                  </a:lnTo>
                  <a:lnTo>
                    <a:pt x="168" y="164"/>
                  </a:lnTo>
                  <a:lnTo>
                    <a:pt x="180" y="160"/>
                  </a:lnTo>
                  <a:lnTo>
                    <a:pt x="192" y="154"/>
                  </a:lnTo>
                  <a:lnTo>
                    <a:pt x="202" y="148"/>
                  </a:lnTo>
                  <a:lnTo>
                    <a:pt x="212" y="140"/>
                  </a:lnTo>
                  <a:lnTo>
                    <a:pt x="222" y="131"/>
                  </a:lnTo>
                  <a:lnTo>
                    <a:pt x="222" y="131"/>
                  </a:lnTo>
                  <a:lnTo>
                    <a:pt x="230" y="123"/>
                  </a:lnTo>
                  <a:lnTo>
                    <a:pt x="237" y="112"/>
                  </a:lnTo>
                  <a:lnTo>
                    <a:pt x="244" y="102"/>
                  </a:lnTo>
                  <a:lnTo>
                    <a:pt x="249" y="91"/>
                  </a:lnTo>
                  <a:lnTo>
                    <a:pt x="254" y="79"/>
                  </a:lnTo>
                  <a:lnTo>
                    <a:pt x="257" y="66"/>
                  </a:lnTo>
                  <a:lnTo>
                    <a:pt x="259" y="54"/>
                  </a:lnTo>
                  <a:lnTo>
                    <a:pt x="260" y="39"/>
                  </a:lnTo>
                  <a:lnTo>
                    <a:pt x="260" y="39"/>
                  </a:lnTo>
                  <a:lnTo>
                    <a:pt x="26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kern="0" dirty="0">
                <a:solidFill>
                  <a:srgbClr val="002776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98340" y="1141406"/>
            <a:ext cx="8152273" cy="2384584"/>
            <a:chOff x="991727" y="4242297"/>
            <a:chExt cx="8152273" cy="2473185"/>
          </a:xfrm>
        </p:grpSpPr>
        <p:sp>
          <p:nvSpPr>
            <p:cNvPr id="55" name="TextBox 54"/>
            <p:cNvSpPr txBox="1"/>
            <p:nvPr/>
          </p:nvSpPr>
          <p:spPr>
            <a:xfrm>
              <a:off x="1759638" y="4422126"/>
              <a:ext cx="738436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Melhorar a qualidade de dados (uso de servicos, despesa ao nivel local)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991727" y="4242297"/>
              <a:ext cx="590166" cy="742083"/>
              <a:chOff x="991727" y="2883312"/>
              <a:chExt cx="590166" cy="535417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991727" y="2883312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1" name="Group 150"/>
              <p:cNvGrpSpPr/>
              <p:nvPr/>
            </p:nvGrpSpPr>
            <p:grpSpPr>
              <a:xfrm>
                <a:off x="1097339" y="2939566"/>
                <a:ext cx="369218" cy="395213"/>
                <a:chOff x="4813300" y="2746375"/>
                <a:chExt cx="828675" cy="822325"/>
              </a:xfrm>
              <a:solidFill>
                <a:schemeClr val="bg1"/>
              </a:solidFill>
            </p:grpSpPr>
            <p:sp>
              <p:nvSpPr>
                <p:cNvPr id="152" name="Rectangle 47"/>
                <p:cNvSpPr>
                  <a:spLocks noChangeArrowheads="1"/>
                </p:cNvSpPr>
                <p:nvPr/>
              </p:nvSpPr>
              <p:spPr bwMode="auto">
                <a:xfrm>
                  <a:off x="5056188" y="2801938"/>
                  <a:ext cx="268288" cy="381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153" name="Rectangle 48"/>
                <p:cNvSpPr>
                  <a:spLocks noChangeArrowheads="1"/>
                </p:cNvSpPr>
                <p:nvPr/>
              </p:nvSpPr>
              <p:spPr bwMode="auto">
                <a:xfrm>
                  <a:off x="5056188" y="2876550"/>
                  <a:ext cx="268288" cy="365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154" name="Freeform 44"/>
                <p:cNvSpPr>
                  <a:spLocks/>
                </p:cNvSpPr>
                <p:nvPr/>
              </p:nvSpPr>
              <p:spPr bwMode="auto">
                <a:xfrm>
                  <a:off x="4937125" y="2746375"/>
                  <a:ext cx="508000" cy="355600"/>
                </a:xfrm>
                <a:custGeom>
                  <a:avLst/>
                  <a:gdLst>
                    <a:gd name="T0" fmla="*/ 309 w 9920"/>
                    <a:gd name="T1" fmla="*/ 1268 h 6940"/>
                    <a:gd name="T2" fmla="*/ 331 w 9920"/>
                    <a:gd name="T3" fmla="*/ 1056 h 6940"/>
                    <a:gd name="T4" fmla="*/ 372 w 9920"/>
                    <a:gd name="T5" fmla="*/ 874 h 6940"/>
                    <a:gd name="T6" fmla="*/ 432 w 9920"/>
                    <a:gd name="T7" fmla="*/ 719 h 6940"/>
                    <a:gd name="T8" fmla="*/ 510 w 9920"/>
                    <a:gd name="T9" fmla="*/ 590 h 6940"/>
                    <a:gd name="T10" fmla="*/ 605 w 9920"/>
                    <a:gd name="T11" fmla="*/ 486 h 6940"/>
                    <a:gd name="T12" fmla="*/ 717 w 9920"/>
                    <a:gd name="T13" fmla="*/ 405 h 6940"/>
                    <a:gd name="T14" fmla="*/ 846 w 9920"/>
                    <a:gd name="T15" fmla="*/ 345 h 6940"/>
                    <a:gd name="T16" fmla="*/ 989 w 9920"/>
                    <a:gd name="T17" fmla="*/ 304 h 6940"/>
                    <a:gd name="T18" fmla="*/ 1149 w 9920"/>
                    <a:gd name="T19" fmla="*/ 281 h 6940"/>
                    <a:gd name="T20" fmla="*/ 1324 w 9920"/>
                    <a:gd name="T21" fmla="*/ 274 h 6940"/>
                    <a:gd name="T22" fmla="*/ 8717 w 9920"/>
                    <a:gd name="T23" fmla="*/ 277 h 6940"/>
                    <a:gd name="T24" fmla="*/ 8885 w 9920"/>
                    <a:gd name="T25" fmla="*/ 293 h 6940"/>
                    <a:gd name="T26" fmla="*/ 9037 w 9920"/>
                    <a:gd name="T27" fmla="*/ 327 h 6940"/>
                    <a:gd name="T28" fmla="*/ 9171 w 9920"/>
                    <a:gd name="T29" fmla="*/ 377 h 6940"/>
                    <a:gd name="T30" fmla="*/ 9288 w 9920"/>
                    <a:gd name="T31" fmla="*/ 450 h 6940"/>
                    <a:gd name="T32" fmla="*/ 9388 w 9920"/>
                    <a:gd name="T33" fmla="*/ 544 h 6940"/>
                    <a:gd name="T34" fmla="*/ 9469 w 9920"/>
                    <a:gd name="T35" fmla="*/ 663 h 6940"/>
                    <a:gd name="T36" fmla="*/ 9533 w 9920"/>
                    <a:gd name="T37" fmla="*/ 809 h 6940"/>
                    <a:gd name="T38" fmla="*/ 9579 w 9920"/>
                    <a:gd name="T39" fmla="*/ 984 h 6940"/>
                    <a:gd name="T40" fmla="*/ 9606 w 9920"/>
                    <a:gd name="T41" fmla="*/ 1189 h 6940"/>
                    <a:gd name="T42" fmla="*/ 9616 w 9920"/>
                    <a:gd name="T43" fmla="*/ 1428 h 6940"/>
                    <a:gd name="T44" fmla="*/ 9920 w 9920"/>
                    <a:gd name="T45" fmla="*/ 1086 h 6940"/>
                    <a:gd name="T46" fmla="*/ 9908 w 9920"/>
                    <a:gd name="T47" fmla="*/ 921 h 6940"/>
                    <a:gd name="T48" fmla="*/ 9871 w 9920"/>
                    <a:gd name="T49" fmla="*/ 763 h 6940"/>
                    <a:gd name="T50" fmla="*/ 9812 w 9920"/>
                    <a:gd name="T51" fmla="*/ 616 h 6940"/>
                    <a:gd name="T52" fmla="*/ 9734 w 9920"/>
                    <a:gd name="T53" fmla="*/ 479 h 6940"/>
                    <a:gd name="T54" fmla="*/ 9638 w 9920"/>
                    <a:gd name="T55" fmla="*/ 356 h 6940"/>
                    <a:gd name="T56" fmla="*/ 9524 w 9920"/>
                    <a:gd name="T57" fmla="*/ 248 h 6940"/>
                    <a:gd name="T58" fmla="*/ 9397 w 9920"/>
                    <a:gd name="T59" fmla="*/ 158 h 6940"/>
                    <a:gd name="T60" fmla="*/ 9256 w 9920"/>
                    <a:gd name="T61" fmla="*/ 85 h 6940"/>
                    <a:gd name="T62" fmla="*/ 9105 w 9920"/>
                    <a:gd name="T63" fmla="*/ 34 h 6940"/>
                    <a:gd name="T64" fmla="*/ 8945 w 9920"/>
                    <a:gd name="T65" fmla="*/ 6 h 6940"/>
                    <a:gd name="T66" fmla="*/ 1086 w 9920"/>
                    <a:gd name="T67" fmla="*/ 0 h 6940"/>
                    <a:gd name="T68" fmla="*/ 920 w 9920"/>
                    <a:gd name="T69" fmla="*/ 12 h 6940"/>
                    <a:gd name="T70" fmla="*/ 764 w 9920"/>
                    <a:gd name="T71" fmla="*/ 49 h 6940"/>
                    <a:gd name="T72" fmla="*/ 615 w 9920"/>
                    <a:gd name="T73" fmla="*/ 107 h 6940"/>
                    <a:gd name="T74" fmla="*/ 480 w 9920"/>
                    <a:gd name="T75" fmla="*/ 186 h 6940"/>
                    <a:gd name="T76" fmla="*/ 356 w 9920"/>
                    <a:gd name="T77" fmla="*/ 282 h 6940"/>
                    <a:gd name="T78" fmla="*/ 248 w 9920"/>
                    <a:gd name="T79" fmla="*/ 395 h 6940"/>
                    <a:gd name="T80" fmla="*/ 157 w 9920"/>
                    <a:gd name="T81" fmla="*/ 523 h 6940"/>
                    <a:gd name="T82" fmla="*/ 85 w 9920"/>
                    <a:gd name="T83" fmla="*/ 663 h 6940"/>
                    <a:gd name="T84" fmla="*/ 35 w 9920"/>
                    <a:gd name="T85" fmla="*/ 815 h 6940"/>
                    <a:gd name="T86" fmla="*/ 5 w 9920"/>
                    <a:gd name="T87" fmla="*/ 975 h 6940"/>
                    <a:gd name="T88" fmla="*/ 0 w 9920"/>
                    <a:gd name="T89" fmla="*/ 6940 h 69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9920" h="6940">
                      <a:moveTo>
                        <a:pt x="304" y="1427"/>
                      </a:moveTo>
                      <a:lnTo>
                        <a:pt x="305" y="1346"/>
                      </a:lnTo>
                      <a:lnTo>
                        <a:pt x="309" y="1268"/>
                      </a:lnTo>
                      <a:lnTo>
                        <a:pt x="314" y="1194"/>
                      </a:lnTo>
                      <a:lnTo>
                        <a:pt x="321" y="1123"/>
                      </a:lnTo>
                      <a:lnTo>
                        <a:pt x="331" y="1056"/>
                      </a:lnTo>
                      <a:lnTo>
                        <a:pt x="342" y="992"/>
                      </a:lnTo>
                      <a:lnTo>
                        <a:pt x="356" y="931"/>
                      </a:lnTo>
                      <a:lnTo>
                        <a:pt x="372" y="874"/>
                      </a:lnTo>
                      <a:lnTo>
                        <a:pt x="391" y="819"/>
                      </a:lnTo>
                      <a:lnTo>
                        <a:pt x="410" y="767"/>
                      </a:lnTo>
                      <a:lnTo>
                        <a:pt x="432" y="719"/>
                      </a:lnTo>
                      <a:lnTo>
                        <a:pt x="456" y="673"/>
                      </a:lnTo>
                      <a:lnTo>
                        <a:pt x="482" y="630"/>
                      </a:lnTo>
                      <a:lnTo>
                        <a:pt x="510" y="590"/>
                      </a:lnTo>
                      <a:lnTo>
                        <a:pt x="539" y="553"/>
                      </a:lnTo>
                      <a:lnTo>
                        <a:pt x="572" y="519"/>
                      </a:lnTo>
                      <a:lnTo>
                        <a:pt x="605" y="486"/>
                      </a:lnTo>
                      <a:lnTo>
                        <a:pt x="640" y="457"/>
                      </a:lnTo>
                      <a:lnTo>
                        <a:pt x="678" y="430"/>
                      </a:lnTo>
                      <a:lnTo>
                        <a:pt x="717" y="405"/>
                      </a:lnTo>
                      <a:lnTo>
                        <a:pt x="758" y="383"/>
                      </a:lnTo>
                      <a:lnTo>
                        <a:pt x="801" y="363"/>
                      </a:lnTo>
                      <a:lnTo>
                        <a:pt x="846" y="345"/>
                      </a:lnTo>
                      <a:lnTo>
                        <a:pt x="892" y="330"/>
                      </a:lnTo>
                      <a:lnTo>
                        <a:pt x="940" y="315"/>
                      </a:lnTo>
                      <a:lnTo>
                        <a:pt x="989" y="304"/>
                      </a:lnTo>
                      <a:lnTo>
                        <a:pt x="1041" y="294"/>
                      </a:lnTo>
                      <a:lnTo>
                        <a:pt x="1094" y="287"/>
                      </a:lnTo>
                      <a:lnTo>
                        <a:pt x="1149" y="281"/>
                      </a:lnTo>
                      <a:lnTo>
                        <a:pt x="1206" y="277"/>
                      </a:lnTo>
                      <a:lnTo>
                        <a:pt x="1264" y="274"/>
                      </a:lnTo>
                      <a:lnTo>
                        <a:pt x="1324" y="274"/>
                      </a:lnTo>
                      <a:lnTo>
                        <a:pt x="8596" y="274"/>
                      </a:lnTo>
                      <a:lnTo>
                        <a:pt x="8657" y="274"/>
                      </a:lnTo>
                      <a:lnTo>
                        <a:pt x="8717" y="277"/>
                      </a:lnTo>
                      <a:lnTo>
                        <a:pt x="8775" y="280"/>
                      </a:lnTo>
                      <a:lnTo>
                        <a:pt x="8831" y="286"/>
                      </a:lnTo>
                      <a:lnTo>
                        <a:pt x="8885" y="293"/>
                      </a:lnTo>
                      <a:lnTo>
                        <a:pt x="8938" y="302"/>
                      </a:lnTo>
                      <a:lnTo>
                        <a:pt x="8988" y="313"/>
                      </a:lnTo>
                      <a:lnTo>
                        <a:pt x="9037" y="327"/>
                      </a:lnTo>
                      <a:lnTo>
                        <a:pt x="9083" y="341"/>
                      </a:lnTo>
                      <a:lnTo>
                        <a:pt x="9128" y="358"/>
                      </a:lnTo>
                      <a:lnTo>
                        <a:pt x="9171" y="377"/>
                      </a:lnTo>
                      <a:lnTo>
                        <a:pt x="9212" y="399"/>
                      </a:lnTo>
                      <a:lnTo>
                        <a:pt x="9251" y="424"/>
                      </a:lnTo>
                      <a:lnTo>
                        <a:pt x="9288" y="450"/>
                      </a:lnTo>
                      <a:lnTo>
                        <a:pt x="9323" y="478"/>
                      </a:lnTo>
                      <a:lnTo>
                        <a:pt x="9356" y="510"/>
                      </a:lnTo>
                      <a:lnTo>
                        <a:pt x="9388" y="544"/>
                      </a:lnTo>
                      <a:lnTo>
                        <a:pt x="9417" y="581"/>
                      </a:lnTo>
                      <a:lnTo>
                        <a:pt x="9443" y="621"/>
                      </a:lnTo>
                      <a:lnTo>
                        <a:pt x="9469" y="663"/>
                      </a:lnTo>
                      <a:lnTo>
                        <a:pt x="9492" y="709"/>
                      </a:lnTo>
                      <a:lnTo>
                        <a:pt x="9514" y="757"/>
                      </a:lnTo>
                      <a:lnTo>
                        <a:pt x="9533" y="809"/>
                      </a:lnTo>
                      <a:lnTo>
                        <a:pt x="9551" y="863"/>
                      </a:lnTo>
                      <a:lnTo>
                        <a:pt x="9566" y="922"/>
                      </a:lnTo>
                      <a:lnTo>
                        <a:pt x="9579" y="984"/>
                      </a:lnTo>
                      <a:lnTo>
                        <a:pt x="9590" y="1048"/>
                      </a:lnTo>
                      <a:lnTo>
                        <a:pt x="9599" y="1117"/>
                      </a:lnTo>
                      <a:lnTo>
                        <a:pt x="9606" y="1189"/>
                      </a:lnTo>
                      <a:lnTo>
                        <a:pt x="9612" y="1265"/>
                      </a:lnTo>
                      <a:lnTo>
                        <a:pt x="9615" y="1344"/>
                      </a:lnTo>
                      <a:lnTo>
                        <a:pt x="9616" y="1428"/>
                      </a:lnTo>
                      <a:lnTo>
                        <a:pt x="9616" y="6940"/>
                      </a:lnTo>
                      <a:lnTo>
                        <a:pt x="9920" y="6940"/>
                      </a:lnTo>
                      <a:lnTo>
                        <a:pt x="9920" y="1086"/>
                      </a:lnTo>
                      <a:lnTo>
                        <a:pt x="9919" y="1030"/>
                      </a:lnTo>
                      <a:lnTo>
                        <a:pt x="9914" y="975"/>
                      </a:lnTo>
                      <a:lnTo>
                        <a:pt x="9908" y="921"/>
                      </a:lnTo>
                      <a:lnTo>
                        <a:pt x="9897" y="868"/>
                      </a:lnTo>
                      <a:lnTo>
                        <a:pt x="9885" y="815"/>
                      </a:lnTo>
                      <a:lnTo>
                        <a:pt x="9871" y="763"/>
                      </a:lnTo>
                      <a:lnTo>
                        <a:pt x="9854" y="713"/>
                      </a:lnTo>
                      <a:lnTo>
                        <a:pt x="9835" y="663"/>
                      </a:lnTo>
                      <a:lnTo>
                        <a:pt x="9812" y="616"/>
                      </a:lnTo>
                      <a:lnTo>
                        <a:pt x="9788" y="568"/>
                      </a:lnTo>
                      <a:lnTo>
                        <a:pt x="9762" y="523"/>
                      </a:lnTo>
                      <a:lnTo>
                        <a:pt x="9734" y="479"/>
                      </a:lnTo>
                      <a:lnTo>
                        <a:pt x="9703" y="437"/>
                      </a:lnTo>
                      <a:lnTo>
                        <a:pt x="9672" y="395"/>
                      </a:lnTo>
                      <a:lnTo>
                        <a:pt x="9638" y="356"/>
                      </a:lnTo>
                      <a:lnTo>
                        <a:pt x="9601" y="318"/>
                      </a:lnTo>
                      <a:lnTo>
                        <a:pt x="9564" y="282"/>
                      </a:lnTo>
                      <a:lnTo>
                        <a:pt x="9524" y="248"/>
                      </a:lnTo>
                      <a:lnTo>
                        <a:pt x="9483" y="216"/>
                      </a:lnTo>
                      <a:lnTo>
                        <a:pt x="9440" y="186"/>
                      </a:lnTo>
                      <a:lnTo>
                        <a:pt x="9397" y="158"/>
                      </a:lnTo>
                      <a:lnTo>
                        <a:pt x="9351" y="131"/>
                      </a:lnTo>
                      <a:lnTo>
                        <a:pt x="9304" y="107"/>
                      </a:lnTo>
                      <a:lnTo>
                        <a:pt x="9256" y="85"/>
                      </a:lnTo>
                      <a:lnTo>
                        <a:pt x="9207" y="66"/>
                      </a:lnTo>
                      <a:lnTo>
                        <a:pt x="9156" y="49"/>
                      </a:lnTo>
                      <a:lnTo>
                        <a:pt x="9105" y="34"/>
                      </a:lnTo>
                      <a:lnTo>
                        <a:pt x="9052" y="22"/>
                      </a:lnTo>
                      <a:lnTo>
                        <a:pt x="8998" y="12"/>
                      </a:lnTo>
                      <a:lnTo>
                        <a:pt x="8945" y="6"/>
                      </a:lnTo>
                      <a:lnTo>
                        <a:pt x="8889" y="1"/>
                      </a:lnTo>
                      <a:lnTo>
                        <a:pt x="8833" y="0"/>
                      </a:lnTo>
                      <a:lnTo>
                        <a:pt x="1086" y="0"/>
                      </a:lnTo>
                      <a:lnTo>
                        <a:pt x="1031" y="1"/>
                      </a:lnTo>
                      <a:lnTo>
                        <a:pt x="975" y="6"/>
                      </a:lnTo>
                      <a:lnTo>
                        <a:pt x="920" y="12"/>
                      </a:lnTo>
                      <a:lnTo>
                        <a:pt x="868" y="22"/>
                      </a:lnTo>
                      <a:lnTo>
                        <a:pt x="815" y="34"/>
                      </a:lnTo>
                      <a:lnTo>
                        <a:pt x="764" y="49"/>
                      </a:lnTo>
                      <a:lnTo>
                        <a:pt x="713" y="66"/>
                      </a:lnTo>
                      <a:lnTo>
                        <a:pt x="664" y="85"/>
                      </a:lnTo>
                      <a:lnTo>
                        <a:pt x="615" y="107"/>
                      </a:lnTo>
                      <a:lnTo>
                        <a:pt x="569" y="131"/>
                      </a:lnTo>
                      <a:lnTo>
                        <a:pt x="523" y="158"/>
                      </a:lnTo>
                      <a:lnTo>
                        <a:pt x="480" y="186"/>
                      </a:lnTo>
                      <a:lnTo>
                        <a:pt x="436" y="216"/>
                      </a:lnTo>
                      <a:lnTo>
                        <a:pt x="396" y="248"/>
                      </a:lnTo>
                      <a:lnTo>
                        <a:pt x="356" y="282"/>
                      </a:lnTo>
                      <a:lnTo>
                        <a:pt x="319" y="318"/>
                      </a:lnTo>
                      <a:lnTo>
                        <a:pt x="282" y="356"/>
                      </a:lnTo>
                      <a:lnTo>
                        <a:pt x="248" y="395"/>
                      </a:lnTo>
                      <a:lnTo>
                        <a:pt x="216" y="437"/>
                      </a:lnTo>
                      <a:lnTo>
                        <a:pt x="185" y="479"/>
                      </a:lnTo>
                      <a:lnTo>
                        <a:pt x="157" y="523"/>
                      </a:lnTo>
                      <a:lnTo>
                        <a:pt x="132" y="568"/>
                      </a:lnTo>
                      <a:lnTo>
                        <a:pt x="107" y="616"/>
                      </a:lnTo>
                      <a:lnTo>
                        <a:pt x="85" y="663"/>
                      </a:lnTo>
                      <a:lnTo>
                        <a:pt x="66" y="713"/>
                      </a:lnTo>
                      <a:lnTo>
                        <a:pt x="49" y="763"/>
                      </a:lnTo>
                      <a:lnTo>
                        <a:pt x="35" y="815"/>
                      </a:lnTo>
                      <a:lnTo>
                        <a:pt x="22" y="868"/>
                      </a:lnTo>
                      <a:lnTo>
                        <a:pt x="12" y="921"/>
                      </a:lnTo>
                      <a:lnTo>
                        <a:pt x="5" y="975"/>
                      </a:lnTo>
                      <a:lnTo>
                        <a:pt x="1" y="1030"/>
                      </a:lnTo>
                      <a:lnTo>
                        <a:pt x="0" y="1086"/>
                      </a:lnTo>
                      <a:lnTo>
                        <a:pt x="0" y="6940"/>
                      </a:lnTo>
                      <a:lnTo>
                        <a:pt x="304" y="6940"/>
                      </a:lnTo>
                      <a:lnTo>
                        <a:pt x="304" y="14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155" name="Freeform 46"/>
                <p:cNvSpPr>
                  <a:spLocks/>
                </p:cNvSpPr>
                <p:nvPr/>
              </p:nvSpPr>
              <p:spPr bwMode="auto">
                <a:xfrm>
                  <a:off x="4813300" y="2927350"/>
                  <a:ext cx="755650" cy="496888"/>
                </a:xfrm>
                <a:custGeom>
                  <a:avLst/>
                  <a:gdLst>
                    <a:gd name="T0" fmla="*/ 13297 w 14742"/>
                    <a:gd name="T1" fmla="*/ 1599 h 9682"/>
                    <a:gd name="T2" fmla="*/ 11833 w 14742"/>
                    <a:gd name="T3" fmla="*/ 1599 h 9682"/>
                    <a:gd name="T4" fmla="*/ 9726 w 14742"/>
                    <a:gd name="T5" fmla="*/ 1599 h 9682"/>
                    <a:gd name="T6" fmla="*/ 7303 w 14742"/>
                    <a:gd name="T7" fmla="*/ 1599 h 9682"/>
                    <a:gd name="T8" fmla="*/ 6532 w 14742"/>
                    <a:gd name="T9" fmla="*/ 1560 h 9682"/>
                    <a:gd name="T10" fmla="*/ 6328 w 14742"/>
                    <a:gd name="T11" fmla="*/ 1403 h 9682"/>
                    <a:gd name="T12" fmla="*/ 6126 w 14742"/>
                    <a:gd name="T13" fmla="*/ 1163 h 9682"/>
                    <a:gd name="T14" fmla="*/ 5925 w 14742"/>
                    <a:gd name="T15" fmla="*/ 874 h 9682"/>
                    <a:gd name="T16" fmla="*/ 5724 w 14742"/>
                    <a:gd name="T17" fmla="*/ 577 h 9682"/>
                    <a:gd name="T18" fmla="*/ 5526 w 14742"/>
                    <a:gd name="T19" fmla="*/ 308 h 9682"/>
                    <a:gd name="T20" fmla="*/ 5329 w 14742"/>
                    <a:gd name="T21" fmla="*/ 105 h 9682"/>
                    <a:gd name="T22" fmla="*/ 5134 w 14742"/>
                    <a:gd name="T23" fmla="*/ 4 h 9682"/>
                    <a:gd name="T24" fmla="*/ 3920 w 14742"/>
                    <a:gd name="T25" fmla="*/ 0 h 9682"/>
                    <a:gd name="T26" fmla="*/ 2577 w 14742"/>
                    <a:gd name="T27" fmla="*/ 0 h 9682"/>
                    <a:gd name="T28" fmla="*/ 1574 w 14742"/>
                    <a:gd name="T29" fmla="*/ 0 h 9682"/>
                    <a:gd name="T30" fmla="*/ 1020 w 14742"/>
                    <a:gd name="T31" fmla="*/ 0 h 9682"/>
                    <a:gd name="T32" fmla="*/ 818 w 14742"/>
                    <a:gd name="T33" fmla="*/ 12 h 9682"/>
                    <a:gd name="T34" fmla="*/ 633 w 14742"/>
                    <a:gd name="T35" fmla="*/ 65 h 9682"/>
                    <a:gd name="T36" fmla="*/ 464 w 14742"/>
                    <a:gd name="T37" fmla="*/ 156 h 9682"/>
                    <a:gd name="T38" fmla="*/ 317 w 14742"/>
                    <a:gd name="T39" fmla="*/ 279 h 9682"/>
                    <a:gd name="T40" fmla="*/ 191 w 14742"/>
                    <a:gd name="T41" fmla="*/ 432 h 9682"/>
                    <a:gd name="T42" fmla="*/ 95 w 14742"/>
                    <a:gd name="T43" fmla="*/ 610 h 9682"/>
                    <a:gd name="T44" fmla="*/ 30 w 14742"/>
                    <a:gd name="T45" fmla="*/ 807 h 9682"/>
                    <a:gd name="T46" fmla="*/ 1 w 14742"/>
                    <a:gd name="T47" fmla="*/ 1020 h 9682"/>
                    <a:gd name="T48" fmla="*/ 0 w 14742"/>
                    <a:gd name="T49" fmla="*/ 1940 h 9682"/>
                    <a:gd name="T50" fmla="*/ 0 w 14742"/>
                    <a:gd name="T51" fmla="*/ 4194 h 9682"/>
                    <a:gd name="T52" fmla="*/ 0 w 14742"/>
                    <a:gd name="T53" fmla="*/ 6716 h 9682"/>
                    <a:gd name="T54" fmla="*/ 0 w 14742"/>
                    <a:gd name="T55" fmla="*/ 8430 h 9682"/>
                    <a:gd name="T56" fmla="*/ 11 w 14742"/>
                    <a:gd name="T57" fmla="*/ 8770 h 9682"/>
                    <a:gd name="T58" fmla="*/ 59 w 14742"/>
                    <a:gd name="T59" fmla="*/ 8976 h 9682"/>
                    <a:gd name="T60" fmla="*/ 140 w 14742"/>
                    <a:gd name="T61" fmla="*/ 9164 h 9682"/>
                    <a:gd name="T62" fmla="*/ 251 w 14742"/>
                    <a:gd name="T63" fmla="*/ 9330 h 9682"/>
                    <a:gd name="T64" fmla="*/ 387 w 14742"/>
                    <a:gd name="T65" fmla="*/ 9469 h 9682"/>
                    <a:gd name="T66" fmla="*/ 546 w 14742"/>
                    <a:gd name="T67" fmla="*/ 9576 h 9682"/>
                    <a:gd name="T68" fmla="*/ 724 w 14742"/>
                    <a:gd name="T69" fmla="*/ 9649 h 9682"/>
                    <a:gd name="T70" fmla="*/ 915 w 14742"/>
                    <a:gd name="T71" fmla="*/ 9681 h 9682"/>
                    <a:gd name="T72" fmla="*/ 2501 w 14742"/>
                    <a:gd name="T73" fmla="*/ 4411 h 9682"/>
                    <a:gd name="T74" fmla="*/ 2529 w 14742"/>
                    <a:gd name="T75" fmla="*/ 4198 h 9682"/>
                    <a:gd name="T76" fmla="*/ 2594 w 14742"/>
                    <a:gd name="T77" fmla="*/ 4001 h 9682"/>
                    <a:gd name="T78" fmla="*/ 2691 w 14742"/>
                    <a:gd name="T79" fmla="*/ 3823 h 9682"/>
                    <a:gd name="T80" fmla="*/ 2816 w 14742"/>
                    <a:gd name="T81" fmla="*/ 3670 h 9682"/>
                    <a:gd name="T82" fmla="*/ 2964 w 14742"/>
                    <a:gd name="T83" fmla="*/ 3547 h 9682"/>
                    <a:gd name="T84" fmla="*/ 3133 w 14742"/>
                    <a:gd name="T85" fmla="*/ 3457 h 9682"/>
                    <a:gd name="T86" fmla="*/ 3317 w 14742"/>
                    <a:gd name="T87" fmla="*/ 3403 h 9682"/>
                    <a:gd name="T88" fmla="*/ 7585 w 14742"/>
                    <a:gd name="T89" fmla="*/ 3391 h 9682"/>
                    <a:gd name="T90" fmla="*/ 7779 w 14742"/>
                    <a:gd name="T91" fmla="*/ 3460 h 9682"/>
                    <a:gd name="T92" fmla="*/ 7976 w 14742"/>
                    <a:gd name="T93" fmla="*/ 3641 h 9682"/>
                    <a:gd name="T94" fmla="*/ 8174 w 14742"/>
                    <a:gd name="T95" fmla="*/ 3898 h 9682"/>
                    <a:gd name="T96" fmla="*/ 8374 w 14742"/>
                    <a:gd name="T97" fmla="*/ 4191 h 9682"/>
                    <a:gd name="T98" fmla="*/ 8575 w 14742"/>
                    <a:gd name="T99" fmla="*/ 4485 h 9682"/>
                    <a:gd name="T100" fmla="*/ 8778 w 14742"/>
                    <a:gd name="T101" fmla="*/ 4741 h 9682"/>
                    <a:gd name="T102" fmla="*/ 8981 w 14742"/>
                    <a:gd name="T103" fmla="*/ 4922 h 9682"/>
                    <a:gd name="T104" fmla="*/ 9185 w 14742"/>
                    <a:gd name="T105" fmla="*/ 4991 h 9682"/>
                    <a:gd name="T106" fmla="*/ 14737 w 14742"/>
                    <a:gd name="T107" fmla="*/ 2565 h 9682"/>
                    <a:gd name="T108" fmla="*/ 14698 w 14742"/>
                    <a:gd name="T109" fmla="*/ 2356 h 9682"/>
                    <a:gd name="T110" fmla="*/ 14625 w 14742"/>
                    <a:gd name="T111" fmla="*/ 2163 h 9682"/>
                    <a:gd name="T112" fmla="*/ 14521 w 14742"/>
                    <a:gd name="T113" fmla="*/ 1991 h 9682"/>
                    <a:gd name="T114" fmla="*/ 14390 w 14742"/>
                    <a:gd name="T115" fmla="*/ 1845 h 9682"/>
                    <a:gd name="T116" fmla="*/ 14236 w 14742"/>
                    <a:gd name="T117" fmla="*/ 1730 h 9682"/>
                    <a:gd name="T118" fmla="*/ 14063 w 14742"/>
                    <a:gd name="T119" fmla="*/ 1648 h 9682"/>
                    <a:gd name="T120" fmla="*/ 13875 w 14742"/>
                    <a:gd name="T121" fmla="*/ 1605 h 96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4742" h="9682">
                      <a:moveTo>
                        <a:pt x="13776" y="1599"/>
                      </a:moveTo>
                      <a:lnTo>
                        <a:pt x="13685" y="1599"/>
                      </a:lnTo>
                      <a:lnTo>
                        <a:pt x="13524" y="1599"/>
                      </a:lnTo>
                      <a:lnTo>
                        <a:pt x="13297" y="1599"/>
                      </a:lnTo>
                      <a:lnTo>
                        <a:pt x="13009" y="1599"/>
                      </a:lnTo>
                      <a:lnTo>
                        <a:pt x="12665" y="1599"/>
                      </a:lnTo>
                      <a:lnTo>
                        <a:pt x="12272" y="1599"/>
                      </a:lnTo>
                      <a:lnTo>
                        <a:pt x="11833" y="1599"/>
                      </a:lnTo>
                      <a:lnTo>
                        <a:pt x="11354" y="1599"/>
                      </a:lnTo>
                      <a:lnTo>
                        <a:pt x="10840" y="1599"/>
                      </a:lnTo>
                      <a:lnTo>
                        <a:pt x="10296" y="1599"/>
                      </a:lnTo>
                      <a:lnTo>
                        <a:pt x="9726" y="1599"/>
                      </a:lnTo>
                      <a:lnTo>
                        <a:pt x="9138" y="1599"/>
                      </a:lnTo>
                      <a:lnTo>
                        <a:pt x="8534" y="1599"/>
                      </a:lnTo>
                      <a:lnTo>
                        <a:pt x="7920" y="1599"/>
                      </a:lnTo>
                      <a:lnTo>
                        <a:pt x="7303" y="1599"/>
                      </a:lnTo>
                      <a:lnTo>
                        <a:pt x="6685" y="1599"/>
                      </a:lnTo>
                      <a:lnTo>
                        <a:pt x="6635" y="1595"/>
                      </a:lnTo>
                      <a:lnTo>
                        <a:pt x="6583" y="1581"/>
                      </a:lnTo>
                      <a:lnTo>
                        <a:pt x="6532" y="1560"/>
                      </a:lnTo>
                      <a:lnTo>
                        <a:pt x="6481" y="1531"/>
                      </a:lnTo>
                      <a:lnTo>
                        <a:pt x="6430" y="1494"/>
                      </a:lnTo>
                      <a:lnTo>
                        <a:pt x="6380" y="1452"/>
                      </a:lnTo>
                      <a:lnTo>
                        <a:pt x="6328" y="1403"/>
                      </a:lnTo>
                      <a:lnTo>
                        <a:pt x="6278" y="1350"/>
                      </a:lnTo>
                      <a:lnTo>
                        <a:pt x="6227" y="1291"/>
                      </a:lnTo>
                      <a:lnTo>
                        <a:pt x="6176" y="1228"/>
                      </a:lnTo>
                      <a:lnTo>
                        <a:pt x="6126" y="1163"/>
                      </a:lnTo>
                      <a:lnTo>
                        <a:pt x="6075" y="1094"/>
                      </a:lnTo>
                      <a:lnTo>
                        <a:pt x="6025" y="1022"/>
                      </a:lnTo>
                      <a:lnTo>
                        <a:pt x="5975" y="949"/>
                      </a:lnTo>
                      <a:lnTo>
                        <a:pt x="5925" y="874"/>
                      </a:lnTo>
                      <a:lnTo>
                        <a:pt x="5874" y="800"/>
                      </a:lnTo>
                      <a:lnTo>
                        <a:pt x="5825" y="725"/>
                      </a:lnTo>
                      <a:lnTo>
                        <a:pt x="5774" y="650"/>
                      </a:lnTo>
                      <a:lnTo>
                        <a:pt x="5724" y="577"/>
                      </a:lnTo>
                      <a:lnTo>
                        <a:pt x="5675" y="505"/>
                      </a:lnTo>
                      <a:lnTo>
                        <a:pt x="5625" y="437"/>
                      </a:lnTo>
                      <a:lnTo>
                        <a:pt x="5575" y="371"/>
                      </a:lnTo>
                      <a:lnTo>
                        <a:pt x="5526" y="308"/>
                      </a:lnTo>
                      <a:lnTo>
                        <a:pt x="5477" y="250"/>
                      </a:lnTo>
                      <a:lnTo>
                        <a:pt x="5427" y="196"/>
                      </a:lnTo>
                      <a:lnTo>
                        <a:pt x="5377" y="147"/>
                      </a:lnTo>
                      <a:lnTo>
                        <a:pt x="5329" y="105"/>
                      </a:lnTo>
                      <a:lnTo>
                        <a:pt x="5279" y="69"/>
                      </a:lnTo>
                      <a:lnTo>
                        <a:pt x="5231" y="39"/>
                      </a:lnTo>
                      <a:lnTo>
                        <a:pt x="5182" y="18"/>
                      </a:lnTo>
                      <a:lnTo>
                        <a:pt x="5134" y="4"/>
                      </a:lnTo>
                      <a:lnTo>
                        <a:pt x="5085" y="0"/>
                      </a:lnTo>
                      <a:lnTo>
                        <a:pt x="4686" y="0"/>
                      </a:lnTo>
                      <a:lnTo>
                        <a:pt x="4296" y="0"/>
                      </a:lnTo>
                      <a:lnTo>
                        <a:pt x="3920" y="0"/>
                      </a:lnTo>
                      <a:lnTo>
                        <a:pt x="3559" y="0"/>
                      </a:lnTo>
                      <a:lnTo>
                        <a:pt x="3213" y="0"/>
                      </a:lnTo>
                      <a:lnTo>
                        <a:pt x="2885" y="0"/>
                      </a:lnTo>
                      <a:lnTo>
                        <a:pt x="2577" y="0"/>
                      </a:lnTo>
                      <a:lnTo>
                        <a:pt x="2291" y="0"/>
                      </a:lnTo>
                      <a:lnTo>
                        <a:pt x="2027" y="0"/>
                      </a:lnTo>
                      <a:lnTo>
                        <a:pt x="1787" y="0"/>
                      </a:lnTo>
                      <a:lnTo>
                        <a:pt x="1574" y="0"/>
                      </a:lnTo>
                      <a:lnTo>
                        <a:pt x="1390" y="0"/>
                      </a:lnTo>
                      <a:lnTo>
                        <a:pt x="1234" y="0"/>
                      </a:lnTo>
                      <a:lnTo>
                        <a:pt x="1110" y="0"/>
                      </a:lnTo>
                      <a:lnTo>
                        <a:pt x="1020" y="0"/>
                      </a:lnTo>
                      <a:lnTo>
                        <a:pt x="965" y="0"/>
                      </a:lnTo>
                      <a:lnTo>
                        <a:pt x="915" y="1"/>
                      </a:lnTo>
                      <a:lnTo>
                        <a:pt x="867" y="5"/>
                      </a:lnTo>
                      <a:lnTo>
                        <a:pt x="818" y="12"/>
                      </a:lnTo>
                      <a:lnTo>
                        <a:pt x="771" y="21"/>
                      </a:lnTo>
                      <a:lnTo>
                        <a:pt x="724" y="33"/>
                      </a:lnTo>
                      <a:lnTo>
                        <a:pt x="678" y="48"/>
                      </a:lnTo>
                      <a:lnTo>
                        <a:pt x="633" y="65"/>
                      </a:lnTo>
                      <a:lnTo>
                        <a:pt x="590" y="84"/>
                      </a:lnTo>
                      <a:lnTo>
                        <a:pt x="546" y="106"/>
                      </a:lnTo>
                      <a:lnTo>
                        <a:pt x="505" y="129"/>
                      </a:lnTo>
                      <a:lnTo>
                        <a:pt x="464" y="156"/>
                      </a:lnTo>
                      <a:lnTo>
                        <a:pt x="426" y="184"/>
                      </a:lnTo>
                      <a:lnTo>
                        <a:pt x="387" y="213"/>
                      </a:lnTo>
                      <a:lnTo>
                        <a:pt x="351" y="246"/>
                      </a:lnTo>
                      <a:lnTo>
                        <a:pt x="317" y="279"/>
                      </a:lnTo>
                      <a:lnTo>
                        <a:pt x="282" y="314"/>
                      </a:lnTo>
                      <a:lnTo>
                        <a:pt x="251" y="352"/>
                      </a:lnTo>
                      <a:lnTo>
                        <a:pt x="220" y="391"/>
                      </a:lnTo>
                      <a:lnTo>
                        <a:pt x="191" y="432"/>
                      </a:lnTo>
                      <a:lnTo>
                        <a:pt x="165" y="474"/>
                      </a:lnTo>
                      <a:lnTo>
                        <a:pt x="140" y="518"/>
                      </a:lnTo>
                      <a:lnTo>
                        <a:pt x="116" y="563"/>
                      </a:lnTo>
                      <a:lnTo>
                        <a:pt x="95" y="610"/>
                      </a:lnTo>
                      <a:lnTo>
                        <a:pt x="76" y="657"/>
                      </a:lnTo>
                      <a:lnTo>
                        <a:pt x="59" y="706"/>
                      </a:lnTo>
                      <a:lnTo>
                        <a:pt x="43" y="755"/>
                      </a:lnTo>
                      <a:lnTo>
                        <a:pt x="30" y="807"/>
                      </a:lnTo>
                      <a:lnTo>
                        <a:pt x="19" y="858"/>
                      </a:lnTo>
                      <a:lnTo>
                        <a:pt x="11" y="912"/>
                      </a:lnTo>
                      <a:lnTo>
                        <a:pt x="5" y="965"/>
                      </a:lnTo>
                      <a:lnTo>
                        <a:pt x="1" y="1020"/>
                      </a:lnTo>
                      <a:lnTo>
                        <a:pt x="0" y="1076"/>
                      </a:lnTo>
                      <a:lnTo>
                        <a:pt x="0" y="1252"/>
                      </a:lnTo>
                      <a:lnTo>
                        <a:pt x="0" y="1546"/>
                      </a:lnTo>
                      <a:lnTo>
                        <a:pt x="0" y="1940"/>
                      </a:lnTo>
                      <a:lnTo>
                        <a:pt x="0" y="2419"/>
                      </a:lnTo>
                      <a:lnTo>
                        <a:pt x="0" y="2966"/>
                      </a:lnTo>
                      <a:lnTo>
                        <a:pt x="0" y="3563"/>
                      </a:lnTo>
                      <a:lnTo>
                        <a:pt x="0" y="4194"/>
                      </a:lnTo>
                      <a:lnTo>
                        <a:pt x="0" y="4841"/>
                      </a:lnTo>
                      <a:lnTo>
                        <a:pt x="0" y="5488"/>
                      </a:lnTo>
                      <a:lnTo>
                        <a:pt x="0" y="6119"/>
                      </a:lnTo>
                      <a:lnTo>
                        <a:pt x="0" y="6716"/>
                      </a:lnTo>
                      <a:lnTo>
                        <a:pt x="0" y="7262"/>
                      </a:lnTo>
                      <a:lnTo>
                        <a:pt x="0" y="7742"/>
                      </a:lnTo>
                      <a:lnTo>
                        <a:pt x="0" y="8136"/>
                      </a:lnTo>
                      <a:lnTo>
                        <a:pt x="0" y="8430"/>
                      </a:lnTo>
                      <a:lnTo>
                        <a:pt x="0" y="8606"/>
                      </a:lnTo>
                      <a:lnTo>
                        <a:pt x="1" y="8662"/>
                      </a:lnTo>
                      <a:lnTo>
                        <a:pt x="5" y="8716"/>
                      </a:lnTo>
                      <a:lnTo>
                        <a:pt x="11" y="8770"/>
                      </a:lnTo>
                      <a:lnTo>
                        <a:pt x="19" y="8823"/>
                      </a:lnTo>
                      <a:lnTo>
                        <a:pt x="30" y="8875"/>
                      </a:lnTo>
                      <a:lnTo>
                        <a:pt x="43" y="8926"/>
                      </a:lnTo>
                      <a:lnTo>
                        <a:pt x="59" y="8976"/>
                      </a:lnTo>
                      <a:lnTo>
                        <a:pt x="76" y="9025"/>
                      </a:lnTo>
                      <a:lnTo>
                        <a:pt x="95" y="9072"/>
                      </a:lnTo>
                      <a:lnTo>
                        <a:pt x="116" y="9119"/>
                      </a:lnTo>
                      <a:lnTo>
                        <a:pt x="140" y="9164"/>
                      </a:lnTo>
                      <a:lnTo>
                        <a:pt x="165" y="9208"/>
                      </a:lnTo>
                      <a:lnTo>
                        <a:pt x="191" y="9250"/>
                      </a:lnTo>
                      <a:lnTo>
                        <a:pt x="220" y="9291"/>
                      </a:lnTo>
                      <a:lnTo>
                        <a:pt x="251" y="9330"/>
                      </a:lnTo>
                      <a:lnTo>
                        <a:pt x="282" y="9367"/>
                      </a:lnTo>
                      <a:lnTo>
                        <a:pt x="317" y="9403"/>
                      </a:lnTo>
                      <a:lnTo>
                        <a:pt x="351" y="9436"/>
                      </a:lnTo>
                      <a:lnTo>
                        <a:pt x="387" y="9469"/>
                      </a:lnTo>
                      <a:lnTo>
                        <a:pt x="426" y="9498"/>
                      </a:lnTo>
                      <a:lnTo>
                        <a:pt x="464" y="9526"/>
                      </a:lnTo>
                      <a:lnTo>
                        <a:pt x="505" y="9553"/>
                      </a:lnTo>
                      <a:lnTo>
                        <a:pt x="546" y="9576"/>
                      </a:lnTo>
                      <a:lnTo>
                        <a:pt x="590" y="9598"/>
                      </a:lnTo>
                      <a:lnTo>
                        <a:pt x="633" y="9617"/>
                      </a:lnTo>
                      <a:lnTo>
                        <a:pt x="678" y="9633"/>
                      </a:lnTo>
                      <a:lnTo>
                        <a:pt x="724" y="9649"/>
                      </a:lnTo>
                      <a:lnTo>
                        <a:pt x="771" y="9661"/>
                      </a:lnTo>
                      <a:lnTo>
                        <a:pt x="818" y="9670"/>
                      </a:lnTo>
                      <a:lnTo>
                        <a:pt x="867" y="9677"/>
                      </a:lnTo>
                      <a:lnTo>
                        <a:pt x="915" y="9681"/>
                      </a:lnTo>
                      <a:lnTo>
                        <a:pt x="965" y="9682"/>
                      </a:lnTo>
                      <a:lnTo>
                        <a:pt x="2499" y="9682"/>
                      </a:lnTo>
                      <a:lnTo>
                        <a:pt x="2499" y="4467"/>
                      </a:lnTo>
                      <a:lnTo>
                        <a:pt x="2501" y="4411"/>
                      </a:lnTo>
                      <a:lnTo>
                        <a:pt x="2504" y="4357"/>
                      </a:lnTo>
                      <a:lnTo>
                        <a:pt x="2510" y="4303"/>
                      </a:lnTo>
                      <a:lnTo>
                        <a:pt x="2519" y="4249"/>
                      </a:lnTo>
                      <a:lnTo>
                        <a:pt x="2529" y="4198"/>
                      </a:lnTo>
                      <a:lnTo>
                        <a:pt x="2543" y="4147"/>
                      </a:lnTo>
                      <a:lnTo>
                        <a:pt x="2558" y="4097"/>
                      </a:lnTo>
                      <a:lnTo>
                        <a:pt x="2575" y="4048"/>
                      </a:lnTo>
                      <a:lnTo>
                        <a:pt x="2594" y="4001"/>
                      </a:lnTo>
                      <a:lnTo>
                        <a:pt x="2616" y="3954"/>
                      </a:lnTo>
                      <a:lnTo>
                        <a:pt x="2640" y="3909"/>
                      </a:lnTo>
                      <a:lnTo>
                        <a:pt x="2664" y="3865"/>
                      </a:lnTo>
                      <a:lnTo>
                        <a:pt x="2691" y="3823"/>
                      </a:lnTo>
                      <a:lnTo>
                        <a:pt x="2720" y="3782"/>
                      </a:lnTo>
                      <a:lnTo>
                        <a:pt x="2750" y="3744"/>
                      </a:lnTo>
                      <a:lnTo>
                        <a:pt x="2782" y="3706"/>
                      </a:lnTo>
                      <a:lnTo>
                        <a:pt x="2816" y="3670"/>
                      </a:lnTo>
                      <a:lnTo>
                        <a:pt x="2851" y="3637"/>
                      </a:lnTo>
                      <a:lnTo>
                        <a:pt x="2887" y="3604"/>
                      </a:lnTo>
                      <a:lnTo>
                        <a:pt x="2925" y="3575"/>
                      </a:lnTo>
                      <a:lnTo>
                        <a:pt x="2964" y="3547"/>
                      </a:lnTo>
                      <a:lnTo>
                        <a:pt x="3005" y="3520"/>
                      </a:lnTo>
                      <a:lnTo>
                        <a:pt x="3046" y="3497"/>
                      </a:lnTo>
                      <a:lnTo>
                        <a:pt x="3089" y="3476"/>
                      </a:lnTo>
                      <a:lnTo>
                        <a:pt x="3133" y="3457"/>
                      </a:lnTo>
                      <a:lnTo>
                        <a:pt x="3178" y="3440"/>
                      </a:lnTo>
                      <a:lnTo>
                        <a:pt x="3223" y="3425"/>
                      </a:lnTo>
                      <a:lnTo>
                        <a:pt x="3270" y="3413"/>
                      </a:lnTo>
                      <a:lnTo>
                        <a:pt x="3317" y="3403"/>
                      </a:lnTo>
                      <a:lnTo>
                        <a:pt x="3366" y="3396"/>
                      </a:lnTo>
                      <a:lnTo>
                        <a:pt x="3414" y="3392"/>
                      </a:lnTo>
                      <a:lnTo>
                        <a:pt x="3465" y="3391"/>
                      </a:lnTo>
                      <a:lnTo>
                        <a:pt x="7585" y="3391"/>
                      </a:lnTo>
                      <a:lnTo>
                        <a:pt x="7633" y="3396"/>
                      </a:lnTo>
                      <a:lnTo>
                        <a:pt x="7681" y="3409"/>
                      </a:lnTo>
                      <a:lnTo>
                        <a:pt x="7731" y="3430"/>
                      </a:lnTo>
                      <a:lnTo>
                        <a:pt x="7779" y="3460"/>
                      </a:lnTo>
                      <a:lnTo>
                        <a:pt x="7828" y="3496"/>
                      </a:lnTo>
                      <a:lnTo>
                        <a:pt x="7878" y="3539"/>
                      </a:lnTo>
                      <a:lnTo>
                        <a:pt x="7926" y="3587"/>
                      </a:lnTo>
                      <a:lnTo>
                        <a:pt x="7976" y="3641"/>
                      </a:lnTo>
                      <a:lnTo>
                        <a:pt x="8025" y="3699"/>
                      </a:lnTo>
                      <a:lnTo>
                        <a:pt x="8075" y="3762"/>
                      </a:lnTo>
                      <a:lnTo>
                        <a:pt x="8124" y="3828"/>
                      </a:lnTo>
                      <a:lnTo>
                        <a:pt x="8174" y="3898"/>
                      </a:lnTo>
                      <a:lnTo>
                        <a:pt x="8223" y="3968"/>
                      </a:lnTo>
                      <a:lnTo>
                        <a:pt x="8274" y="4042"/>
                      </a:lnTo>
                      <a:lnTo>
                        <a:pt x="8324" y="4116"/>
                      </a:lnTo>
                      <a:lnTo>
                        <a:pt x="8374" y="4191"/>
                      </a:lnTo>
                      <a:lnTo>
                        <a:pt x="8424" y="4266"/>
                      </a:lnTo>
                      <a:lnTo>
                        <a:pt x="8474" y="4340"/>
                      </a:lnTo>
                      <a:lnTo>
                        <a:pt x="8525" y="4413"/>
                      </a:lnTo>
                      <a:lnTo>
                        <a:pt x="8575" y="4485"/>
                      </a:lnTo>
                      <a:lnTo>
                        <a:pt x="8626" y="4554"/>
                      </a:lnTo>
                      <a:lnTo>
                        <a:pt x="8677" y="4619"/>
                      </a:lnTo>
                      <a:lnTo>
                        <a:pt x="8727" y="4682"/>
                      </a:lnTo>
                      <a:lnTo>
                        <a:pt x="8778" y="4741"/>
                      </a:lnTo>
                      <a:lnTo>
                        <a:pt x="8828" y="4794"/>
                      </a:lnTo>
                      <a:lnTo>
                        <a:pt x="8879" y="4843"/>
                      </a:lnTo>
                      <a:lnTo>
                        <a:pt x="8929" y="4885"/>
                      </a:lnTo>
                      <a:lnTo>
                        <a:pt x="8981" y="4922"/>
                      </a:lnTo>
                      <a:lnTo>
                        <a:pt x="9032" y="4951"/>
                      </a:lnTo>
                      <a:lnTo>
                        <a:pt x="9083" y="4972"/>
                      </a:lnTo>
                      <a:lnTo>
                        <a:pt x="9134" y="4986"/>
                      </a:lnTo>
                      <a:lnTo>
                        <a:pt x="9185" y="4991"/>
                      </a:lnTo>
                      <a:lnTo>
                        <a:pt x="14742" y="4991"/>
                      </a:lnTo>
                      <a:lnTo>
                        <a:pt x="14742" y="2675"/>
                      </a:lnTo>
                      <a:lnTo>
                        <a:pt x="14741" y="2620"/>
                      </a:lnTo>
                      <a:lnTo>
                        <a:pt x="14737" y="2565"/>
                      </a:lnTo>
                      <a:lnTo>
                        <a:pt x="14731" y="2511"/>
                      </a:lnTo>
                      <a:lnTo>
                        <a:pt x="14723" y="2459"/>
                      </a:lnTo>
                      <a:lnTo>
                        <a:pt x="14711" y="2406"/>
                      </a:lnTo>
                      <a:lnTo>
                        <a:pt x="14698" y="2356"/>
                      </a:lnTo>
                      <a:lnTo>
                        <a:pt x="14683" y="2305"/>
                      </a:lnTo>
                      <a:lnTo>
                        <a:pt x="14666" y="2257"/>
                      </a:lnTo>
                      <a:lnTo>
                        <a:pt x="14647" y="2209"/>
                      </a:lnTo>
                      <a:lnTo>
                        <a:pt x="14625" y="2163"/>
                      </a:lnTo>
                      <a:lnTo>
                        <a:pt x="14602" y="2117"/>
                      </a:lnTo>
                      <a:lnTo>
                        <a:pt x="14577" y="2074"/>
                      </a:lnTo>
                      <a:lnTo>
                        <a:pt x="14550" y="2032"/>
                      </a:lnTo>
                      <a:lnTo>
                        <a:pt x="14521" y="1991"/>
                      </a:lnTo>
                      <a:lnTo>
                        <a:pt x="14491" y="1952"/>
                      </a:lnTo>
                      <a:lnTo>
                        <a:pt x="14459" y="1915"/>
                      </a:lnTo>
                      <a:lnTo>
                        <a:pt x="14425" y="1879"/>
                      </a:lnTo>
                      <a:lnTo>
                        <a:pt x="14390" y="1845"/>
                      </a:lnTo>
                      <a:lnTo>
                        <a:pt x="14353" y="1814"/>
                      </a:lnTo>
                      <a:lnTo>
                        <a:pt x="14316" y="1783"/>
                      </a:lnTo>
                      <a:lnTo>
                        <a:pt x="14277" y="1755"/>
                      </a:lnTo>
                      <a:lnTo>
                        <a:pt x="14236" y="1730"/>
                      </a:lnTo>
                      <a:lnTo>
                        <a:pt x="14195" y="1706"/>
                      </a:lnTo>
                      <a:lnTo>
                        <a:pt x="14152" y="1684"/>
                      </a:lnTo>
                      <a:lnTo>
                        <a:pt x="14108" y="1665"/>
                      </a:lnTo>
                      <a:lnTo>
                        <a:pt x="14063" y="1648"/>
                      </a:lnTo>
                      <a:lnTo>
                        <a:pt x="14018" y="1634"/>
                      </a:lnTo>
                      <a:lnTo>
                        <a:pt x="13971" y="1622"/>
                      </a:lnTo>
                      <a:lnTo>
                        <a:pt x="13923" y="1612"/>
                      </a:lnTo>
                      <a:lnTo>
                        <a:pt x="13875" y="1605"/>
                      </a:lnTo>
                      <a:lnTo>
                        <a:pt x="13825" y="1600"/>
                      </a:lnTo>
                      <a:lnTo>
                        <a:pt x="13776" y="15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156" name="Freeform 49"/>
                <p:cNvSpPr>
                  <a:spLocks/>
                </p:cNvSpPr>
                <p:nvPr/>
              </p:nvSpPr>
              <p:spPr bwMode="auto">
                <a:xfrm>
                  <a:off x="4956175" y="3117850"/>
                  <a:ext cx="685800" cy="450850"/>
                </a:xfrm>
                <a:custGeom>
                  <a:avLst/>
                  <a:gdLst>
                    <a:gd name="T0" fmla="*/ 12087 w 13401"/>
                    <a:gd name="T1" fmla="*/ 1453 h 8801"/>
                    <a:gd name="T2" fmla="*/ 10757 w 13401"/>
                    <a:gd name="T3" fmla="*/ 1453 h 8801"/>
                    <a:gd name="T4" fmla="*/ 8842 w 13401"/>
                    <a:gd name="T5" fmla="*/ 1453 h 8801"/>
                    <a:gd name="T6" fmla="*/ 6639 w 13401"/>
                    <a:gd name="T7" fmla="*/ 1453 h 8801"/>
                    <a:gd name="T8" fmla="*/ 5938 w 13401"/>
                    <a:gd name="T9" fmla="*/ 1418 h 8801"/>
                    <a:gd name="T10" fmla="*/ 5753 w 13401"/>
                    <a:gd name="T11" fmla="*/ 1276 h 8801"/>
                    <a:gd name="T12" fmla="*/ 5569 w 13401"/>
                    <a:gd name="T13" fmla="*/ 1056 h 8801"/>
                    <a:gd name="T14" fmla="*/ 5386 w 13401"/>
                    <a:gd name="T15" fmla="*/ 794 h 8801"/>
                    <a:gd name="T16" fmla="*/ 5204 w 13401"/>
                    <a:gd name="T17" fmla="*/ 524 h 8801"/>
                    <a:gd name="T18" fmla="*/ 5023 w 13401"/>
                    <a:gd name="T19" fmla="*/ 280 h 8801"/>
                    <a:gd name="T20" fmla="*/ 4844 w 13401"/>
                    <a:gd name="T21" fmla="*/ 95 h 8801"/>
                    <a:gd name="T22" fmla="*/ 4667 w 13401"/>
                    <a:gd name="T23" fmla="*/ 4 h 8801"/>
                    <a:gd name="T24" fmla="*/ 3564 w 13401"/>
                    <a:gd name="T25" fmla="*/ 0 h 8801"/>
                    <a:gd name="T26" fmla="*/ 2343 w 13401"/>
                    <a:gd name="T27" fmla="*/ 0 h 8801"/>
                    <a:gd name="T28" fmla="*/ 1431 w 13401"/>
                    <a:gd name="T29" fmla="*/ 0 h 8801"/>
                    <a:gd name="T30" fmla="*/ 928 w 13401"/>
                    <a:gd name="T31" fmla="*/ 0 h 8801"/>
                    <a:gd name="T32" fmla="*/ 744 w 13401"/>
                    <a:gd name="T33" fmla="*/ 11 h 8801"/>
                    <a:gd name="T34" fmla="*/ 576 w 13401"/>
                    <a:gd name="T35" fmla="*/ 59 h 8801"/>
                    <a:gd name="T36" fmla="*/ 422 w 13401"/>
                    <a:gd name="T37" fmla="*/ 141 h 8801"/>
                    <a:gd name="T38" fmla="*/ 288 w 13401"/>
                    <a:gd name="T39" fmla="*/ 253 h 8801"/>
                    <a:gd name="T40" fmla="*/ 174 w 13401"/>
                    <a:gd name="T41" fmla="*/ 392 h 8801"/>
                    <a:gd name="T42" fmla="*/ 86 w 13401"/>
                    <a:gd name="T43" fmla="*/ 554 h 8801"/>
                    <a:gd name="T44" fmla="*/ 28 w 13401"/>
                    <a:gd name="T45" fmla="*/ 733 h 8801"/>
                    <a:gd name="T46" fmla="*/ 1 w 13401"/>
                    <a:gd name="T47" fmla="*/ 927 h 8801"/>
                    <a:gd name="T48" fmla="*/ 0 w 13401"/>
                    <a:gd name="T49" fmla="*/ 1764 h 8801"/>
                    <a:gd name="T50" fmla="*/ 0 w 13401"/>
                    <a:gd name="T51" fmla="*/ 3811 h 8801"/>
                    <a:gd name="T52" fmla="*/ 0 w 13401"/>
                    <a:gd name="T53" fmla="*/ 6104 h 8801"/>
                    <a:gd name="T54" fmla="*/ 0 w 13401"/>
                    <a:gd name="T55" fmla="*/ 7663 h 8801"/>
                    <a:gd name="T56" fmla="*/ 10 w 13401"/>
                    <a:gd name="T57" fmla="*/ 7972 h 8801"/>
                    <a:gd name="T58" fmla="*/ 53 w 13401"/>
                    <a:gd name="T59" fmla="*/ 8159 h 8801"/>
                    <a:gd name="T60" fmla="*/ 127 w 13401"/>
                    <a:gd name="T61" fmla="*/ 8330 h 8801"/>
                    <a:gd name="T62" fmla="*/ 228 w 13401"/>
                    <a:gd name="T63" fmla="*/ 8480 h 8801"/>
                    <a:gd name="T64" fmla="*/ 352 w 13401"/>
                    <a:gd name="T65" fmla="*/ 8607 h 8801"/>
                    <a:gd name="T66" fmla="*/ 497 w 13401"/>
                    <a:gd name="T67" fmla="*/ 8705 h 8801"/>
                    <a:gd name="T68" fmla="*/ 658 w 13401"/>
                    <a:gd name="T69" fmla="*/ 8771 h 8801"/>
                    <a:gd name="T70" fmla="*/ 833 w 13401"/>
                    <a:gd name="T71" fmla="*/ 8800 h 8801"/>
                    <a:gd name="T72" fmla="*/ 2091 w 13401"/>
                    <a:gd name="T73" fmla="*/ 8801 h 8801"/>
                    <a:gd name="T74" fmla="*/ 5659 w 13401"/>
                    <a:gd name="T75" fmla="*/ 8801 h 8801"/>
                    <a:gd name="T76" fmla="*/ 9705 w 13401"/>
                    <a:gd name="T77" fmla="*/ 8801 h 8801"/>
                    <a:gd name="T78" fmla="*/ 12318 w 13401"/>
                    <a:gd name="T79" fmla="*/ 8801 h 8801"/>
                    <a:gd name="T80" fmla="*/ 12657 w 13401"/>
                    <a:gd name="T81" fmla="*/ 8790 h 8801"/>
                    <a:gd name="T82" fmla="*/ 12825 w 13401"/>
                    <a:gd name="T83" fmla="*/ 8741 h 8801"/>
                    <a:gd name="T84" fmla="*/ 12978 w 13401"/>
                    <a:gd name="T85" fmla="*/ 8659 h 8801"/>
                    <a:gd name="T86" fmla="*/ 13114 w 13401"/>
                    <a:gd name="T87" fmla="*/ 8547 h 8801"/>
                    <a:gd name="T88" fmla="*/ 13226 w 13401"/>
                    <a:gd name="T89" fmla="*/ 8409 h 8801"/>
                    <a:gd name="T90" fmla="*/ 13314 w 13401"/>
                    <a:gd name="T91" fmla="*/ 8247 h 8801"/>
                    <a:gd name="T92" fmla="*/ 13374 w 13401"/>
                    <a:gd name="T93" fmla="*/ 8067 h 8801"/>
                    <a:gd name="T94" fmla="*/ 13400 w 13401"/>
                    <a:gd name="T95" fmla="*/ 7873 h 8801"/>
                    <a:gd name="T96" fmla="*/ 13401 w 13401"/>
                    <a:gd name="T97" fmla="*/ 7171 h 8801"/>
                    <a:gd name="T98" fmla="*/ 13401 w 13401"/>
                    <a:gd name="T99" fmla="*/ 5581 h 8801"/>
                    <a:gd name="T100" fmla="*/ 13401 w 13401"/>
                    <a:gd name="T101" fmla="*/ 3812 h 8801"/>
                    <a:gd name="T102" fmla="*/ 13401 w 13401"/>
                    <a:gd name="T103" fmla="*/ 2575 h 8801"/>
                    <a:gd name="T104" fmla="*/ 13391 w 13401"/>
                    <a:gd name="T105" fmla="*/ 2283 h 8801"/>
                    <a:gd name="T106" fmla="*/ 13347 w 13401"/>
                    <a:gd name="T107" fmla="*/ 2096 h 8801"/>
                    <a:gd name="T108" fmla="*/ 13274 w 13401"/>
                    <a:gd name="T109" fmla="*/ 1925 h 8801"/>
                    <a:gd name="T110" fmla="*/ 13172 w 13401"/>
                    <a:gd name="T111" fmla="*/ 1774 h 8801"/>
                    <a:gd name="T112" fmla="*/ 13048 w 13401"/>
                    <a:gd name="T113" fmla="*/ 1648 h 8801"/>
                    <a:gd name="T114" fmla="*/ 12903 w 13401"/>
                    <a:gd name="T115" fmla="*/ 1551 h 8801"/>
                    <a:gd name="T116" fmla="*/ 12743 w 13401"/>
                    <a:gd name="T117" fmla="*/ 1485 h 8801"/>
                    <a:gd name="T118" fmla="*/ 12569 w 13401"/>
                    <a:gd name="T119" fmla="*/ 1454 h 8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3401" h="8801">
                      <a:moveTo>
                        <a:pt x="12523" y="1453"/>
                      </a:moveTo>
                      <a:lnTo>
                        <a:pt x="12441" y="1453"/>
                      </a:lnTo>
                      <a:lnTo>
                        <a:pt x="12294" y="1453"/>
                      </a:lnTo>
                      <a:lnTo>
                        <a:pt x="12087" y="1453"/>
                      </a:lnTo>
                      <a:lnTo>
                        <a:pt x="11826" y="1453"/>
                      </a:lnTo>
                      <a:lnTo>
                        <a:pt x="11514" y="1453"/>
                      </a:lnTo>
                      <a:lnTo>
                        <a:pt x="11156" y="1453"/>
                      </a:lnTo>
                      <a:lnTo>
                        <a:pt x="10757" y="1453"/>
                      </a:lnTo>
                      <a:lnTo>
                        <a:pt x="10321" y="1453"/>
                      </a:lnTo>
                      <a:lnTo>
                        <a:pt x="9854" y="1453"/>
                      </a:lnTo>
                      <a:lnTo>
                        <a:pt x="9360" y="1453"/>
                      </a:lnTo>
                      <a:lnTo>
                        <a:pt x="8842" y="1453"/>
                      </a:lnTo>
                      <a:lnTo>
                        <a:pt x="8307" y="1453"/>
                      </a:lnTo>
                      <a:lnTo>
                        <a:pt x="7758" y="1453"/>
                      </a:lnTo>
                      <a:lnTo>
                        <a:pt x="7200" y="1453"/>
                      </a:lnTo>
                      <a:lnTo>
                        <a:pt x="6639" y="1453"/>
                      </a:lnTo>
                      <a:lnTo>
                        <a:pt x="6078" y="1453"/>
                      </a:lnTo>
                      <a:lnTo>
                        <a:pt x="6031" y="1449"/>
                      </a:lnTo>
                      <a:lnTo>
                        <a:pt x="5985" y="1437"/>
                      </a:lnTo>
                      <a:lnTo>
                        <a:pt x="5938" y="1418"/>
                      </a:lnTo>
                      <a:lnTo>
                        <a:pt x="5892" y="1391"/>
                      </a:lnTo>
                      <a:lnTo>
                        <a:pt x="5846" y="1358"/>
                      </a:lnTo>
                      <a:lnTo>
                        <a:pt x="5800" y="1319"/>
                      </a:lnTo>
                      <a:lnTo>
                        <a:pt x="5753" y="1276"/>
                      </a:lnTo>
                      <a:lnTo>
                        <a:pt x="5707" y="1226"/>
                      </a:lnTo>
                      <a:lnTo>
                        <a:pt x="5661" y="1173"/>
                      </a:lnTo>
                      <a:lnTo>
                        <a:pt x="5614" y="1117"/>
                      </a:lnTo>
                      <a:lnTo>
                        <a:pt x="5569" y="1056"/>
                      </a:lnTo>
                      <a:lnTo>
                        <a:pt x="5523" y="993"/>
                      </a:lnTo>
                      <a:lnTo>
                        <a:pt x="5477" y="929"/>
                      </a:lnTo>
                      <a:lnTo>
                        <a:pt x="5431" y="862"/>
                      </a:lnTo>
                      <a:lnTo>
                        <a:pt x="5386" y="794"/>
                      </a:lnTo>
                      <a:lnTo>
                        <a:pt x="5340" y="727"/>
                      </a:lnTo>
                      <a:lnTo>
                        <a:pt x="5295" y="659"/>
                      </a:lnTo>
                      <a:lnTo>
                        <a:pt x="5249" y="591"/>
                      </a:lnTo>
                      <a:lnTo>
                        <a:pt x="5204" y="524"/>
                      </a:lnTo>
                      <a:lnTo>
                        <a:pt x="5158" y="460"/>
                      </a:lnTo>
                      <a:lnTo>
                        <a:pt x="5114" y="397"/>
                      </a:lnTo>
                      <a:lnTo>
                        <a:pt x="5068" y="336"/>
                      </a:lnTo>
                      <a:lnTo>
                        <a:pt x="5023" y="280"/>
                      </a:lnTo>
                      <a:lnTo>
                        <a:pt x="4978" y="227"/>
                      </a:lnTo>
                      <a:lnTo>
                        <a:pt x="4934" y="177"/>
                      </a:lnTo>
                      <a:lnTo>
                        <a:pt x="4889" y="134"/>
                      </a:lnTo>
                      <a:lnTo>
                        <a:pt x="4844" y="95"/>
                      </a:lnTo>
                      <a:lnTo>
                        <a:pt x="4800" y="62"/>
                      </a:lnTo>
                      <a:lnTo>
                        <a:pt x="4756" y="35"/>
                      </a:lnTo>
                      <a:lnTo>
                        <a:pt x="4711" y="16"/>
                      </a:lnTo>
                      <a:lnTo>
                        <a:pt x="4667" y="4"/>
                      </a:lnTo>
                      <a:lnTo>
                        <a:pt x="4623" y="0"/>
                      </a:lnTo>
                      <a:lnTo>
                        <a:pt x="4259" y="0"/>
                      </a:lnTo>
                      <a:lnTo>
                        <a:pt x="3906" y="0"/>
                      </a:lnTo>
                      <a:lnTo>
                        <a:pt x="3564" y="0"/>
                      </a:lnTo>
                      <a:lnTo>
                        <a:pt x="3236" y="0"/>
                      </a:lnTo>
                      <a:lnTo>
                        <a:pt x="2921" y="0"/>
                      </a:lnTo>
                      <a:lnTo>
                        <a:pt x="2623" y="0"/>
                      </a:lnTo>
                      <a:lnTo>
                        <a:pt x="2343" y="0"/>
                      </a:lnTo>
                      <a:lnTo>
                        <a:pt x="2083" y="0"/>
                      </a:lnTo>
                      <a:lnTo>
                        <a:pt x="1842" y="0"/>
                      </a:lnTo>
                      <a:lnTo>
                        <a:pt x="1625" y="0"/>
                      </a:lnTo>
                      <a:lnTo>
                        <a:pt x="1431" y="0"/>
                      </a:lnTo>
                      <a:lnTo>
                        <a:pt x="1263" y="0"/>
                      </a:lnTo>
                      <a:lnTo>
                        <a:pt x="1122" y="0"/>
                      </a:lnTo>
                      <a:lnTo>
                        <a:pt x="1010" y="0"/>
                      </a:lnTo>
                      <a:lnTo>
                        <a:pt x="928" y="0"/>
                      </a:lnTo>
                      <a:lnTo>
                        <a:pt x="877" y="0"/>
                      </a:lnTo>
                      <a:lnTo>
                        <a:pt x="833" y="1"/>
                      </a:lnTo>
                      <a:lnTo>
                        <a:pt x="788" y="5"/>
                      </a:lnTo>
                      <a:lnTo>
                        <a:pt x="744" y="11"/>
                      </a:lnTo>
                      <a:lnTo>
                        <a:pt x="700" y="19"/>
                      </a:lnTo>
                      <a:lnTo>
                        <a:pt x="658" y="30"/>
                      </a:lnTo>
                      <a:lnTo>
                        <a:pt x="616" y="43"/>
                      </a:lnTo>
                      <a:lnTo>
                        <a:pt x="576" y="59"/>
                      </a:lnTo>
                      <a:lnTo>
                        <a:pt x="536" y="76"/>
                      </a:lnTo>
                      <a:lnTo>
                        <a:pt x="497" y="96"/>
                      </a:lnTo>
                      <a:lnTo>
                        <a:pt x="459" y="118"/>
                      </a:lnTo>
                      <a:lnTo>
                        <a:pt x="422" y="141"/>
                      </a:lnTo>
                      <a:lnTo>
                        <a:pt x="387" y="166"/>
                      </a:lnTo>
                      <a:lnTo>
                        <a:pt x="352" y="194"/>
                      </a:lnTo>
                      <a:lnTo>
                        <a:pt x="319" y="223"/>
                      </a:lnTo>
                      <a:lnTo>
                        <a:pt x="288" y="253"/>
                      </a:lnTo>
                      <a:lnTo>
                        <a:pt x="257" y="286"/>
                      </a:lnTo>
                      <a:lnTo>
                        <a:pt x="228" y="320"/>
                      </a:lnTo>
                      <a:lnTo>
                        <a:pt x="201" y="355"/>
                      </a:lnTo>
                      <a:lnTo>
                        <a:pt x="174" y="392"/>
                      </a:lnTo>
                      <a:lnTo>
                        <a:pt x="150" y="430"/>
                      </a:lnTo>
                      <a:lnTo>
                        <a:pt x="127" y="471"/>
                      </a:lnTo>
                      <a:lnTo>
                        <a:pt x="106" y="511"/>
                      </a:lnTo>
                      <a:lnTo>
                        <a:pt x="86" y="554"/>
                      </a:lnTo>
                      <a:lnTo>
                        <a:pt x="69" y="597"/>
                      </a:lnTo>
                      <a:lnTo>
                        <a:pt x="53" y="642"/>
                      </a:lnTo>
                      <a:lnTo>
                        <a:pt x="40" y="686"/>
                      </a:lnTo>
                      <a:lnTo>
                        <a:pt x="28" y="733"/>
                      </a:lnTo>
                      <a:lnTo>
                        <a:pt x="18" y="780"/>
                      </a:lnTo>
                      <a:lnTo>
                        <a:pt x="10" y="829"/>
                      </a:lnTo>
                      <a:lnTo>
                        <a:pt x="4" y="877"/>
                      </a:lnTo>
                      <a:lnTo>
                        <a:pt x="1" y="927"/>
                      </a:lnTo>
                      <a:lnTo>
                        <a:pt x="0" y="977"/>
                      </a:lnTo>
                      <a:lnTo>
                        <a:pt x="0" y="1137"/>
                      </a:lnTo>
                      <a:lnTo>
                        <a:pt x="0" y="1404"/>
                      </a:lnTo>
                      <a:lnTo>
                        <a:pt x="0" y="1764"/>
                      </a:lnTo>
                      <a:lnTo>
                        <a:pt x="0" y="2199"/>
                      </a:lnTo>
                      <a:lnTo>
                        <a:pt x="0" y="2696"/>
                      </a:lnTo>
                      <a:lnTo>
                        <a:pt x="0" y="3238"/>
                      </a:lnTo>
                      <a:lnTo>
                        <a:pt x="0" y="3811"/>
                      </a:lnTo>
                      <a:lnTo>
                        <a:pt x="0" y="4400"/>
                      </a:lnTo>
                      <a:lnTo>
                        <a:pt x="0" y="4989"/>
                      </a:lnTo>
                      <a:lnTo>
                        <a:pt x="0" y="5561"/>
                      </a:lnTo>
                      <a:lnTo>
                        <a:pt x="0" y="6104"/>
                      </a:lnTo>
                      <a:lnTo>
                        <a:pt x="0" y="6601"/>
                      </a:lnTo>
                      <a:lnTo>
                        <a:pt x="0" y="7037"/>
                      </a:lnTo>
                      <a:lnTo>
                        <a:pt x="0" y="7396"/>
                      </a:lnTo>
                      <a:lnTo>
                        <a:pt x="0" y="7663"/>
                      </a:lnTo>
                      <a:lnTo>
                        <a:pt x="0" y="7823"/>
                      </a:lnTo>
                      <a:lnTo>
                        <a:pt x="1" y="7873"/>
                      </a:lnTo>
                      <a:lnTo>
                        <a:pt x="4" y="7923"/>
                      </a:lnTo>
                      <a:lnTo>
                        <a:pt x="10" y="7972"/>
                      </a:lnTo>
                      <a:lnTo>
                        <a:pt x="18" y="8020"/>
                      </a:lnTo>
                      <a:lnTo>
                        <a:pt x="28" y="8067"/>
                      </a:lnTo>
                      <a:lnTo>
                        <a:pt x="40" y="8113"/>
                      </a:lnTo>
                      <a:lnTo>
                        <a:pt x="53" y="8159"/>
                      </a:lnTo>
                      <a:lnTo>
                        <a:pt x="69" y="8203"/>
                      </a:lnTo>
                      <a:lnTo>
                        <a:pt x="86" y="8247"/>
                      </a:lnTo>
                      <a:lnTo>
                        <a:pt x="106" y="8289"/>
                      </a:lnTo>
                      <a:lnTo>
                        <a:pt x="127" y="8330"/>
                      </a:lnTo>
                      <a:lnTo>
                        <a:pt x="150" y="8370"/>
                      </a:lnTo>
                      <a:lnTo>
                        <a:pt x="174" y="8409"/>
                      </a:lnTo>
                      <a:lnTo>
                        <a:pt x="201" y="8445"/>
                      </a:lnTo>
                      <a:lnTo>
                        <a:pt x="228" y="8480"/>
                      </a:lnTo>
                      <a:lnTo>
                        <a:pt x="257" y="8515"/>
                      </a:lnTo>
                      <a:lnTo>
                        <a:pt x="288" y="8547"/>
                      </a:lnTo>
                      <a:lnTo>
                        <a:pt x="319" y="8578"/>
                      </a:lnTo>
                      <a:lnTo>
                        <a:pt x="352" y="8607"/>
                      </a:lnTo>
                      <a:lnTo>
                        <a:pt x="387" y="8634"/>
                      </a:lnTo>
                      <a:lnTo>
                        <a:pt x="422" y="8659"/>
                      </a:lnTo>
                      <a:lnTo>
                        <a:pt x="459" y="8683"/>
                      </a:lnTo>
                      <a:lnTo>
                        <a:pt x="497" y="8705"/>
                      </a:lnTo>
                      <a:lnTo>
                        <a:pt x="536" y="8724"/>
                      </a:lnTo>
                      <a:lnTo>
                        <a:pt x="576" y="8741"/>
                      </a:lnTo>
                      <a:lnTo>
                        <a:pt x="616" y="8758"/>
                      </a:lnTo>
                      <a:lnTo>
                        <a:pt x="658" y="8771"/>
                      </a:lnTo>
                      <a:lnTo>
                        <a:pt x="700" y="8781"/>
                      </a:lnTo>
                      <a:lnTo>
                        <a:pt x="744" y="8790"/>
                      </a:lnTo>
                      <a:lnTo>
                        <a:pt x="788" y="8796"/>
                      </a:lnTo>
                      <a:lnTo>
                        <a:pt x="833" y="8800"/>
                      </a:lnTo>
                      <a:lnTo>
                        <a:pt x="877" y="8801"/>
                      </a:lnTo>
                      <a:lnTo>
                        <a:pt x="1082" y="8801"/>
                      </a:lnTo>
                      <a:lnTo>
                        <a:pt x="1497" y="8801"/>
                      </a:lnTo>
                      <a:lnTo>
                        <a:pt x="2091" y="8801"/>
                      </a:lnTo>
                      <a:lnTo>
                        <a:pt x="2833" y="8801"/>
                      </a:lnTo>
                      <a:lnTo>
                        <a:pt x="3696" y="8801"/>
                      </a:lnTo>
                      <a:lnTo>
                        <a:pt x="4648" y="8801"/>
                      </a:lnTo>
                      <a:lnTo>
                        <a:pt x="5659" y="8801"/>
                      </a:lnTo>
                      <a:lnTo>
                        <a:pt x="6701" y="8801"/>
                      </a:lnTo>
                      <a:lnTo>
                        <a:pt x="7742" y="8801"/>
                      </a:lnTo>
                      <a:lnTo>
                        <a:pt x="8754" y="8801"/>
                      </a:lnTo>
                      <a:lnTo>
                        <a:pt x="9705" y="8801"/>
                      </a:lnTo>
                      <a:lnTo>
                        <a:pt x="10567" y="8801"/>
                      </a:lnTo>
                      <a:lnTo>
                        <a:pt x="11310" y="8801"/>
                      </a:lnTo>
                      <a:lnTo>
                        <a:pt x="11904" y="8801"/>
                      </a:lnTo>
                      <a:lnTo>
                        <a:pt x="12318" y="8801"/>
                      </a:lnTo>
                      <a:lnTo>
                        <a:pt x="12523" y="8801"/>
                      </a:lnTo>
                      <a:lnTo>
                        <a:pt x="12569" y="8800"/>
                      </a:lnTo>
                      <a:lnTo>
                        <a:pt x="12613" y="8796"/>
                      </a:lnTo>
                      <a:lnTo>
                        <a:pt x="12657" y="8790"/>
                      </a:lnTo>
                      <a:lnTo>
                        <a:pt x="12700" y="8781"/>
                      </a:lnTo>
                      <a:lnTo>
                        <a:pt x="12743" y="8771"/>
                      </a:lnTo>
                      <a:lnTo>
                        <a:pt x="12784" y="8758"/>
                      </a:lnTo>
                      <a:lnTo>
                        <a:pt x="12825" y="8741"/>
                      </a:lnTo>
                      <a:lnTo>
                        <a:pt x="12865" y="8724"/>
                      </a:lnTo>
                      <a:lnTo>
                        <a:pt x="12903" y="8705"/>
                      </a:lnTo>
                      <a:lnTo>
                        <a:pt x="12942" y="8683"/>
                      </a:lnTo>
                      <a:lnTo>
                        <a:pt x="12978" y="8659"/>
                      </a:lnTo>
                      <a:lnTo>
                        <a:pt x="13014" y="8634"/>
                      </a:lnTo>
                      <a:lnTo>
                        <a:pt x="13048" y="8607"/>
                      </a:lnTo>
                      <a:lnTo>
                        <a:pt x="13081" y="8578"/>
                      </a:lnTo>
                      <a:lnTo>
                        <a:pt x="13114" y="8547"/>
                      </a:lnTo>
                      <a:lnTo>
                        <a:pt x="13144" y="8515"/>
                      </a:lnTo>
                      <a:lnTo>
                        <a:pt x="13172" y="8480"/>
                      </a:lnTo>
                      <a:lnTo>
                        <a:pt x="13201" y="8445"/>
                      </a:lnTo>
                      <a:lnTo>
                        <a:pt x="13226" y="8409"/>
                      </a:lnTo>
                      <a:lnTo>
                        <a:pt x="13251" y="8370"/>
                      </a:lnTo>
                      <a:lnTo>
                        <a:pt x="13274" y="8330"/>
                      </a:lnTo>
                      <a:lnTo>
                        <a:pt x="13295" y="8289"/>
                      </a:lnTo>
                      <a:lnTo>
                        <a:pt x="13314" y="8247"/>
                      </a:lnTo>
                      <a:lnTo>
                        <a:pt x="13332" y="8203"/>
                      </a:lnTo>
                      <a:lnTo>
                        <a:pt x="13347" y="8159"/>
                      </a:lnTo>
                      <a:lnTo>
                        <a:pt x="13362" y="8113"/>
                      </a:lnTo>
                      <a:lnTo>
                        <a:pt x="13374" y="8067"/>
                      </a:lnTo>
                      <a:lnTo>
                        <a:pt x="13383" y="8020"/>
                      </a:lnTo>
                      <a:lnTo>
                        <a:pt x="13391" y="7972"/>
                      </a:lnTo>
                      <a:lnTo>
                        <a:pt x="13396" y="7923"/>
                      </a:lnTo>
                      <a:lnTo>
                        <a:pt x="13400" y="7873"/>
                      </a:lnTo>
                      <a:lnTo>
                        <a:pt x="13401" y="7823"/>
                      </a:lnTo>
                      <a:lnTo>
                        <a:pt x="13401" y="7680"/>
                      </a:lnTo>
                      <a:lnTo>
                        <a:pt x="13401" y="7458"/>
                      </a:lnTo>
                      <a:lnTo>
                        <a:pt x="13401" y="7171"/>
                      </a:lnTo>
                      <a:lnTo>
                        <a:pt x="13401" y="6828"/>
                      </a:lnTo>
                      <a:lnTo>
                        <a:pt x="13401" y="6442"/>
                      </a:lnTo>
                      <a:lnTo>
                        <a:pt x="13401" y="6023"/>
                      </a:lnTo>
                      <a:lnTo>
                        <a:pt x="13401" y="5581"/>
                      </a:lnTo>
                      <a:lnTo>
                        <a:pt x="13401" y="5128"/>
                      </a:lnTo>
                      <a:lnTo>
                        <a:pt x="13401" y="4675"/>
                      </a:lnTo>
                      <a:lnTo>
                        <a:pt x="13401" y="4233"/>
                      </a:lnTo>
                      <a:lnTo>
                        <a:pt x="13401" y="3812"/>
                      </a:lnTo>
                      <a:lnTo>
                        <a:pt x="13401" y="3426"/>
                      </a:lnTo>
                      <a:lnTo>
                        <a:pt x="13401" y="3083"/>
                      </a:lnTo>
                      <a:lnTo>
                        <a:pt x="13401" y="2796"/>
                      </a:lnTo>
                      <a:lnTo>
                        <a:pt x="13401" y="2575"/>
                      </a:lnTo>
                      <a:lnTo>
                        <a:pt x="13401" y="2431"/>
                      </a:lnTo>
                      <a:lnTo>
                        <a:pt x="13400" y="2382"/>
                      </a:lnTo>
                      <a:lnTo>
                        <a:pt x="13396" y="2331"/>
                      </a:lnTo>
                      <a:lnTo>
                        <a:pt x="13391" y="2283"/>
                      </a:lnTo>
                      <a:lnTo>
                        <a:pt x="13383" y="2234"/>
                      </a:lnTo>
                      <a:lnTo>
                        <a:pt x="13374" y="2188"/>
                      </a:lnTo>
                      <a:lnTo>
                        <a:pt x="13362" y="2141"/>
                      </a:lnTo>
                      <a:lnTo>
                        <a:pt x="13347" y="2096"/>
                      </a:lnTo>
                      <a:lnTo>
                        <a:pt x="13332" y="2051"/>
                      </a:lnTo>
                      <a:lnTo>
                        <a:pt x="13314" y="2008"/>
                      </a:lnTo>
                      <a:lnTo>
                        <a:pt x="13295" y="1965"/>
                      </a:lnTo>
                      <a:lnTo>
                        <a:pt x="13274" y="1925"/>
                      </a:lnTo>
                      <a:lnTo>
                        <a:pt x="13251" y="1885"/>
                      </a:lnTo>
                      <a:lnTo>
                        <a:pt x="13226" y="1847"/>
                      </a:lnTo>
                      <a:lnTo>
                        <a:pt x="13201" y="1809"/>
                      </a:lnTo>
                      <a:lnTo>
                        <a:pt x="13172" y="1774"/>
                      </a:lnTo>
                      <a:lnTo>
                        <a:pt x="13144" y="1740"/>
                      </a:lnTo>
                      <a:lnTo>
                        <a:pt x="13114" y="1708"/>
                      </a:lnTo>
                      <a:lnTo>
                        <a:pt x="13081" y="1677"/>
                      </a:lnTo>
                      <a:lnTo>
                        <a:pt x="13048" y="1648"/>
                      </a:lnTo>
                      <a:lnTo>
                        <a:pt x="13014" y="1620"/>
                      </a:lnTo>
                      <a:lnTo>
                        <a:pt x="12978" y="1595"/>
                      </a:lnTo>
                      <a:lnTo>
                        <a:pt x="12942" y="1572"/>
                      </a:lnTo>
                      <a:lnTo>
                        <a:pt x="12903" y="1551"/>
                      </a:lnTo>
                      <a:lnTo>
                        <a:pt x="12865" y="1530"/>
                      </a:lnTo>
                      <a:lnTo>
                        <a:pt x="12825" y="1513"/>
                      </a:lnTo>
                      <a:lnTo>
                        <a:pt x="12784" y="1498"/>
                      </a:lnTo>
                      <a:lnTo>
                        <a:pt x="12743" y="1485"/>
                      </a:lnTo>
                      <a:lnTo>
                        <a:pt x="12700" y="1474"/>
                      </a:lnTo>
                      <a:lnTo>
                        <a:pt x="12657" y="1465"/>
                      </a:lnTo>
                      <a:lnTo>
                        <a:pt x="12613" y="1459"/>
                      </a:lnTo>
                      <a:lnTo>
                        <a:pt x="12569" y="1454"/>
                      </a:lnTo>
                      <a:lnTo>
                        <a:pt x="12523" y="14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</p:grpSp>
        </p:grpSp>
        <p:sp>
          <p:nvSpPr>
            <p:cNvPr id="83" name="TextBox 82"/>
            <p:cNvSpPr txBox="1"/>
            <p:nvPr/>
          </p:nvSpPr>
          <p:spPr>
            <a:xfrm>
              <a:off x="1735839" y="4776489"/>
              <a:ext cx="6857350" cy="1938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rgbClr val="000000"/>
                  </a:solidFill>
                  <a:latin typeface="+mn-lt"/>
                </a:rPr>
                <a:t>Elaboração de manuais e ferramentas de planificação para os distritos e o pessoal provincial. Essas ferramentas já existem (vide manual da Medicus Mundi), porém é necessário uniformizar e implementar o seu use.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rgbClr val="000000"/>
                  </a:solidFill>
                  <a:latin typeface="+mn-lt"/>
                </a:rPr>
                <a:t>Recrutar e treinar planeadores ao nível subnacional capazes de usar esta ferramenta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rgbClr val="000000"/>
                  </a:solidFill>
                  <a:latin typeface="+mn-lt"/>
                </a:rPr>
                <a:t>Implementar o E-SISTAFE em todos os distritos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rgbClr val="000000"/>
                  </a:solidFill>
                  <a:latin typeface="+mn-lt"/>
                </a:rPr>
                <a:t>Criar mecanismos de prestação de contas para os distritos em relação ao seu orçamento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rgbClr val="000000"/>
                  </a:solidFill>
                  <a:latin typeface="+mn-lt"/>
                </a:rPr>
                <a:t>Aumentar gradualmente o nível de orçamento descentralizado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rgbClr val="000000"/>
                  </a:solidFill>
                  <a:latin typeface="+mn-lt"/>
                </a:rPr>
                <a:t>Avaliar o desempenho dos planeadores e da qualidade de dados, como por exemplo qualidade da informação fornecida no módulo básico.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pt-PT" sz="1200" dirty="0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2254387" y="262668"/>
            <a:ext cx="5190851" cy="707886"/>
          </a:xfrm>
          <a:prstGeom prst="rect">
            <a:avLst/>
          </a:prstGeom>
          <a:solidFill>
            <a:srgbClr val="99FF3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r>
              <a:rPr lang="pt-PT" sz="2000" dirty="0"/>
              <a:t>Melhorar a eficiência da alocação ao sector da saúde 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935938" y="3805480"/>
            <a:ext cx="8152273" cy="2432272"/>
            <a:chOff x="1080266" y="2158308"/>
            <a:chExt cx="8152273" cy="1404960"/>
          </a:xfrm>
        </p:grpSpPr>
        <p:sp>
          <p:nvSpPr>
            <p:cNvPr id="43" name="TextBox 42"/>
            <p:cNvSpPr txBox="1"/>
            <p:nvPr/>
          </p:nvSpPr>
          <p:spPr>
            <a:xfrm>
              <a:off x="1848177" y="2327311"/>
              <a:ext cx="7384362" cy="195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" sz="1600" b="1" i="0" dirty="0">
                  <a:solidFill>
                    <a:srgbClr val="000000"/>
                  </a:solidFill>
                </a:rPr>
                <a:t>Definir regras de alocação baseadas nas necessidades</a:t>
              </a: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1080266" y="2158308"/>
              <a:ext cx="590166" cy="535417"/>
              <a:chOff x="999729" y="4204278"/>
              <a:chExt cx="590166" cy="535417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999729" y="4204278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9" name="Group 13"/>
              <p:cNvGrpSpPr>
                <a:grpSpLocks noChangeAspect="1"/>
              </p:cNvGrpSpPr>
              <p:nvPr/>
            </p:nvGrpSpPr>
            <p:grpSpPr bwMode="auto">
              <a:xfrm>
                <a:off x="1211416" y="4258142"/>
                <a:ext cx="163070" cy="415464"/>
                <a:chOff x="1073" y="369"/>
                <a:chExt cx="157" cy="400"/>
              </a:xfrm>
              <a:solidFill>
                <a:schemeClr val="bg1"/>
              </a:solidFill>
            </p:grpSpPr>
            <p:sp>
              <p:nvSpPr>
                <p:cNvPr id="50" name="Freeform 14"/>
                <p:cNvSpPr>
                  <a:spLocks noEditPoints="1"/>
                </p:cNvSpPr>
                <p:nvPr/>
              </p:nvSpPr>
              <p:spPr bwMode="auto">
                <a:xfrm>
                  <a:off x="1079" y="369"/>
                  <a:ext cx="149" cy="151"/>
                </a:xfrm>
                <a:custGeom>
                  <a:avLst/>
                  <a:gdLst>
                    <a:gd name="T0" fmla="*/ 119 w 298"/>
                    <a:gd name="T1" fmla="*/ 3 h 302"/>
                    <a:gd name="T2" fmla="*/ 53 w 298"/>
                    <a:gd name="T3" fmla="*/ 34 h 302"/>
                    <a:gd name="T4" fmla="*/ 12 w 298"/>
                    <a:gd name="T5" fmla="*/ 91 h 302"/>
                    <a:gd name="T6" fmla="*/ 0 w 298"/>
                    <a:gd name="T7" fmla="*/ 151 h 302"/>
                    <a:gd name="T8" fmla="*/ 0 w 298"/>
                    <a:gd name="T9" fmla="*/ 166 h 302"/>
                    <a:gd name="T10" fmla="*/ 25 w 298"/>
                    <a:gd name="T11" fmla="*/ 235 h 302"/>
                    <a:gd name="T12" fmla="*/ 77 w 298"/>
                    <a:gd name="T13" fmla="*/ 283 h 302"/>
                    <a:gd name="T14" fmla="*/ 150 w 298"/>
                    <a:gd name="T15" fmla="*/ 302 h 302"/>
                    <a:gd name="T16" fmla="*/ 193 w 298"/>
                    <a:gd name="T17" fmla="*/ 295 h 302"/>
                    <a:gd name="T18" fmla="*/ 255 w 298"/>
                    <a:gd name="T19" fmla="*/ 257 h 302"/>
                    <a:gd name="T20" fmla="*/ 292 w 298"/>
                    <a:gd name="T21" fmla="*/ 196 h 302"/>
                    <a:gd name="T22" fmla="*/ 298 w 298"/>
                    <a:gd name="T23" fmla="*/ 135 h 302"/>
                    <a:gd name="T24" fmla="*/ 273 w 298"/>
                    <a:gd name="T25" fmla="*/ 66 h 302"/>
                    <a:gd name="T26" fmla="*/ 221 w 298"/>
                    <a:gd name="T27" fmla="*/ 18 h 302"/>
                    <a:gd name="T28" fmla="*/ 150 w 298"/>
                    <a:gd name="T29" fmla="*/ 0 h 302"/>
                    <a:gd name="T30" fmla="*/ 141 w 298"/>
                    <a:gd name="T31" fmla="*/ 284 h 302"/>
                    <a:gd name="T32" fmla="*/ 107 w 298"/>
                    <a:gd name="T33" fmla="*/ 251 h 302"/>
                    <a:gd name="T34" fmla="*/ 150 w 298"/>
                    <a:gd name="T35" fmla="*/ 232 h 302"/>
                    <a:gd name="T36" fmla="*/ 196 w 298"/>
                    <a:gd name="T37" fmla="*/ 239 h 302"/>
                    <a:gd name="T38" fmla="*/ 165 w 298"/>
                    <a:gd name="T39" fmla="*/ 281 h 302"/>
                    <a:gd name="T40" fmla="*/ 150 w 298"/>
                    <a:gd name="T41" fmla="*/ 215 h 302"/>
                    <a:gd name="T42" fmla="*/ 86 w 298"/>
                    <a:gd name="T43" fmla="*/ 151 h 302"/>
                    <a:gd name="T44" fmla="*/ 120 w 298"/>
                    <a:gd name="T45" fmla="*/ 88 h 302"/>
                    <a:gd name="T46" fmla="*/ 206 w 298"/>
                    <a:gd name="T47" fmla="*/ 93 h 302"/>
                    <a:gd name="T48" fmla="*/ 206 w 298"/>
                    <a:gd name="T49" fmla="*/ 208 h 302"/>
                    <a:gd name="T50" fmla="*/ 16 w 298"/>
                    <a:gd name="T51" fmla="*/ 151 h 302"/>
                    <a:gd name="T52" fmla="*/ 21 w 298"/>
                    <a:gd name="T53" fmla="*/ 135 h 302"/>
                    <a:gd name="T54" fmla="*/ 61 w 298"/>
                    <a:gd name="T55" fmla="*/ 103 h 302"/>
                    <a:gd name="T56" fmla="*/ 68 w 298"/>
                    <a:gd name="T57" fmla="*/ 151 h 302"/>
                    <a:gd name="T58" fmla="*/ 50 w 298"/>
                    <a:gd name="T59" fmla="*/ 193 h 302"/>
                    <a:gd name="T60" fmla="*/ 18 w 298"/>
                    <a:gd name="T61" fmla="*/ 159 h 302"/>
                    <a:gd name="T62" fmla="*/ 150 w 298"/>
                    <a:gd name="T63" fmla="*/ 16 h 302"/>
                    <a:gd name="T64" fmla="*/ 172 w 298"/>
                    <a:gd name="T65" fmla="*/ 25 h 302"/>
                    <a:gd name="T66" fmla="*/ 202 w 298"/>
                    <a:gd name="T67" fmla="*/ 75 h 302"/>
                    <a:gd name="T68" fmla="*/ 122 w 298"/>
                    <a:gd name="T69" fmla="*/ 70 h 302"/>
                    <a:gd name="T70" fmla="*/ 113 w 298"/>
                    <a:gd name="T71" fmla="*/ 40 h 302"/>
                    <a:gd name="T72" fmla="*/ 150 w 298"/>
                    <a:gd name="T73" fmla="*/ 16 h 302"/>
                    <a:gd name="T74" fmla="*/ 248 w 298"/>
                    <a:gd name="T75" fmla="*/ 108 h 302"/>
                    <a:gd name="T76" fmla="*/ 280 w 298"/>
                    <a:gd name="T77" fmla="*/ 142 h 302"/>
                    <a:gd name="T78" fmla="*/ 273 w 298"/>
                    <a:gd name="T79" fmla="*/ 173 h 302"/>
                    <a:gd name="T80" fmla="*/ 224 w 298"/>
                    <a:gd name="T81" fmla="*/ 203 h 302"/>
                    <a:gd name="T82" fmla="*/ 228 w 298"/>
                    <a:gd name="T83" fmla="*/ 124 h 302"/>
                    <a:gd name="T84" fmla="*/ 262 w 298"/>
                    <a:gd name="T85" fmla="*/ 97 h 302"/>
                    <a:gd name="T86" fmla="*/ 215 w 298"/>
                    <a:gd name="T87" fmla="*/ 63 h 302"/>
                    <a:gd name="T88" fmla="*/ 208 w 298"/>
                    <a:gd name="T89" fmla="*/ 30 h 302"/>
                    <a:gd name="T90" fmla="*/ 261 w 298"/>
                    <a:gd name="T91" fmla="*/ 79 h 302"/>
                    <a:gd name="T92" fmla="*/ 104 w 298"/>
                    <a:gd name="T93" fmla="*/ 24 h 302"/>
                    <a:gd name="T94" fmla="*/ 78 w 298"/>
                    <a:gd name="T95" fmla="*/ 79 h 302"/>
                    <a:gd name="T96" fmla="*/ 24 w 298"/>
                    <a:gd name="T97" fmla="*/ 106 h 302"/>
                    <a:gd name="T98" fmla="*/ 67 w 298"/>
                    <a:gd name="T99" fmla="*/ 46 h 302"/>
                    <a:gd name="T100" fmla="*/ 24 w 298"/>
                    <a:gd name="T101" fmla="*/ 196 h 302"/>
                    <a:gd name="T102" fmla="*/ 78 w 298"/>
                    <a:gd name="T103" fmla="*/ 223 h 302"/>
                    <a:gd name="T104" fmla="*/ 104 w 298"/>
                    <a:gd name="T105" fmla="*/ 277 h 302"/>
                    <a:gd name="T106" fmla="*/ 55 w 298"/>
                    <a:gd name="T107" fmla="*/ 245 h 302"/>
                    <a:gd name="T108" fmla="*/ 24 w 298"/>
                    <a:gd name="T109" fmla="*/ 196 h 302"/>
                    <a:gd name="T110" fmla="*/ 215 w 298"/>
                    <a:gd name="T111" fmla="*/ 238 h 302"/>
                    <a:gd name="T112" fmla="*/ 262 w 298"/>
                    <a:gd name="T113" fmla="*/ 203 h 302"/>
                    <a:gd name="T114" fmla="*/ 252 w 298"/>
                    <a:gd name="T115" fmla="*/ 235 h 302"/>
                    <a:gd name="T116" fmla="*/ 194 w 298"/>
                    <a:gd name="T117" fmla="*/ 277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98" h="302">
                      <a:moveTo>
                        <a:pt x="150" y="0"/>
                      </a:moveTo>
                      <a:lnTo>
                        <a:pt x="150" y="0"/>
                      </a:lnTo>
                      <a:lnTo>
                        <a:pt x="150" y="0"/>
                      </a:lnTo>
                      <a:lnTo>
                        <a:pt x="133" y="0"/>
                      </a:lnTo>
                      <a:lnTo>
                        <a:pt x="119" y="3"/>
                      </a:lnTo>
                      <a:lnTo>
                        <a:pt x="105" y="6"/>
                      </a:lnTo>
                      <a:lnTo>
                        <a:pt x="90" y="12"/>
                      </a:lnTo>
                      <a:lnTo>
                        <a:pt x="77" y="18"/>
                      </a:lnTo>
                      <a:lnTo>
                        <a:pt x="65" y="25"/>
                      </a:lnTo>
                      <a:lnTo>
                        <a:pt x="53" y="34"/>
                      </a:lnTo>
                      <a:lnTo>
                        <a:pt x="43" y="43"/>
                      </a:lnTo>
                      <a:lnTo>
                        <a:pt x="34" y="55"/>
                      </a:lnTo>
                      <a:lnTo>
                        <a:pt x="25" y="66"/>
                      </a:lnTo>
                      <a:lnTo>
                        <a:pt x="18" y="79"/>
                      </a:lnTo>
                      <a:lnTo>
                        <a:pt x="12" y="91"/>
                      </a:lnTo>
                      <a:lnTo>
                        <a:pt x="6" y="106"/>
                      </a:lnTo>
                      <a:lnTo>
                        <a:pt x="3" y="120"/>
                      </a:lnTo>
                      <a:lnTo>
                        <a:pt x="0" y="135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0" y="166"/>
                      </a:lnTo>
                      <a:lnTo>
                        <a:pt x="3" y="181"/>
                      </a:lnTo>
                      <a:lnTo>
                        <a:pt x="6" y="196"/>
                      </a:lnTo>
                      <a:lnTo>
                        <a:pt x="12" y="209"/>
                      </a:lnTo>
                      <a:lnTo>
                        <a:pt x="18" y="223"/>
                      </a:lnTo>
                      <a:lnTo>
                        <a:pt x="25" y="235"/>
                      </a:lnTo>
                      <a:lnTo>
                        <a:pt x="34" y="247"/>
                      </a:lnTo>
                      <a:lnTo>
                        <a:pt x="43" y="257"/>
                      </a:lnTo>
                      <a:lnTo>
                        <a:pt x="53" y="268"/>
                      </a:lnTo>
                      <a:lnTo>
                        <a:pt x="65" y="275"/>
                      </a:lnTo>
                      <a:lnTo>
                        <a:pt x="77" y="283"/>
                      </a:lnTo>
                      <a:lnTo>
                        <a:pt x="90" y="290"/>
                      </a:lnTo>
                      <a:lnTo>
                        <a:pt x="105" y="295"/>
                      </a:lnTo>
                      <a:lnTo>
                        <a:pt x="119" y="299"/>
                      </a:lnTo>
                      <a:lnTo>
                        <a:pt x="133" y="301"/>
                      </a:lnTo>
                      <a:lnTo>
                        <a:pt x="150" y="302"/>
                      </a:lnTo>
                      <a:lnTo>
                        <a:pt x="150" y="302"/>
                      </a:lnTo>
                      <a:lnTo>
                        <a:pt x="150" y="302"/>
                      </a:lnTo>
                      <a:lnTo>
                        <a:pt x="165" y="301"/>
                      </a:lnTo>
                      <a:lnTo>
                        <a:pt x="179" y="299"/>
                      </a:lnTo>
                      <a:lnTo>
                        <a:pt x="193" y="295"/>
                      </a:lnTo>
                      <a:lnTo>
                        <a:pt x="208" y="290"/>
                      </a:lnTo>
                      <a:lnTo>
                        <a:pt x="221" y="283"/>
                      </a:lnTo>
                      <a:lnTo>
                        <a:pt x="233" y="275"/>
                      </a:lnTo>
                      <a:lnTo>
                        <a:pt x="245" y="268"/>
                      </a:lnTo>
                      <a:lnTo>
                        <a:pt x="255" y="257"/>
                      </a:lnTo>
                      <a:lnTo>
                        <a:pt x="264" y="247"/>
                      </a:lnTo>
                      <a:lnTo>
                        <a:pt x="273" y="235"/>
                      </a:lnTo>
                      <a:lnTo>
                        <a:pt x="280" y="223"/>
                      </a:lnTo>
                      <a:lnTo>
                        <a:pt x="286" y="209"/>
                      </a:lnTo>
                      <a:lnTo>
                        <a:pt x="292" y="196"/>
                      </a:lnTo>
                      <a:lnTo>
                        <a:pt x="295" y="181"/>
                      </a:lnTo>
                      <a:lnTo>
                        <a:pt x="298" y="166"/>
                      </a:lnTo>
                      <a:lnTo>
                        <a:pt x="298" y="151"/>
                      </a:lnTo>
                      <a:lnTo>
                        <a:pt x="298" y="151"/>
                      </a:lnTo>
                      <a:lnTo>
                        <a:pt x="298" y="135"/>
                      </a:lnTo>
                      <a:lnTo>
                        <a:pt x="295" y="120"/>
                      </a:lnTo>
                      <a:lnTo>
                        <a:pt x="292" y="106"/>
                      </a:lnTo>
                      <a:lnTo>
                        <a:pt x="286" y="91"/>
                      </a:lnTo>
                      <a:lnTo>
                        <a:pt x="280" y="79"/>
                      </a:lnTo>
                      <a:lnTo>
                        <a:pt x="273" y="66"/>
                      </a:lnTo>
                      <a:lnTo>
                        <a:pt x="264" y="55"/>
                      </a:lnTo>
                      <a:lnTo>
                        <a:pt x="255" y="43"/>
                      </a:lnTo>
                      <a:lnTo>
                        <a:pt x="245" y="34"/>
                      </a:lnTo>
                      <a:lnTo>
                        <a:pt x="233" y="25"/>
                      </a:lnTo>
                      <a:lnTo>
                        <a:pt x="221" y="18"/>
                      </a:lnTo>
                      <a:lnTo>
                        <a:pt x="208" y="12"/>
                      </a:lnTo>
                      <a:lnTo>
                        <a:pt x="193" y="6"/>
                      </a:lnTo>
                      <a:lnTo>
                        <a:pt x="179" y="3"/>
                      </a:lnTo>
                      <a:lnTo>
                        <a:pt x="165" y="0"/>
                      </a:lnTo>
                      <a:lnTo>
                        <a:pt x="150" y="0"/>
                      </a:lnTo>
                      <a:lnTo>
                        <a:pt x="150" y="0"/>
                      </a:lnTo>
                      <a:close/>
                      <a:moveTo>
                        <a:pt x="150" y="284"/>
                      </a:moveTo>
                      <a:lnTo>
                        <a:pt x="150" y="284"/>
                      </a:lnTo>
                      <a:lnTo>
                        <a:pt x="150" y="284"/>
                      </a:lnTo>
                      <a:lnTo>
                        <a:pt x="141" y="284"/>
                      </a:lnTo>
                      <a:lnTo>
                        <a:pt x="133" y="281"/>
                      </a:lnTo>
                      <a:lnTo>
                        <a:pt x="126" y="275"/>
                      </a:lnTo>
                      <a:lnTo>
                        <a:pt x="120" y="269"/>
                      </a:lnTo>
                      <a:lnTo>
                        <a:pt x="113" y="260"/>
                      </a:lnTo>
                      <a:lnTo>
                        <a:pt x="107" y="251"/>
                      </a:lnTo>
                      <a:lnTo>
                        <a:pt x="102" y="239"/>
                      </a:lnTo>
                      <a:lnTo>
                        <a:pt x="98" y="227"/>
                      </a:lnTo>
                      <a:lnTo>
                        <a:pt x="98" y="227"/>
                      </a:lnTo>
                      <a:lnTo>
                        <a:pt x="122" y="230"/>
                      </a:lnTo>
                      <a:lnTo>
                        <a:pt x="150" y="232"/>
                      </a:lnTo>
                      <a:lnTo>
                        <a:pt x="150" y="232"/>
                      </a:lnTo>
                      <a:lnTo>
                        <a:pt x="176" y="230"/>
                      </a:lnTo>
                      <a:lnTo>
                        <a:pt x="202" y="227"/>
                      </a:lnTo>
                      <a:lnTo>
                        <a:pt x="202" y="227"/>
                      </a:lnTo>
                      <a:lnTo>
                        <a:pt x="196" y="239"/>
                      </a:lnTo>
                      <a:lnTo>
                        <a:pt x="191" y="251"/>
                      </a:lnTo>
                      <a:lnTo>
                        <a:pt x="185" y="260"/>
                      </a:lnTo>
                      <a:lnTo>
                        <a:pt x="178" y="269"/>
                      </a:lnTo>
                      <a:lnTo>
                        <a:pt x="172" y="275"/>
                      </a:lnTo>
                      <a:lnTo>
                        <a:pt x="165" y="281"/>
                      </a:lnTo>
                      <a:lnTo>
                        <a:pt x="157" y="284"/>
                      </a:lnTo>
                      <a:lnTo>
                        <a:pt x="150" y="284"/>
                      </a:lnTo>
                      <a:lnTo>
                        <a:pt x="150" y="284"/>
                      </a:lnTo>
                      <a:close/>
                      <a:moveTo>
                        <a:pt x="150" y="215"/>
                      </a:moveTo>
                      <a:lnTo>
                        <a:pt x="150" y="215"/>
                      </a:lnTo>
                      <a:lnTo>
                        <a:pt x="120" y="212"/>
                      </a:lnTo>
                      <a:lnTo>
                        <a:pt x="92" y="208"/>
                      </a:lnTo>
                      <a:lnTo>
                        <a:pt x="92" y="208"/>
                      </a:lnTo>
                      <a:lnTo>
                        <a:pt x="87" y="181"/>
                      </a:lnTo>
                      <a:lnTo>
                        <a:pt x="86" y="151"/>
                      </a:lnTo>
                      <a:lnTo>
                        <a:pt x="86" y="151"/>
                      </a:lnTo>
                      <a:lnTo>
                        <a:pt x="87" y="121"/>
                      </a:lnTo>
                      <a:lnTo>
                        <a:pt x="92" y="93"/>
                      </a:lnTo>
                      <a:lnTo>
                        <a:pt x="92" y="93"/>
                      </a:lnTo>
                      <a:lnTo>
                        <a:pt x="120" y="88"/>
                      </a:lnTo>
                      <a:lnTo>
                        <a:pt x="150" y="87"/>
                      </a:lnTo>
                      <a:lnTo>
                        <a:pt x="150" y="87"/>
                      </a:lnTo>
                      <a:lnTo>
                        <a:pt x="179" y="88"/>
                      </a:lnTo>
                      <a:lnTo>
                        <a:pt x="206" y="93"/>
                      </a:lnTo>
                      <a:lnTo>
                        <a:pt x="206" y="93"/>
                      </a:lnTo>
                      <a:lnTo>
                        <a:pt x="211" y="121"/>
                      </a:lnTo>
                      <a:lnTo>
                        <a:pt x="212" y="151"/>
                      </a:lnTo>
                      <a:lnTo>
                        <a:pt x="212" y="151"/>
                      </a:lnTo>
                      <a:lnTo>
                        <a:pt x="211" y="181"/>
                      </a:lnTo>
                      <a:lnTo>
                        <a:pt x="206" y="208"/>
                      </a:lnTo>
                      <a:lnTo>
                        <a:pt x="206" y="208"/>
                      </a:lnTo>
                      <a:lnTo>
                        <a:pt x="179" y="212"/>
                      </a:lnTo>
                      <a:lnTo>
                        <a:pt x="150" y="215"/>
                      </a:lnTo>
                      <a:lnTo>
                        <a:pt x="150" y="215"/>
                      </a:lnTo>
                      <a:close/>
                      <a:moveTo>
                        <a:pt x="16" y="151"/>
                      </a:moveTo>
                      <a:lnTo>
                        <a:pt x="16" y="151"/>
                      </a:lnTo>
                      <a:lnTo>
                        <a:pt x="16" y="151"/>
                      </a:lnTo>
                      <a:lnTo>
                        <a:pt x="16" y="151"/>
                      </a:lnTo>
                      <a:lnTo>
                        <a:pt x="18" y="142"/>
                      </a:lnTo>
                      <a:lnTo>
                        <a:pt x="21" y="135"/>
                      </a:lnTo>
                      <a:lnTo>
                        <a:pt x="25" y="127"/>
                      </a:lnTo>
                      <a:lnTo>
                        <a:pt x="33" y="121"/>
                      </a:lnTo>
                      <a:lnTo>
                        <a:pt x="40" y="114"/>
                      </a:lnTo>
                      <a:lnTo>
                        <a:pt x="50" y="108"/>
                      </a:lnTo>
                      <a:lnTo>
                        <a:pt x="61" y="103"/>
                      </a:lnTo>
                      <a:lnTo>
                        <a:pt x="74" y="99"/>
                      </a:lnTo>
                      <a:lnTo>
                        <a:pt x="74" y="99"/>
                      </a:lnTo>
                      <a:lnTo>
                        <a:pt x="70" y="124"/>
                      </a:lnTo>
                      <a:lnTo>
                        <a:pt x="68" y="151"/>
                      </a:lnTo>
                      <a:lnTo>
                        <a:pt x="68" y="151"/>
                      </a:lnTo>
                      <a:lnTo>
                        <a:pt x="70" y="178"/>
                      </a:lnTo>
                      <a:lnTo>
                        <a:pt x="74" y="203"/>
                      </a:lnTo>
                      <a:lnTo>
                        <a:pt x="74" y="203"/>
                      </a:lnTo>
                      <a:lnTo>
                        <a:pt x="61" y="199"/>
                      </a:lnTo>
                      <a:lnTo>
                        <a:pt x="50" y="193"/>
                      </a:lnTo>
                      <a:lnTo>
                        <a:pt x="40" y="187"/>
                      </a:lnTo>
                      <a:lnTo>
                        <a:pt x="33" y="181"/>
                      </a:lnTo>
                      <a:lnTo>
                        <a:pt x="25" y="173"/>
                      </a:lnTo>
                      <a:lnTo>
                        <a:pt x="21" y="166"/>
                      </a:lnTo>
                      <a:lnTo>
                        <a:pt x="18" y="159"/>
                      </a:lnTo>
                      <a:lnTo>
                        <a:pt x="16" y="151"/>
                      </a:lnTo>
                      <a:lnTo>
                        <a:pt x="16" y="151"/>
                      </a:lnTo>
                      <a:lnTo>
                        <a:pt x="16" y="151"/>
                      </a:lnTo>
                      <a:lnTo>
                        <a:pt x="16" y="151"/>
                      </a:lnTo>
                      <a:close/>
                      <a:moveTo>
                        <a:pt x="150" y="16"/>
                      </a:moveTo>
                      <a:lnTo>
                        <a:pt x="150" y="16"/>
                      </a:lnTo>
                      <a:lnTo>
                        <a:pt x="150" y="16"/>
                      </a:lnTo>
                      <a:lnTo>
                        <a:pt x="157" y="18"/>
                      </a:lnTo>
                      <a:lnTo>
                        <a:pt x="165" y="21"/>
                      </a:lnTo>
                      <a:lnTo>
                        <a:pt x="172" y="25"/>
                      </a:lnTo>
                      <a:lnTo>
                        <a:pt x="178" y="33"/>
                      </a:lnTo>
                      <a:lnTo>
                        <a:pt x="185" y="40"/>
                      </a:lnTo>
                      <a:lnTo>
                        <a:pt x="191" y="51"/>
                      </a:lnTo>
                      <a:lnTo>
                        <a:pt x="196" y="61"/>
                      </a:lnTo>
                      <a:lnTo>
                        <a:pt x="202" y="75"/>
                      </a:lnTo>
                      <a:lnTo>
                        <a:pt x="202" y="75"/>
                      </a:lnTo>
                      <a:lnTo>
                        <a:pt x="176" y="70"/>
                      </a:lnTo>
                      <a:lnTo>
                        <a:pt x="150" y="70"/>
                      </a:lnTo>
                      <a:lnTo>
                        <a:pt x="150" y="70"/>
                      </a:lnTo>
                      <a:lnTo>
                        <a:pt x="122" y="70"/>
                      </a:lnTo>
                      <a:lnTo>
                        <a:pt x="98" y="75"/>
                      </a:lnTo>
                      <a:lnTo>
                        <a:pt x="98" y="75"/>
                      </a:lnTo>
                      <a:lnTo>
                        <a:pt x="102" y="61"/>
                      </a:lnTo>
                      <a:lnTo>
                        <a:pt x="107" y="51"/>
                      </a:lnTo>
                      <a:lnTo>
                        <a:pt x="113" y="40"/>
                      </a:lnTo>
                      <a:lnTo>
                        <a:pt x="120" y="33"/>
                      </a:lnTo>
                      <a:lnTo>
                        <a:pt x="126" y="25"/>
                      </a:lnTo>
                      <a:lnTo>
                        <a:pt x="133" y="21"/>
                      </a:lnTo>
                      <a:lnTo>
                        <a:pt x="141" y="18"/>
                      </a:lnTo>
                      <a:lnTo>
                        <a:pt x="150" y="16"/>
                      </a:lnTo>
                      <a:lnTo>
                        <a:pt x="150" y="16"/>
                      </a:lnTo>
                      <a:close/>
                      <a:moveTo>
                        <a:pt x="224" y="99"/>
                      </a:moveTo>
                      <a:lnTo>
                        <a:pt x="224" y="99"/>
                      </a:lnTo>
                      <a:lnTo>
                        <a:pt x="237" y="103"/>
                      </a:lnTo>
                      <a:lnTo>
                        <a:pt x="248" y="108"/>
                      </a:lnTo>
                      <a:lnTo>
                        <a:pt x="258" y="114"/>
                      </a:lnTo>
                      <a:lnTo>
                        <a:pt x="265" y="121"/>
                      </a:lnTo>
                      <a:lnTo>
                        <a:pt x="273" y="127"/>
                      </a:lnTo>
                      <a:lnTo>
                        <a:pt x="277" y="135"/>
                      </a:lnTo>
                      <a:lnTo>
                        <a:pt x="280" y="142"/>
                      </a:lnTo>
                      <a:lnTo>
                        <a:pt x="282" y="151"/>
                      </a:lnTo>
                      <a:lnTo>
                        <a:pt x="282" y="151"/>
                      </a:lnTo>
                      <a:lnTo>
                        <a:pt x="280" y="159"/>
                      </a:lnTo>
                      <a:lnTo>
                        <a:pt x="277" y="166"/>
                      </a:lnTo>
                      <a:lnTo>
                        <a:pt x="273" y="173"/>
                      </a:lnTo>
                      <a:lnTo>
                        <a:pt x="265" y="181"/>
                      </a:lnTo>
                      <a:lnTo>
                        <a:pt x="258" y="187"/>
                      </a:lnTo>
                      <a:lnTo>
                        <a:pt x="248" y="193"/>
                      </a:lnTo>
                      <a:lnTo>
                        <a:pt x="237" y="199"/>
                      </a:lnTo>
                      <a:lnTo>
                        <a:pt x="224" y="203"/>
                      </a:lnTo>
                      <a:lnTo>
                        <a:pt x="224" y="203"/>
                      </a:lnTo>
                      <a:lnTo>
                        <a:pt x="228" y="178"/>
                      </a:lnTo>
                      <a:lnTo>
                        <a:pt x="230" y="151"/>
                      </a:lnTo>
                      <a:lnTo>
                        <a:pt x="230" y="151"/>
                      </a:lnTo>
                      <a:lnTo>
                        <a:pt x="228" y="124"/>
                      </a:lnTo>
                      <a:lnTo>
                        <a:pt x="224" y="99"/>
                      </a:lnTo>
                      <a:lnTo>
                        <a:pt x="224" y="99"/>
                      </a:lnTo>
                      <a:close/>
                      <a:moveTo>
                        <a:pt x="274" y="106"/>
                      </a:moveTo>
                      <a:lnTo>
                        <a:pt x="274" y="106"/>
                      </a:lnTo>
                      <a:lnTo>
                        <a:pt x="262" y="97"/>
                      </a:lnTo>
                      <a:lnTo>
                        <a:pt x="251" y="90"/>
                      </a:lnTo>
                      <a:lnTo>
                        <a:pt x="236" y="84"/>
                      </a:lnTo>
                      <a:lnTo>
                        <a:pt x="219" y="79"/>
                      </a:lnTo>
                      <a:lnTo>
                        <a:pt x="219" y="79"/>
                      </a:lnTo>
                      <a:lnTo>
                        <a:pt x="215" y="63"/>
                      </a:lnTo>
                      <a:lnTo>
                        <a:pt x="209" y="48"/>
                      </a:lnTo>
                      <a:lnTo>
                        <a:pt x="202" y="36"/>
                      </a:lnTo>
                      <a:lnTo>
                        <a:pt x="194" y="24"/>
                      </a:lnTo>
                      <a:lnTo>
                        <a:pt x="194" y="24"/>
                      </a:lnTo>
                      <a:lnTo>
                        <a:pt x="208" y="30"/>
                      </a:lnTo>
                      <a:lnTo>
                        <a:pt x="219" y="37"/>
                      </a:lnTo>
                      <a:lnTo>
                        <a:pt x="231" y="46"/>
                      </a:lnTo>
                      <a:lnTo>
                        <a:pt x="243" y="55"/>
                      </a:lnTo>
                      <a:lnTo>
                        <a:pt x="252" y="67"/>
                      </a:lnTo>
                      <a:lnTo>
                        <a:pt x="261" y="79"/>
                      </a:lnTo>
                      <a:lnTo>
                        <a:pt x="268" y="91"/>
                      </a:lnTo>
                      <a:lnTo>
                        <a:pt x="274" y="106"/>
                      </a:lnTo>
                      <a:lnTo>
                        <a:pt x="274" y="106"/>
                      </a:lnTo>
                      <a:close/>
                      <a:moveTo>
                        <a:pt x="104" y="24"/>
                      </a:moveTo>
                      <a:lnTo>
                        <a:pt x="104" y="24"/>
                      </a:lnTo>
                      <a:lnTo>
                        <a:pt x="96" y="36"/>
                      </a:lnTo>
                      <a:lnTo>
                        <a:pt x="89" y="48"/>
                      </a:lnTo>
                      <a:lnTo>
                        <a:pt x="83" y="63"/>
                      </a:lnTo>
                      <a:lnTo>
                        <a:pt x="78" y="79"/>
                      </a:lnTo>
                      <a:lnTo>
                        <a:pt x="78" y="79"/>
                      </a:lnTo>
                      <a:lnTo>
                        <a:pt x="62" y="84"/>
                      </a:lnTo>
                      <a:lnTo>
                        <a:pt x="47" y="90"/>
                      </a:lnTo>
                      <a:lnTo>
                        <a:pt x="35" y="97"/>
                      </a:lnTo>
                      <a:lnTo>
                        <a:pt x="24" y="106"/>
                      </a:lnTo>
                      <a:lnTo>
                        <a:pt x="24" y="106"/>
                      </a:lnTo>
                      <a:lnTo>
                        <a:pt x="30" y="91"/>
                      </a:lnTo>
                      <a:lnTo>
                        <a:pt x="37" y="79"/>
                      </a:lnTo>
                      <a:lnTo>
                        <a:pt x="46" y="67"/>
                      </a:lnTo>
                      <a:lnTo>
                        <a:pt x="55" y="55"/>
                      </a:lnTo>
                      <a:lnTo>
                        <a:pt x="67" y="46"/>
                      </a:lnTo>
                      <a:lnTo>
                        <a:pt x="78" y="37"/>
                      </a:lnTo>
                      <a:lnTo>
                        <a:pt x="90" y="30"/>
                      </a:lnTo>
                      <a:lnTo>
                        <a:pt x="104" y="24"/>
                      </a:lnTo>
                      <a:lnTo>
                        <a:pt x="104" y="24"/>
                      </a:lnTo>
                      <a:close/>
                      <a:moveTo>
                        <a:pt x="24" y="196"/>
                      </a:moveTo>
                      <a:lnTo>
                        <a:pt x="24" y="196"/>
                      </a:lnTo>
                      <a:lnTo>
                        <a:pt x="35" y="203"/>
                      </a:lnTo>
                      <a:lnTo>
                        <a:pt x="47" y="211"/>
                      </a:lnTo>
                      <a:lnTo>
                        <a:pt x="62" y="217"/>
                      </a:lnTo>
                      <a:lnTo>
                        <a:pt x="78" y="223"/>
                      </a:lnTo>
                      <a:lnTo>
                        <a:pt x="78" y="223"/>
                      </a:lnTo>
                      <a:lnTo>
                        <a:pt x="83" y="238"/>
                      </a:lnTo>
                      <a:lnTo>
                        <a:pt x="89" y="253"/>
                      </a:lnTo>
                      <a:lnTo>
                        <a:pt x="96" y="266"/>
                      </a:lnTo>
                      <a:lnTo>
                        <a:pt x="104" y="277"/>
                      </a:lnTo>
                      <a:lnTo>
                        <a:pt x="104" y="277"/>
                      </a:lnTo>
                      <a:lnTo>
                        <a:pt x="90" y="271"/>
                      </a:lnTo>
                      <a:lnTo>
                        <a:pt x="78" y="263"/>
                      </a:lnTo>
                      <a:lnTo>
                        <a:pt x="67" y="256"/>
                      </a:lnTo>
                      <a:lnTo>
                        <a:pt x="55" y="245"/>
                      </a:lnTo>
                      <a:lnTo>
                        <a:pt x="46" y="235"/>
                      </a:lnTo>
                      <a:lnTo>
                        <a:pt x="37" y="223"/>
                      </a:lnTo>
                      <a:lnTo>
                        <a:pt x="30" y="209"/>
                      </a:lnTo>
                      <a:lnTo>
                        <a:pt x="24" y="196"/>
                      </a:lnTo>
                      <a:lnTo>
                        <a:pt x="24" y="196"/>
                      </a:lnTo>
                      <a:close/>
                      <a:moveTo>
                        <a:pt x="194" y="277"/>
                      </a:moveTo>
                      <a:lnTo>
                        <a:pt x="194" y="277"/>
                      </a:lnTo>
                      <a:lnTo>
                        <a:pt x="202" y="266"/>
                      </a:lnTo>
                      <a:lnTo>
                        <a:pt x="209" y="253"/>
                      </a:lnTo>
                      <a:lnTo>
                        <a:pt x="215" y="238"/>
                      </a:lnTo>
                      <a:lnTo>
                        <a:pt x="219" y="223"/>
                      </a:lnTo>
                      <a:lnTo>
                        <a:pt x="219" y="223"/>
                      </a:lnTo>
                      <a:lnTo>
                        <a:pt x="236" y="217"/>
                      </a:lnTo>
                      <a:lnTo>
                        <a:pt x="251" y="211"/>
                      </a:lnTo>
                      <a:lnTo>
                        <a:pt x="262" y="203"/>
                      </a:lnTo>
                      <a:lnTo>
                        <a:pt x="274" y="196"/>
                      </a:lnTo>
                      <a:lnTo>
                        <a:pt x="274" y="196"/>
                      </a:lnTo>
                      <a:lnTo>
                        <a:pt x="268" y="209"/>
                      </a:lnTo>
                      <a:lnTo>
                        <a:pt x="261" y="223"/>
                      </a:lnTo>
                      <a:lnTo>
                        <a:pt x="252" y="235"/>
                      </a:lnTo>
                      <a:lnTo>
                        <a:pt x="243" y="245"/>
                      </a:lnTo>
                      <a:lnTo>
                        <a:pt x="231" y="256"/>
                      </a:lnTo>
                      <a:lnTo>
                        <a:pt x="219" y="263"/>
                      </a:lnTo>
                      <a:lnTo>
                        <a:pt x="208" y="271"/>
                      </a:lnTo>
                      <a:lnTo>
                        <a:pt x="194" y="277"/>
                      </a:lnTo>
                      <a:lnTo>
                        <a:pt x="194" y="27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ZA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51" name="Freeform 15"/>
                <p:cNvSpPr>
                  <a:spLocks noEditPoints="1"/>
                </p:cNvSpPr>
                <p:nvPr/>
              </p:nvSpPr>
              <p:spPr bwMode="auto">
                <a:xfrm>
                  <a:off x="1073" y="513"/>
                  <a:ext cx="157" cy="256"/>
                </a:xfrm>
                <a:custGeom>
                  <a:avLst/>
                  <a:gdLst>
                    <a:gd name="T0" fmla="*/ 157 w 315"/>
                    <a:gd name="T1" fmla="*/ 116 h 511"/>
                    <a:gd name="T2" fmla="*/ 174 w 315"/>
                    <a:gd name="T3" fmla="*/ 113 h 511"/>
                    <a:gd name="T4" fmla="*/ 187 w 315"/>
                    <a:gd name="T5" fmla="*/ 104 h 511"/>
                    <a:gd name="T6" fmla="*/ 196 w 315"/>
                    <a:gd name="T7" fmla="*/ 89 h 511"/>
                    <a:gd name="T8" fmla="*/ 200 w 315"/>
                    <a:gd name="T9" fmla="*/ 73 h 511"/>
                    <a:gd name="T10" fmla="*/ 199 w 315"/>
                    <a:gd name="T11" fmla="*/ 64 h 511"/>
                    <a:gd name="T12" fmla="*/ 193 w 315"/>
                    <a:gd name="T13" fmla="*/ 49 h 511"/>
                    <a:gd name="T14" fmla="*/ 181 w 315"/>
                    <a:gd name="T15" fmla="*/ 37 h 511"/>
                    <a:gd name="T16" fmla="*/ 166 w 315"/>
                    <a:gd name="T17" fmla="*/ 30 h 511"/>
                    <a:gd name="T18" fmla="*/ 157 w 315"/>
                    <a:gd name="T19" fmla="*/ 30 h 511"/>
                    <a:gd name="T20" fmla="*/ 139 w 315"/>
                    <a:gd name="T21" fmla="*/ 32 h 511"/>
                    <a:gd name="T22" fmla="*/ 126 w 315"/>
                    <a:gd name="T23" fmla="*/ 41 h 511"/>
                    <a:gd name="T24" fmla="*/ 117 w 315"/>
                    <a:gd name="T25" fmla="*/ 56 h 511"/>
                    <a:gd name="T26" fmla="*/ 114 w 315"/>
                    <a:gd name="T27" fmla="*/ 73 h 511"/>
                    <a:gd name="T28" fmla="*/ 114 w 315"/>
                    <a:gd name="T29" fmla="*/ 82 h 511"/>
                    <a:gd name="T30" fmla="*/ 122 w 315"/>
                    <a:gd name="T31" fmla="*/ 97 h 511"/>
                    <a:gd name="T32" fmla="*/ 132 w 315"/>
                    <a:gd name="T33" fmla="*/ 109 h 511"/>
                    <a:gd name="T34" fmla="*/ 148 w 315"/>
                    <a:gd name="T35" fmla="*/ 115 h 511"/>
                    <a:gd name="T36" fmla="*/ 157 w 315"/>
                    <a:gd name="T37" fmla="*/ 116 h 511"/>
                    <a:gd name="T38" fmla="*/ 309 w 315"/>
                    <a:gd name="T39" fmla="*/ 3 h 511"/>
                    <a:gd name="T40" fmla="*/ 294 w 315"/>
                    <a:gd name="T41" fmla="*/ 0 h 511"/>
                    <a:gd name="T42" fmla="*/ 280 w 315"/>
                    <a:gd name="T43" fmla="*/ 6 h 511"/>
                    <a:gd name="T44" fmla="*/ 131 w 315"/>
                    <a:gd name="T45" fmla="*/ 128 h 511"/>
                    <a:gd name="T46" fmla="*/ 36 w 315"/>
                    <a:gd name="T47" fmla="*/ 6 h 511"/>
                    <a:gd name="T48" fmla="*/ 22 w 315"/>
                    <a:gd name="T49" fmla="*/ 0 h 511"/>
                    <a:gd name="T50" fmla="*/ 7 w 315"/>
                    <a:gd name="T51" fmla="*/ 3 h 511"/>
                    <a:gd name="T52" fmla="*/ 3 w 315"/>
                    <a:gd name="T53" fmla="*/ 9 h 511"/>
                    <a:gd name="T54" fmla="*/ 1 w 315"/>
                    <a:gd name="T55" fmla="*/ 24 h 511"/>
                    <a:gd name="T56" fmla="*/ 110 w 315"/>
                    <a:gd name="T57" fmla="*/ 166 h 511"/>
                    <a:gd name="T58" fmla="*/ 113 w 315"/>
                    <a:gd name="T59" fmla="*/ 169 h 511"/>
                    <a:gd name="T60" fmla="*/ 113 w 315"/>
                    <a:gd name="T61" fmla="*/ 255 h 511"/>
                    <a:gd name="T62" fmla="*/ 113 w 315"/>
                    <a:gd name="T63" fmla="*/ 317 h 511"/>
                    <a:gd name="T64" fmla="*/ 113 w 315"/>
                    <a:gd name="T65" fmla="*/ 318 h 511"/>
                    <a:gd name="T66" fmla="*/ 113 w 315"/>
                    <a:gd name="T67" fmla="*/ 492 h 511"/>
                    <a:gd name="T68" fmla="*/ 114 w 315"/>
                    <a:gd name="T69" fmla="*/ 499 h 511"/>
                    <a:gd name="T70" fmla="*/ 125 w 315"/>
                    <a:gd name="T71" fmla="*/ 510 h 511"/>
                    <a:gd name="T72" fmla="*/ 134 w 315"/>
                    <a:gd name="T73" fmla="*/ 511 h 511"/>
                    <a:gd name="T74" fmla="*/ 148 w 315"/>
                    <a:gd name="T75" fmla="*/ 505 h 511"/>
                    <a:gd name="T76" fmla="*/ 154 w 315"/>
                    <a:gd name="T77" fmla="*/ 492 h 511"/>
                    <a:gd name="T78" fmla="*/ 162 w 315"/>
                    <a:gd name="T79" fmla="*/ 342 h 511"/>
                    <a:gd name="T80" fmla="*/ 162 w 315"/>
                    <a:gd name="T81" fmla="*/ 492 h 511"/>
                    <a:gd name="T82" fmla="*/ 168 w 315"/>
                    <a:gd name="T83" fmla="*/ 505 h 511"/>
                    <a:gd name="T84" fmla="*/ 182 w 315"/>
                    <a:gd name="T85" fmla="*/ 511 h 511"/>
                    <a:gd name="T86" fmla="*/ 190 w 315"/>
                    <a:gd name="T87" fmla="*/ 510 h 511"/>
                    <a:gd name="T88" fmla="*/ 202 w 315"/>
                    <a:gd name="T89" fmla="*/ 499 h 511"/>
                    <a:gd name="T90" fmla="*/ 203 w 315"/>
                    <a:gd name="T91" fmla="*/ 323 h 511"/>
                    <a:gd name="T92" fmla="*/ 203 w 315"/>
                    <a:gd name="T93" fmla="*/ 321 h 511"/>
                    <a:gd name="T94" fmla="*/ 203 w 315"/>
                    <a:gd name="T95" fmla="*/ 317 h 511"/>
                    <a:gd name="T96" fmla="*/ 203 w 315"/>
                    <a:gd name="T97" fmla="*/ 169 h 511"/>
                    <a:gd name="T98" fmla="*/ 312 w 315"/>
                    <a:gd name="T99" fmla="*/ 31 h 511"/>
                    <a:gd name="T100" fmla="*/ 315 w 315"/>
                    <a:gd name="T101" fmla="*/ 24 h 511"/>
                    <a:gd name="T102" fmla="*/ 313 w 315"/>
                    <a:gd name="T103" fmla="*/ 9 h 511"/>
                    <a:gd name="T104" fmla="*/ 309 w 315"/>
                    <a:gd name="T105" fmla="*/ 3 h 5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15" h="511">
                      <a:moveTo>
                        <a:pt x="157" y="116"/>
                      </a:moveTo>
                      <a:lnTo>
                        <a:pt x="157" y="116"/>
                      </a:lnTo>
                      <a:lnTo>
                        <a:pt x="166" y="115"/>
                      </a:lnTo>
                      <a:lnTo>
                        <a:pt x="174" y="113"/>
                      </a:lnTo>
                      <a:lnTo>
                        <a:pt x="181" y="109"/>
                      </a:lnTo>
                      <a:lnTo>
                        <a:pt x="187" y="104"/>
                      </a:lnTo>
                      <a:lnTo>
                        <a:pt x="193" y="97"/>
                      </a:lnTo>
                      <a:lnTo>
                        <a:pt x="196" y="89"/>
                      </a:lnTo>
                      <a:lnTo>
                        <a:pt x="199" y="82"/>
                      </a:lnTo>
                      <a:lnTo>
                        <a:pt x="200" y="73"/>
                      </a:lnTo>
                      <a:lnTo>
                        <a:pt x="200" y="73"/>
                      </a:lnTo>
                      <a:lnTo>
                        <a:pt x="199" y="64"/>
                      </a:lnTo>
                      <a:lnTo>
                        <a:pt x="196" y="56"/>
                      </a:lnTo>
                      <a:lnTo>
                        <a:pt x="193" y="49"/>
                      </a:lnTo>
                      <a:lnTo>
                        <a:pt x="187" y="41"/>
                      </a:lnTo>
                      <a:lnTo>
                        <a:pt x="181" y="37"/>
                      </a:lnTo>
                      <a:lnTo>
                        <a:pt x="174" y="32"/>
                      </a:lnTo>
                      <a:lnTo>
                        <a:pt x="166" y="30"/>
                      </a:lnTo>
                      <a:lnTo>
                        <a:pt x="157" y="30"/>
                      </a:lnTo>
                      <a:lnTo>
                        <a:pt x="157" y="30"/>
                      </a:lnTo>
                      <a:lnTo>
                        <a:pt x="148" y="30"/>
                      </a:lnTo>
                      <a:lnTo>
                        <a:pt x="139" y="32"/>
                      </a:lnTo>
                      <a:lnTo>
                        <a:pt x="132" y="37"/>
                      </a:lnTo>
                      <a:lnTo>
                        <a:pt x="126" y="41"/>
                      </a:lnTo>
                      <a:lnTo>
                        <a:pt x="122" y="49"/>
                      </a:lnTo>
                      <a:lnTo>
                        <a:pt x="117" y="56"/>
                      </a:lnTo>
                      <a:lnTo>
                        <a:pt x="114" y="64"/>
                      </a:lnTo>
                      <a:lnTo>
                        <a:pt x="114" y="73"/>
                      </a:lnTo>
                      <a:lnTo>
                        <a:pt x="114" y="73"/>
                      </a:lnTo>
                      <a:lnTo>
                        <a:pt x="114" y="82"/>
                      </a:lnTo>
                      <a:lnTo>
                        <a:pt x="117" y="89"/>
                      </a:lnTo>
                      <a:lnTo>
                        <a:pt x="122" y="97"/>
                      </a:lnTo>
                      <a:lnTo>
                        <a:pt x="126" y="104"/>
                      </a:lnTo>
                      <a:lnTo>
                        <a:pt x="132" y="109"/>
                      </a:lnTo>
                      <a:lnTo>
                        <a:pt x="139" y="113"/>
                      </a:lnTo>
                      <a:lnTo>
                        <a:pt x="148" y="115"/>
                      </a:lnTo>
                      <a:lnTo>
                        <a:pt x="157" y="116"/>
                      </a:lnTo>
                      <a:lnTo>
                        <a:pt x="157" y="116"/>
                      </a:lnTo>
                      <a:close/>
                      <a:moveTo>
                        <a:pt x="309" y="3"/>
                      </a:moveTo>
                      <a:lnTo>
                        <a:pt x="309" y="3"/>
                      </a:lnTo>
                      <a:lnTo>
                        <a:pt x="301" y="0"/>
                      </a:lnTo>
                      <a:lnTo>
                        <a:pt x="294" y="0"/>
                      </a:lnTo>
                      <a:lnTo>
                        <a:pt x="286" y="1"/>
                      </a:lnTo>
                      <a:lnTo>
                        <a:pt x="280" y="6"/>
                      </a:lnTo>
                      <a:lnTo>
                        <a:pt x="185" y="128"/>
                      </a:lnTo>
                      <a:lnTo>
                        <a:pt x="131" y="128"/>
                      </a:lnTo>
                      <a:lnTo>
                        <a:pt x="36" y="6"/>
                      </a:lnTo>
                      <a:lnTo>
                        <a:pt x="36" y="6"/>
                      </a:lnTo>
                      <a:lnTo>
                        <a:pt x="30" y="1"/>
                      </a:lnTo>
                      <a:lnTo>
                        <a:pt x="22" y="0"/>
                      </a:lnTo>
                      <a:lnTo>
                        <a:pt x="15" y="0"/>
                      </a:lnTo>
                      <a:lnTo>
                        <a:pt x="7" y="3"/>
                      </a:lnTo>
                      <a:lnTo>
                        <a:pt x="7" y="3"/>
                      </a:lnTo>
                      <a:lnTo>
                        <a:pt x="3" y="9"/>
                      </a:lnTo>
                      <a:lnTo>
                        <a:pt x="0" y="16"/>
                      </a:lnTo>
                      <a:lnTo>
                        <a:pt x="1" y="24"/>
                      </a:lnTo>
                      <a:lnTo>
                        <a:pt x="4" y="31"/>
                      </a:lnTo>
                      <a:lnTo>
                        <a:pt x="110" y="166"/>
                      </a:lnTo>
                      <a:lnTo>
                        <a:pt x="110" y="166"/>
                      </a:lnTo>
                      <a:lnTo>
                        <a:pt x="113" y="169"/>
                      </a:lnTo>
                      <a:lnTo>
                        <a:pt x="113" y="257"/>
                      </a:lnTo>
                      <a:lnTo>
                        <a:pt x="113" y="255"/>
                      </a:lnTo>
                      <a:lnTo>
                        <a:pt x="113" y="317"/>
                      </a:lnTo>
                      <a:lnTo>
                        <a:pt x="113" y="317"/>
                      </a:lnTo>
                      <a:lnTo>
                        <a:pt x="113" y="318"/>
                      </a:lnTo>
                      <a:lnTo>
                        <a:pt x="113" y="318"/>
                      </a:lnTo>
                      <a:lnTo>
                        <a:pt x="113" y="323"/>
                      </a:lnTo>
                      <a:lnTo>
                        <a:pt x="113" y="492"/>
                      </a:lnTo>
                      <a:lnTo>
                        <a:pt x="113" y="492"/>
                      </a:lnTo>
                      <a:lnTo>
                        <a:pt x="114" y="499"/>
                      </a:lnTo>
                      <a:lnTo>
                        <a:pt x="119" y="505"/>
                      </a:lnTo>
                      <a:lnTo>
                        <a:pt x="125" y="510"/>
                      </a:lnTo>
                      <a:lnTo>
                        <a:pt x="134" y="511"/>
                      </a:lnTo>
                      <a:lnTo>
                        <a:pt x="134" y="511"/>
                      </a:lnTo>
                      <a:lnTo>
                        <a:pt x="141" y="510"/>
                      </a:lnTo>
                      <a:lnTo>
                        <a:pt x="148" y="505"/>
                      </a:lnTo>
                      <a:lnTo>
                        <a:pt x="151" y="499"/>
                      </a:lnTo>
                      <a:lnTo>
                        <a:pt x="154" y="492"/>
                      </a:lnTo>
                      <a:lnTo>
                        <a:pt x="154" y="342"/>
                      </a:lnTo>
                      <a:lnTo>
                        <a:pt x="162" y="342"/>
                      </a:lnTo>
                      <a:lnTo>
                        <a:pt x="162" y="492"/>
                      </a:lnTo>
                      <a:lnTo>
                        <a:pt x="162" y="492"/>
                      </a:lnTo>
                      <a:lnTo>
                        <a:pt x="163" y="499"/>
                      </a:lnTo>
                      <a:lnTo>
                        <a:pt x="168" y="505"/>
                      </a:lnTo>
                      <a:lnTo>
                        <a:pt x="175" y="510"/>
                      </a:lnTo>
                      <a:lnTo>
                        <a:pt x="182" y="511"/>
                      </a:lnTo>
                      <a:lnTo>
                        <a:pt x="182" y="511"/>
                      </a:lnTo>
                      <a:lnTo>
                        <a:pt x="190" y="510"/>
                      </a:lnTo>
                      <a:lnTo>
                        <a:pt x="197" y="505"/>
                      </a:lnTo>
                      <a:lnTo>
                        <a:pt x="202" y="499"/>
                      </a:lnTo>
                      <a:lnTo>
                        <a:pt x="203" y="492"/>
                      </a:lnTo>
                      <a:lnTo>
                        <a:pt x="203" y="323"/>
                      </a:lnTo>
                      <a:lnTo>
                        <a:pt x="203" y="323"/>
                      </a:lnTo>
                      <a:lnTo>
                        <a:pt x="203" y="321"/>
                      </a:lnTo>
                      <a:lnTo>
                        <a:pt x="203" y="321"/>
                      </a:lnTo>
                      <a:lnTo>
                        <a:pt x="203" y="317"/>
                      </a:lnTo>
                      <a:lnTo>
                        <a:pt x="203" y="169"/>
                      </a:lnTo>
                      <a:lnTo>
                        <a:pt x="203" y="169"/>
                      </a:lnTo>
                      <a:lnTo>
                        <a:pt x="206" y="166"/>
                      </a:lnTo>
                      <a:lnTo>
                        <a:pt x="312" y="31"/>
                      </a:lnTo>
                      <a:lnTo>
                        <a:pt x="312" y="31"/>
                      </a:lnTo>
                      <a:lnTo>
                        <a:pt x="315" y="24"/>
                      </a:lnTo>
                      <a:lnTo>
                        <a:pt x="315" y="16"/>
                      </a:lnTo>
                      <a:lnTo>
                        <a:pt x="313" y="9"/>
                      </a:lnTo>
                      <a:lnTo>
                        <a:pt x="309" y="3"/>
                      </a:lnTo>
                      <a:lnTo>
                        <a:pt x="309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ZA" kern="0" dirty="0">
                    <a:solidFill>
                      <a:srgbClr val="002776"/>
                    </a:solidFill>
                  </a:endParaRPr>
                </a:p>
              </p:txBody>
            </p:sp>
          </p:grpSp>
        </p:grpSp>
        <p:sp>
          <p:nvSpPr>
            <p:cNvPr id="47" name="TextBox 46"/>
            <p:cNvSpPr txBox="1"/>
            <p:nvPr/>
          </p:nvSpPr>
          <p:spPr>
            <a:xfrm>
              <a:off x="1994189" y="2674132"/>
              <a:ext cx="6239886" cy="889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rgbClr val="000000"/>
                  </a:solidFill>
                </a:rPr>
                <a:t>Incluir critérios de procura e adaptação à camada de população do decreto 127/2002, a fim de rever a definição dos tipos de estabelecimentos usados para a planificação;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rgbClr val="000000"/>
                  </a:solidFill>
                </a:rPr>
                <a:t>Elaborar uma lista de serviços essenciais a serem prestados nos níveis de cuidados primário e secundário, como forma de orientar a alocação estratégica.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rgbClr val="000000"/>
                  </a:solidFill>
                </a:rPr>
                <a:t>Avaliar resultados do piloto da formula de Equinet</a:t>
              </a:r>
            </a:p>
          </p:txBody>
        </p:sp>
      </p:grpSp>
      <p:sp>
        <p:nvSpPr>
          <p:cNvPr id="4" name="Speech Bubble: Oval 3"/>
          <p:cNvSpPr/>
          <p:nvPr/>
        </p:nvSpPr>
        <p:spPr>
          <a:xfrm>
            <a:off x="7239000" y="3175951"/>
            <a:ext cx="2658315" cy="1489000"/>
          </a:xfrm>
          <a:prstGeom prst="wedgeEllipseCallout">
            <a:avLst>
              <a:gd name="adj1" fmla="val -47436"/>
              <a:gd name="adj2" fmla="val 5853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Como relacionar a alocação com o peso </a:t>
            </a:r>
            <a:r>
              <a:rPr lang="pt-PT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actual</a:t>
            </a:r>
            <a:r>
              <a:rPr lang="pt-PT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das doenças?</a:t>
            </a:r>
          </a:p>
        </p:txBody>
      </p:sp>
    </p:spTree>
    <p:extLst>
      <p:ext uri="{BB962C8B-B14F-4D97-AF65-F5344CB8AC3E}">
        <p14:creationId xmlns="" xmlns:p14="http://schemas.microsoft.com/office/powerpoint/2010/main" val="2375743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42006" name="think-cell Slide" r:id="rId5" imgW="360" imgH="360" progId="">
              <p:embed/>
            </p:oleObj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14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54387" y="262668"/>
            <a:ext cx="5190851" cy="707886"/>
          </a:xfrm>
          <a:prstGeom prst="rect">
            <a:avLst/>
          </a:prstGeom>
          <a:solidFill>
            <a:srgbClr val="99FF3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r>
              <a:rPr lang="pt-PT" sz="2000" dirty="0"/>
              <a:t>Melhorar a eficiência da alocação ao sector da saúde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28914" y="-1600200"/>
            <a:ext cx="8152273" cy="4680581"/>
            <a:chOff x="991727" y="1443965"/>
            <a:chExt cx="8152273" cy="4416544"/>
          </a:xfrm>
        </p:grpSpPr>
        <p:sp>
          <p:nvSpPr>
            <p:cNvPr id="9" name="TextBox 8"/>
            <p:cNvSpPr txBox="1"/>
            <p:nvPr/>
          </p:nvSpPr>
          <p:spPr>
            <a:xfrm>
              <a:off x="1759638" y="4770060"/>
              <a:ext cx="7384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Introduzir seguros de saúde</a:t>
              </a:r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auto">
            <a:xfrm>
              <a:off x="1218240" y="1443965"/>
              <a:ext cx="40106" cy="41538"/>
            </a:xfrm>
            <a:custGeom>
              <a:avLst/>
              <a:gdLst>
                <a:gd name="T0" fmla="*/ 88 w 112"/>
                <a:gd name="T1" fmla="*/ 106 h 116"/>
                <a:gd name="T2" fmla="*/ 88 w 112"/>
                <a:gd name="T3" fmla="*/ 106 h 116"/>
                <a:gd name="T4" fmla="*/ 98 w 112"/>
                <a:gd name="T5" fmla="*/ 98 h 116"/>
                <a:gd name="T6" fmla="*/ 104 w 112"/>
                <a:gd name="T7" fmla="*/ 88 h 116"/>
                <a:gd name="T8" fmla="*/ 108 w 112"/>
                <a:gd name="T9" fmla="*/ 78 h 116"/>
                <a:gd name="T10" fmla="*/ 112 w 112"/>
                <a:gd name="T11" fmla="*/ 68 h 116"/>
                <a:gd name="T12" fmla="*/ 112 w 112"/>
                <a:gd name="T13" fmla="*/ 58 h 116"/>
                <a:gd name="T14" fmla="*/ 112 w 112"/>
                <a:gd name="T15" fmla="*/ 46 h 116"/>
                <a:gd name="T16" fmla="*/ 108 w 112"/>
                <a:gd name="T17" fmla="*/ 36 h 116"/>
                <a:gd name="T18" fmla="*/ 104 w 112"/>
                <a:gd name="T19" fmla="*/ 28 h 116"/>
                <a:gd name="T20" fmla="*/ 104 w 112"/>
                <a:gd name="T21" fmla="*/ 28 h 116"/>
                <a:gd name="T22" fmla="*/ 96 w 112"/>
                <a:gd name="T23" fmla="*/ 18 h 116"/>
                <a:gd name="T24" fmla="*/ 88 w 112"/>
                <a:gd name="T25" fmla="*/ 10 h 116"/>
                <a:gd name="T26" fmla="*/ 78 w 112"/>
                <a:gd name="T27" fmla="*/ 4 h 116"/>
                <a:gd name="T28" fmla="*/ 68 w 112"/>
                <a:gd name="T29" fmla="*/ 2 h 116"/>
                <a:gd name="T30" fmla="*/ 56 w 112"/>
                <a:gd name="T31" fmla="*/ 0 h 116"/>
                <a:gd name="T32" fmla="*/ 46 w 112"/>
                <a:gd name="T33" fmla="*/ 2 h 116"/>
                <a:gd name="T34" fmla="*/ 34 w 112"/>
                <a:gd name="T35" fmla="*/ 6 h 116"/>
                <a:gd name="T36" fmla="*/ 22 w 112"/>
                <a:gd name="T37" fmla="*/ 12 h 116"/>
                <a:gd name="T38" fmla="*/ 22 w 112"/>
                <a:gd name="T39" fmla="*/ 12 h 116"/>
                <a:gd name="T40" fmla="*/ 14 w 112"/>
                <a:gd name="T41" fmla="*/ 18 h 116"/>
                <a:gd name="T42" fmla="*/ 8 w 112"/>
                <a:gd name="T43" fmla="*/ 26 h 116"/>
                <a:gd name="T44" fmla="*/ 4 w 112"/>
                <a:gd name="T45" fmla="*/ 36 h 116"/>
                <a:gd name="T46" fmla="*/ 0 w 112"/>
                <a:gd name="T47" fmla="*/ 46 h 116"/>
                <a:gd name="T48" fmla="*/ 0 w 112"/>
                <a:gd name="T49" fmla="*/ 58 h 116"/>
                <a:gd name="T50" fmla="*/ 0 w 112"/>
                <a:gd name="T51" fmla="*/ 68 h 116"/>
                <a:gd name="T52" fmla="*/ 4 w 112"/>
                <a:gd name="T53" fmla="*/ 80 h 116"/>
                <a:gd name="T54" fmla="*/ 10 w 112"/>
                <a:gd name="T55" fmla="*/ 90 h 116"/>
                <a:gd name="T56" fmla="*/ 10 w 112"/>
                <a:gd name="T57" fmla="*/ 90 h 116"/>
                <a:gd name="T58" fmla="*/ 18 w 112"/>
                <a:gd name="T59" fmla="*/ 100 h 116"/>
                <a:gd name="T60" fmla="*/ 28 w 112"/>
                <a:gd name="T61" fmla="*/ 106 h 116"/>
                <a:gd name="T62" fmla="*/ 36 w 112"/>
                <a:gd name="T63" fmla="*/ 112 h 116"/>
                <a:gd name="T64" fmla="*/ 46 w 112"/>
                <a:gd name="T65" fmla="*/ 116 h 116"/>
                <a:gd name="T66" fmla="*/ 56 w 112"/>
                <a:gd name="T67" fmla="*/ 116 h 116"/>
                <a:gd name="T68" fmla="*/ 68 w 112"/>
                <a:gd name="T69" fmla="*/ 116 h 116"/>
                <a:gd name="T70" fmla="*/ 78 w 112"/>
                <a:gd name="T71" fmla="*/ 112 h 116"/>
                <a:gd name="T72" fmla="*/ 88 w 112"/>
                <a:gd name="T73" fmla="*/ 106 h 116"/>
                <a:gd name="T74" fmla="*/ 88 w 112"/>
                <a:gd name="T75" fmla="*/ 10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" h="116">
                  <a:moveTo>
                    <a:pt x="88" y="106"/>
                  </a:moveTo>
                  <a:lnTo>
                    <a:pt x="88" y="106"/>
                  </a:lnTo>
                  <a:lnTo>
                    <a:pt x="98" y="98"/>
                  </a:lnTo>
                  <a:lnTo>
                    <a:pt x="104" y="88"/>
                  </a:lnTo>
                  <a:lnTo>
                    <a:pt x="108" y="78"/>
                  </a:lnTo>
                  <a:lnTo>
                    <a:pt x="112" y="68"/>
                  </a:lnTo>
                  <a:lnTo>
                    <a:pt x="112" y="58"/>
                  </a:lnTo>
                  <a:lnTo>
                    <a:pt x="112" y="46"/>
                  </a:lnTo>
                  <a:lnTo>
                    <a:pt x="108" y="36"/>
                  </a:lnTo>
                  <a:lnTo>
                    <a:pt x="104" y="28"/>
                  </a:lnTo>
                  <a:lnTo>
                    <a:pt x="104" y="28"/>
                  </a:lnTo>
                  <a:lnTo>
                    <a:pt x="96" y="18"/>
                  </a:lnTo>
                  <a:lnTo>
                    <a:pt x="88" y="10"/>
                  </a:lnTo>
                  <a:lnTo>
                    <a:pt x="78" y="4"/>
                  </a:lnTo>
                  <a:lnTo>
                    <a:pt x="68" y="2"/>
                  </a:lnTo>
                  <a:lnTo>
                    <a:pt x="56" y="0"/>
                  </a:lnTo>
                  <a:lnTo>
                    <a:pt x="46" y="2"/>
                  </a:lnTo>
                  <a:lnTo>
                    <a:pt x="34" y="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4" y="18"/>
                  </a:lnTo>
                  <a:lnTo>
                    <a:pt x="8" y="26"/>
                  </a:lnTo>
                  <a:lnTo>
                    <a:pt x="4" y="36"/>
                  </a:lnTo>
                  <a:lnTo>
                    <a:pt x="0" y="46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4" y="8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8" y="100"/>
                  </a:lnTo>
                  <a:lnTo>
                    <a:pt x="28" y="106"/>
                  </a:lnTo>
                  <a:lnTo>
                    <a:pt x="36" y="112"/>
                  </a:lnTo>
                  <a:lnTo>
                    <a:pt x="46" y="116"/>
                  </a:lnTo>
                  <a:lnTo>
                    <a:pt x="56" y="116"/>
                  </a:lnTo>
                  <a:lnTo>
                    <a:pt x="68" y="116"/>
                  </a:lnTo>
                  <a:lnTo>
                    <a:pt x="78" y="112"/>
                  </a:lnTo>
                  <a:lnTo>
                    <a:pt x="88" y="106"/>
                  </a:lnTo>
                  <a:lnTo>
                    <a:pt x="88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t-PT" dirty="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152514" y="3365057"/>
              <a:ext cx="226341" cy="170903"/>
              <a:chOff x="4937125" y="2746375"/>
              <a:chExt cx="508000" cy="355600"/>
            </a:xfrm>
            <a:solidFill>
              <a:schemeClr val="bg1"/>
            </a:solidFill>
          </p:grpSpPr>
          <p:sp>
            <p:nvSpPr>
              <p:cNvPr id="32" name="Rectangle 47"/>
              <p:cNvSpPr>
                <a:spLocks noChangeArrowheads="1"/>
              </p:cNvSpPr>
              <p:nvPr/>
            </p:nvSpPr>
            <p:spPr bwMode="auto">
              <a:xfrm>
                <a:off x="5056188" y="2801938"/>
                <a:ext cx="268288" cy="381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PT" kern="0" dirty="0">
                  <a:solidFill>
                    <a:srgbClr val="002776"/>
                  </a:solidFill>
                </a:endParaRPr>
              </a:p>
            </p:txBody>
          </p:sp>
          <p:sp>
            <p:nvSpPr>
              <p:cNvPr id="33" name="Rectangle 48"/>
              <p:cNvSpPr>
                <a:spLocks noChangeArrowheads="1"/>
              </p:cNvSpPr>
              <p:nvPr/>
            </p:nvSpPr>
            <p:spPr bwMode="auto">
              <a:xfrm>
                <a:off x="5056188" y="2876550"/>
                <a:ext cx="268288" cy="365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PT" kern="0" dirty="0">
                  <a:solidFill>
                    <a:srgbClr val="002776"/>
                  </a:solidFill>
                </a:endParaRPr>
              </a:p>
            </p:txBody>
          </p:sp>
          <p:sp>
            <p:nvSpPr>
              <p:cNvPr id="34" name="Freeform 44"/>
              <p:cNvSpPr>
                <a:spLocks/>
              </p:cNvSpPr>
              <p:nvPr/>
            </p:nvSpPr>
            <p:spPr bwMode="auto">
              <a:xfrm>
                <a:off x="4937125" y="2746375"/>
                <a:ext cx="508000" cy="355600"/>
              </a:xfrm>
              <a:custGeom>
                <a:avLst/>
                <a:gdLst>
                  <a:gd name="T0" fmla="*/ 309 w 9920"/>
                  <a:gd name="T1" fmla="*/ 1268 h 6940"/>
                  <a:gd name="T2" fmla="*/ 331 w 9920"/>
                  <a:gd name="T3" fmla="*/ 1056 h 6940"/>
                  <a:gd name="T4" fmla="*/ 372 w 9920"/>
                  <a:gd name="T5" fmla="*/ 874 h 6940"/>
                  <a:gd name="T6" fmla="*/ 432 w 9920"/>
                  <a:gd name="T7" fmla="*/ 719 h 6940"/>
                  <a:gd name="T8" fmla="*/ 510 w 9920"/>
                  <a:gd name="T9" fmla="*/ 590 h 6940"/>
                  <a:gd name="T10" fmla="*/ 605 w 9920"/>
                  <a:gd name="T11" fmla="*/ 486 h 6940"/>
                  <a:gd name="T12" fmla="*/ 717 w 9920"/>
                  <a:gd name="T13" fmla="*/ 405 h 6940"/>
                  <a:gd name="T14" fmla="*/ 846 w 9920"/>
                  <a:gd name="T15" fmla="*/ 345 h 6940"/>
                  <a:gd name="T16" fmla="*/ 989 w 9920"/>
                  <a:gd name="T17" fmla="*/ 304 h 6940"/>
                  <a:gd name="T18" fmla="*/ 1149 w 9920"/>
                  <a:gd name="T19" fmla="*/ 281 h 6940"/>
                  <a:gd name="T20" fmla="*/ 1324 w 9920"/>
                  <a:gd name="T21" fmla="*/ 274 h 6940"/>
                  <a:gd name="T22" fmla="*/ 8717 w 9920"/>
                  <a:gd name="T23" fmla="*/ 277 h 6940"/>
                  <a:gd name="T24" fmla="*/ 8885 w 9920"/>
                  <a:gd name="T25" fmla="*/ 293 h 6940"/>
                  <a:gd name="T26" fmla="*/ 9037 w 9920"/>
                  <a:gd name="T27" fmla="*/ 327 h 6940"/>
                  <a:gd name="T28" fmla="*/ 9171 w 9920"/>
                  <a:gd name="T29" fmla="*/ 377 h 6940"/>
                  <a:gd name="T30" fmla="*/ 9288 w 9920"/>
                  <a:gd name="T31" fmla="*/ 450 h 6940"/>
                  <a:gd name="T32" fmla="*/ 9388 w 9920"/>
                  <a:gd name="T33" fmla="*/ 544 h 6940"/>
                  <a:gd name="T34" fmla="*/ 9469 w 9920"/>
                  <a:gd name="T35" fmla="*/ 663 h 6940"/>
                  <a:gd name="T36" fmla="*/ 9533 w 9920"/>
                  <a:gd name="T37" fmla="*/ 809 h 6940"/>
                  <a:gd name="T38" fmla="*/ 9579 w 9920"/>
                  <a:gd name="T39" fmla="*/ 984 h 6940"/>
                  <a:gd name="T40" fmla="*/ 9606 w 9920"/>
                  <a:gd name="T41" fmla="*/ 1189 h 6940"/>
                  <a:gd name="T42" fmla="*/ 9616 w 9920"/>
                  <a:gd name="T43" fmla="*/ 1428 h 6940"/>
                  <a:gd name="T44" fmla="*/ 9920 w 9920"/>
                  <a:gd name="T45" fmla="*/ 1086 h 6940"/>
                  <a:gd name="T46" fmla="*/ 9908 w 9920"/>
                  <a:gd name="T47" fmla="*/ 921 h 6940"/>
                  <a:gd name="T48" fmla="*/ 9871 w 9920"/>
                  <a:gd name="T49" fmla="*/ 763 h 6940"/>
                  <a:gd name="T50" fmla="*/ 9812 w 9920"/>
                  <a:gd name="T51" fmla="*/ 616 h 6940"/>
                  <a:gd name="T52" fmla="*/ 9734 w 9920"/>
                  <a:gd name="T53" fmla="*/ 479 h 6940"/>
                  <a:gd name="T54" fmla="*/ 9638 w 9920"/>
                  <a:gd name="T55" fmla="*/ 356 h 6940"/>
                  <a:gd name="T56" fmla="*/ 9524 w 9920"/>
                  <a:gd name="T57" fmla="*/ 248 h 6940"/>
                  <a:gd name="T58" fmla="*/ 9397 w 9920"/>
                  <a:gd name="T59" fmla="*/ 158 h 6940"/>
                  <a:gd name="T60" fmla="*/ 9256 w 9920"/>
                  <a:gd name="T61" fmla="*/ 85 h 6940"/>
                  <a:gd name="T62" fmla="*/ 9105 w 9920"/>
                  <a:gd name="T63" fmla="*/ 34 h 6940"/>
                  <a:gd name="T64" fmla="*/ 8945 w 9920"/>
                  <a:gd name="T65" fmla="*/ 6 h 6940"/>
                  <a:gd name="T66" fmla="*/ 1086 w 9920"/>
                  <a:gd name="T67" fmla="*/ 0 h 6940"/>
                  <a:gd name="T68" fmla="*/ 920 w 9920"/>
                  <a:gd name="T69" fmla="*/ 12 h 6940"/>
                  <a:gd name="T70" fmla="*/ 764 w 9920"/>
                  <a:gd name="T71" fmla="*/ 49 h 6940"/>
                  <a:gd name="T72" fmla="*/ 615 w 9920"/>
                  <a:gd name="T73" fmla="*/ 107 h 6940"/>
                  <a:gd name="T74" fmla="*/ 480 w 9920"/>
                  <a:gd name="T75" fmla="*/ 186 h 6940"/>
                  <a:gd name="T76" fmla="*/ 356 w 9920"/>
                  <a:gd name="T77" fmla="*/ 282 h 6940"/>
                  <a:gd name="T78" fmla="*/ 248 w 9920"/>
                  <a:gd name="T79" fmla="*/ 395 h 6940"/>
                  <a:gd name="T80" fmla="*/ 157 w 9920"/>
                  <a:gd name="T81" fmla="*/ 523 h 6940"/>
                  <a:gd name="T82" fmla="*/ 85 w 9920"/>
                  <a:gd name="T83" fmla="*/ 663 h 6940"/>
                  <a:gd name="T84" fmla="*/ 35 w 9920"/>
                  <a:gd name="T85" fmla="*/ 815 h 6940"/>
                  <a:gd name="T86" fmla="*/ 5 w 9920"/>
                  <a:gd name="T87" fmla="*/ 975 h 6940"/>
                  <a:gd name="T88" fmla="*/ 0 w 9920"/>
                  <a:gd name="T89" fmla="*/ 6940 h 69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920" h="6940">
                    <a:moveTo>
                      <a:pt x="304" y="1427"/>
                    </a:moveTo>
                    <a:lnTo>
                      <a:pt x="305" y="1346"/>
                    </a:lnTo>
                    <a:lnTo>
                      <a:pt x="309" y="1268"/>
                    </a:lnTo>
                    <a:lnTo>
                      <a:pt x="314" y="1194"/>
                    </a:lnTo>
                    <a:lnTo>
                      <a:pt x="321" y="1123"/>
                    </a:lnTo>
                    <a:lnTo>
                      <a:pt x="331" y="1056"/>
                    </a:lnTo>
                    <a:lnTo>
                      <a:pt x="342" y="992"/>
                    </a:lnTo>
                    <a:lnTo>
                      <a:pt x="356" y="931"/>
                    </a:lnTo>
                    <a:lnTo>
                      <a:pt x="372" y="874"/>
                    </a:lnTo>
                    <a:lnTo>
                      <a:pt x="391" y="819"/>
                    </a:lnTo>
                    <a:lnTo>
                      <a:pt x="410" y="767"/>
                    </a:lnTo>
                    <a:lnTo>
                      <a:pt x="432" y="719"/>
                    </a:lnTo>
                    <a:lnTo>
                      <a:pt x="456" y="673"/>
                    </a:lnTo>
                    <a:lnTo>
                      <a:pt x="482" y="630"/>
                    </a:lnTo>
                    <a:lnTo>
                      <a:pt x="510" y="590"/>
                    </a:lnTo>
                    <a:lnTo>
                      <a:pt x="539" y="553"/>
                    </a:lnTo>
                    <a:lnTo>
                      <a:pt x="572" y="519"/>
                    </a:lnTo>
                    <a:lnTo>
                      <a:pt x="605" y="486"/>
                    </a:lnTo>
                    <a:lnTo>
                      <a:pt x="640" y="457"/>
                    </a:lnTo>
                    <a:lnTo>
                      <a:pt x="678" y="430"/>
                    </a:lnTo>
                    <a:lnTo>
                      <a:pt x="717" y="405"/>
                    </a:lnTo>
                    <a:lnTo>
                      <a:pt x="758" y="383"/>
                    </a:lnTo>
                    <a:lnTo>
                      <a:pt x="801" y="363"/>
                    </a:lnTo>
                    <a:lnTo>
                      <a:pt x="846" y="345"/>
                    </a:lnTo>
                    <a:lnTo>
                      <a:pt x="892" y="330"/>
                    </a:lnTo>
                    <a:lnTo>
                      <a:pt x="940" y="315"/>
                    </a:lnTo>
                    <a:lnTo>
                      <a:pt x="989" y="304"/>
                    </a:lnTo>
                    <a:lnTo>
                      <a:pt x="1041" y="294"/>
                    </a:lnTo>
                    <a:lnTo>
                      <a:pt x="1094" y="287"/>
                    </a:lnTo>
                    <a:lnTo>
                      <a:pt x="1149" y="281"/>
                    </a:lnTo>
                    <a:lnTo>
                      <a:pt x="1206" y="277"/>
                    </a:lnTo>
                    <a:lnTo>
                      <a:pt x="1264" y="274"/>
                    </a:lnTo>
                    <a:lnTo>
                      <a:pt x="1324" y="274"/>
                    </a:lnTo>
                    <a:lnTo>
                      <a:pt x="8596" y="274"/>
                    </a:lnTo>
                    <a:lnTo>
                      <a:pt x="8657" y="274"/>
                    </a:lnTo>
                    <a:lnTo>
                      <a:pt x="8717" y="277"/>
                    </a:lnTo>
                    <a:lnTo>
                      <a:pt x="8775" y="280"/>
                    </a:lnTo>
                    <a:lnTo>
                      <a:pt x="8831" y="286"/>
                    </a:lnTo>
                    <a:lnTo>
                      <a:pt x="8885" y="293"/>
                    </a:lnTo>
                    <a:lnTo>
                      <a:pt x="8938" y="302"/>
                    </a:lnTo>
                    <a:lnTo>
                      <a:pt x="8988" y="313"/>
                    </a:lnTo>
                    <a:lnTo>
                      <a:pt x="9037" y="327"/>
                    </a:lnTo>
                    <a:lnTo>
                      <a:pt x="9083" y="341"/>
                    </a:lnTo>
                    <a:lnTo>
                      <a:pt x="9128" y="358"/>
                    </a:lnTo>
                    <a:lnTo>
                      <a:pt x="9171" y="377"/>
                    </a:lnTo>
                    <a:lnTo>
                      <a:pt x="9212" y="399"/>
                    </a:lnTo>
                    <a:lnTo>
                      <a:pt x="9251" y="424"/>
                    </a:lnTo>
                    <a:lnTo>
                      <a:pt x="9288" y="450"/>
                    </a:lnTo>
                    <a:lnTo>
                      <a:pt x="9323" y="478"/>
                    </a:lnTo>
                    <a:lnTo>
                      <a:pt x="9356" y="510"/>
                    </a:lnTo>
                    <a:lnTo>
                      <a:pt x="9388" y="544"/>
                    </a:lnTo>
                    <a:lnTo>
                      <a:pt x="9417" y="581"/>
                    </a:lnTo>
                    <a:lnTo>
                      <a:pt x="9443" y="621"/>
                    </a:lnTo>
                    <a:lnTo>
                      <a:pt x="9469" y="663"/>
                    </a:lnTo>
                    <a:lnTo>
                      <a:pt x="9492" y="709"/>
                    </a:lnTo>
                    <a:lnTo>
                      <a:pt x="9514" y="757"/>
                    </a:lnTo>
                    <a:lnTo>
                      <a:pt x="9533" y="809"/>
                    </a:lnTo>
                    <a:lnTo>
                      <a:pt x="9551" y="863"/>
                    </a:lnTo>
                    <a:lnTo>
                      <a:pt x="9566" y="922"/>
                    </a:lnTo>
                    <a:lnTo>
                      <a:pt x="9579" y="984"/>
                    </a:lnTo>
                    <a:lnTo>
                      <a:pt x="9590" y="1048"/>
                    </a:lnTo>
                    <a:lnTo>
                      <a:pt x="9599" y="1117"/>
                    </a:lnTo>
                    <a:lnTo>
                      <a:pt x="9606" y="1189"/>
                    </a:lnTo>
                    <a:lnTo>
                      <a:pt x="9612" y="1265"/>
                    </a:lnTo>
                    <a:lnTo>
                      <a:pt x="9615" y="1344"/>
                    </a:lnTo>
                    <a:lnTo>
                      <a:pt x="9616" y="1428"/>
                    </a:lnTo>
                    <a:lnTo>
                      <a:pt x="9616" y="6940"/>
                    </a:lnTo>
                    <a:lnTo>
                      <a:pt x="9920" y="6940"/>
                    </a:lnTo>
                    <a:lnTo>
                      <a:pt x="9920" y="1086"/>
                    </a:lnTo>
                    <a:lnTo>
                      <a:pt x="9919" y="1030"/>
                    </a:lnTo>
                    <a:lnTo>
                      <a:pt x="9914" y="975"/>
                    </a:lnTo>
                    <a:lnTo>
                      <a:pt x="9908" y="921"/>
                    </a:lnTo>
                    <a:lnTo>
                      <a:pt x="9897" y="868"/>
                    </a:lnTo>
                    <a:lnTo>
                      <a:pt x="9885" y="815"/>
                    </a:lnTo>
                    <a:lnTo>
                      <a:pt x="9871" y="763"/>
                    </a:lnTo>
                    <a:lnTo>
                      <a:pt x="9854" y="713"/>
                    </a:lnTo>
                    <a:lnTo>
                      <a:pt x="9835" y="663"/>
                    </a:lnTo>
                    <a:lnTo>
                      <a:pt x="9812" y="616"/>
                    </a:lnTo>
                    <a:lnTo>
                      <a:pt x="9788" y="568"/>
                    </a:lnTo>
                    <a:lnTo>
                      <a:pt x="9762" y="523"/>
                    </a:lnTo>
                    <a:lnTo>
                      <a:pt x="9734" y="479"/>
                    </a:lnTo>
                    <a:lnTo>
                      <a:pt x="9703" y="437"/>
                    </a:lnTo>
                    <a:lnTo>
                      <a:pt x="9672" y="395"/>
                    </a:lnTo>
                    <a:lnTo>
                      <a:pt x="9638" y="356"/>
                    </a:lnTo>
                    <a:lnTo>
                      <a:pt x="9601" y="318"/>
                    </a:lnTo>
                    <a:lnTo>
                      <a:pt x="9564" y="282"/>
                    </a:lnTo>
                    <a:lnTo>
                      <a:pt x="9524" y="248"/>
                    </a:lnTo>
                    <a:lnTo>
                      <a:pt x="9483" y="216"/>
                    </a:lnTo>
                    <a:lnTo>
                      <a:pt x="9440" y="186"/>
                    </a:lnTo>
                    <a:lnTo>
                      <a:pt x="9397" y="158"/>
                    </a:lnTo>
                    <a:lnTo>
                      <a:pt x="9351" y="131"/>
                    </a:lnTo>
                    <a:lnTo>
                      <a:pt x="9304" y="107"/>
                    </a:lnTo>
                    <a:lnTo>
                      <a:pt x="9256" y="85"/>
                    </a:lnTo>
                    <a:lnTo>
                      <a:pt x="9207" y="66"/>
                    </a:lnTo>
                    <a:lnTo>
                      <a:pt x="9156" y="49"/>
                    </a:lnTo>
                    <a:lnTo>
                      <a:pt x="9105" y="34"/>
                    </a:lnTo>
                    <a:lnTo>
                      <a:pt x="9052" y="22"/>
                    </a:lnTo>
                    <a:lnTo>
                      <a:pt x="8998" y="12"/>
                    </a:lnTo>
                    <a:lnTo>
                      <a:pt x="8945" y="6"/>
                    </a:lnTo>
                    <a:lnTo>
                      <a:pt x="8889" y="1"/>
                    </a:lnTo>
                    <a:lnTo>
                      <a:pt x="8833" y="0"/>
                    </a:lnTo>
                    <a:lnTo>
                      <a:pt x="1086" y="0"/>
                    </a:lnTo>
                    <a:lnTo>
                      <a:pt x="1031" y="1"/>
                    </a:lnTo>
                    <a:lnTo>
                      <a:pt x="975" y="6"/>
                    </a:lnTo>
                    <a:lnTo>
                      <a:pt x="920" y="12"/>
                    </a:lnTo>
                    <a:lnTo>
                      <a:pt x="868" y="22"/>
                    </a:lnTo>
                    <a:lnTo>
                      <a:pt x="815" y="34"/>
                    </a:lnTo>
                    <a:lnTo>
                      <a:pt x="764" y="49"/>
                    </a:lnTo>
                    <a:lnTo>
                      <a:pt x="713" y="66"/>
                    </a:lnTo>
                    <a:lnTo>
                      <a:pt x="664" y="85"/>
                    </a:lnTo>
                    <a:lnTo>
                      <a:pt x="615" y="107"/>
                    </a:lnTo>
                    <a:lnTo>
                      <a:pt x="569" y="131"/>
                    </a:lnTo>
                    <a:lnTo>
                      <a:pt x="523" y="158"/>
                    </a:lnTo>
                    <a:lnTo>
                      <a:pt x="480" y="186"/>
                    </a:lnTo>
                    <a:lnTo>
                      <a:pt x="436" y="216"/>
                    </a:lnTo>
                    <a:lnTo>
                      <a:pt x="396" y="248"/>
                    </a:lnTo>
                    <a:lnTo>
                      <a:pt x="356" y="282"/>
                    </a:lnTo>
                    <a:lnTo>
                      <a:pt x="319" y="318"/>
                    </a:lnTo>
                    <a:lnTo>
                      <a:pt x="282" y="356"/>
                    </a:lnTo>
                    <a:lnTo>
                      <a:pt x="248" y="395"/>
                    </a:lnTo>
                    <a:lnTo>
                      <a:pt x="216" y="437"/>
                    </a:lnTo>
                    <a:lnTo>
                      <a:pt x="185" y="479"/>
                    </a:lnTo>
                    <a:lnTo>
                      <a:pt x="157" y="523"/>
                    </a:lnTo>
                    <a:lnTo>
                      <a:pt x="132" y="568"/>
                    </a:lnTo>
                    <a:lnTo>
                      <a:pt x="107" y="616"/>
                    </a:lnTo>
                    <a:lnTo>
                      <a:pt x="85" y="663"/>
                    </a:lnTo>
                    <a:lnTo>
                      <a:pt x="66" y="713"/>
                    </a:lnTo>
                    <a:lnTo>
                      <a:pt x="49" y="763"/>
                    </a:lnTo>
                    <a:lnTo>
                      <a:pt x="35" y="815"/>
                    </a:lnTo>
                    <a:lnTo>
                      <a:pt x="22" y="868"/>
                    </a:lnTo>
                    <a:lnTo>
                      <a:pt x="12" y="921"/>
                    </a:lnTo>
                    <a:lnTo>
                      <a:pt x="5" y="975"/>
                    </a:lnTo>
                    <a:lnTo>
                      <a:pt x="1" y="1030"/>
                    </a:lnTo>
                    <a:lnTo>
                      <a:pt x="0" y="1086"/>
                    </a:lnTo>
                    <a:lnTo>
                      <a:pt x="0" y="6940"/>
                    </a:lnTo>
                    <a:lnTo>
                      <a:pt x="304" y="6940"/>
                    </a:lnTo>
                    <a:lnTo>
                      <a:pt x="304" y="14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PT" kern="0" dirty="0">
                  <a:solidFill>
                    <a:srgbClr val="002776"/>
                  </a:solidFill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991727" y="4610121"/>
              <a:ext cx="590166" cy="535417"/>
              <a:chOff x="994919" y="3533231"/>
              <a:chExt cx="590166" cy="535417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994919" y="3533231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3" name="Group 269"/>
              <p:cNvGrpSpPr>
                <a:grpSpLocks noChangeAspect="1"/>
              </p:cNvGrpSpPr>
              <p:nvPr/>
            </p:nvGrpSpPr>
            <p:grpSpPr bwMode="auto">
              <a:xfrm>
                <a:off x="1103936" y="3595343"/>
                <a:ext cx="421576" cy="398967"/>
                <a:chOff x="201" y="2609"/>
                <a:chExt cx="317" cy="300"/>
              </a:xfrm>
              <a:solidFill>
                <a:schemeClr val="bg1"/>
              </a:solidFill>
            </p:grpSpPr>
            <p:sp>
              <p:nvSpPr>
                <p:cNvPr id="24" name="Freeform 270"/>
                <p:cNvSpPr>
                  <a:spLocks/>
                </p:cNvSpPr>
                <p:nvPr/>
              </p:nvSpPr>
              <p:spPr bwMode="auto">
                <a:xfrm>
                  <a:off x="421" y="2780"/>
                  <a:ext cx="56" cy="56"/>
                </a:xfrm>
                <a:custGeom>
                  <a:avLst/>
                  <a:gdLst>
                    <a:gd name="T0" fmla="*/ 84 w 112"/>
                    <a:gd name="T1" fmla="*/ 105 h 112"/>
                    <a:gd name="T2" fmla="*/ 84 w 112"/>
                    <a:gd name="T3" fmla="*/ 105 h 112"/>
                    <a:gd name="T4" fmla="*/ 74 w 112"/>
                    <a:gd name="T5" fmla="*/ 110 h 112"/>
                    <a:gd name="T6" fmla="*/ 63 w 112"/>
                    <a:gd name="T7" fmla="*/ 112 h 112"/>
                    <a:gd name="T8" fmla="*/ 52 w 112"/>
                    <a:gd name="T9" fmla="*/ 112 h 112"/>
                    <a:gd name="T10" fmla="*/ 41 w 112"/>
                    <a:gd name="T11" fmla="*/ 111 h 112"/>
                    <a:gd name="T12" fmla="*/ 32 w 112"/>
                    <a:gd name="T13" fmla="*/ 108 h 112"/>
                    <a:gd name="T14" fmla="*/ 22 w 112"/>
                    <a:gd name="T15" fmla="*/ 102 h 112"/>
                    <a:gd name="T16" fmla="*/ 14 w 112"/>
                    <a:gd name="T17" fmla="*/ 94 h 112"/>
                    <a:gd name="T18" fmla="*/ 8 w 112"/>
                    <a:gd name="T19" fmla="*/ 85 h 112"/>
                    <a:gd name="T20" fmla="*/ 8 w 112"/>
                    <a:gd name="T21" fmla="*/ 85 h 112"/>
                    <a:gd name="T22" fmla="*/ 3 w 112"/>
                    <a:gd name="T23" fmla="*/ 74 h 112"/>
                    <a:gd name="T24" fmla="*/ 1 w 112"/>
                    <a:gd name="T25" fmla="*/ 63 h 112"/>
                    <a:gd name="T26" fmla="*/ 0 w 112"/>
                    <a:gd name="T27" fmla="*/ 53 h 112"/>
                    <a:gd name="T28" fmla="*/ 2 w 112"/>
                    <a:gd name="T29" fmla="*/ 42 h 112"/>
                    <a:gd name="T30" fmla="*/ 6 w 112"/>
                    <a:gd name="T31" fmla="*/ 32 h 112"/>
                    <a:gd name="T32" fmla="*/ 12 w 112"/>
                    <a:gd name="T33" fmla="*/ 23 h 112"/>
                    <a:gd name="T34" fmla="*/ 19 w 112"/>
                    <a:gd name="T35" fmla="*/ 14 h 112"/>
                    <a:gd name="T36" fmla="*/ 28 w 112"/>
                    <a:gd name="T37" fmla="*/ 9 h 112"/>
                    <a:gd name="T38" fmla="*/ 28 w 112"/>
                    <a:gd name="T39" fmla="*/ 9 h 112"/>
                    <a:gd name="T40" fmla="*/ 39 w 112"/>
                    <a:gd name="T41" fmla="*/ 4 h 112"/>
                    <a:gd name="T42" fmla="*/ 50 w 112"/>
                    <a:gd name="T43" fmla="*/ 1 h 112"/>
                    <a:gd name="T44" fmla="*/ 61 w 112"/>
                    <a:gd name="T45" fmla="*/ 0 h 112"/>
                    <a:gd name="T46" fmla="*/ 71 w 112"/>
                    <a:gd name="T47" fmla="*/ 3 h 112"/>
                    <a:gd name="T48" fmla="*/ 81 w 112"/>
                    <a:gd name="T49" fmla="*/ 6 h 112"/>
                    <a:gd name="T50" fmla="*/ 90 w 112"/>
                    <a:gd name="T51" fmla="*/ 12 h 112"/>
                    <a:gd name="T52" fmla="*/ 99 w 112"/>
                    <a:gd name="T53" fmla="*/ 19 h 112"/>
                    <a:gd name="T54" fmla="*/ 105 w 112"/>
                    <a:gd name="T55" fmla="*/ 29 h 112"/>
                    <a:gd name="T56" fmla="*/ 105 w 112"/>
                    <a:gd name="T57" fmla="*/ 29 h 112"/>
                    <a:gd name="T58" fmla="*/ 109 w 112"/>
                    <a:gd name="T59" fmla="*/ 40 h 112"/>
                    <a:gd name="T60" fmla="*/ 112 w 112"/>
                    <a:gd name="T61" fmla="*/ 50 h 112"/>
                    <a:gd name="T62" fmla="*/ 112 w 112"/>
                    <a:gd name="T63" fmla="*/ 61 h 112"/>
                    <a:gd name="T64" fmla="*/ 111 w 112"/>
                    <a:gd name="T65" fmla="*/ 72 h 112"/>
                    <a:gd name="T66" fmla="*/ 107 w 112"/>
                    <a:gd name="T67" fmla="*/ 81 h 112"/>
                    <a:gd name="T68" fmla="*/ 101 w 112"/>
                    <a:gd name="T69" fmla="*/ 91 h 112"/>
                    <a:gd name="T70" fmla="*/ 94 w 112"/>
                    <a:gd name="T71" fmla="*/ 99 h 112"/>
                    <a:gd name="T72" fmla="*/ 84 w 112"/>
                    <a:gd name="T73" fmla="*/ 105 h 112"/>
                    <a:gd name="T74" fmla="*/ 84 w 112"/>
                    <a:gd name="T75" fmla="*/ 10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2" h="112">
                      <a:moveTo>
                        <a:pt x="84" y="105"/>
                      </a:moveTo>
                      <a:lnTo>
                        <a:pt x="84" y="105"/>
                      </a:lnTo>
                      <a:lnTo>
                        <a:pt x="74" y="110"/>
                      </a:lnTo>
                      <a:lnTo>
                        <a:pt x="63" y="112"/>
                      </a:lnTo>
                      <a:lnTo>
                        <a:pt x="52" y="112"/>
                      </a:lnTo>
                      <a:lnTo>
                        <a:pt x="41" y="111"/>
                      </a:lnTo>
                      <a:lnTo>
                        <a:pt x="32" y="108"/>
                      </a:lnTo>
                      <a:lnTo>
                        <a:pt x="22" y="102"/>
                      </a:lnTo>
                      <a:lnTo>
                        <a:pt x="14" y="94"/>
                      </a:lnTo>
                      <a:lnTo>
                        <a:pt x="8" y="85"/>
                      </a:lnTo>
                      <a:lnTo>
                        <a:pt x="8" y="85"/>
                      </a:lnTo>
                      <a:lnTo>
                        <a:pt x="3" y="74"/>
                      </a:lnTo>
                      <a:lnTo>
                        <a:pt x="1" y="63"/>
                      </a:lnTo>
                      <a:lnTo>
                        <a:pt x="0" y="53"/>
                      </a:lnTo>
                      <a:lnTo>
                        <a:pt x="2" y="42"/>
                      </a:lnTo>
                      <a:lnTo>
                        <a:pt x="6" y="32"/>
                      </a:lnTo>
                      <a:lnTo>
                        <a:pt x="12" y="23"/>
                      </a:lnTo>
                      <a:lnTo>
                        <a:pt x="19" y="14"/>
                      </a:lnTo>
                      <a:lnTo>
                        <a:pt x="28" y="9"/>
                      </a:lnTo>
                      <a:lnTo>
                        <a:pt x="28" y="9"/>
                      </a:lnTo>
                      <a:lnTo>
                        <a:pt x="39" y="4"/>
                      </a:lnTo>
                      <a:lnTo>
                        <a:pt x="50" y="1"/>
                      </a:lnTo>
                      <a:lnTo>
                        <a:pt x="61" y="0"/>
                      </a:lnTo>
                      <a:lnTo>
                        <a:pt x="71" y="3"/>
                      </a:lnTo>
                      <a:lnTo>
                        <a:pt x="81" y="6"/>
                      </a:lnTo>
                      <a:lnTo>
                        <a:pt x="90" y="12"/>
                      </a:lnTo>
                      <a:lnTo>
                        <a:pt x="99" y="19"/>
                      </a:lnTo>
                      <a:lnTo>
                        <a:pt x="105" y="29"/>
                      </a:lnTo>
                      <a:lnTo>
                        <a:pt x="105" y="29"/>
                      </a:lnTo>
                      <a:lnTo>
                        <a:pt x="109" y="40"/>
                      </a:lnTo>
                      <a:lnTo>
                        <a:pt x="112" y="50"/>
                      </a:lnTo>
                      <a:lnTo>
                        <a:pt x="112" y="61"/>
                      </a:lnTo>
                      <a:lnTo>
                        <a:pt x="111" y="72"/>
                      </a:lnTo>
                      <a:lnTo>
                        <a:pt x="107" y="81"/>
                      </a:lnTo>
                      <a:lnTo>
                        <a:pt x="101" y="91"/>
                      </a:lnTo>
                      <a:lnTo>
                        <a:pt x="94" y="99"/>
                      </a:lnTo>
                      <a:lnTo>
                        <a:pt x="84" y="105"/>
                      </a:lnTo>
                      <a:lnTo>
                        <a:pt x="84" y="10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25" name="Freeform 271"/>
                <p:cNvSpPr>
                  <a:spLocks/>
                </p:cNvSpPr>
                <p:nvPr/>
              </p:nvSpPr>
              <p:spPr bwMode="auto">
                <a:xfrm>
                  <a:off x="255" y="2839"/>
                  <a:ext cx="163" cy="70"/>
                </a:xfrm>
                <a:custGeom>
                  <a:avLst/>
                  <a:gdLst>
                    <a:gd name="T0" fmla="*/ 78 w 328"/>
                    <a:gd name="T1" fmla="*/ 9 h 140"/>
                    <a:gd name="T2" fmla="*/ 66 w 328"/>
                    <a:gd name="T3" fmla="*/ 20 h 140"/>
                    <a:gd name="T4" fmla="*/ 56 w 328"/>
                    <a:gd name="T5" fmla="*/ 35 h 140"/>
                    <a:gd name="T6" fmla="*/ 52 w 328"/>
                    <a:gd name="T7" fmla="*/ 52 h 140"/>
                    <a:gd name="T8" fmla="*/ 54 w 328"/>
                    <a:gd name="T9" fmla="*/ 68 h 140"/>
                    <a:gd name="T10" fmla="*/ 56 w 328"/>
                    <a:gd name="T11" fmla="*/ 74 h 140"/>
                    <a:gd name="T12" fmla="*/ 66 w 328"/>
                    <a:gd name="T13" fmla="*/ 84 h 140"/>
                    <a:gd name="T14" fmla="*/ 78 w 328"/>
                    <a:gd name="T15" fmla="*/ 88 h 140"/>
                    <a:gd name="T16" fmla="*/ 92 w 328"/>
                    <a:gd name="T17" fmla="*/ 88 h 140"/>
                    <a:gd name="T18" fmla="*/ 98 w 328"/>
                    <a:gd name="T19" fmla="*/ 86 h 140"/>
                    <a:gd name="T20" fmla="*/ 117 w 328"/>
                    <a:gd name="T21" fmla="*/ 76 h 140"/>
                    <a:gd name="T22" fmla="*/ 133 w 328"/>
                    <a:gd name="T23" fmla="*/ 61 h 140"/>
                    <a:gd name="T24" fmla="*/ 143 w 328"/>
                    <a:gd name="T25" fmla="*/ 51 h 140"/>
                    <a:gd name="T26" fmla="*/ 167 w 328"/>
                    <a:gd name="T27" fmla="*/ 33 h 140"/>
                    <a:gd name="T28" fmla="*/ 179 w 328"/>
                    <a:gd name="T29" fmla="*/ 28 h 140"/>
                    <a:gd name="T30" fmla="*/ 192 w 328"/>
                    <a:gd name="T31" fmla="*/ 25 h 140"/>
                    <a:gd name="T32" fmla="*/ 208 w 328"/>
                    <a:gd name="T33" fmla="*/ 28 h 140"/>
                    <a:gd name="T34" fmla="*/ 225 w 328"/>
                    <a:gd name="T35" fmla="*/ 35 h 140"/>
                    <a:gd name="T36" fmla="*/ 246 w 328"/>
                    <a:gd name="T37" fmla="*/ 48 h 140"/>
                    <a:gd name="T38" fmla="*/ 252 w 328"/>
                    <a:gd name="T39" fmla="*/ 53 h 140"/>
                    <a:gd name="T40" fmla="*/ 262 w 328"/>
                    <a:gd name="T41" fmla="*/ 58 h 140"/>
                    <a:gd name="T42" fmla="*/ 272 w 328"/>
                    <a:gd name="T43" fmla="*/ 58 h 140"/>
                    <a:gd name="T44" fmla="*/ 280 w 328"/>
                    <a:gd name="T45" fmla="*/ 54 h 140"/>
                    <a:gd name="T46" fmla="*/ 285 w 328"/>
                    <a:gd name="T47" fmla="*/ 51 h 140"/>
                    <a:gd name="T48" fmla="*/ 305 w 328"/>
                    <a:gd name="T49" fmla="*/ 67 h 140"/>
                    <a:gd name="T50" fmla="*/ 328 w 328"/>
                    <a:gd name="T51" fmla="*/ 79 h 140"/>
                    <a:gd name="T52" fmla="*/ 315 w 328"/>
                    <a:gd name="T53" fmla="*/ 92 h 140"/>
                    <a:gd name="T54" fmla="*/ 290 w 328"/>
                    <a:gd name="T55" fmla="*/ 108 h 140"/>
                    <a:gd name="T56" fmla="*/ 278 w 328"/>
                    <a:gd name="T57" fmla="*/ 111 h 140"/>
                    <a:gd name="T58" fmla="*/ 260 w 328"/>
                    <a:gd name="T59" fmla="*/ 111 h 140"/>
                    <a:gd name="T60" fmla="*/ 245 w 328"/>
                    <a:gd name="T61" fmla="*/ 108 h 140"/>
                    <a:gd name="T62" fmla="*/ 229 w 328"/>
                    <a:gd name="T63" fmla="*/ 101 h 140"/>
                    <a:gd name="T64" fmla="*/ 215 w 328"/>
                    <a:gd name="T65" fmla="*/ 90 h 140"/>
                    <a:gd name="T66" fmla="*/ 200 w 328"/>
                    <a:gd name="T67" fmla="*/ 83 h 140"/>
                    <a:gd name="T68" fmla="*/ 189 w 328"/>
                    <a:gd name="T69" fmla="*/ 83 h 140"/>
                    <a:gd name="T70" fmla="*/ 178 w 328"/>
                    <a:gd name="T71" fmla="*/ 89 h 140"/>
                    <a:gd name="T72" fmla="*/ 168 w 328"/>
                    <a:gd name="T73" fmla="*/ 97 h 140"/>
                    <a:gd name="T74" fmla="*/ 146 w 328"/>
                    <a:gd name="T75" fmla="*/ 119 h 140"/>
                    <a:gd name="T76" fmla="*/ 123 w 328"/>
                    <a:gd name="T77" fmla="*/ 132 h 140"/>
                    <a:gd name="T78" fmla="*/ 115 w 328"/>
                    <a:gd name="T79" fmla="*/ 135 h 140"/>
                    <a:gd name="T80" fmla="*/ 98 w 328"/>
                    <a:gd name="T81" fmla="*/ 139 h 140"/>
                    <a:gd name="T82" fmla="*/ 80 w 328"/>
                    <a:gd name="T83" fmla="*/ 140 h 140"/>
                    <a:gd name="T84" fmla="*/ 65 w 328"/>
                    <a:gd name="T85" fmla="*/ 138 h 140"/>
                    <a:gd name="T86" fmla="*/ 49 w 328"/>
                    <a:gd name="T87" fmla="*/ 133 h 140"/>
                    <a:gd name="T88" fmla="*/ 35 w 328"/>
                    <a:gd name="T89" fmla="*/ 124 h 140"/>
                    <a:gd name="T90" fmla="*/ 23 w 328"/>
                    <a:gd name="T91" fmla="*/ 114 h 140"/>
                    <a:gd name="T92" fmla="*/ 12 w 328"/>
                    <a:gd name="T93" fmla="*/ 101 h 140"/>
                    <a:gd name="T94" fmla="*/ 5 w 328"/>
                    <a:gd name="T95" fmla="*/ 85 h 140"/>
                    <a:gd name="T96" fmla="*/ 3 w 328"/>
                    <a:gd name="T97" fmla="*/ 76 h 140"/>
                    <a:gd name="T98" fmla="*/ 0 w 328"/>
                    <a:gd name="T99" fmla="*/ 53 h 140"/>
                    <a:gd name="T100" fmla="*/ 3 w 328"/>
                    <a:gd name="T101" fmla="*/ 30 h 140"/>
                    <a:gd name="T102" fmla="*/ 10 w 328"/>
                    <a:gd name="T103" fmla="*/ 9 h 140"/>
                    <a:gd name="T104" fmla="*/ 15 w 328"/>
                    <a:gd name="T105" fmla="*/ 0 h 140"/>
                    <a:gd name="T106" fmla="*/ 46 w 328"/>
                    <a:gd name="T107" fmla="*/ 8 h 140"/>
                    <a:gd name="T108" fmla="*/ 78 w 328"/>
                    <a:gd name="T109" fmla="*/ 9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28" h="140">
                      <a:moveTo>
                        <a:pt x="78" y="9"/>
                      </a:moveTo>
                      <a:lnTo>
                        <a:pt x="78" y="9"/>
                      </a:lnTo>
                      <a:lnTo>
                        <a:pt x="72" y="14"/>
                      </a:lnTo>
                      <a:lnTo>
                        <a:pt x="66" y="20"/>
                      </a:lnTo>
                      <a:lnTo>
                        <a:pt x="61" y="27"/>
                      </a:lnTo>
                      <a:lnTo>
                        <a:pt x="56" y="35"/>
                      </a:lnTo>
                      <a:lnTo>
                        <a:pt x="54" y="43"/>
                      </a:lnTo>
                      <a:lnTo>
                        <a:pt x="52" y="52"/>
                      </a:lnTo>
                      <a:lnTo>
                        <a:pt x="52" y="60"/>
                      </a:lnTo>
                      <a:lnTo>
                        <a:pt x="54" y="68"/>
                      </a:lnTo>
                      <a:lnTo>
                        <a:pt x="54" y="68"/>
                      </a:lnTo>
                      <a:lnTo>
                        <a:pt x="56" y="74"/>
                      </a:lnTo>
                      <a:lnTo>
                        <a:pt x="61" y="79"/>
                      </a:lnTo>
                      <a:lnTo>
                        <a:pt x="66" y="84"/>
                      </a:lnTo>
                      <a:lnTo>
                        <a:pt x="72" y="86"/>
                      </a:lnTo>
                      <a:lnTo>
                        <a:pt x="78" y="88"/>
                      </a:lnTo>
                      <a:lnTo>
                        <a:pt x="85" y="89"/>
                      </a:lnTo>
                      <a:lnTo>
                        <a:pt x="92" y="88"/>
                      </a:lnTo>
                      <a:lnTo>
                        <a:pt x="98" y="86"/>
                      </a:lnTo>
                      <a:lnTo>
                        <a:pt x="98" y="86"/>
                      </a:lnTo>
                      <a:lnTo>
                        <a:pt x="108" y="82"/>
                      </a:lnTo>
                      <a:lnTo>
                        <a:pt x="117" y="76"/>
                      </a:lnTo>
                      <a:lnTo>
                        <a:pt x="124" y="68"/>
                      </a:lnTo>
                      <a:lnTo>
                        <a:pt x="133" y="61"/>
                      </a:lnTo>
                      <a:lnTo>
                        <a:pt x="133" y="61"/>
                      </a:lnTo>
                      <a:lnTo>
                        <a:pt x="143" y="51"/>
                      </a:lnTo>
                      <a:lnTo>
                        <a:pt x="155" y="40"/>
                      </a:lnTo>
                      <a:lnTo>
                        <a:pt x="167" y="33"/>
                      </a:lnTo>
                      <a:lnTo>
                        <a:pt x="173" y="29"/>
                      </a:lnTo>
                      <a:lnTo>
                        <a:pt x="179" y="28"/>
                      </a:lnTo>
                      <a:lnTo>
                        <a:pt x="186" y="27"/>
                      </a:lnTo>
                      <a:lnTo>
                        <a:pt x="192" y="25"/>
                      </a:lnTo>
                      <a:lnTo>
                        <a:pt x="200" y="27"/>
                      </a:lnTo>
                      <a:lnTo>
                        <a:pt x="208" y="28"/>
                      </a:lnTo>
                      <a:lnTo>
                        <a:pt x="216" y="31"/>
                      </a:lnTo>
                      <a:lnTo>
                        <a:pt x="225" y="35"/>
                      </a:lnTo>
                      <a:lnTo>
                        <a:pt x="235" y="41"/>
                      </a:lnTo>
                      <a:lnTo>
                        <a:pt x="246" y="48"/>
                      </a:lnTo>
                      <a:lnTo>
                        <a:pt x="246" y="48"/>
                      </a:lnTo>
                      <a:lnTo>
                        <a:pt x="252" y="53"/>
                      </a:lnTo>
                      <a:lnTo>
                        <a:pt x="258" y="57"/>
                      </a:lnTo>
                      <a:lnTo>
                        <a:pt x="262" y="58"/>
                      </a:lnTo>
                      <a:lnTo>
                        <a:pt x="267" y="59"/>
                      </a:lnTo>
                      <a:lnTo>
                        <a:pt x="272" y="58"/>
                      </a:lnTo>
                      <a:lnTo>
                        <a:pt x="277" y="57"/>
                      </a:lnTo>
                      <a:lnTo>
                        <a:pt x="280" y="54"/>
                      </a:lnTo>
                      <a:lnTo>
                        <a:pt x="285" y="51"/>
                      </a:lnTo>
                      <a:lnTo>
                        <a:pt x="285" y="51"/>
                      </a:lnTo>
                      <a:lnTo>
                        <a:pt x="295" y="60"/>
                      </a:lnTo>
                      <a:lnTo>
                        <a:pt x="305" y="67"/>
                      </a:lnTo>
                      <a:lnTo>
                        <a:pt x="316" y="73"/>
                      </a:lnTo>
                      <a:lnTo>
                        <a:pt x="328" y="79"/>
                      </a:lnTo>
                      <a:lnTo>
                        <a:pt x="328" y="79"/>
                      </a:lnTo>
                      <a:lnTo>
                        <a:pt x="315" y="92"/>
                      </a:lnTo>
                      <a:lnTo>
                        <a:pt x="302" y="102"/>
                      </a:lnTo>
                      <a:lnTo>
                        <a:pt x="290" y="108"/>
                      </a:lnTo>
                      <a:lnTo>
                        <a:pt x="278" y="111"/>
                      </a:lnTo>
                      <a:lnTo>
                        <a:pt x="278" y="111"/>
                      </a:lnTo>
                      <a:lnTo>
                        <a:pt x="268" y="111"/>
                      </a:lnTo>
                      <a:lnTo>
                        <a:pt x="260" y="111"/>
                      </a:lnTo>
                      <a:lnTo>
                        <a:pt x="252" y="110"/>
                      </a:lnTo>
                      <a:lnTo>
                        <a:pt x="245" y="108"/>
                      </a:lnTo>
                      <a:lnTo>
                        <a:pt x="237" y="104"/>
                      </a:lnTo>
                      <a:lnTo>
                        <a:pt x="229" y="101"/>
                      </a:lnTo>
                      <a:lnTo>
                        <a:pt x="215" y="90"/>
                      </a:lnTo>
                      <a:lnTo>
                        <a:pt x="215" y="90"/>
                      </a:lnTo>
                      <a:lnTo>
                        <a:pt x="206" y="85"/>
                      </a:lnTo>
                      <a:lnTo>
                        <a:pt x="200" y="83"/>
                      </a:lnTo>
                      <a:lnTo>
                        <a:pt x="195" y="82"/>
                      </a:lnTo>
                      <a:lnTo>
                        <a:pt x="189" y="83"/>
                      </a:lnTo>
                      <a:lnTo>
                        <a:pt x="184" y="85"/>
                      </a:lnTo>
                      <a:lnTo>
                        <a:pt x="178" y="89"/>
                      </a:lnTo>
                      <a:lnTo>
                        <a:pt x="168" y="97"/>
                      </a:lnTo>
                      <a:lnTo>
                        <a:pt x="168" y="97"/>
                      </a:lnTo>
                      <a:lnTo>
                        <a:pt x="158" y="108"/>
                      </a:lnTo>
                      <a:lnTo>
                        <a:pt x="146" y="119"/>
                      </a:lnTo>
                      <a:lnTo>
                        <a:pt x="131" y="128"/>
                      </a:lnTo>
                      <a:lnTo>
                        <a:pt x="123" y="132"/>
                      </a:lnTo>
                      <a:lnTo>
                        <a:pt x="115" y="135"/>
                      </a:lnTo>
                      <a:lnTo>
                        <a:pt x="115" y="135"/>
                      </a:lnTo>
                      <a:lnTo>
                        <a:pt x="106" y="138"/>
                      </a:lnTo>
                      <a:lnTo>
                        <a:pt x="98" y="139"/>
                      </a:lnTo>
                      <a:lnTo>
                        <a:pt x="88" y="140"/>
                      </a:lnTo>
                      <a:lnTo>
                        <a:pt x="80" y="140"/>
                      </a:lnTo>
                      <a:lnTo>
                        <a:pt x="73" y="139"/>
                      </a:lnTo>
                      <a:lnTo>
                        <a:pt x="65" y="138"/>
                      </a:lnTo>
                      <a:lnTo>
                        <a:pt x="56" y="135"/>
                      </a:lnTo>
                      <a:lnTo>
                        <a:pt x="49" y="133"/>
                      </a:lnTo>
                      <a:lnTo>
                        <a:pt x="42" y="129"/>
                      </a:lnTo>
                      <a:lnTo>
                        <a:pt x="35" y="124"/>
                      </a:lnTo>
                      <a:lnTo>
                        <a:pt x="29" y="120"/>
                      </a:lnTo>
                      <a:lnTo>
                        <a:pt x="23" y="114"/>
                      </a:lnTo>
                      <a:lnTo>
                        <a:pt x="17" y="108"/>
                      </a:lnTo>
                      <a:lnTo>
                        <a:pt x="12" y="101"/>
                      </a:lnTo>
                      <a:lnTo>
                        <a:pt x="9" y="93"/>
                      </a:lnTo>
                      <a:lnTo>
                        <a:pt x="5" y="85"/>
                      </a:lnTo>
                      <a:lnTo>
                        <a:pt x="5" y="85"/>
                      </a:lnTo>
                      <a:lnTo>
                        <a:pt x="3" y="76"/>
                      </a:lnTo>
                      <a:lnTo>
                        <a:pt x="1" y="65"/>
                      </a:lnTo>
                      <a:lnTo>
                        <a:pt x="0" y="53"/>
                      </a:lnTo>
                      <a:lnTo>
                        <a:pt x="1" y="42"/>
                      </a:lnTo>
                      <a:lnTo>
                        <a:pt x="3" y="30"/>
                      </a:lnTo>
                      <a:lnTo>
                        <a:pt x="6" y="20"/>
                      </a:lnTo>
                      <a:lnTo>
                        <a:pt x="10" y="9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30" y="5"/>
                      </a:lnTo>
                      <a:lnTo>
                        <a:pt x="46" y="8"/>
                      </a:lnTo>
                      <a:lnTo>
                        <a:pt x="62" y="9"/>
                      </a:lnTo>
                      <a:lnTo>
                        <a:pt x="78" y="9"/>
                      </a:lnTo>
                      <a:lnTo>
                        <a:pt x="78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26" name="Freeform 272"/>
                <p:cNvSpPr>
                  <a:spLocks noEditPoints="1"/>
                </p:cNvSpPr>
                <p:nvPr/>
              </p:nvSpPr>
              <p:spPr bwMode="auto">
                <a:xfrm>
                  <a:off x="380" y="2739"/>
                  <a:ext cx="138" cy="138"/>
                </a:xfrm>
                <a:custGeom>
                  <a:avLst/>
                  <a:gdLst>
                    <a:gd name="T0" fmla="*/ 194 w 275"/>
                    <a:gd name="T1" fmla="*/ 264 h 276"/>
                    <a:gd name="T2" fmla="*/ 155 w 275"/>
                    <a:gd name="T3" fmla="*/ 274 h 276"/>
                    <a:gd name="T4" fmla="*/ 114 w 275"/>
                    <a:gd name="T5" fmla="*/ 274 h 276"/>
                    <a:gd name="T6" fmla="*/ 77 w 275"/>
                    <a:gd name="T7" fmla="*/ 261 h 276"/>
                    <a:gd name="T8" fmla="*/ 44 w 275"/>
                    <a:gd name="T9" fmla="*/ 239 h 276"/>
                    <a:gd name="T10" fmla="*/ 18 w 275"/>
                    <a:gd name="T11" fmla="*/ 206 h 276"/>
                    <a:gd name="T12" fmla="*/ 7 w 275"/>
                    <a:gd name="T13" fmla="*/ 181 h 276"/>
                    <a:gd name="T14" fmla="*/ 0 w 275"/>
                    <a:gd name="T15" fmla="*/ 141 h 276"/>
                    <a:gd name="T16" fmla="*/ 4 w 275"/>
                    <a:gd name="T17" fmla="*/ 101 h 276"/>
                    <a:gd name="T18" fmla="*/ 20 w 275"/>
                    <a:gd name="T19" fmla="*/ 66 h 276"/>
                    <a:gd name="T20" fmla="*/ 45 w 275"/>
                    <a:gd name="T21" fmla="*/ 35 h 276"/>
                    <a:gd name="T22" fmla="*/ 69 w 275"/>
                    <a:gd name="T23" fmla="*/ 18 h 276"/>
                    <a:gd name="T24" fmla="*/ 107 w 275"/>
                    <a:gd name="T25" fmla="*/ 2 h 276"/>
                    <a:gd name="T26" fmla="*/ 146 w 275"/>
                    <a:gd name="T27" fmla="*/ 0 h 276"/>
                    <a:gd name="T28" fmla="*/ 186 w 275"/>
                    <a:gd name="T29" fmla="*/ 8 h 276"/>
                    <a:gd name="T30" fmla="*/ 220 w 275"/>
                    <a:gd name="T31" fmla="*/ 27 h 276"/>
                    <a:gd name="T32" fmla="*/ 249 w 275"/>
                    <a:gd name="T33" fmla="*/ 57 h 276"/>
                    <a:gd name="T34" fmla="*/ 263 w 275"/>
                    <a:gd name="T35" fmla="*/ 81 h 276"/>
                    <a:gd name="T36" fmla="*/ 274 w 275"/>
                    <a:gd name="T37" fmla="*/ 121 h 276"/>
                    <a:gd name="T38" fmla="*/ 274 w 275"/>
                    <a:gd name="T39" fmla="*/ 160 h 276"/>
                    <a:gd name="T40" fmla="*/ 261 w 275"/>
                    <a:gd name="T41" fmla="*/ 198 h 276"/>
                    <a:gd name="T42" fmla="*/ 238 w 275"/>
                    <a:gd name="T43" fmla="*/ 231 h 276"/>
                    <a:gd name="T44" fmla="*/ 206 w 275"/>
                    <a:gd name="T45" fmla="*/ 258 h 276"/>
                    <a:gd name="T46" fmla="*/ 175 w 275"/>
                    <a:gd name="T47" fmla="*/ 204 h 276"/>
                    <a:gd name="T48" fmla="*/ 193 w 275"/>
                    <a:gd name="T49" fmla="*/ 190 h 276"/>
                    <a:gd name="T50" fmla="*/ 206 w 275"/>
                    <a:gd name="T51" fmla="*/ 171 h 276"/>
                    <a:gd name="T52" fmla="*/ 213 w 275"/>
                    <a:gd name="T53" fmla="*/ 136 h 276"/>
                    <a:gd name="T54" fmla="*/ 209 w 275"/>
                    <a:gd name="T55" fmla="*/ 113 h 276"/>
                    <a:gd name="T56" fmla="*/ 203 w 275"/>
                    <a:gd name="T57" fmla="*/ 99 h 276"/>
                    <a:gd name="T58" fmla="*/ 189 w 275"/>
                    <a:gd name="T59" fmla="*/ 81 h 276"/>
                    <a:gd name="T60" fmla="*/ 170 w 275"/>
                    <a:gd name="T61" fmla="*/ 69 h 276"/>
                    <a:gd name="T62" fmla="*/ 136 w 275"/>
                    <a:gd name="T63" fmla="*/ 62 h 276"/>
                    <a:gd name="T64" fmla="*/ 113 w 275"/>
                    <a:gd name="T65" fmla="*/ 66 h 276"/>
                    <a:gd name="T66" fmla="*/ 99 w 275"/>
                    <a:gd name="T67" fmla="*/ 72 h 276"/>
                    <a:gd name="T68" fmla="*/ 82 w 275"/>
                    <a:gd name="T69" fmla="*/ 86 h 276"/>
                    <a:gd name="T70" fmla="*/ 69 w 275"/>
                    <a:gd name="T71" fmla="*/ 104 h 276"/>
                    <a:gd name="T72" fmla="*/ 62 w 275"/>
                    <a:gd name="T73" fmla="*/ 140 h 276"/>
                    <a:gd name="T74" fmla="*/ 65 w 275"/>
                    <a:gd name="T75" fmla="*/ 161 h 276"/>
                    <a:gd name="T76" fmla="*/ 71 w 275"/>
                    <a:gd name="T77" fmla="*/ 175 h 276"/>
                    <a:gd name="T78" fmla="*/ 86 w 275"/>
                    <a:gd name="T79" fmla="*/ 193 h 276"/>
                    <a:gd name="T80" fmla="*/ 103 w 275"/>
                    <a:gd name="T81" fmla="*/ 206 h 276"/>
                    <a:gd name="T82" fmla="*/ 139 w 275"/>
                    <a:gd name="T83" fmla="*/ 214 h 276"/>
                    <a:gd name="T84" fmla="*/ 161 w 275"/>
                    <a:gd name="T85" fmla="*/ 210 h 276"/>
                    <a:gd name="T86" fmla="*/ 175 w 275"/>
                    <a:gd name="T87" fmla="*/ 204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75" h="276">
                      <a:moveTo>
                        <a:pt x="206" y="258"/>
                      </a:moveTo>
                      <a:lnTo>
                        <a:pt x="206" y="258"/>
                      </a:lnTo>
                      <a:lnTo>
                        <a:pt x="194" y="264"/>
                      </a:lnTo>
                      <a:lnTo>
                        <a:pt x="181" y="268"/>
                      </a:lnTo>
                      <a:lnTo>
                        <a:pt x="168" y="272"/>
                      </a:lnTo>
                      <a:lnTo>
                        <a:pt x="155" y="274"/>
                      </a:lnTo>
                      <a:lnTo>
                        <a:pt x="140" y="276"/>
                      </a:lnTo>
                      <a:lnTo>
                        <a:pt x="127" y="276"/>
                      </a:lnTo>
                      <a:lnTo>
                        <a:pt x="114" y="274"/>
                      </a:lnTo>
                      <a:lnTo>
                        <a:pt x="101" y="271"/>
                      </a:lnTo>
                      <a:lnTo>
                        <a:pt x="89" y="267"/>
                      </a:lnTo>
                      <a:lnTo>
                        <a:pt x="77" y="261"/>
                      </a:lnTo>
                      <a:lnTo>
                        <a:pt x="65" y="255"/>
                      </a:lnTo>
                      <a:lnTo>
                        <a:pt x="55" y="248"/>
                      </a:lnTo>
                      <a:lnTo>
                        <a:pt x="44" y="239"/>
                      </a:lnTo>
                      <a:lnTo>
                        <a:pt x="34" y="229"/>
                      </a:lnTo>
                      <a:lnTo>
                        <a:pt x="26" y="218"/>
                      </a:lnTo>
                      <a:lnTo>
                        <a:pt x="18" y="206"/>
                      </a:lnTo>
                      <a:lnTo>
                        <a:pt x="18" y="206"/>
                      </a:lnTo>
                      <a:lnTo>
                        <a:pt x="12" y="194"/>
                      </a:lnTo>
                      <a:lnTo>
                        <a:pt x="7" y="181"/>
                      </a:lnTo>
                      <a:lnTo>
                        <a:pt x="2" y="168"/>
                      </a:lnTo>
                      <a:lnTo>
                        <a:pt x="0" y="155"/>
                      </a:lnTo>
                      <a:lnTo>
                        <a:pt x="0" y="141"/>
                      </a:lnTo>
                      <a:lnTo>
                        <a:pt x="0" y="128"/>
                      </a:lnTo>
                      <a:lnTo>
                        <a:pt x="1" y="115"/>
                      </a:lnTo>
                      <a:lnTo>
                        <a:pt x="4" y="101"/>
                      </a:lnTo>
                      <a:lnTo>
                        <a:pt x="8" y="90"/>
                      </a:lnTo>
                      <a:lnTo>
                        <a:pt x="13" y="78"/>
                      </a:lnTo>
                      <a:lnTo>
                        <a:pt x="20" y="66"/>
                      </a:lnTo>
                      <a:lnTo>
                        <a:pt x="27" y="55"/>
                      </a:lnTo>
                      <a:lnTo>
                        <a:pt x="35" y="44"/>
                      </a:lnTo>
                      <a:lnTo>
                        <a:pt x="45" y="35"/>
                      </a:lnTo>
                      <a:lnTo>
                        <a:pt x="57" y="26"/>
                      </a:lnTo>
                      <a:lnTo>
                        <a:pt x="69" y="18"/>
                      </a:lnTo>
                      <a:lnTo>
                        <a:pt x="69" y="18"/>
                      </a:lnTo>
                      <a:lnTo>
                        <a:pt x="81" y="12"/>
                      </a:lnTo>
                      <a:lnTo>
                        <a:pt x="94" y="6"/>
                      </a:lnTo>
                      <a:lnTo>
                        <a:pt x="107" y="2"/>
                      </a:lnTo>
                      <a:lnTo>
                        <a:pt x="120" y="0"/>
                      </a:lnTo>
                      <a:lnTo>
                        <a:pt x="133" y="0"/>
                      </a:lnTo>
                      <a:lnTo>
                        <a:pt x="146" y="0"/>
                      </a:lnTo>
                      <a:lnTo>
                        <a:pt x="159" y="1"/>
                      </a:lnTo>
                      <a:lnTo>
                        <a:pt x="173" y="5"/>
                      </a:lnTo>
                      <a:lnTo>
                        <a:pt x="186" y="8"/>
                      </a:lnTo>
                      <a:lnTo>
                        <a:pt x="198" y="13"/>
                      </a:lnTo>
                      <a:lnTo>
                        <a:pt x="209" y="20"/>
                      </a:lnTo>
                      <a:lnTo>
                        <a:pt x="220" y="27"/>
                      </a:lnTo>
                      <a:lnTo>
                        <a:pt x="231" y="36"/>
                      </a:lnTo>
                      <a:lnTo>
                        <a:pt x="240" y="45"/>
                      </a:lnTo>
                      <a:lnTo>
                        <a:pt x="249" y="57"/>
                      </a:lnTo>
                      <a:lnTo>
                        <a:pt x="257" y="68"/>
                      </a:lnTo>
                      <a:lnTo>
                        <a:pt x="257" y="68"/>
                      </a:lnTo>
                      <a:lnTo>
                        <a:pt x="263" y="81"/>
                      </a:lnTo>
                      <a:lnTo>
                        <a:pt x="268" y="94"/>
                      </a:lnTo>
                      <a:lnTo>
                        <a:pt x="271" y="107"/>
                      </a:lnTo>
                      <a:lnTo>
                        <a:pt x="274" y="121"/>
                      </a:lnTo>
                      <a:lnTo>
                        <a:pt x="275" y="134"/>
                      </a:lnTo>
                      <a:lnTo>
                        <a:pt x="275" y="147"/>
                      </a:lnTo>
                      <a:lnTo>
                        <a:pt x="274" y="160"/>
                      </a:lnTo>
                      <a:lnTo>
                        <a:pt x="270" y="173"/>
                      </a:lnTo>
                      <a:lnTo>
                        <a:pt x="267" y="186"/>
                      </a:lnTo>
                      <a:lnTo>
                        <a:pt x="261" y="198"/>
                      </a:lnTo>
                      <a:lnTo>
                        <a:pt x="255" y="210"/>
                      </a:lnTo>
                      <a:lnTo>
                        <a:pt x="248" y="221"/>
                      </a:lnTo>
                      <a:lnTo>
                        <a:pt x="238" y="231"/>
                      </a:lnTo>
                      <a:lnTo>
                        <a:pt x="229" y="241"/>
                      </a:lnTo>
                      <a:lnTo>
                        <a:pt x="218" y="249"/>
                      </a:lnTo>
                      <a:lnTo>
                        <a:pt x="206" y="258"/>
                      </a:lnTo>
                      <a:lnTo>
                        <a:pt x="206" y="258"/>
                      </a:lnTo>
                      <a:close/>
                      <a:moveTo>
                        <a:pt x="175" y="204"/>
                      </a:moveTo>
                      <a:lnTo>
                        <a:pt x="175" y="204"/>
                      </a:lnTo>
                      <a:lnTo>
                        <a:pt x="182" y="199"/>
                      </a:lnTo>
                      <a:lnTo>
                        <a:pt x="188" y="194"/>
                      </a:lnTo>
                      <a:lnTo>
                        <a:pt x="193" y="190"/>
                      </a:lnTo>
                      <a:lnTo>
                        <a:pt x="198" y="184"/>
                      </a:lnTo>
                      <a:lnTo>
                        <a:pt x="202" y="178"/>
                      </a:lnTo>
                      <a:lnTo>
                        <a:pt x="206" y="171"/>
                      </a:lnTo>
                      <a:lnTo>
                        <a:pt x="211" y="157"/>
                      </a:lnTo>
                      <a:lnTo>
                        <a:pt x="213" y="143"/>
                      </a:lnTo>
                      <a:lnTo>
                        <a:pt x="213" y="136"/>
                      </a:lnTo>
                      <a:lnTo>
                        <a:pt x="213" y="128"/>
                      </a:lnTo>
                      <a:lnTo>
                        <a:pt x="212" y="121"/>
                      </a:lnTo>
                      <a:lnTo>
                        <a:pt x="209" y="113"/>
                      </a:lnTo>
                      <a:lnTo>
                        <a:pt x="207" y="106"/>
                      </a:lnTo>
                      <a:lnTo>
                        <a:pt x="203" y="99"/>
                      </a:lnTo>
                      <a:lnTo>
                        <a:pt x="203" y="99"/>
                      </a:lnTo>
                      <a:lnTo>
                        <a:pt x="199" y="93"/>
                      </a:lnTo>
                      <a:lnTo>
                        <a:pt x="194" y="87"/>
                      </a:lnTo>
                      <a:lnTo>
                        <a:pt x="189" y="81"/>
                      </a:lnTo>
                      <a:lnTo>
                        <a:pt x="183" y="76"/>
                      </a:lnTo>
                      <a:lnTo>
                        <a:pt x="177" y="73"/>
                      </a:lnTo>
                      <a:lnTo>
                        <a:pt x="170" y="69"/>
                      </a:lnTo>
                      <a:lnTo>
                        <a:pt x="157" y="64"/>
                      </a:lnTo>
                      <a:lnTo>
                        <a:pt x="143" y="62"/>
                      </a:lnTo>
                      <a:lnTo>
                        <a:pt x="136" y="62"/>
                      </a:lnTo>
                      <a:lnTo>
                        <a:pt x="127" y="62"/>
                      </a:lnTo>
                      <a:lnTo>
                        <a:pt x="120" y="63"/>
                      </a:lnTo>
                      <a:lnTo>
                        <a:pt x="113" y="66"/>
                      </a:lnTo>
                      <a:lnTo>
                        <a:pt x="106" y="68"/>
                      </a:lnTo>
                      <a:lnTo>
                        <a:pt x="99" y="72"/>
                      </a:lnTo>
                      <a:lnTo>
                        <a:pt x="99" y="72"/>
                      </a:lnTo>
                      <a:lnTo>
                        <a:pt x="93" y="76"/>
                      </a:lnTo>
                      <a:lnTo>
                        <a:pt x="87" y="81"/>
                      </a:lnTo>
                      <a:lnTo>
                        <a:pt x="82" y="86"/>
                      </a:lnTo>
                      <a:lnTo>
                        <a:pt x="77" y="92"/>
                      </a:lnTo>
                      <a:lnTo>
                        <a:pt x="72" y="98"/>
                      </a:lnTo>
                      <a:lnTo>
                        <a:pt x="69" y="104"/>
                      </a:lnTo>
                      <a:lnTo>
                        <a:pt x="64" y="118"/>
                      </a:lnTo>
                      <a:lnTo>
                        <a:pt x="62" y="132"/>
                      </a:lnTo>
                      <a:lnTo>
                        <a:pt x="62" y="140"/>
                      </a:lnTo>
                      <a:lnTo>
                        <a:pt x="62" y="147"/>
                      </a:lnTo>
                      <a:lnTo>
                        <a:pt x="63" y="154"/>
                      </a:lnTo>
                      <a:lnTo>
                        <a:pt x="65" y="161"/>
                      </a:lnTo>
                      <a:lnTo>
                        <a:pt x="68" y="168"/>
                      </a:lnTo>
                      <a:lnTo>
                        <a:pt x="71" y="175"/>
                      </a:lnTo>
                      <a:lnTo>
                        <a:pt x="71" y="175"/>
                      </a:lnTo>
                      <a:lnTo>
                        <a:pt x="76" y="183"/>
                      </a:lnTo>
                      <a:lnTo>
                        <a:pt x="81" y="189"/>
                      </a:lnTo>
                      <a:lnTo>
                        <a:pt x="86" y="193"/>
                      </a:lnTo>
                      <a:lnTo>
                        <a:pt x="91" y="198"/>
                      </a:lnTo>
                      <a:lnTo>
                        <a:pt x="97" y="203"/>
                      </a:lnTo>
                      <a:lnTo>
                        <a:pt x="103" y="206"/>
                      </a:lnTo>
                      <a:lnTo>
                        <a:pt x="118" y="211"/>
                      </a:lnTo>
                      <a:lnTo>
                        <a:pt x="132" y="214"/>
                      </a:lnTo>
                      <a:lnTo>
                        <a:pt x="139" y="214"/>
                      </a:lnTo>
                      <a:lnTo>
                        <a:pt x="146" y="214"/>
                      </a:lnTo>
                      <a:lnTo>
                        <a:pt x="153" y="212"/>
                      </a:lnTo>
                      <a:lnTo>
                        <a:pt x="161" y="210"/>
                      </a:lnTo>
                      <a:lnTo>
                        <a:pt x="168" y="208"/>
                      </a:lnTo>
                      <a:lnTo>
                        <a:pt x="175" y="204"/>
                      </a:lnTo>
                      <a:lnTo>
                        <a:pt x="175" y="2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27" name="Freeform 273"/>
                <p:cNvSpPr>
                  <a:spLocks/>
                </p:cNvSpPr>
                <p:nvPr/>
              </p:nvSpPr>
              <p:spPr bwMode="auto">
                <a:xfrm>
                  <a:off x="201" y="2609"/>
                  <a:ext cx="59" cy="143"/>
                </a:xfrm>
                <a:custGeom>
                  <a:avLst/>
                  <a:gdLst>
                    <a:gd name="T0" fmla="*/ 118 w 118"/>
                    <a:gd name="T1" fmla="*/ 25 h 285"/>
                    <a:gd name="T2" fmla="*/ 118 w 118"/>
                    <a:gd name="T3" fmla="*/ 25 h 285"/>
                    <a:gd name="T4" fmla="*/ 117 w 118"/>
                    <a:gd name="T5" fmla="*/ 20 h 285"/>
                    <a:gd name="T6" fmla="*/ 116 w 118"/>
                    <a:gd name="T7" fmla="*/ 16 h 285"/>
                    <a:gd name="T8" fmla="*/ 113 w 118"/>
                    <a:gd name="T9" fmla="*/ 12 h 285"/>
                    <a:gd name="T10" fmla="*/ 111 w 118"/>
                    <a:gd name="T11" fmla="*/ 8 h 285"/>
                    <a:gd name="T12" fmla="*/ 107 w 118"/>
                    <a:gd name="T13" fmla="*/ 5 h 285"/>
                    <a:gd name="T14" fmla="*/ 102 w 118"/>
                    <a:gd name="T15" fmla="*/ 2 h 285"/>
                    <a:gd name="T16" fmla="*/ 98 w 118"/>
                    <a:gd name="T17" fmla="*/ 1 h 285"/>
                    <a:gd name="T18" fmla="*/ 93 w 118"/>
                    <a:gd name="T19" fmla="*/ 0 h 285"/>
                    <a:gd name="T20" fmla="*/ 93 w 118"/>
                    <a:gd name="T21" fmla="*/ 0 h 285"/>
                    <a:gd name="T22" fmla="*/ 88 w 118"/>
                    <a:gd name="T23" fmla="*/ 1 h 285"/>
                    <a:gd name="T24" fmla="*/ 83 w 118"/>
                    <a:gd name="T25" fmla="*/ 2 h 285"/>
                    <a:gd name="T26" fmla="*/ 75 w 118"/>
                    <a:gd name="T27" fmla="*/ 7 h 285"/>
                    <a:gd name="T28" fmla="*/ 75 w 118"/>
                    <a:gd name="T29" fmla="*/ 7 h 285"/>
                    <a:gd name="T30" fmla="*/ 66 w 118"/>
                    <a:gd name="T31" fmla="*/ 16 h 285"/>
                    <a:gd name="T32" fmla="*/ 56 w 118"/>
                    <a:gd name="T33" fmla="*/ 24 h 285"/>
                    <a:gd name="T34" fmla="*/ 46 w 118"/>
                    <a:gd name="T35" fmla="*/ 32 h 285"/>
                    <a:gd name="T36" fmla="*/ 39 w 118"/>
                    <a:gd name="T37" fmla="*/ 41 h 285"/>
                    <a:gd name="T38" fmla="*/ 32 w 118"/>
                    <a:gd name="T39" fmla="*/ 49 h 285"/>
                    <a:gd name="T40" fmla="*/ 26 w 118"/>
                    <a:gd name="T41" fmla="*/ 58 h 285"/>
                    <a:gd name="T42" fmla="*/ 15 w 118"/>
                    <a:gd name="T43" fmla="*/ 78 h 285"/>
                    <a:gd name="T44" fmla="*/ 8 w 118"/>
                    <a:gd name="T45" fmla="*/ 95 h 285"/>
                    <a:gd name="T46" fmla="*/ 4 w 118"/>
                    <a:gd name="T47" fmla="*/ 115 h 285"/>
                    <a:gd name="T48" fmla="*/ 1 w 118"/>
                    <a:gd name="T49" fmla="*/ 134 h 285"/>
                    <a:gd name="T50" fmla="*/ 0 w 118"/>
                    <a:gd name="T51" fmla="*/ 153 h 285"/>
                    <a:gd name="T52" fmla="*/ 1 w 118"/>
                    <a:gd name="T53" fmla="*/ 172 h 285"/>
                    <a:gd name="T54" fmla="*/ 5 w 118"/>
                    <a:gd name="T55" fmla="*/ 191 h 285"/>
                    <a:gd name="T56" fmla="*/ 8 w 118"/>
                    <a:gd name="T57" fmla="*/ 209 h 285"/>
                    <a:gd name="T58" fmla="*/ 13 w 118"/>
                    <a:gd name="T59" fmla="*/ 225 h 285"/>
                    <a:gd name="T60" fmla="*/ 19 w 118"/>
                    <a:gd name="T61" fmla="*/ 242 h 285"/>
                    <a:gd name="T62" fmla="*/ 25 w 118"/>
                    <a:gd name="T63" fmla="*/ 258 h 285"/>
                    <a:gd name="T64" fmla="*/ 39 w 118"/>
                    <a:gd name="T65" fmla="*/ 285 h 285"/>
                    <a:gd name="T66" fmla="*/ 39 w 118"/>
                    <a:gd name="T67" fmla="*/ 285 h 285"/>
                    <a:gd name="T68" fmla="*/ 43 w 118"/>
                    <a:gd name="T69" fmla="*/ 280 h 285"/>
                    <a:gd name="T70" fmla="*/ 48 w 118"/>
                    <a:gd name="T71" fmla="*/ 276 h 285"/>
                    <a:gd name="T72" fmla="*/ 54 w 118"/>
                    <a:gd name="T73" fmla="*/ 272 h 285"/>
                    <a:gd name="T74" fmla="*/ 58 w 118"/>
                    <a:gd name="T75" fmla="*/ 268 h 285"/>
                    <a:gd name="T76" fmla="*/ 64 w 118"/>
                    <a:gd name="T77" fmla="*/ 266 h 285"/>
                    <a:gd name="T78" fmla="*/ 70 w 118"/>
                    <a:gd name="T79" fmla="*/ 265 h 285"/>
                    <a:gd name="T80" fmla="*/ 77 w 118"/>
                    <a:gd name="T81" fmla="*/ 264 h 285"/>
                    <a:gd name="T82" fmla="*/ 83 w 118"/>
                    <a:gd name="T83" fmla="*/ 264 h 285"/>
                    <a:gd name="T84" fmla="*/ 83 w 118"/>
                    <a:gd name="T85" fmla="*/ 264 h 285"/>
                    <a:gd name="T86" fmla="*/ 73 w 118"/>
                    <a:gd name="T87" fmla="*/ 242 h 285"/>
                    <a:gd name="T88" fmla="*/ 62 w 118"/>
                    <a:gd name="T89" fmla="*/ 216 h 285"/>
                    <a:gd name="T90" fmla="*/ 58 w 118"/>
                    <a:gd name="T91" fmla="*/ 203 h 285"/>
                    <a:gd name="T92" fmla="*/ 55 w 118"/>
                    <a:gd name="T93" fmla="*/ 188 h 285"/>
                    <a:gd name="T94" fmla="*/ 52 w 118"/>
                    <a:gd name="T95" fmla="*/ 174 h 285"/>
                    <a:gd name="T96" fmla="*/ 51 w 118"/>
                    <a:gd name="T97" fmla="*/ 160 h 285"/>
                    <a:gd name="T98" fmla="*/ 51 w 118"/>
                    <a:gd name="T99" fmla="*/ 144 h 285"/>
                    <a:gd name="T100" fmla="*/ 52 w 118"/>
                    <a:gd name="T101" fmla="*/ 130 h 285"/>
                    <a:gd name="T102" fmla="*/ 56 w 118"/>
                    <a:gd name="T103" fmla="*/ 115 h 285"/>
                    <a:gd name="T104" fmla="*/ 61 w 118"/>
                    <a:gd name="T105" fmla="*/ 100 h 285"/>
                    <a:gd name="T106" fmla="*/ 68 w 118"/>
                    <a:gd name="T107" fmla="*/ 86 h 285"/>
                    <a:gd name="T108" fmla="*/ 77 w 118"/>
                    <a:gd name="T109" fmla="*/ 73 h 285"/>
                    <a:gd name="T110" fmla="*/ 89 w 118"/>
                    <a:gd name="T111" fmla="*/ 60 h 285"/>
                    <a:gd name="T112" fmla="*/ 105 w 118"/>
                    <a:gd name="T113" fmla="*/ 48 h 285"/>
                    <a:gd name="T114" fmla="*/ 105 w 118"/>
                    <a:gd name="T115" fmla="*/ 48 h 285"/>
                    <a:gd name="T116" fmla="*/ 110 w 118"/>
                    <a:gd name="T117" fmla="*/ 43 h 285"/>
                    <a:gd name="T118" fmla="*/ 114 w 118"/>
                    <a:gd name="T119" fmla="*/ 38 h 285"/>
                    <a:gd name="T120" fmla="*/ 117 w 118"/>
                    <a:gd name="T121" fmla="*/ 32 h 285"/>
                    <a:gd name="T122" fmla="*/ 118 w 118"/>
                    <a:gd name="T123" fmla="*/ 25 h 285"/>
                    <a:gd name="T124" fmla="*/ 118 w 118"/>
                    <a:gd name="T125" fmla="*/ 25 h 2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" h="285">
                      <a:moveTo>
                        <a:pt x="118" y="25"/>
                      </a:moveTo>
                      <a:lnTo>
                        <a:pt x="118" y="25"/>
                      </a:lnTo>
                      <a:lnTo>
                        <a:pt x="117" y="20"/>
                      </a:lnTo>
                      <a:lnTo>
                        <a:pt x="116" y="16"/>
                      </a:lnTo>
                      <a:lnTo>
                        <a:pt x="113" y="12"/>
                      </a:lnTo>
                      <a:lnTo>
                        <a:pt x="111" y="8"/>
                      </a:lnTo>
                      <a:lnTo>
                        <a:pt x="107" y="5"/>
                      </a:lnTo>
                      <a:lnTo>
                        <a:pt x="102" y="2"/>
                      </a:lnTo>
                      <a:lnTo>
                        <a:pt x="98" y="1"/>
                      </a:lnTo>
                      <a:lnTo>
                        <a:pt x="93" y="0"/>
                      </a:lnTo>
                      <a:lnTo>
                        <a:pt x="93" y="0"/>
                      </a:lnTo>
                      <a:lnTo>
                        <a:pt x="88" y="1"/>
                      </a:lnTo>
                      <a:lnTo>
                        <a:pt x="83" y="2"/>
                      </a:lnTo>
                      <a:lnTo>
                        <a:pt x="75" y="7"/>
                      </a:lnTo>
                      <a:lnTo>
                        <a:pt x="75" y="7"/>
                      </a:lnTo>
                      <a:lnTo>
                        <a:pt x="66" y="16"/>
                      </a:lnTo>
                      <a:lnTo>
                        <a:pt x="56" y="24"/>
                      </a:lnTo>
                      <a:lnTo>
                        <a:pt x="46" y="32"/>
                      </a:lnTo>
                      <a:lnTo>
                        <a:pt x="39" y="41"/>
                      </a:lnTo>
                      <a:lnTo>
                        <a:pt x="32" y="49"/>
                      </a:lnTo>
                      <a:lnTo>
                        <a:pt x="26" y="58"/>
                      </a:lnTo>
                      <a:lnTo>
                        <a:pt x="15" y="78"/>
                      </a:lnTo>
                      <a:lnTo>
                        <a:pt x="8" y="95"/>
                      </a:lnTo>
                      <a:lnTo>
                        <a:pt x="4" y="115"/>
                      </a:lnTo>
                      <a:lnTo>
                        <a:pt x="1" y="134"/>
                      </a:lnTo>
                      <a:lnTo>
                        <a:pt x="0" y="153"/>
                      </a:lnTo>
                      <a:lnTo>
                        <a:pt x="1" y="172"/>
                      </a:lnTo>
                      <a:lnTo>
                        <a:pt x="5" y="191"/>
                      </a:lnTo>
                      <a:lnTo>
                        <a:pt x="8" y="209"/>
                      </a:lnTo>
                      <a:lnTo>
                        <a:pt x="13" y="225"/>
                      </a:lnTo>
                      <a:lnTo>
                        <a:pt x="19" y="242"/>
                      </a:lnTo>
                      <a:lnTo>
                        <a:pt x="25" y="258"/>
                      </a:lnTo>
                      <a:lnTo>
                        <a:pt x="39" y="285"/>
                      </a:lnTo>
                      <a:lnTo>
                        <a:pt x="39" y="285"/>
                      </a:lnTo>
                      <a:lnTo>
                        <a:pt x="43" y="280"/>
                      </a:lnTo>
                      <a:lnTo>
                        <a:pt x="48" y="276"/>
                      </a:lnTo>
                      <a:lnTo>
                        <a:pt x="54" y="272"/>
                      </a:lnTo>
                      <a:lnTo>
                        <a:pt x="58" y="268"/>
                      </a:lnTo>
                      <a:lnTo>
                        <a:pt x="64" y="266"/>
                      </a:lnTo>
                      <a:lnTo>
                        <a:pt x="70" y="265"/>
                      </a:lnTo>
                      <a:lnTo>
                        <a:pt x="77" y="264"/>
                      </a:lnTo>
                      <a:lnTo>
                        <a:pt x="83" y="264"/>
                      </a:lnTo>
                      <a:lnTo>
                        <a:pt x="83" y="264"/>
                      </a:lnTo>
                      <a:lnTo>
                        <a:pt x="73" y="242"/>
                      </a:lnTo>
                      <a:lnTo>
                        <a:pt x="62" y="216"/>
                      </a:lnTo>
                      <a:lnTo>
                        <a:pt x="58" y="203"/>
                      </a:lnTo>
                      <a:lnTo>
                        <a:pt x="55" y="188"/>
                      </a:lnTo>
                      <a:lnTo>
                        <a:pt x="52" y="174"/>
                      </a:lnTo>
                      <a:lnTo>
                        <a:pt x="51" y="160"/>
                      </a:lnTo>
                      <a:lnTo>
                        <a:pt x="51" y="144"/>
                      </a:lnTo>
                      <a:lnTo>
                        <a:pt x="52" y="130"/>
                      </a:lnTo>
                      <a:lnTo>
                        <a:pt x="56" y="115"/>
                      </a:lnTo>
                      <a:lnTo>
                        <a:pt x="61" y="100"/>
                      </a:lnTo>
                      <a:lnTo>
                        <a:pt x="68" y="86"/>
                      </a:lnTo>
                      <a:lnTo>
                        <a:pt x="77" y="73"/>
                      </a:lnTo>
                      <a:lnTo>
                        <a:pt x="89" y="60"/>
                      </a:lnTo>
                      <a:lnTo>
                        <a:pt x="105" y="48"/>
                      </a:lnTo>
                      <a:lnTo>
                        <a:pt x="105" y="48"/>
                      </a:lnTo>
                      <a:lnTo>
                        <a:pt x="110" y="43"/>
                      </a:lnTo>
                      <a:lnTo>
                        <a:pt x="114" y="38"/>
                      </a:lnTo>
                      <a:lnTo>
                        <a:pt x="117" y="32"/>
                      </a:lnTo>
                      <a:lnTo>
                        <a:pt x="118" y="25"/>
                      </a:lnTo>
                      <a:lnTo>
                        <a:pt x="118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28" name="Freeform 274"/>
                <p:cNvSpPr>
                  <a:spLocks/>
                </p:cNvSpPr>
                <p:nvPr/>
              </p:nvSpPr>
              <p:spPr bwMode="auto">
                <a:xfrm>
                  <a:off x="315" y="2609"/>
                  <a:ext cx="59" cy="143"/>
                </a:xfrm>
                <a:custGeom>
                  <a:avLst/>
                  <a:gdLst>
                    <a:gd name="T0" fmla="*/ 0 w 117"/>
                    <a:gd name="T1" fmla="*/ 25 h 285"/>
                    <a:gd name="T2" fmla="*/ 0 w 117"/>
                    <a:gd name="T3" fmla="*/ 25 h 285"/>
                    <a:gd name="T4" fmla="*/ 0 w 117"/>
                    <a:gd name="T5" fmla="*/ 20 h 285"/>
                    <a:gd name="T6" fmla="*/ 1 w 117"/>
                    <a:gd name="T7" fmla="*/ 16 h 285"/>
                    <a:gd name="T8" fmla="*/ 3 w 117"/>
                    <a:gd name="T9" fmla="*/ 12 h 285"/>
                    <a:gd name="T10" fmla="*/ 7 w 117"/>
                    <a:gd name="T11" fmla="*/ 8 h 285"/>
                    <a:gd name="T12" fmla="*/ 11 w 117"/>
                    <a:gd name="T13" fmla="*/ 5 h 285"/>
                    <a:gd name="T14" fmla="*/ 14 w 117"/>
                    <a:gd name="T15" fmla="*/ 2 h 285"/>
                    <a:gd name="T16" fmla="*/ 19 w 117"/>
                    <a:gd name="T17" fmla="*/ 1 h 285"/>
                    <a:gd name="T18" fmla="*/ 25 w 117"/>
                    <a:gd name="T19" fmla="*/ 0 h 285"/>
                    <a:gd name="T20" fmla="*/ 25 w 117"/>
                    <a:gd name="T21" fmla="*/ 0 h 285"/>
                    <a:gd name="T22" fmla="*/ 30 w 117"/>
                    <a:gd name="T23" fmla="*/ 1 h 285"/>
                    <a:gd name="T24" fmla="*/ 33 w 117"/>
                    <a:gd name="T25" fmla="*/ 2 h 285"/>
                    <a:gd name="T26" fmla="*/ 42 w 117"/>
                    <a:gd name="T27" fmla="*/ 7 h 285"/>
                    <a:gd name="T28" fmla="*/ 42 w 117"/>
                    <a:gd name="T29" fmla="*/ 7 h 285"/>
                    <a:gd name="T30" fmla="*/ 52 w 117"/>
                    <a:gd name="T31" fmla="*/ 16 h 285"/>
                    <a:gd name="T32" fmla="*/ 62 w 117"/>
                    <a:gd name="T33" fmla="*/ 24 h 285"/>
                    <a:gd name="T34" fmla="*/ 70 w 117"/>
                    <a:gd name="T35" fmla="*/ 32 h 285"/>
                    <a:gd name="T36" fmla="*/ 78 w 117"/>
                    <a:gd name="T37" fmla="*/ 41 h 285"/>
                    <a:gd name="T38" fmla="*/ 86 w 117"/>
                    <a:gd name="T39" fmla="*/ 49 h 285"/>
                    <a:gd name="T40" fmla="*/ 92 w 117"/>
                    <a:gd name="T41" fmla="*/ 58 h 285"/>
                    <a:gd name="T42" fmla="*/ 101 w 117"/>
                    <a:gd name="T43" fmla="*/ 78 h 285"/>
                    <a:gd name="T44" fmla="*/ 109 w 117"/>
                    <a:gd name="T45" fmla="*/ 95 h 285"/>
                    <a:gd name="T46" fmla="*/ 114 w 117"/>
                    <a:gd name="T47" fmla="*/ 115 h 285"/>
                    <a:gd name="T48" fmla="*/ 117 w 117"/>
                    <a:gd name="T49" fmla="*/ 134 h 285"/>
                    <a:gd name="T50" fmla="*/ 117 w 117"/>
                    <a:gd name="T51" fmla="*/ 153 h 285"/>
                    <a:gd name="T52" fmla="*/ 115 w 117"/>
                    <a:gd name="T53" fmla="*/ 172 h 285"/>
                    <a:gd name="T54" fmla="*/ 113 w 117"/>
                    <a:gd name="T55" fmla="*/ 191 h 285"/>
                    <a:gd name="T56" fmla="*/ 108 w 117"/>
                    <a:gd name="T57" fmla="*/ 209 h 285"/>
                    <a:gd name="T58" fmla="*/ 103 w 117"/>
                    <a:gd name="T59" fmla="*/ 225 h 285"/>
                    <a:gd name="T60" fmla="*/ 98 w 117"/>
                    <a:gd name="T61" fmla="*/ 242 h 285"/>
                    <a:gd name="T62" fmla="*/ 92 w 117"/>
                    <a:gd name="T63" fmla="*/ 258 h 285"/>
                    <a:gd name="T64" fmla="*/ 78 w 117"/>
                    <a:gd name="T65" fmla="*/ 285 h 285"/>
                    <a:gd name="T66" fmla="*/ 78 w 117"/>
                    <a:gd name="T67" fmla="*/ 285 h 285"/>
                    <a:gd name="T68" fmla="*/ 74 w 117"/>
                    <a:gd name="T69" fmla="*/ 280 h 285"/>
                    <a:gd name="T70" fmla="*/ 69 w 117"/>
                    <a:gd name="T71" fmla="*/ 276 h 285"/>
                    <a:gd name="T72" fmla="*/ 64 w 117"/>
                    <a:gd name="T73" fmla="*/ 272 h 285"/>
                    <a:gd name="T74" fmla="*/ 58 w 117"/>
                    <a:gd name="T75" fmla="*/ 268 h 285"/>
                    <a:gd name="T76" fmla="*/ 52 w 117"/>
                    <a:gd name="T77" fmla="*/ 266 h 285"/>
                    <a:gd name="T78" fmla="*/ 46 w 117"/>
                    <a:gd name="T79" fmla="*/ 265 h 285"/>
                    <a:gd name="T80" fmla="*/ 40 w 117"/>
                    <a:gd name="T81" fmla="*/ 264 h 285"/>
                    <a:gd name="T82" fmla="*/ 34 w 117"/>
                    <a:gd name="T83" fmla="*/ 264 h 285"/>
                    <a:gd name="T84" fmla="*/ 34 w 117"/>
                    <a:gd name="T85" fmla="*/ 264 h 285"/>
                    <a:gd name="T86" fmla="*/ 45 w 117"/>
                    <a:gd name="T87" fmla="*/ 242 h 285"/>
                    <a:gd name="T88" fmla="*/ 55 w 117"/>
                    <a:gd name="T89" fmla="*/ 216 h 285"/>
                    <a:gd name="T90" fmla="*/ 59 w 117"/>
                    <a:gd name="T91" fmla="*/ 203 h 285"/>
                    <a:gd name="T92" fmla="*/ 62 w 117"/>
                    <a:gd name="T93" fmla="*/ 188 h 285"/>
                    <a:gd name="T94" fmla="*/ 65 w 117"/>
                    <a:gd name="T95" fmla="*/ 174 h 285"/>
                    <a:gd name="T96" fmla="*/ 67 w 117"/>
                    <a:gd name="T97" fmla="*/ 160 h 285"/>
                    <a:gd name="T98" fmla="*/ 67 w 117"/>
                    <a:gd name="T99" fmla="*/ 144 h 285"/>
                    <a:gd name="T100" fmla="*/ 65 w 117"/>
                    <a:gd name="T101" fmla="*/ 130 h 285"/>
                    <a:gd name="T102" fmla="*/ 62 w 117"/>
                    <a:gd name="T103" fmla="*/ 115 h 285"/>
                    <a:gd name="T104" fmla="*/ 56 w 117"/>
                    <a:gd name="T105" fmla="*/ 100 h 285"/>
                    <a:gd name="T106" fmla="*/ 49 w 117"/>
                    <a:gd name="T107" fmla="*/ 86 h 285"/>
                    <a:gd name="T108" fmla="*/ 39 w 117"/>
                    <a:gd name="T109" fmla="*/ 73 h 285"/>
                    <a:gd name="T110" fmla="*/ 27 w 117"/>
                    <a:gd name="T111" fmla="*/ 60 h 285"/>
                    <a:gd name="T112" fmla="*/ 12 w 117"/>
                    <a:gd name="T113" fmla="*/ 48 h 285"/>
                    <a:gd name="T114" fmla="*/ 12 w 117"/>
                    <a:gd name="T115" fmla="*/ 48 h 285"/>
                    <a:gd name="T116" fmla="*/ 7 w 117"/>
                    <a:gd name="T117" fmla="*/ 43 h 285"/>
                    <a:gd name="T118" fmla="*/ 3 w 117"/>
                    <a:gd name="T119" fmla="*/ 38 h 285"/>
                    <a:gd name="T120" fmla="*/ 0 w 117"/>
                    <a:gd name="T121" fmla="*/ 32 h 285"/>
                    <a:gd name="T122" fmla="*/ 0 w 117"/>
                    <a:gd name="T123" fmla="*/ 25 h 285"/>
                    <a:gd name="T124" fmla="*/ 0 w 117"/>
                    <a:gd name="T125" fmla="*/ 25 h 2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7" h="285">
                      <a:moveTo>
                        <a:pt x="0" y="25"/>
                      </a:moveTo>
                      <a:lnTo>
                        <a:pt x="0" y="25"/>
                      </a:lnTo>
                      <a:lnTo>
                        <a:pt x="0" y="20"/>
                      </a:lnTo>
                      <a:lnTo>
                        <a:pt x="1" y="16"/>
                      </a:lnTo>
                      <a:lnTo>
                        <a:pt x="3" y="12"/>
                      </a:lnTo>
                      <a:lnTo>
                        <a:pt x="7" y="8"/>
                      </a:lnTo>
                      <a:lnTo>
                        <a:pt x="11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5" y="0"/>
                      </a:lnTo>
                      <a:lnTo>
                        <a:pt x="25" y="0"/>
                      </a:lnTo>
                      <a:lnTo>
                        <a:pt x="30" y="1"/>
                      </a:lnTo>
                      <a:lnTo>
                        <a:pt x="33" y="2"/>
                      </a:lnTo>
                      <a:lnTo>
                        <a:pt x="42" y="7"/>
                      </a:lnTo>
                      <a:lnTo>
                        <a:pt x="42" y="7"/>
                      </a:lnTo>
                      <a:lnTo>
                        <a:pt x="52" y="16"/>
                      </a:lnTo>
                      <a:lnTo>
                        <a:pt x="62" y="24"/>
                      </a:lnTo>
                      <a:lnTo>
                        <a:pt x="70" y="32"/>
                      </a:lnTo>
                      <a:lnTo>
                        <a:pt x="78" y="41"/>
                      </a:lnTo>
                      <a:lnTo>
                        <a:pt x="86" y="49"/>
                      </a:lnTo>
                      <a:lnTo>
                        <a:pt x="92" y="58"/>
                      </a:lnTo>
                      <a:lnTo>
                        <a:pt x="101" y="78"/>
                      </a:lnTo>
                      <a:lnTo>
                        <a:pt x="109" y="95"/>
                      </a:lnTo>
                      <a:lnTo>
                        <a:pt x="114" y="115"/>
                      </a:lnTo>
                      <a:lnTo>
                        <a:pt x="117" y="134"/>
                      </a:lnTo>
                      <a:lnTo>
                        <a:pt x="117" y="153"/>
                      </a:lnTo>
                      <a:lnTo>
                        <a:pt x="115" y="172"/>
                      </a:lnTo>
                      <a:lnTo>
                        <a:pt x="113" y="191"/>
                      </a:lnTo>
                      <a:lnTo>
                        <a:pt x="108" y="209"/>
                      </a:lnTo>
                      <a:lnTo>
                        <a:pt x="103" y="225"/>
                      </a:lnTo>
                      <a:lnTo>
                        <a:pt x="98" y="242"/>
                      </a:lnTo>
                      <a:lnTo>
                        <a:pt x="92" y="258"/>
                      </a:lnTo>
                      <a:lnTo>
                        <a:pt x="78" y="285"/>
                      </a:lnTo>
                      <a:lnTo>
                        <a:pt x="78" y="285"/>
                      </a:lnTo>
                      <a:lnTo>
                        <a:pt x="74" y="280"/>
                      </a:lnTo>
                      <a:lnTo>
                        <a:pt x="69" y="276"/>
                      </a:lnTo>
                      <a:lnTo>
                        <a:pt x="64" y="272"/>
                      </a:lnTo>
                      <a:lnTo>
                        <a:pt x="58" y="268"/>
                      </a:lnTo>
                      <a:lnTo>
                        <a:pt x="52" y="266"/>
                      </a:lnTo>
                      <a:lnTo>
                        <a:pt x="46" y="265"/>
                      </a:lnTo>
                      <a:lnTo>
                        <a:pt x="40" y="264"/>
                      </a:lnTo>
                      <a:lnTo>
                        <a:pt x="34" y="264"/>
                      </a:lnTo>
                      <a:lnTo>
                        <a:pt x="34" y="264"/>
                      </a:lnTo>
                      <a:lnTo>
                        <a:pt x="45" y="242"/>
                      </a:lnTo>
                      <a:lnTo>
                        <a:pt x="55" y="216"/>
                      </a:lnTo>
                      <a:lnTo>
                        <a:pt x="59" y="203"/>
                      </a:lnTo>
                      <a:lnTo>
                        <a:pt x="62" y="188"/>
                      </a:lnTo>
                      <a:lnTo>
                        <a:pt x="65" y="174"/>
                      </a:lnTo>
                      <a:lnTo>
                        <a:pt x="67" y="160"/>
                      </a:lnTo>
                      <a:lnTo>
                        <a:pt x="67" y="144"/>
                      </a:lnTo>
                      <a:lnTo>
                        <a:pt x="65" y="130"/>
                      </a:lnTo>
                      <a:lnTo>
                        <a:pt x="62" y="115"/>
                      </a:lnTo>
                      <a:lnTo>
                        <a:pt x="56" y="100"/>
                      </a:lnTo>
                      <a:lnTo>
                        <a:pt x="49" y="86"/>
                      </a:lnTo>
                      <a:lnTo>
                        <a:pt x="39" y="73"/>
                      </a:lnTo>
                      <a:lnTo>
                        <a:pt x="27" y="60"/>
                      </a:lnTo>
                      <a:lnTo>
                        <a:pt x="12" y="48"/>
                      </a:lnTo>
                      <a:lnTo>
                        <a:pt x="12" y="48"/>
                      </a:lnTo>
                      <a:lnTo>
                        <a:pt x="7" y="43"/>
                      </a:lnTo>
                      <a:lnTo>
                        <a:pt x="3" y="38"/>
                      </a:lnTo>
                      <a:lnTo>
                        <a:pt x="0" y="32"/>
                      </a:lnTo>
                      <a:lnTo>
                        <a:pt x="0" y="25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  <p:sp>
              <p:nvSpPr>
                <p:cNvPr id="29" name="Freeform 275"/>
                <p:cNvSpPr>
                  <a:spLocks/>
                </p:cNvSpPr>
                <p:nvPr/>
              </p:nvSpPr>
              <p:spPr bwMode="auto">
                <a:xfrm>
                  <a:off x="222" y="2749"/>
                  <a:ext cx="130" cy="84"/>
                </a:xfrm>
                <a:custGeom>
                  <a:avLst/>
                  <a:gdLst>
                    <a:gd name="T0" fmla="*/ 260 w 260"/>
                    <a:gd name="T1" fmla="*/ 39 h 170"/>
                    <a:gd name="T2" fmla="*/ 256 w 260"/>
                    <a:gd name="T3" fmla="*/ 25 h 170"/>
                    <a:gd name="T4" fmla="*/ 248 w 260"/>
                    <a:gd name="T5" fmla="*/ 12 h 170"/>
                    <a:gd name="T6" fmla="*/ 229 w 260"/>
                    <a:gd name="T7" fmla="*/ 1 h 170"/>
                    <a:gd name="T8" fmla="*/ 220 w 260"/>
                    <a:gd name="T9" fmla="*/ 0 h 170"/>
                    <a:gd name="T10" fmla="*/ 220 w 260"/>
                    <a:gd name="T11" fmla="*/ 0 h 170"/>
                    <a:gd name="T12" fmla="*/ 199 w 260"/>
                    <a:gd name="T13" fmla="*/ 7 h 170"/>
                    <a:gd name="T14" fmla="*/ 188 w 260"/>
                    <a:gd name="T15" fmla="*/ 18 h 170"/>
                    <a:gd name="T16" fmla="*/ 182 w 260"/>
                    <a:gd name="T17" fmla="*/ 39 h 170"/>
                    <a:gd name="T18" fmla="*/ 182 w 260"/>
                    <a:gd name="T19" fmla="*/ 39 h 170"/>
                    <a:gd name="T20" fmla="*/ 181 w 260"/>
                    <a:gd name="T21" fmla="*/ 50 h 170"/>
                    <a:gd name="T22" fmla="*/ 167 w 260"/>
                    <a:gd name="T23" fmla="*/ 78 h 170"/>
                    <a:gd name="T24" fmla="*/ 150 w 260"/>
                    <a:gd name="T25" fmla="*/ 88 h 170"/>
                    <a:gd name="T26" fmla="*/ 130 w 260"/>
                    <a:gd name="T27" fmla="*/ 92 h 170"/>
                    <a:gd name="T28" fmla="*/ 130 w 260"/>
                    <a:gd name="T29" fmla="*/ 92 h 170"/>
                    <a:gd name="T30" fmla="*/ 110 w 260"/>
                    <a:gd name="T31" fmla="*/ 88 h 170"/>
                    <a:gd name="T32" fmla="*/ 93 w 260"/>
                    <a:gd name="T33" fmla="*/ 78 h 170"/>
                    <a:gd name="T34" fmla="*/ 79 w 260"/>
                    <a:gd name="T35" fmla="*/ 50 h 170"/>
                    <a:gd name="T36" fmla="*/ 77 w 260"/>
                    <a:gd name="T37" fmla="*/ 39 h 170"/>
                    <a:gd name="T38" fmla="*/ 77 w 260"/>
                    <a:gd name="T39" fmla="*/ 39 h 170"/>
                    <a:gd name="T40" fmla="*/ 70 w 260"/>
                    <a:gd name="T41" fmla="*/ 18 h 170"/>
                    <a:gd name="T42" fmla="*/ 61 w 260"/>
                    <a:gd name="T43" fmla="*/ 7 h 170"/>
                    <a:gd name="T44" fmla="*/ 39 w 260"/>
                    <a:gd name="T45" fmla="*/ 0 h 170"/>
                    <a:gd name="T46" fmla="*/ 39 w 260"/>
                    <a:gd name="T47" fmla="*/ 0 h 170"/>
                    <a:gd name="T48" fmla="*/ 31 w 260"/>
                    <a:gd name="T49" fmla="*/ 1 h 170"/>
                    <a:gd name="T50" fmla="*/ 12 w 260"/>
                    <a:gd name="T51" fmla="*/ 12 h 170"/>
                    <a:gd name="T52" fmla="*/ 3 w 260"/>
                    <a:gd name="T53" fmla="*/ 25 h 170"/>
                    <a:gd name="T54" fmla="*/ 0 w 260"/>
                    <a:gd name="T55" fmla="*/ 39 h 170"/>
                    <a:gd name="T56" fmla="*/ 0 w 260"/>
                    <a:gd name="T57" fmla="*/ 39 h 170"/>
                    <a:gd name="T58" fmla="*/ 2 w 260"/>
                    <a:gd name="T59" fmla="*/ 66 h 170"/>
                    <a:gd name="T60" fmla="*/ 15 w 260"/>
                    <a:gd name="T61" fmla="*/ 102 h 170"/>
                    <a:gd name="T62" fmla="*/ 38 w 260"/>
                    <a:gd name="T63" fmla="*/ 131 h 170"/>
                    <a:gd name="T64" fmla="*/ 57 w 260"/>
                    <a:gd name="T65" fmla="*/ 148 h 170"/>
                    <a:gd name="T66" fmla="*/ 92 w 260"/>
                    <a:gd name="T67" fmla="*/ 164 h 170"/>
                    <a:gd name="T68" fmla="*/ 130 w 260"/>
                    <a:gd name="T69" fmla="*/ 170 h 170"/>
                    <a:gd name="T70" fmla="*/ 130 w 260"/>
                    <a:gd name="T71" fmla="*/ 170 h 170"/>
                    <a:gd name="T72" fmla="*/ 143 w 260"/>
                    <a:gd name="T73" fmla="*/ 170 h 170"/>
                    <a:gd name="T74" fmla="*/ 180 w 260"/>
                    <a:gd name="T75" fmla="*/ 160 h 170"/>
                    <a:gd name="T76" fmla="*/ 212 w 260"/>
                    <a:gd name="T77" fmla="*/ 140 h 170"/>
                    <a:gd name="T78" fmla="*/ 230 w 260"/>
                    <a:gd name="T79" fmla="*/ 123 h 170"/>
                    <a:gd name="T80" fmla="*/ 249 w 260"/>
                    <a:gd name="T81" fmla="*/ 91 h 170"/>
                    <a:gd name="T82" fmla="*/ 259 w 260"/>
                    <a:gd name="T83" fmla="*/ 54 h 170"/>
                    <a:gd name="T84" fmla="*/ 260 w 260"/>
                    <a:gd name="T85" fmla="*/ 39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60" h="170">
                      <a:moveTo>
                        <a:pt x="260" y="39"/>
                      </a:moveTo>
                      <a:lnTo>
                        <a:pt x="260" y="39"/>
                      </a:lnTo>
                      <a:lnTo>
                        <a:pt x="260" y="39"/>
                      </a:lnTo>
                      <a:lnTo>
                        <a:pt x="260" y="39"/>
                      </a:lnTo>
                      <a:lnTo>
                        <a:pt x="259" y="32"/>
                      </a:lnTo>
                      <a:lnTo>
                        <a:pt x="256" y="25"/>
                      </a:lnTo>
                      <a:lnTo>
                        <a:pt x="253" y="18"/>
                      </a:lnTo>
                      <a:lnTo>
                        <a:pt x="248" y="12"/>
                      </a:lnTo>
                      <a:lnTo>
                        <a:pt x="248" y="12"/>
                      </a:lnTo>
                      <a:lnTo>
                        <a:pt x="242" y="7"/>
                      </a:lnTo>
                      <a:lnTo>
                        <a:pt x="236" y="3"/>
                      </a:lnTo>
                      <a:lnTo>
                        <a:pt x="229" y="1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13" y="1"/>
                      </a:lnTo>
                      <a:lnTo>
                        <a:pt x="206" y="4"/>
                      </a:lnTo>
                      <a:lnTo>
                        <a:pt x="199" y="7"/>
                      </a:lnTo>
                      <a:lnTo>
                        <a:pt x="193" y="12"/>
                      </a:lnTo>
                      <a:lnTo>
                        <a:pt x="193" y="12"/>
                      </a:lnTo>
                      <a:lnTo>
                        <a:pt x="188" y="18"/>
                      </a:lnTo>
                      <a:lnTo>
                        <a:pt x="185" y="25"/>
                      </a:lnTo>
                      <a:lnTo>
                        <a:pt x="182" y="32"/>
                      </a:lnTo>
                      <a:lnTo>
                        <a:pt x="182" y="39"/>
                      </a:lnTo>
                      <a:lnTo>
                        <a:pt x="182" y="39"/>
                      </a:lnTo>
                      <a:lnTo>
                        <a:pt x="182" y="39"/>
                      </a:lnTo>
                      <a:lnTo>
                        <a:pt x="182" y="39"/>
                      </a:lnTo>
                      <a:lnTo>
                        <a:pt x="182" y="39"/>
                      </a:lnTo>
                      <a:lnTo>
                        <a:pt x="182" y="39"/>
                      </a:lnTo>
                      <a:lnTo>
                        <a:pt x="181" y="50"/>
                      </a:lnTo>
                      <a:lnTo>
                        <a:pt x="177" y="61"/>
                      </a:lnTo>
                      <a:lnTo>
                        <a:pt x="173" y="69"/>
                      </a:lnTo>
                      <a:lnTo>
                        <a:pt x="167" y="78"/>
                      </a:lnTo>
                      <a:lnTo>
                        <a:pt x="167" y="78"/>
                      </a:lnTo>
                      <a:lnTo>
                        <a:pt x="158" y="84"/>
                      </a:lnTo>
                      <a:lnTo>
                        <a:pt x="150" y="88"/>
                      </a:lnTo>
                      <a:lnTo>
                        <a:pt x="141" y="92"/>
                      </a:lnTo>
                      <a:lnTo>
                        <a:pt x="130" y="92"/>
                      </a:lnTo>
                      <a:lnTo>
                        <a:pt x="130" y="92"/>
                      </a:lnTo>
                      <a:lnTo>
                        <a:pt x="130" y="92"/>
                      </a:lnTo>
                      <a:lnTo>
                        <a:pt x="130" y="92"/>
                      </a:lnTo>
                      <a:lnTo>
                        <a:pt x="130" y="92"/>
                      </a:lnTo>
                      <a:lnTo>
                        <a:pt x="130" y="92"/>
                      </a:lnTo>
                      <a:lnTo>
                        <a:pt x="119" y="92"/>
                      </a:lnTo>
                      <a:lnTo>
                        <a:pt x="110" y="88"/>
                      </a:lnTo>
                      <a:lnTo>
                        <a:pt x="100" y="84"/>
                      </a:lnTo>
                      <a:lnTo>
                        <a:pt x="93" y="78"/>
                      </a:lnTo>
                      <a:lnTo>
                        <a:pt x="93" y="78"/>
                      </a:lnTo>
                      <a:lnTo>
                        <a:pt x="86" y="69"/>
                      </a:lnTo>
                      <a:lnTo>
                        <a:pt x="81" y="61"/>
                      </a:lnTo>
                      <a:lnTo>
                        <a:pt x="79" y="50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7" y="39"/>
                      </a:lnTo>
                      <a:lnTo>
                        <a:pt x="76" y="32"/>
                      </a:lnTo>
                      <a:lnTo>
                        <a:pt x="74" y="25"/>
                      </a:lnTo>
                      <a:lnTo>
                        <a:pt x="70" y="18"/>
                      </a:lnTo>
                      <a:lnTo>
                        <a:pt x="65" y="12"/>
                      </a:lnTo>
                      <a:lnTo>
                        <a:pt x="65" y="12"/>
                      </a:lnTo>
                      <a:lnTo>
                        <a:pt x="61" y="7"/>
                      </a:lnTo>
                      <a:lnTo>
                        <a:pt x="54" y="3"/>
                      </a:lnTo>
                      <a:lnTo>
                        <a:pt x="46" y="1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1" y="1"/>
                      </a:lnTo>
                      <a:lnTo>
                        <a:pt x="24" y="4"/>
                      </a:lnTo>
                      <a:lnTo>
                        <a:pt x="18" y="7"/>
                      </a:lnTo>
                      <a:lnTo>
                        <a:pt x="12" y="12"/>
                      </a:lnTo>
                      <a:lnTo>
                        <a:pt x="12" y="12"/>
                      </a:lnTo>
                      <a:lnTo>
                        <a:pt x="7" y="18"/>
                      </a:lnTo>
                      <a:lnTo>
                        <a:pt x="3" y="25"/>
                      </a:lnTo>
                      <a:lnTo>
                        <a:pt x="1" y="32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1" y="54"/>
                      </a:lnTo>
                      <a:lnTo>
                        <a:pt x="2" y="66"/>
                      </a:lnTo>
                      <a:lnTo>
                        <a:pt x="6" y="79"/>
                      </a:lnTo>
                      <a:lnTo>
                        <a:pt x="11" y="91"/>
                      </a:lnTo>
                      <a:lnTo>
                        <a:pt x="15" y="102"/>
                      </a:lnTo>
                      <a:lnTo>
                        <a:pt x="23" y="112"/>
                      </a:lnTo>
                      <a:lnTo>
                        <a:pt x="30" y="123"/>
                      </a:lnTo>
                      <a:lnTo>
                        <a:pt x="38" y="131"/>
                      </a:lnTo>
                      <a:lnTo>
                        <a:pt x="38" y="131"/>
                      </a:lnTo>
                      <a:lnTo>
                        <a:pt x="48" y="140"/>
                      </a:lnTo>
                      <a:lnTo>
                        <a:pt x="57" y="148"/>
                      </a:lnTo>
                      <a:lnTo>
                        <a:pt x="68" y="154"/>
                      </a:lnTo>
                      <a:lnTo>
                        <a:pt x="80" y="160"/>
                      </a:lnTo>
                      <a:lnTo>
                        <a:pt x="92" y="164"/>
                      </a:lnTo>
                      <a:lnTo>
                        <a:pt x="104" y="167"/>
                      </a:lnTo>
                      <a:lnTo>
                        <a:pt x="117" y="170"/>
                      </a:lnTo>
                      <a:lnTo>
                        <a:pt x="130" y="170"/>
                      </a:lnTo>
                      <a:lnTo>
                        <a:pt x="130" y="170"/>
                      </a:lnTo>
                      <a:lnTo>
                        <a:pt x="130" y="170"/>
                      </a:lnTo>
                      <a:lnTo>
                        <a:pt x="130" y="170"/>
                      </a:lnTo>
                      <a:lnTo>
                        <a:pt x="130" y="170"/>
                      </a:lnTo>
                      <a:lnTo>
                        <a:pt x="130" y="170"/>
                      </a:lnTo>
                      <a:lnTo>
                        <a:pt x="143" y="170"/>
                      </a:lnTo>
                      <a:lnTo>
                        <a:pt x="156" y="167"/>
                      </a:lnTo>
                      <a:lnTo>
                        <a:pt x="168" y="164"/>
                      </a:lnTo>
                      <a:lnTo>
                        <a:pt x="180" y="160"/>
                      </a:lnTo>
                      <a:lnTo>
                        <a:pt x="192" y="154"/>
                      </a:lnTo>
                      <a:lnTo>
                        <a:pt x="202" y="148"/>
                      </a:lnTo>
                      <a:lnTo>
                        <a:pt x="212" y="140"/>
                      </a:lnTo>
                      <a:lnTo>
                        <a:pt x="222" y="131"/>
                      </a:lnTo>
                      <a:lnTo>
                        <a:pt x="222" y="131"/>
                      </a:lnTo>
                      <a:lnTo>
                        <a:pt x="230" y="123"/>
                      </a:lnTo>
                      <a:lnTo>
                        <a:pt x="237" y="112"/>
                      </a:lnTo>
                      <a:lnTo>
                        <a:pt x="244" y="102"/>
                      </a:lnTo>
                      <a:lnTo>
                        <a:pt x="249" y="91"/>
                      </a:lnTo>
                      <a:lnTo>
                        <a:pt x="254" y="79"/>
                      </a:lnTo>
                      <a:lnTo>
                        <a:pt x="257" y="66"/>
                      </a:lnTo>
                      <a:lnTo>
                        <a:pt x="259" y="54"/>
                      </a:lnTo>
                      <a:lnTo>
                        <a:pt x="260" y="39"/>
                      </a:lnTo>
                      <a:lnTo>
                        <a:pt x="260" y="39"/>
                      </a:lnTo>
                      <a:lnTo>
                        <a:pt x="260" y="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PT" kern="0" dirty="0">
                    <a:solidFill>
                      <a:srgbClr val="002776"/>
                    </a:solidFill>
                  </a:endParaRPr>
                </a:p>
              </p:txBody>
            </p:sp>
          </p:grpSp>
        </p:grpSp>
        <p:sp>
          <p:nvSpPr>
            <p:cNvPr id="18" name="TextBox 17"/>
            <p:cNvSpPr txBox="1"/>
            <p:nvPr/>
          </p:nvSpPr>
          <p:spPr>
            <a:xfrm>
              <a:off x="1905650" y="5076390"/>
              <a:ext cx="6239886" cy="784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Para o </a:t>
              </a:r>
              <a:r>
                <a:rPr lang="pt-PT" sz="1200" dirty="0">
                  <a:solidFill>
                    <a:srgbClr val="000000"/>
                  </a:solidFill>
                </a:rPr>
                <a:t>sector publico:Introduzir um seguro de saúde para os </a:t>
              </a:r>
              <a:r>
                <a:rPr lang="pt-PT" sz="1200" b="1" dirty="0">
                  <a:solidFill>
                    <a:srgbClr val="000000"/>
                  </a:solidFill>
                </a:rPr>
                <a:t>funcionários públicos</a:t>
              </a:r>
              <a:r>
                <a:rPr lang="pt-PT" sz="1200" dirty="0">
                  <a:solidFill>
                    <a:srgbClr val="000000"/>
                  </a:solidFill>
                </a:rPr>
                <a:t>;</a:t>
              </a:r>
              <a:endParaRPr lang="pt-PT" sz="1200" b="0" i="0" dirty="0">
                <a:solidFill>
                  <a:srgbClr val="00000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Desenvolver regulamentação eficaz para os seguros de saúde para o </a:t>
              </a:r>
              <a:r>
                <a:rPr lang="pt-PT" sz="1200" b="1" i="0" dirty="0">
                  <a:solidFill>
                    <a:srgbClr val="000000"/>
                  </a:solidFill>
                </a:rPr>
                <a:t>sector privado</a:t>
              </a:r>
              <a:r>
                <a:rPr lang="pt-PT" sz="1200" b="0" i="0" dirty="0">
                  <a:solidFill>
                    <a:srgbClr val="000000"/>
                  </a:solidFill>
                </a:rPr>
                <a:t>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Estabelecer um seguro de saúde obrigatório para todos os demais cidadãos.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37931" y="4735778"/>
            <a:ext cx="8147293" cy="1335290"/>
            <a:chOff x="996707" y="2644529"/>
            <a:chExt cx="8147293" cy="1335290"/>
          </a:xfrm>
        </p:grpSpPr>
        <p:grpSp>
          <p:nvGrpSpPr>
            <p:cNvPr id="40" name="Group 39"/>
            <p:cNvGrpSpPr/>
            <p:nvPr/>
          </p:nvGrpSpPr>
          <p:grpSpPr>
            <a:xfrm>
              <a:off x="996707" y="2644529"/>
              <a:ext cx="8147293" cy="1335290"/>
              <a:chOff x="996707" y="2673689"/>
              <a:chExt cx="8147293" cy="1335290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1759638" y="2889774"/>
                <a:ext cx="7384362" cy="469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PT" sz="1600" b="1" i="0" dirty="0">
                    <a:solidFill>
                      <a:srgbClr val="000000"/>
                    </a:solidFill>
                  </a:rPr>
                  <a:t>Criar uma unidade de financiamento da saúde 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905650" y="3362649"/>
                <a:ext cx="6239886" cy="646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  <a:latin typeface="+mn-lt"/>
                  </a:rPr>
                  <a:t>Conceber a estrutura de governação da unidade de financiamento da saúde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200" b="0" i="0" dirty="0">
                    <a:solidFill>
                      <a:srgbClr val="000000"/>
                    </a:solidFill>
                    <a:latin typeface="+mn-lt"/>
                  </a:rPr>
                  <a:t>Canalizar fundos consignados de mecanismos adicionais para as unidades de financiamento da saúde.</a:t>
                </a: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996707" y="2673689"/>
                <a:ext cx="590166" cy="742083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1" name="Freeform 64"/>
            <p:cNvSpPr>
              <a:spLocks noEditPoints="1"/>
            </p:cNvSpPr>
            <p:nvPr/>
          </p:nvSpPr>
          <p:spPr bwMode="auto">
            <a:xfrm>
              <a:off x="1141287" y="2837584"/>
              <a:ext cx="289306" cy="400975"/>
            </a:xfrm>
            <a:custGeom>
              <a:avLst/>
              <a:gdLst>
                <a:gd name="T0" fmla="*/ 1204 w 1204"/>
                <a:gd name="T1" fmla="*/ 402 h 1204"/>
                <a:gd name="T2" fmla="*/ 1204 w 1204"/>
                <a:gd name="T3" fmla="*/ 0 h 1204"/>
                <a:gd name="T4" fmla="*/ 802 w 1204"/>
                <a:gd name="T5" fmla="*/ 0 h 1204"/>
                <a:gd name="T6" fmla="*/ 802 w 1204"/>
                <a:gd name="T7" fmla="*/ 326 h 1204"/>
                <a:gd name="T8" fmla="*/ 400 w 1204"/>
                <a:gd name="T9" fmla="*/ 326 h 1204"/>
                <a:gd name="T10" fmla="*/ 400 w 1204"/>
                <a:gd name="T11" fmla="*/ 0 h 1204"/>
                <a:gd name="T12" fmla="*/ 0 w 1204"/>
                <a:gd name="T13" fmla="*/ 0 h 1204"/>
                <a:gd name="T14" fmla="*/ 0 w 1204"/>
                <a:gd name="T15" fmla="*/ 402 h 1204"/>
                <a:gd name="T16" fmla="*/ 326 w 1204"/>
                <a:gd name="T17" fmla="*/ 402 h 1204"/>
                <a:gd name="T18" fmla="*/ 326 w 1204"/>
                <a:gd name="T19" fmla="*/ 804 h 1204"/>
                <a:gd name="T20" fmla="*/ 0 w 1204"/>
                <a:gd name="T21" fmla="*/ 804 h 1204"/>
                <a:gd name="T22" fmla="*/ 0 w 1204"/>
                <a:gd name="T23" fmla="*/ 1204 h 1204"/>
                <a:gd name="T24" fmla="*/ 400 w 1204"/>
                <a:gd name="T25" fmla="*/ 1204 h 1204"/>
                <a:gd name="T26" fmla="*/ 400 w 1204"/>
                <a:gd name="T27" fmla="*/ 878 h 1204"/>
                <a:gd name="T28" fmla="*/ 732 w 1204"/>
                <a:gd name="T29" fmla="*/ 878 h 1204"/>
                <a:gd name="T30" fmla="*/ 732 w 1204"/>
                <a:gd name="T31" fmla="*/ 1204 h 1204"/>
                <a:gd name="T32" fmla="*/ 878 w 1204"/>
                <a:gd name="T33" fmla="*/ 1204 h 1204"/>
                <a:gd name="T34" fmla="*/ 878 w 1204"/>
                <a:gd name="T35" fmla="*/ 740 h 1204"/>
                <a:gd name="T36" fmla="*/ 1058 w 1204"/>
                <a:gd name="T37" fmla="*/ 740 h 1204"/>
                <a:gd name="T38" fmla="*/ 1058 w 1204"/>
                <a:gd name="T39" fmla="*/ 928 h 1204"/>
                <a:gd name="T40" fmla="*/ 926 w 1204"/>
                <a:gd name="T41" fmla="*/ 928 h 1204"/>
                <a:gd name="T42" fmla="*/ 926 w 1204"/>
                <a:gd name="T43" fmla="*/ 1078 h 1204"/>
                <a:gd name="T44" fmla="*/ 1058 w 1204"/>
                <a:gd name="T45" fmla="*/ 1078 h 1204"/>
                <a:gd name="T46" fmla="*/ 1058 w 1204"/>
                <a:gd name="T47" fmla="*/ 1204 h 1204"/>
                <a:gd name="T48" fmla="*/ 1204 w 1204"/>
                <a:gd name="T49" fmla="*/ 1204 h 1204"/>
                <a:gd name="T50" fmla="*/ 1204 w 1204"/>
                <a:gd name="T51" fmla="*/ 666 h 1204"/>
                <a:gd name="T52" fmla="*/ 878 w 1204"/>
                <a:gd name="T53" fmla="*/ 666 h 1204"/>
                <a:gd name="T54" fmla="*/ 878 w 1204"/>
                <a:gd name="T55" fmla="*/ 402 h 1204"/>
                <a:gd name="T56" fmla="*/ 1204 w 1204"/>
                <a:gd name="T57" fmla="*/ 402 h 1204"/>
                <a:gd name="T58" fmla="*/ 878 w 1204"/>
                <a:gd name="T59" fmla="*/ 76 h 1204"/>
                <a:gd name="T60" fmla="*/ 1128 w 1204"/>
                <a:gd name="T61" fmla="*/ 76 h 1204"/>
                <a:gd name="T62" fmla="*/ 1128 w 1204"/>
                <a:gd name="T63" fmla="*/ 326 h 1204"/>
                <a:gd name="T64" fmla="*/ 878 w 1204"/>
                <a:gd name="T65" fmla="*/ 326 h 1204"/>
                <a:gd name="T66" fmla="*/ 878 w 1204"/>
                <a:gd name="T67" fmla="*/ 76 h 1204"/>
                <a:gd name="T68" fmla="*/ 326 w 1204"/>
                <a:gd name="T69" fmla="*/ 1130 h 1204"/>
                <a:gd name="T70" fmla="*/ 74 w 1204"/>
                <a:gd name="T71" fmla="*/ 1130 h 1204"/>
                <a:gd name="T72" fmla="*/ 74 w 1204"/>
                <a:gd name="T73" fmla="*/ 878 h 1204"/>
                <a:gd name="T74" fmla="*/ 326 w 1204"/>
                <a:gd name="T75" fmla="*/ 878 h 1204"/>
                <a:gd name="T76" fmla="*/ 326 w 1204"/>
                <a:gd name="T77" fmla="*/ 1130 h 1204"/>
                <a:gd name="T78" fmla="*/ 326 w 1204"/>
                <a:gd name="T79" fmla="*/ 326 h 1204"/>
                <a:gd name="T80" fmla="*/ 74 w 1204"/>
                <a:gd name="T81" fmla="*/ 326 h 1204"/>
                <a:gd name="T82" fmla="*/ 74 w 1204"/>
                <a:gd name="T83" fmla="*/ 76 h 1204"/>
                <a:gd name="T84" fmla="*/ 326 w 1204"/>
                <a:gd name="T85" fmla="*/ 76 h 1204"/>
                <a:gd name="T86" fmla="*/ 326 w 1204"/>
                <a:gd name="T87" fmla="*/ 326 h 1204"/>
                <a:gd name="T88" fmla="*/ 732 w 1204"/>
                <a:gd name="T89" fmla="*/ 666 h 1204"/>
                <a:gd name="T90" fmla="*/ 600 w 1204"/>
                <a:gd name="T91" fmla="*/ 666 h 1204"/>
                <a:gd name="T92" fmla="*/ 600 w 1204"/>
                <a:gd name="T93" fmla="*/ 804 h 1204"/>
                <a:gd name="T94" fmla="*/ 472 w 1204"/>
                <a:gd name="T95" fmla="*/ 804 h 1204"/>
                <a:gd name="T96" fmla="*/ 472 w 1204"/>
                <a:gd name="T97" fmla="*/ 402 h 1204"/>
                <a:gd name="T98" fmla="*/ 732 w 1204"/>
                <a:gd name="T99" fmla="*/ 402 h 1204"/>
                <a:gd name="T100" fmla="*/ 732 w 1204"/>
                <a:gd name="T101" fmla="*/ 666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04" h="1204">
                  <a:moveTo>
                    <a:pt x="1204" y="402"/>
                  </a:moveTo>
                  <a:lnTo>
                    <a:pt x="1204" y="0"/>
                  </a:lnTo>
                  <a:lnTo>
                    <a:pt x="802" y="0"/>
                  </a:lnTo>
                  <a:lnTo>
                    <a:pt x="802" y="326"/>
                  </a:lnTo>
                  <a:lnTo>
                    <a:pt x="400" y="326"/>
                  </a:lnTo>
                  <a:lnTo>
                    <a:pt x="400" y="0"/>
                  </a:lnTo>
                  <a:lnTo>
                    <a:pt x="0" y="0"/>
                  </a:lnTo>
                  <a:lnTo>
                    <a:pt x="0" y="402"/>
                  </a:lnTo>
                  <a:lnTo>
                    <a:pt x="326" y="402"/>
                  </a:lnTo>
                  <a:lnTo>
                    <a:pt x="326" y="804"/>
                  </a:lnTo>
                  <a:lnTo>
                    <a:pt x="0" y="804"/>
                  </a:lnTo>
                  <a:lnTo>
                    <a:pt x="0" y="1204"/>
                  </a:lnTo>
                  <a:lnTo>
                    <a:pt x="400" y="1204"/>
                  </a:lnTo>
                  <a:lnTo>
                    <a:pt x="400" y="878"/>
                  </a:lnTo>
                  <a:lnTo>
                    <a:pt x="732" y="878"/>
                  </a:lnTo>
                  <a:lnTo>
                    <a:pt x="732" y="1204"/>
                  </a:lnTo>
                  <a:lnTo>
                    <a:pt x="878" y="1204"/>
                  </a:lnTo>
                  <a:lnTo>
                    <a:pt x="878" y="740"/>
                  </a:lnTo>
                  <a:lnTo>
                    <a:pt x="1058" y="740"/>
                  </a:lnTo>
                  <a:lnTo>
                    <a:pt x="1058" y="928"/>
                  </a:lnTo>
                  <a:lnTo>
                    <a:pt x="926" y="928"/>
                  </a:lnTo>
                  <a:lnTo>
                    <a:pt x="926" y="1078"/>
                  </a:lnTo>
                  <a:lnTo>
                    <a:pt x="1058" y="1078"/>
                  </a:lnTo>
                  <a:lnTo>
                    <a:pt x="1058" y="1204"/>
                  </a:lnTo>
                  <a:lnTo>
                    <a:pt x="1204" y="1204"/>
                  </a:lnTo>
                  <a:lnTo>
                    <a:pt x="1204" y="666"/>
                  </a:lnTo>
                  <a:lnTo>
                    <a:pt x="878" y="666"/>
                  </a:lnTo>
                  <a:lnTo>
                    <a:pt x="878" y="402"/>
                  </a:lnTo>
                  <a:lnTo>
                    <a:pt x="1204" y="402"/>
                  </a:lnTo>
                  <a:close/>
                  <a:moveTo>
                    <a:pt x="878" y="76"/>
                  </a:moveTo>
                  <a:lnTo>
                    <a:pt x="1128" y="76"/>
                  </a:lnTo>
                  <a:lnTo>
                    <a:pt x="1128" y="326"/>
                  </a:lnTo>
                  <a:lnTo>
                    <a:pt x="878" y="326"/>
                  </a:lnTo>
                  <a:lnTo>
                    <a:pt x="878" y="76"/>
                  </a:lnTo>
                  <a:close/>
                  <a:moveTo>
                    <a:pt x="326" y="1130"/>
                  </a:moveTo>
                  <a:lnTo>
                    <a:pt x="74" y="1130"/>
                  </a:lnTo>
                  <a:lnTo>
                    <a:pt x="74" y="878"/>
                  </a:lnTo>
                  <a:lnTo>
                    <a:pt x="326" y="878"/>
                  </a:lnTo>
                  <a:lnTo>
                    <a:pt x="326" y="1130"/>
                  </a:lnTo>
                  <a:close/>
                  <a:moveTo>
                    <a:pt x="326" y="326"/>
                  </a:moveTo>
                  <a:lnTo>
                    <a:pt x="74" y="326"/>
                  </a:lnTo>
                  <a:lnTo>
                    <a:pt x="74" y="76"/>
                  </a:lnTo>
                  <a:lnTo>
                    <a:pt x="326" y="76"/>
                  </a:lnTo>
                  <a:lnTo>
                    <a:pt x="326" y="326"/>
                  </a:lnTo>
                  <a:close/>
                  <a:moveTo>
                    <a:pt x="732" y="666"/>
                  </a:moveTo>
                  <a:lnTo>
                    <a:pt x="600" y="666"/>
                  </a:lnTo>
                  <a:lnTo>
                    <a:pt x="600" y="804"/>
                  </a:lnTo>
                  <a:lnTo>
                    <a:pt x="472" y="804"/>
                  </a:lnTo>
                  <a:lnTo>
                    <a:pt x="472" y="402"/>
                  </a:lnTo>
                  <a:lnTo>
                    <a:pt x="732" y="402"/>
                  </a:lnTo>
                  <a:lnTo>
                    <a:pt x="732" y="6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 dirty="0"/>
            </a:p>
          </p:txBody>
        </p:sp>
      </p:grpSp>
      <p:sp>
        <p:nvSpPr>
          <p:cNvPr id="30" name="Speech Bubble: Oval 29"/>
          <p:cNvSpPr/>
          <p:nvPr/>
        </p:nvSpPr>
        <p:spPr>
          <a:xfrm>
            <a:off x="5791201" y="1295400"/>
            <a:ext cx="3132258" cy="2014665"/>
          </a:xfrm>
          <a:prstGeom prst="wedgeEllipseCallout">
            <a:avLst>
              <a:gd name="adj1" fmla="val -78782"/>
              <a:gd name="adj2" fmla="val 2387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Que pacotes serão oferecidos aos funcionários públicos? </a:t>
            </a:r>
          </a:p>
          <a:p>
            <a:pPr algn="ctr"/>
            <a:r>
              <a:rPr lang="pt-PT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 que balancear o pacote de benefícios dos mais carenciados para garantir maior cobertura de benefícios para os funcionários públicos?</a:t>
            </a:r>
          </a:p>
        </p:txBody>
      </p:sp>
      <p:sp>
        <p:nvSpPr>
          <p:cNvPr id="35" name="Speech Bubble: Oval 34"/>
          <p:cNvSpPr/>
          <p:nvPr/>
        </p:nvSpPr>
        <p:spPr>
          <a:xfrm>
            <a:off x="6324600" y="3080381"/>
            <a:ext cx="2607750" cy="1430506"/>
          </a:xfrm>
          <a:prstGeom prst="wedgeEllipseCallout">
            <a:avLst>
              <a:gd name="adj1" fmla="val -79724"/>
              <a:gd name="adj2" fmla="val -2261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 sector informal será incluído no esquema de seguro? Haverá subsídios para inclui-los? Como evitar criação de iniquidades?</a:t>
            </a:r>
          </a:p>
        </p:txBody>
      </p:sp>
      <p:sp>
        <p:nvSpPr>
          <p:cNvPr id="36" name="Speech Bubble: Oval 35"/>
          <p:cNvSpPr/>
          <p:nvPr/>
        </p:nvSpPr>
        <p:spPr>
          <a:xfrm>
            <a:off x="6781799" y="4740570"/>
            <a:ext cx="2324855" cy="1555297"/>
          </a:xfrm>
          <a:prstGeom prst="wedgeEllipseCallout">
            <a:avLst>
              <a:gd name="adj1" fmla="val -79724"/>
              <a:gd name="adj2" fmla="val -2261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Que serviços serão pagos? Que estrutura do governo? Como é que </a:t>
            </a:r>
            <a:r>
              <a:rPr lang="pt-PT" sz="1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diferem</a:t>
            </a:r>
            <a:r>
              <a:rPr lang="pt-PT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do SHI?</a:t>
            </a:r>
          </a:p>
        </p:txBody>
      </p:sp>
    </p:spTree>
    <p:extLst>
      <p:ext uri="{BB962C8B-B14F-4D97-AF65-F5344CB8AC3E}">
        <p14:creationId xmlns="" xmlns:p14="http://schemas.microsoft.com/office/powerpoint/2010/main" val="2493534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FF33"/>
          </a:solidFill>
        </p:spPr>
        <p:txBody>
          <a:bodyPr/>
          <a:lstStyle/>
          <a:p>
            <a:r>
              <a:rPr lang="en-US" dirty="0" err="1" smtClean="0"/>
              <a:t>Potenciais</a:t>
            </a:r>
            <a:r>
              <a:rPr lang="en-US" dirty="0" smtClean="0"/>
              <a:t> </a:t>
            </a:r>
            <a:r>
              <a:rPr lang="en-US" dirty="0" err="1" smtClean="0"/>
              <a:t>Modelos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685800" y="1143000"/>
          <a:ext cx="8229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738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QUESTÕES CHAVE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QUE TIPO DE ALOCAÇÃO QUEREMOS?</a:t>
            </a:r>
          </a:p>
          <a:p>
            <a:r>
              <a:rPr lang="pt-PT" dirty="0"/>
              <a:t>QUAL A MELHOR FORMA DE A ALCANÇAR?</a:t>
            </a:r>
          </a:p>
          <a:p>
            <a:r>
              <a:rPr lang="pt-PT" dirty="0"/>
              <a:t>QUEM DEVE COMPRAR OS SERVIÇOS?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9064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447800"/>
            <a:ext cx="7162800" cy="4038600"/>
          </a:xfrm>
        </p:spPr>
        <p:txBody>
          <a:bodyPr/>
          <a:lstStyle/>
          <a:p>
            <a:pPr algn="ctr"/>
            <a:r>
              <a:rPr lang="en-US" dirty="0" err="1" smtClean="0"/>
              <a:t>Muito</a:t>
            </a:r>
            <a:r>
              <a:rPr lang="en-US" dirty="0" smtClean="0"/>
              <a:t> Obrigado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581367-5A07-45C7-9435-A904D42CCC1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29998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5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/m_precDefaultPercent&gt;&lt;m_precDefaultDate&gt;&lt;m_bNumberIsYear val=&quot;0&quot;/&gt;&lt;m_strFormatTime&gt;%#m/%#d/%Y&lt;/m_strFormatTime&gt;&lt;/m_precDefaultDate&gt;&lt;m_precDefaultYear/&gt;&lt;m_precDefaultQuarter/&gt;&lt;m_precDefaultMonth/&gt;&lt;m_precDefaultWeek/&gt;&lt;m_precDefaultDay/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PGo7j14ikiRIEEICe49P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PGo7j14ikiRIEEICe49PA"/>
</p:tagLst>
</file>

<file path=ppt/theme/theme1.xml><?xml version="1.0" encoding="utf-8"?>
<a:theme xmlns:a="http://schemas.openxmlformats.org/drawingml/2006/main" name="MISAU_Theme_09_Abirl_2014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ISAU_Theme_09_Abirl_2014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MISAU_Theme_09_Abirl_2014</Template>
  <TotalTime>8882</TotalTime>
  <Words>1134</Words>
  <Application>Microsoft Office PowerPoint</Application>
  <PresentationFormat>On-screen Show (4:3)</PresentationFormat>
  <Paragraphs>150</Paragraphs>
  <Slides>15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MISAU_Theme_09_Abirl_2014</vt:lpstr>
      <vt:lpstr>1_MISAU_Theme_09_Abirl_2014</vt:lpstr>
      <vt:lpstr>think-cell Slide</vt:lpstr>
      <vt:lpstr>GESTÃO DE FUNDOS E ALOCAÇÃO  GTF, 15 de Setembro de 2016</vt:lpstr>
      <vt:lpstr>Conteúdos</vt:lpstr>
      <vt:lpstr>ALOCAÇÃO – O QUE VISA?</vt:lpstr>
      <vt:lpstr>MOÇAMBIQUE: QUEM COMPRA SERVIÇOS? </vt:lpstr>
      <vt:lpstr>PREOCUPAÇÕES COM A EQUIDADE</vt:lpstr>
      <vt:lpstr>PREOCUPAÇÕES COM A EQUIDADE</vt:lpstr>
      <vt:lpstr>PREOCUPAÇÕES COM A EQUIDADE</vt:lpstr>
      <vt:lpstr>ALOCAÇÃO DE FUNDOS: SITUAÇÃO ACTUAL</vt:lpstr>
      <vt:lpstr>Slide 9</vt:lpstr>
      <vt:lpstr>Slide 10</vt:lpstr>
      <vt:lpstr>Slide 11</vt:lpstr>
      <vt:lpstr>Slide 12</vt:lpstr>
      <vt:lpstr>Potenciais Modelos</vt:lpstr>
      <vt:lpstr>QUESTÕES CHAVE</vt:lpstr>
      <vt:lpstr>Muito Obrigado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calu</dc:creator>
  <cp:lastModifiedBy>calu</cp:lastModifiedBy>
  <cp:revision>374</cp:revision>
  <dcterms:created xsi:type="dcterms:W3CDTF">2014-04-08T16:51:05Z</dcterms:created>
  <dcterms:modified xsi:type="dcterms:W3CDTF">2016-09-14T23:05:07Z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TC102862151033</vt:lpwstr>
  </property>
  <property fmtid="{D5CDD505-2E9C-101B-9397-08002B2CF9AE}" pid="3" name="TitusGUID">
    <vt:lpwstr>0219745b-cab4-434a-bf93-a0f790b76cfb</vt:lpwstr>
  </property>
  <property fmtid="{D5CDD505-2E9C-101B-9397-08002B2CF9AE}" pid="4" name="DeloitteCountry">
    <vt:lpwstr>SouthAfrica</vt:lpwstr>
  </property>
  <property fmtid="{D5CDD505-2E9C-101B-9397-08002B2CF9AE}" pid="5" name="DeloitteCompany">
    <vt:lpwstr>DeloitteZA</vt:lpwstr>
  </property>
  <property fmtid="{D5CDD505-2E9C-101B-9397-08002B2CF9AE}" pid="6" name="DeloitteDivision">
    <vt:lpwstr>None</vt:lpwstr>
  </property>
  <property fmtid="{D5CDD505-2E9C-101B-9397-08002B2CF9AE}" pid="7" name="DeloitteBusinessUnit">
    <vt:lpwstr>None</vt:lpwstr>
  </property>
  <property fmtid="{D5CDD505-2E9C-101B-9397-08002B2CF9AE}" pid="8" name="DeloitteServiceLine">
    <vt:lpwstr>None</vt:lpwstr>
  </property>
  <property fmtid="{D5CDD505-2E9C-101B-9397-08002B2CF9AE}" pid="9" name="DeloitteSecurityClassification">
    <vt:lpwstr>Internal</vt:lpwstr>
  </property>
  <property fmtid="{D5CDD505-2E9C-101B-9397-08002B2CF9AE}" pid="10" name="DeloitteSensitivity">
    <vt:lpwstr>FirmPersonalAndConfidential</vt:lpwstr>
  </property>
</Properties>
</file>