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0" r:id="rId2"/>
    <p:sldId id="271" r:id="rId3"/>
    <p:sldId id="256" r:id="rId4"/>
    <p:sldId id="257" r:id="rId5"/>
    <p:sldId id="258" r:id="rId6"/>
    <p:sldId id="267" r:id="rId7"/>
    <p:sldId id="259" r:id="rId8"/>
    <p:sldId id="263" r:id="rId9"/>
    <p:sldId id="266" r:id="rId10"/>
    <p:sldId id="260" r:id="rId11"/>
    <p:sldId id="264" r:id="rId12"/>
    <p:sldId id="262" r:id="rId13"/>
    <p:sldId id="265" r:id="rId14"/>
    <p:sldId id="261" r:id="rId15"/>
    <p:sldId id="268" r:id="rId16"/>
    <p:sldId id="269"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PH"/>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PH"/>
          </a:p>
        </p:txBody>
      </p:sp>
      <p:sp>
        <p:nvSpPr>
          <p:cNvPr id="4" name="Date Placeholder 3"/>
          <p:cNvSpPr>
            <a:spLocks noGrp="1"/>
          </p:cNvSpPr>
          <p:nvPr>
            <p:ph type="dt" sz="half" idx="10"/>
          </p:nvPr>
        </p:nvSpPr>
        <p:spPr/>
        <p:txBody>
          <a:bodyPr/>
          <a:lstStyle/>
          <a:p>
            <a:fld id="{E11FD332-A51D-4AC7-8911-B3467B8BB6B5}" type="datetimeFigureOut">
              <a:rPr lang="en-PH" smtClean="0"/>
              <a:t>4/29/2013</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3EDF36ED-F4CE-456F-B08B-1D80EFF2E960}" type="slidenum">
              <a:rPr lang="en-PH" smtClean="0"/>
              <a:t>‹#›</a:t>
            </a:fld>
            <a:endParaRPr lang="en-PH"/>
          </a:p>
        </p:txBody>
      </p:sp>
    </p:spTree>
    <p:extLst>
      <p:ext uri="{BB962C8B-B14F-4D97-AF65-F5344CB8AC3E}">
        <p14:creationId xmlns:p14="http://schemas.microsoft.com/office/powerpoint/2010/main" val="10317085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PH"/>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4" name="Date Placeholder 3"/>
          <p:cNvSpPr>
            <a:spLocks noGrp="1"/>
          </p:cNvSpPr>
          <p:nvPr>
            <p:ph type="dt" sz="half" idx="10"/>
          </p:nvPr>
        </p:nvSpPr>
        <p:spPr/>
        <p:txBody>
          <a:bodyPr/>
          <a:lstStyle/>
          <a:p>
            <a:fld id="{E11FD332-A51D-4AC7-8911-B3467B8BB6B5}" type="datetimeFigureOut">
              <a:rPr lang="en-PH" smtClean="0"/>
              <a:t>4/29/2013</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3EDF36ED-F4CE-456F-B08B-1D80EFF2E960}" type="slidenum">
              <a:rPr lang="en-PH" smtClean="0"/>
              <a:t>‹#›</a:t>
            </a:fld>
            <a:endParaRPr lang="en-PH"/>
          </a:p>
        </p:txBody>
      </p:sp>
    </p:spTree>
    <p:extLst>
      <p:ext uri="{BB962C8B-B14F-4D97-AF65-F5344CB8AC3E}">
        <p14:creationId xmlns:p14="http://schemas.microsoft.com/office/powerpoint/2010/main" val="24818619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PH"/>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11FD332-A51D-4AC7-8911-B3467B8BB6B5}" type="datetimeFigureOut">
              <a:rPr lang="en-PH" smtClean="0"/>
              <a:t>4/29/2013</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3EDF36ED-F4CE-456F-B08B-1D80EFF2E960}" type="slidenum">
              <a:rPr lang="en-PH" smtClean="0"/>
              <a:t>‹#›</a:t>
            </a:fld>
            <a:endParaRPr lang="en-PH"/>
          </a:p>
        </p:txBody>
      </p:sp>
    </p:spTree>
    <p:extLst>
      <p:ext uri="{BB962C8B-B14F-4D97-AF65-F5344CB8AC3E}">
        <p14:creationId xmlns:p14="http://schemas.microsoft.com/office/powerpoint/2010/main" val="1287830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PH"/>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5" name="Date Placeholder 4"/>
          <p:cNvSpPr>
            <a:spLocks noGrp="1"/>
          </p:cNvSpPr>
          <p:nvPr>
            <p:ph type="dt" sz="half" idx="10"/>
          </p:nvPr>
        </p:nvSpPr>
        <p:spPr/>
        <p:txBody>
          <a:bodyPr/>
          <a:lstStyle/>
          <a:p>
            <a:fld id="{E11FD332-A51D-4AC7-8911-B3467B8BB6B5}" type="datetimeFigureOut">
              <a:rPr lang="en-PH" smtClean="0"/>
              <a:t>4/29/2013</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3EDF36ED-F4CE-456F-B08B-1D80EFF2E960}" type="slidenum">
              <a:rPr lang="en-PH" smtClean="0"/>
              <a:t>‹#›</a:t>
            </a:fld>
            <a:endParaRPr lang="en-PH"/>
          </a:p>
        </p:txBody>
      </p:sp>
    </p:spTree>
    <p:extLst>
      <p:ext uri="{BB962C8B-B14F-4D97-AF65-F5344CB8AC3E}">
        <p14:creationId xmlns:p14="http://schemas.microsoft.com/office/powerpoint/2010/main" val="35657608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PH"/>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7" name="Date Placeholder 6"/>
          <p:cNvSpPr>
            <a:spLocks noGrp="1"/>
          </p:cNvSpPr>
          <p:nvPr>
            <p:ph type="dt" sz="half" idx="10"/>
          </p:nvPr>
        </p:nvSpPr>
        <p:spPr/>
        <p:txBody>
          <a:bodyPr/>
          <a:lstStyle/>
          <a:p>
            <a:fld id="{E11FD332-A51D-4AC7-8911-B3467B8BB6B5}" type="datetimeFigureOut">
              <a:rPr lang="en-PH" smtClean="0"/>
              <a:t>4/29/2013</a:t>
            </a:fld>
            <a:endParaRPr lang="en-PH"/>
          </a:p>
        </p:txBody>
      </p:sp>
      <p:sp>
        <p:nvSpPr>
          <p:cNvPr id="8" name="Footer Placeholder 7"/>
          <p:cNvSpPr>
            <a:spLocks noGrp="1"/>
          </p:cNvSpPr>
          <p:nvPr>
            <p:ph type="ftr" sz="quarter" idx="11"/>
          </p:nvPr>
        </p:nvSpPr>
        <p:spPr/>
        <p:txBody>
          <a:bodyPr/>
          <a:lstStyle/>
          <a:p>
            <a:endParaRPr lang="en-PH"/>
          </a:p>
        </p:txBody>
      </p:sp>
      <p:sp>
        <p:nvSpPr>
          <p:cNvPr id="9" name="Slide Number Placeholder 8"/>
          <p:cNvSpPr>
            <a:spLocks noGrp="1"/>
          </p:cNvSpPr>
          <p:nvPr>
            <p:ph type="sldNum" sz="quarter" idx="12"/>
          </p:nvPr>
        </p:nvSpPr>
        <p:spPr/>
        <p:txBody>
          <a:bodyPr/>
          <a:lstStyle/>
          <a:p>
            <a:fld id="{3EDF36ED-F4CE-456F-B08B-1D80EFF2E960}" type="slidenum">
              <a:rPr lang="en-PH" smtClean="0"/>
              <a:t>‹#›</a:t>
            </a:fld>
            <a:endParaRPr lang="en-PH"/>
          </a:p>
        </p:txBody>
      </p:sp>
    </p:spTree>
    <p:extLst>
      <p:ext uri="{BB962C8B-B14F-4D97-AF65-F5344CB8AC3E}">
        <p14:creationId xmlns:p14="http://schemas.microsoft.com/office/powerpoint/2010/main" val="26880337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PH"/>
          </a:p>
        </p:txBody>
      </p:sp>
      <p:sp>
        <p:nvSpPr>
          <p:cNvPr id="3" name="Date Placeholder 2"/>
          <p:cNvSpPr>
            <a:spLocks noGrp="1"/>
          </p:cNvSpPr>
          <p:nvPr>
            <p:ph type="dt" sz="half" idx="10"/>
          </p:nvPr>
        </p:nvSpPr>
        <p:spPr/>
        <p:txBody>
          <a:bodyPr/>
          <a:lstStyle/>
          <a:p>
            <a:fld id="{E11FD332-A51D-4AC7-8911-B3467B8BB6B5}" type="datetimeFigureOut">
              <a:rPr lang="en-PH" smtClean="0"/>
              <a:t>4/29/2013</a:t>
            </a:fld>
            <a:endParaRPr lang="en-PH"/>
          </a:p>
        </p:txBody>
      </p:sp>
      <p:sp>
        <p:nvSpPr>
          <p:cNvPr id="4" name="Footer Placeholder 3"/>
          <p:cNvSpPr>
            <a:spLocks noGrp="1"/>
          </p:cNvSpPr>
          <p:nvPr>
            <p:ph type="ftr" sz="quarter" idx="11"/>
          </p:nvPr>
        </p:nvSpPr>
        <p:spPr/>
        <p:txBody>
          <a:bodyPr/>
          <a:lstStyle/>
          <a:p>
            <a:endParaRPr lang="en-PH"/>
          </a:p>
        </p:txBody>
      </p:sp>
      <p:sp>
        <p:nvSpPr>
          <p:cNvPr id="5" name="Slide Number Placeholder 4"/>
          <p:cNvSpPr>
            <a:spLocks noGrp="1"/>
          </p:cNvSpPr>
          <p:nvPr>
            <p:ph type="sldNum" sz="quarter" idx="12"/>
          </p:nvPr>
        </p:nvSpPr>
        <p:spPr/>
        <p:txBody>
          <a:bodyPr/>
          <a:lstStyle/>
          <a:p>
            <a:fld id="{3EDF36ED-F4CE-456F-B08B-1D80EFF2E960}" type="slidenum">
              <a:rPr lang="en-PH" smtClean="0"/>
              <a:t>‹#›</a:t>
            </a:fld>
            <a:endParaRPr lang="en-PH"/>
          </a:p>
        </p:txBody>
      </p:sp>
    </p:spTree>
    <p:extLst>
      <p:ext uri="{BB962C8B-B14F-4D97-AF65-F5344CB8AC3E}">
        <p14:creationId xmlns:p14="http://schemas.microsoft.com/office/powerpoint/2010/main" val="3540723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1FD332-A51D-4AC7-8911-B3467B8BB6B5}" type="datetimeFigureOut">
              <a:rPr lang="en-PH" smtClean="0"/>
              <a:t>4/29/2013</a:t>
            </a:fld>
            <a:endParaRPr lang="en-PH"/>
          </a:p>
        </p:txBody>
      </p:sp>
      <p:sp>
        <p:nvSpPr>
          <p:cNvPr id="3" name="Footer Placeholder 2"/>
          <p:cNvSpPr>
            <a:spLocks noGrp="1"/>
          </p:cNvSpPr>
          <p:nvPr>
            <p:ph type="ftr" sz="quarter" idx="11"/>
          </p:nvPr>
        </p:nvSpPr>
        <p:spPr/>
        <p:txBody>
          <a:bodyPr/>
          <a:lstStyle/>
          <a:p>
            <a:endParaRPr lang="en-PH"/>
          </a:p>
        </p:txBody>
      </p:sp>
      <p:sp>
        <p:nvSpPr>
          <p:cNvPr id="4" name="Slide Number Placeholder 3"/>
          <p:cNvSpPr>
            <a:spLocks noGrp="1"/>
          </p:cNvSpPr>
          <p:nvPr>
            <p:ph type="sldNum" sz="quarter" idx="12"/>
          </p:nvPr>
        </p:nvSpPr>
        <p:spPr/>
        <p:txBody>
          <a:bodyPr/>
          <a:lstStyle/>
          <a:p>
            <a:fld id="{3EDF36ED-F4CE-456F-B08B-1D80EFF2E960}" type="slidenum">
              <a:rPr lang="en-PH" smtClean="0"/>
              <a:t>‹#›</a:t>
            </a:fld>
            <a:endParaRPr lang="en-PH"/>
          </a:p>
        </p:txBody>
      </p:sp>
    </p:spTree>
    <p:extLst>
      <p:ext uri="{BB962C8B-B14F-4D97-AF65-F5344CB8AC3E}">
        <p14:creationId xmlns:p14="http://schemas.microsoft.com/office/powerpoint/2010/main" val="1920769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PH"/>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1FD332-A51D-4AC7-8911-B3467B8BB6B5}" type="datetimeFigureOut">
              <a:rPr lang="en-PH" smtClean="0"/>
              <a:t>4/29/2013</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3EDF36ED-F4CE-456F-B08B-1D80EFF2E960}" type="slidenum">
              <a:rPr lang="en-PH" smtClean="0"/>
              <a:t>‹#›</a:t>
            </a:fld>
            <a:endParaRPr lang="en-PH"/>
          </a:p>
        </p:txBody>
      </p:sp>
    </p:spTree>
    <p:extLst>
      <p:ext uri="{BB962C8B-B14F-4D97-AF65-F5344CB8AC3E}">
        <p14:creationId xmlns:p14="http://schemas.microsoft.com/office/powerpoint/2010/main" val="13573347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PH"/>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PH"/>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1FD332-A51D-4AC7-8911-B3467B8BB6B5}" type="datetimeFigureOut">
              <a:rPr lang="en-PH" smtClean="0"/>
              <a:t>4/29/2013</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3EDF36ED-F4CE-456F-B08B-1D80EFF2E960}" type="slidenum">
              <a:rPr lang="en-PH" smtClean="0"/>
              <a:t>‹#›</a:t>
            </a:fld>
            <a:endParaRPr lang="en-PH"/>
          </a:p>
        </p:txBody>
      </p:sp>
    </p:spTree>
    <p:extLst>
      <p:ext uri="{BB962C8B-B14F-4D97-AF65-F5344CB8AC3E}">
        <p14:creationId xmlns:p14="http://schemas.microsoft.com/office/powerpoint/2010/main" val="33847509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PH"/>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4" name="Date Placeholder 3"/>
          <p:cNvSpPr>
            <a:spLocks noGrp="1"/>
          </p:cNvSpPr>
          <p:nvPr>
            <p:ph type="dt" sz="half" idx="10"/>
          </p:nvPr>
        </p:nvSpPr>
        <p:spPr/>
        <p:txBody>
          <a:bodyPr/>
          <a:lstStyle/>
          <a:p>
            <a:fld id="{E11FD332-A51D-4AC7-8911-B3467B8BB6B5}" type="datetimeFigureOut">
              <a:rPr lang="en-PH" smtClean="0"/>
              <a:t>4/29/2013</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3EDF36ED-F4CE-456F-B08B-1D80EFF2E960}" type="slidenum">
              <a:rPr lang="en-PH" smtClean="0"/>
              <a:t>‹#›</a:t>
            </a:fld>
            <a:endParaRPr lang="en-PH"/>
          </a:p>
        </p:txBody>
      </p:sp>
    </p:spTree>
    <p:extLst>
      <p:ext uri="{BB962C8B-B14F-4D97-AF65-F5344CB8AC3E}">
        <p14:creationId xmlns:p14="http://schemas.microsoft.com/office/powerpoint/2010/main" val="17071226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PH"/>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4" name="Date Placeholder 3"/>
          <p:cNvSpPr>
            <a:spLocks noGrp="1"/>
          </p:cNvSpPr>
          <p:nvPr>
            <p:ph type="dt" sz="half" idx="10"/>
          </p:nvPr>
        </p:nvSpPr>
        <p:spPr/>
        <p:txBody>
          <a:bodyPr/>
          <a:lstStyle/>
          <a:p>
            <a:fld id="{E11FD332-A51D-4AC7-8911-B3467B8BB6B5}" type="datetimeFigureOut">
              <a:rPr lang="en-PH" smtClean="0"/>
              <a:t>4/29/2013</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3EDF36ED-F4CE-456F-B08B-1D80EFF2E960}" type="slidenum">
              <a:rPr lang="en-PH" smtClean="0"/>
              <a:t>‹#›</a:t>
            </a:fld>
            <a:endParaRPr lang="en-PH"/>
          </a:p>
        </p:txBody>
      </p:sp>
    </p:spTree>
    <p:extLst>
      <p:ext uri="{BB962C8B-B14F-4D97-AF65-F5344CB8AC3E}">
        <p14:creationId xmlns:p14="http://schemas.microsoft.com/office/powerpoint/2010/main" val="1895124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PH"/>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PH"/>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1FD332-A51D-4AC7-8911-B3467B8BB6B5}" type="datetimeFigureOut">
              <a:rPr lang="en-PH" smtClean="0"/>
              <a:t>4/29/2013</a:t>
            </a:fld>
            <a:endParaRPr lang="en-PH"/>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PH"/>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DF36ED-F4CE-456F-B08B-1D80EFF2E960}" type="slidenum">
              <a:rPr lang="en-PH" smtClean="0"/>
              <a:t>‹#›</a:t>
            </a:fld>
            <a:endParaRPr lang="en-PH"/>
          </a:p>
        </p:txBody>
      </p:sp>
    </p:spTree>
    <p:extLst>
      <p:ext uri="{BB962C8B-B14F-4D97-AF65-F5344CB8AC3E}">
        <p14:creationId xmlns:p14="http://schemas.microsoft.com/office/powerpoint/2010/main" val="12601905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PH" dirty="0" smtClean="0"/>
              <a:t>Moving Forward with the HCFS</a:t>
            </a:r>
            <a:endParaRPr lang="en-PH" dirty="0"/>
          </a:p>
        </p:txBody>
      </p:sp>
      <p:sp>
        <p:nvSpPr>
          <p:cNvPr id="5" name="Subtitle 4"/>
          <p:cNvSpPr>
            <a:spLocks noGrp="1"/>
          </p:cNvSpPr>
          <p:nvPr>
            <p:ph type="subTitle" idx="1"/>
          </p:nvPr>
        </p:nvSpPr>
        <p:spPr/>
        <p:txBody>
          <a:bodyPr/>
          <a:lstStyle/>
          <a:p>
            <a:endParaRPr lang="en-PH"/>
          </a:p>
        </p:txBody>
      </p:sp>
    </p:spTree>
    <p:extLst>
      <p:ext uri="{BB962C8B-B14F-4D97-AF65-F5344CB8AC3E}">
        <p14:creationId xmlns:p14="http://schemas.microsoft.com/office/powerpoint/2010/main" val="18860818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PH" sz="3200" b="1" dirty="0" smtClean="0"/>
              <a:t>Points from the Discussion Notes</a:t>
            </a:r>
            <a:endParaRPr lang="en-PH" sz="3200" dirty="0"/>
          </a:p>
        </p:txBody>
      </p:sp>
      <p:sp>
        <p:nvSpPr>
          <p:cNvPr id="5" name="Content Placeholder 4"/>
          <p:cNvSpPr>
            <a:spLocks noGrp="1"/>
          </p:cNvSpPr>
          <p:nvPr>
            <p:ph idx="1"/>
          </p:nvPr>
        </p:nvSpPr>
        <p:spPr/>
        <p:txBody>
          <a:bodyPr>
            <a:normAutofit fontScale="70000" lnSpcReduction="20000"/>
          </a:bodyPr>
          <a:lstStyle/>
          <a:p>
            <a:pPr lvl="0"/>
            <a:r>
              <a:rPr lang="en-PH" sz="2800" dirty="0" smtClean="0">
                <a:latin typeface="Gotham"/>
              </a:rPr>
              <a:t>INCREASED FUNDING should NOT mean just more budget– work on efficiency gains (including needs=based allocation also help)</a:t>
            </a:r>
          </a:p>
          <a:p>
            <a:pPr lvl="0"/>
            <a:endParaRPr lang="en-PH" sz="2800" dirty="0">
              <a:latin typeface="Gotham"/>
            </a:endParaRPr>
          </a:p>
          <a:p>
            <a:pPr lvl="0"/>
            <a:r>
              <a:rPr lang="en-PH" sz="2800" dirty="0" smtClean="0">
                <a:latin typeface="Gotham"/>
              </a:rPr>
              <a:t>Consider EARMARKED TAXES and FEES and innovative ways to get money from </a:t>
            </a:r>
            <a:r>
              <a:rPr lang="en-PH" sz="2800" dirty="0" smtClean="0">
                <a:latin typeface="Gotham"/>
              </a:rPr>
              <a:t>formal sector and migrant workers</a:t>
            </a:r>
          </a:p>
          <a:p>
            <a:pPr lvl="0"/>
            <a:endParaRPr lang="en-PH" sz="2800" dirty="0">
              <a:latin typeface="Gotham"/>
            </a:endParaRPr>
          </a:p>
          <a:p>
            <a:pPr lvl="0"/>
            <a:r>
              <a:rPr lang="en-PH" sz="2800" dirty="0" smtClean="0">
                <a:latin typeface="Gotham"/>
              </a:rPr>
              <a:t>Although cognizant of reforms in social protection– desire of </a:t>
            </a:r>
            <a:r>
              <a:rPr lang="en-PH" sz="2800" dirty="0" err="1" smtClean="0">
                <a:latin typeface="Gotham"/>
              </a:rPr>
              <a:t>MoHFW</a:t>
            </a:r>
            <a:r>
              <a:rPr lang="en-PH" sz="2800" dirty="0" smtClean="0">
                <a:latin typeface="Gotham"/>
              </a:rPr>
              <a:t> is stand-alone health reform</a:t>
            </a:r>
          </a:p>
          <a:p>
            <a:pPr lvl="0"/>
            <a:endParaRPr lang="en-PH" sz="2800" dirty="0">
              <a:latin typeface="Gotham"/>
            </a:endParaRPr>
          </a:p>
          <a:p>
            <a:pPr lvl="0"/>
            <a:r>
              <a:rPr lang="en-PH" sz="2800" dirty="0" smtClean="0">
                <a:latin typeface="Gotham"/>
              </a:rPr>
              <a:t>Autonomous government agency to drive reforms</a:t>
            </a:r>
          </a:p>
          <a:p>
            <a:pPr lvl="0"/>
            <a:endParaRPr lang="en-PH" sz="2800" dirty="0">
              <a:latin typeface="Gotham"/>
            </a:endParaRPr>
          </a:p>
          <a:p>
            <a:pPr lvl="0"/>
            <a:r>
              <a:rPr lang="en-PH" sz="2800" dirty="0" smtClean="0">
                <a:latin typeface="Gotham"/>
              </a:rPr>
              <a:t>Benefit package to be determined and agreed to LATER</a:t>
            </a:r>
          </a:p>
          <a:p>
            <a:pPr lvl="0"/>
            <a:endParaRPr lang="en-PH" sz="2800" dirty="0">
              <a:latin typeface="Gotham"/>
            </a:endParaRPr>
          </a:p>
          <a:p>
            <a:pPr lvl="0"/>
            <a:r>
              <a:rPr lang="en-PH" sz="2800" dirty="0" smtClean="0">
                <a:latin typeface="Gotham"/>
              </a:rPr>
              <a:t>Questions on POLITICAL WILL </a:t>
            </a:r>
            <a:r>
              <a:rPr lang="en-PH" sz="2800" smtClean="0">
                <a:latin typeface="Gotham"/>
              </a:rPr>
              <a:t>and CAPACITY</a:t>
            </a:r>
            <a:endParaRPr lang="en-PH" sz="2800" dirty="0">
              <a:latin typeface="Gotham"/>
            </a:endParaRPr>
          </a:p>
          <a:p>
            <a:pPr lvl="0"/>
            <a:endParaRPr lang="en-PH" sz="2800" dirty="0" smtClean="0">
              <a:latin typeface="Gotham"/>
            </a:endParaRPr>
          </a:p>
          <a:p>
            <a:endParaRPr lang="en-PH" dirty="0"/>
          </a:p>
        </p:txBody>
      </p:sp>
    </p:spTree>
    <p:extLst>
      <p:ext uri="{BB962C8B-B14F-4D97-AF65-F5344CB8AC3E}">
        <p14:creationId xmlns:p14="http://schemas.microsoft.com/office/powerpoint/2010/main" val="38274699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PH" sz="3200" b="1" dirty="0"/>
              <a:t>Health System Assessment </a:t>
            </a:r>
            <a:r>
              <a:rPr lang="en-PH" sz="3200" b="1" dirty="0" smtClean="0"/>
              <a:t>Findings</a:t>
            </a:r>
            <a:endParaRPr lang="en-PH" sz="3200" dirty="0"/>
          </a:p>
        </p:txBody>
      </p:sp>
      <p:sp>
        <p:nvSpPr>
          <p:cNvPr id="5" name="Content Placeholder 4"/>
          <p:cNvSpPr>
            <a:spLocks noGrp="1"/>
          </p:cNvSpPr>
          <p:nvPr>
            <p:ph idx="1"/>
          </p:nvPr>
        </p:nvSpPr>
        <p:spPr/>
        <p:txBody>
          <a:bodyPr>
            <a:normAutofit fontScale="62500" lnSpcReduction="20000"/>
          </a:bodyPr>
          <a:lstStyle/>
          <a:p>
            <a:pPr lvl="0"/>
            <a:r>
              <a:rPr lang="en-PH" sz="2800" dirty="0">
                <a:latin typeface="Gotham"/>
              </a:rPr>
              <a:t>Impressive performance in service delivery</a:t>
            </a:r>
          </a:p>
          <a:p>
            <a:pPr lvl="0"/>
            <a:endParaRPr lang="en-PH" sz="2800" dirty="0" smtClean="0">
              <a:latin typeface="Gotham"/>
            </a:endParaRPr>
          </a:p>
          <a:p>
            <a:pPr lvl="0"/>
            <a:r>
              <a:rPr lang="en-PH" sz="2800" dirty="0" smtClean="0">
                <a:latin typeface="Gotham"/>
              </a:rPr>
              <a:t>Improving </a:t>
            </a:r>
            <a:r>
              <a:rPr lang="en-PH" sz="2800" dirty="0">
                <a:latin typeface="Gotham"/>
              </a:rPr>
              <a:t>health information system with expanding use of information technology</a:t>
            </a:r>
          </a:p>
          <a:p>
            <a:pPr lvl="0"/>
            <a:endParaRPr lang="en-PH" sz="2800" dirty="0" smtClean="0">
              <a:latin typeface="Gotham"/>
            </a:endParaRPr>
          </a:p>
          <a:p>
            <a:pPr lvl="0"/>
            <a:r>
              <a:rPr lang="en-PH" sz="2800" dirty="0" smtClean="0">
                <a:latin typeface="Gotham"/>
              </a:rPr>
              <a:t>On-going </a:t>
            </a:r>
            <a:r>
              <a:rPr lang="en-PH" sz="2800" dirty="0">
                <a:latin typeface="Gotham"/>
              </a:rPr>
              <a:t>reforms in medicine procurement and distribution</a:t>
            </a:r>
          </a:p>
          <a:p>
            <a:pPr lvl="0"/>
            <a:endParaRPr lang="en-PH" sz="2800" dirty="0" smtClean="0">
              <a:latin typeface="Gotham"/>
            </a:endParaRPr>
          </a:p>
          <a:p>
            <a:pPr lvl="0"/>
            <a:r>
              <a:rPr lang="en-PH" sz="2800" dirty="0" smtClean="0">
                <a:latin typeface="Gotham"/>
              </a:rPr>
              <a:t>Capable </a:t>
            </a:r>
            <a:r>
              <a:rPr lang="en-PH" sz="2800" dirty="0">
                <a:latin typeface="Gotham"/>
              </a:rPr>
              <a:t>of fast production of human resources for health </a:t>
            </a:r>
          </a:p>
          <a:p>
            <a:pPr lvl="0"/>
            <a:endParaRPr lang="en-PH" sz="2800" dirty="0" smtClean="0">
              <a:latin typeface="Gotham"/>
            </a:endParaRPr>
          </a:p>
          <a:p>
            <a:pPr lvl="0"/>
            <a:r>
              <a:rPr lang="en-PH" sz="2800" dirty="0" smtClean="0">
                <a:latin typeface="Gotham"/>
              </a:rPr>
              <a:t>Strong </a:t>
            </a:r>
            <a:r>
              <a:rPr lang="en-PH" sz="2800" dirty="0">
                <a:latin typeface="Gotham"/>
              </a:rPr>
              <a:t>NGOs working in the health sector</a:t>
            </a:r>
          </a:p>
          <a:p>
            <a:pPr lvl="0"/>
            <a:endParaRPr lang="en-PH" sz="2800" dirty="0" smtClean="0">
              <a:latin typeface="Gotham"/>
            </a:endParaRPr>
          </a:p>
          <a:p>
            <a:pPr lvl="0"/>
            <a:r>
              <a:rPr lang="en-PH" sz="2800" dirty="0" smtClean="0">
                <a:latin typeface="Gotham"/>
              </a:rPr>
              <a:t>Growing </a:t>
            </a:r>
            <a:r>
              <a:rPr lang="en-PH" sz="2800" dirty="0">
                <a:latin typeface="Gotham"/>
              </a:rPr>
              <a:t>private health sector</a:t>
            </a:r>
          </a:p>
          <a:p>
            <a:pPr lvl="0"/>
            <a:endParaRPr lang="en-PH" sz="2800" dirty="0" smtClean="0">
              <a:latin typeface="Gotham"/>
            </a:endParaRPr>
          </a:p>
          <a:p>
            <a:pPr lvl="0"/>
            <a:r>
              <a:rPr lang="en-PH" sz="2800" dirty="0" smtClean="0">
                <a:latin typeface="Gotham"/>
              </a:rPr>
              <a:t>High </a:t>
            </a:r>
            <a:r>
              <a:rPr lang="en-PH" sz="2800" dirty="0">
                <a:latin typeface="Gotham"/>
              </a:rPr>
              <a:t>out of pocket payments </a:t>
            </a:r>
          </a:p>
          <a:p>
            <a:pPr lvl="0"/>
            <a:endParaRPr lang="en-PH" sz="2800" dirty="0" smtClean="0">
              <a:latin typeface="Gotham"/>
            </a:endParaRPr>
          </a:p>
          <a:p>
            <a:pPr lvl="0"/>
            <a:r>
              <a:rPr lang="en-PH" sz="2800" dirty="0" smtClean="0">
                <a:latin typeface="Gotham"/>
              </a:rPr>
              <a:t>Centralized </a:t>
            </a:r>
            <a:r>
              <a:rPr lang="en-PH" sz="2800" dirty="0">
                <a:latin typeface="Gotham"/>
              </a:rPr>
              <a:t>government health system </a:t>
            </a:r>
          </a:p>
          <a:p>
            <a:endParaRPr lang="en-PH" dirty="0"/>
          </a:p>
        </p:txBody>
      </p:sp>
    </p:spTree>
    <p:extLst>
      <p:ext uri="{BB962C8B-B14F-4D97-AF65-F5344CB8AC3E}">
        <p14:creationId xmlns:p14="http://schemas.microsoft.com/office/powerpoint/2010/main" val="5948937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PH" sz="3200" b="1" dirty="0"/>
              <a:t>Moving Forward while Building on the Gains and Addressing </a:t>
            </a:r>
            <a:r>
              <a:rPr lang="en-PH" sz="3200" b="1" dirty="0" smtClean="0"/>
              <a:t>Bottlenecks</a:t>
            </a:r>
            <a:endParaRPr lang="en-PH" sz="3200" dirty="0"/>
          </a:p>
        </p:txBody>
      </p:sp>
      <p:sp>
        <p:nvSpPr>
          <p:cNvPr id="3" name="Content Placeholder 2"/>
          <p:cNvSpPr>
            <a:spLocks noGrp="1"/>
          </p:cNvSpPr>
          <p:nvPr>
            <p:ph idx="1"/>
          </p:nvPr>
        </p:nvSpPr>
        <p:spPr/>
        <p:txBody>
          <a:bodyPr>
            <a:normAutofit fontScale="70000" lnSpcReduction="20000"/>
          </a:bodyPr>
          <a:lstStyle/>
          <a:p>
            <a:pPr lvl="0"/>
            <a:r>
              <a:rPr lang="en-PH" dirty="0">
                <a:latin typeface="Gotham"/>
              </a:rPr>
              <a:t>Enactment of </a:t>
            </a:r>
            <a:r>
              <a:rPr lang="en-PH" b="1" dirty="0">
                <a:latin typeface="Gotham"/>
              </a:rPr>
              <a:t>Necessary Legislation/s</a:t>
            </a:r>
            <a:r>
              <a:rPr lang="en-PH" dirty="0">
                <a:latin typeface="Gotham"/>
              </a:rPr>
              <a:t> including increased financing laws or policies (i.e. added budgetary allocation/mandatory premium payments/ earmarked taxes)  </a:t>
            </a:r>
          </a:p>
          <a:p>
            <a:pPr lvl="0"/>
            <a:endParaRPr lang="en-PH" dirty="0" smtClean="0">
              <a:latin typeface="Gotham"/>
            </a:endParaRPr>
          </a:p>
          <a:p>
            <a:pPr lvl="0"/>
            <a:r>
              <a:rPr lang="en-PH" dirty="0" smtClean="0">
                <a:latin typeface="Gotham"/>
              </a:rPr>
              <a:t>Ensuring</a:t>
            </a:r>
            <a:r>
              <a:rPr lang="en-PH" b="1" dirty="0" smtClean="0">
                <a:latin typeface="Gotham"/>
              </a:rPr>
              <a:t> </a:t>
            </a:r>
            <a:r>
              <a:rPr lang="en-PH" b="1" dirty="0">
                <a:latin typeface="Gotham"/>
              </a:rPr>
              <a:t>Coordination</a:t>
            </a:r>
            <a:r>
              <a:rPr lang="en-PH" dirty="0">
                <a:latin typeface="Gotham"/>
              </a:rPr>
              <a:t> with HPNSDP/demand-side financing (DSF)/other reforms  </a:t>
            </a:r>
          </a:p>
          <a:p>
            <a:pPr lvl="0"/>
            <a:endParaRPr lang="en-PH" dirty="0" smtClean="0">
              <a:latin typeface="Gotham"/>
            </a:endParaRPr>
          </a:p>
          <a:p>
            <a:pPr lvl="0"/>
            <a:r>
              <a:rPr lang="en-PH" dirty="0" smtClean="0">
                <a:latin typeface="Gotham"/>
              </a:rPr>
              <a:t>Increasing</a:t>
            </a:r>
            <a:r>
              <a:rPr lang="en-PH" b="1" dirty="0" smtClean="0">
                <a:latin typeface="Gotham"/>
              </a:rPr>
              <a:t> </a:t>
            </a:r>
            <a:r>
              <a:rPr lang="en-PH" b="1" dirty="0">
                <a:latin typeface="Gotham"/>
              </a:rPr>
              <a:t>Implementation Capacity</a:t>
            </a:r>
            <a:r>
              <a:rPr lang="en-PH" dirty="0">
                <a:latin typeface="Gotham"/>
              </a:rPr>
              <a:t> of the government in a demand-driven health system </a:t>
            </a:r>
          </a:p>
          <a:p>
            <a:pPr lvl="0"/>
            <a:endParaRPr lang="en-PH" dirty="0" smtClean="0">
              <a:latin typeface="Gotham"/>
            </a:endParaRPr>
          </a:p>
          <a:p>
            <a:pPr lvl="0"/>
            <a:r>
              <a:rPr lang="en-PH" dirty="0" smtClean="0">
                <a:latin typeface="Gotham"/>
              </a:rPr>
              <a:t>Building </a:t>
            </a:r>
            <a:r>
              <a:rPr lang="en-PH" dirty="0">
                <a:latin typeface="Gotham"/>
              </a:rPr>
              <a:t>up Health Provider </a:t>
            </a:r>
            <a:r>
              <a:rPr lang="en-PH" b="1" dirty="0">
                <a:latin typeface="Gotham"/>
              </a:rPr>
              <a:t>Management Capacity</a:t>
            </a:r>
            <a:r>
              <a:rPr lang="en-PH" dirty="0">
                <a:latin typeface="Gotham"/>
              </a:rPr>
              <a:t> </a:t>
            </a:r>
          </a:p>
          <a:p>
            <a:pPr lvl="0"/>
            <a:endParaRPr lang="en-PH" dirty="0" smtClean="0">
              <a:latin typeface="Gotham"/>
            </a:endParaRPr>
          </a:p>
          <a:p>
            <a:pPr lvl="0"/>
            <a:r>
              <a:rPr lang="en-PH" dirty="0" smtClean="0">
                <a:latin typeface="Gotham"/>
              </a:rPr>
              <a:t>Generating </a:t>
            </a:r>
            <a:r>
              <a:rPr lang="en-PH" b="1" dirty="0">
                <a:latin typeface="Gotham"/>
              </a:rPr>
              <a:t>Public Support</a:t>
            </a:r>
            <a:r>
              <a:rPr lang="en-PH" dirty="0">
                <a:latin typeface="Gotham"/>
              </a:rPr>
              <a:t> from All Stakeholders</a:t>
            </a:r>
          </a:p>
          <a:p>
            <a:endParaRPr lang="en-PH" dirty="0"/>
          </a:p>
        </p:txBody>
      </p:sp>
    </p:spTree>
    <p:extLst>
      <p:ext uri="{BB962C8B-B14F-4D97-AF65-F5344CB8AC3E}">
        <p14:creationId xmlns:p14="http://schemas.microsoft.com/office/powerpoint/2010/main" val="13172341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PH" sz="3600" b="1" dirty="0"/>
              <a:t>Initial actions for the implementation of the Health Care Financing Strategy (HCFS) </a:t>
            </a:r>
            <a:endParaRPr lang="en-PH" dirty="0"/>
          </a:p>
        </p:txBody>
      </p:sp>
      <p:sp>
        <p:nvSpPr>
          <p:cNvPr id="3" name="Content Placeholder 2"/>
          <p:cNvSpPr>
            <a:spLocks noGrp="1"/>
          </p:cNvSpPr>
          <p:nvPr>
            <p:ph idx="1"/>
          </p:nvPr>
        </p:nvSpPr>
        <p:spPr/>
        <p:txBody>
          <a:bodyPr>
            <a:normAutofit fontScale="85000" lnSpcReduction="20000"/>
          </a:bodyPr>
          <a:lstStyle/>
          <a:p>
            <a:pPr lvl="0"/>
            <a:endParaRPr lang="en-PH" dirty="0" smtClean="0">
              <a:latin typeface="Gotham"/>
            </a:endParaRPr>
          </a:p>
          <a:p>
            <a:pPr lvl="0"/>
            <a:r>
              <a:rPr lang="en-PH" dirty="0" smtClean="0">
                <a:latin typeface="Gotham"/>
              </a:rPr>
              <a:t>Health </a:t>
            </a:r>
            <a:r>
              <a:rPr lang="en-PH" dirty="0">
                <a:latin typeface="Gotham"/>
              </a:rPr>
              <a:t>Economics Unit (HEU) must be strengthened immediately.</a:t>
            </a:r>
          </a:p>
          <a:p>
            <a:pPr lvl="1"/>
            <a:r>
              <a:rPr lang="en-PH" dirty="0">
                <a:latin typeface="Gotham"/>
              </a:rPr>
              <a:t>Addition of at least 10 technical and all necessary administrative staff to be funded initially by DPs and subsequently by an increase in the budgetary amount for OP line item for staffing </a:t>
            </a:r>
          </a:p>
          <a:p>
            <a:pPr lvl="0"/>
            <a:endParaRPr lang="en-PH" dirty="0" smtClean="0">
              <a:latin typeface="Gotham"/>
            </a:endParaRPr>
          </a:p>
          <a:p>
            <a:pPr lvl="0"/>
            <a:r>
              <a:rPr lang="en-PH" dirty="0" smtClean="0">
                <a:latin typeface="Gotham"/>
              </a:rPr>
              <a:t>Development </a:t>
            </a:r>
            <a:r>
              <a:rPr lang="en-PH" dirty="0">
                <a:latin typeface="Gotham"/>
              </a:rPr>
              <a:t>Partners (DP) commit the fund the costs of the immediate strengthening of the HEU and the initial outsourcing of the implementation functions  </a:t>
            </a:r>
          </a:p>
          <a:p>
            <a:endParaRPr lang="en-PH" dirty="0"/>
          </a:p>
        </p:txBody>
      </p:sp>
    </p:spTree>
    <p:extLst>
      <p:ext uri="{BB962C8B-B14F-4D97-AF65-F5344CB8AC3E}">
        <p14:creationId xmlns:p14="http://schemas.microsoft.com/office/powerpoint/2010/main" val="11370194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PH" sz="3200" b="1" dirty="0" smtClean="0"/>
              <a:t>Transitioning while building up capacities</a:t>
            </a:r>
            <a:endParaRPr lang="en-PH" sz="3200" b="1" dirty="0"/>
          </a:p>
        </p:txBody>
      </p:sp>
      <p:sp>
        <p:nvSpPr>
          <p:cNvPr id="4" name="Text Placeholder 3"/>
          <p:cNvSpPr>
            <a:spLocks noGrp="1"/>
          </p:cNvSpPr>
          <p:nvPr>
            <p:ph type="body" idx="1"/>
          </p:nvPr>
        </p:nvSpPr>
        <p:spPr/>
        <p:txBody>
          <a:bodyPr/>
          <a:lstStyle/>
          <a:p>
            <a:r>
              <a:rPr lang="en-PH" dirty="0" smtClean="0"/>
              <a:t>TRANSITION</a:t>
            </a:r>
            <a:endParaRPr lang="en-PH" dirty="0"/>
          </a:p>
        </p:txBody>
      </p:sp>
      <p:sp>
        <p:nvSpPr>
          <p:cNvPr id="5" name="Content Placeholder 4"/>
          <p:cNvSpPr>
            <a:spLocks noGrp="1"/>
          </p:cNvSpPr>
          <p:nvPr>
            <p:ph sz="half" idx="2"/>
          </p:nvPr>
        </p:nvSpPr>
        <p:spPr>
          <a:xfrm>
            <a:off x="381000" y="1600200"/>
            <a:ext cx="4040188" cy="5105400"/>
          </a:xfrm>
        </p:spPr>
        <p:txBody>
          <a:bodyPr>
            <a:normAutofit fontScale="55000" lnSpcReduction="20000"/>
          </a:bodyPr>
          <a:lstStyle/>
          <a:p>
            <a:pPr marL="0" indent="0">
              <a:buNone/>
            </a:pPr>
            <a:endParaRPr lang="en-PH" dirty="0" smtClean="0"/>
          </a:p>
          <a:p>
            <a:pPr marL="0" indent="0">
              <a:buNone/>
            </a:pPr>
            <a:endParaRPr lang="en-PH" dirty="0" smtClean="0"/>
          </a:p>
          <a:p>
            <a:pPr marL="0" indent="0">
              <a:buNone/>
            </a:pPr>
            <a:endParaRPr lang="en-PH" dirty="0"/>
          </a:p>
          <a:p>
            <a:pPr marL="0" indent="0">
              <a:buNone/>
            </a:pPr>
            <a:endParaRPr lang="en-PH" sz="2600" dirty="0"/>
          </a:p>
          <a:p>
            <a:pPr marL="0" indent="0">
              <a:buNone/>
            </a:pPr>
            <a:r>
              <a:rPr lang="en-PH" sz="3500" dirty="0" smtClean="0"/>
              <a:t>HCFS </a:t>
            </a:r>
            <a:r>
              <a:rPr lang="en-PH" sz="3500" dirty="0" smtClean="0"/>
              <a:t>Advisory Council</a:t>
            </a:r>
          </a:p>
          <a:p>
            <a:pPr marL="0" indent="0">
              <a:buNone/>
            </a:pPr>
            <a:r>
              <a:rPr lang="en-PH" sz="3500" dirty="0" smtClean="0"/>
              <a:t/>
            </a:r>
            <a:br>
              <a:rPr lang="en-PH" sz="3500" dirty="0" smtClean="0"/>
            </a:br>
            <a:endParaRPr lang="en-PH" sz="3500" dirty="0" smtClean="0"/>
          </a:p>
          <a:p>
            <a:pPr marL="0" indent="0">
              <a:buNone/>
            </a:pPr>
            <a:endParaRPr lang="en-PH" sz="3500" dirty="0" smtClean="0"/>
          </a:p>
          <a:p>
            <a:pPr marL="0" indent="0">
              <a:buNone/>
            </a:pPr>
            <a:r>
              <a:rPr lang="en-PH" sz="3500" dirty="0" smtClean="0"/>
              <a:t>HCFS Implementation Team</a:t>
            </a:r>
          </a:p>
          <a:p>
            <a:pPr marL="0" indent="0">
              <a:buNone/>
            </a:pPr>
            <a:endParaRPr lang="en-PH" sz="3500" dirty="0"/>
          </a:p>
          <a:p>
            <a:pPr marL="0" indent="0">
              <a:buNone/>
            </a:pPr>
            <a:endParaRPr lang="en-PH" sz="3500" dirty="0" smtClean="0"/>
          </a:p>
          <a:p>
            <a:pPr marL="0" indent="0">
              <a:buNone/>
            </a:pPr>
            <a:r>
              <a:rPr lang="en-PH" sz="3500" dirty="0" smtClean="0"/>
              <a:t>SSK Operations Units</a:t>
            </a:r>
          </a:p>
          <a:p>
            <a:pPr marL="0" indent="0">
              <a:buNone/>
            </a:pPr>
            <a:endParaRPr lang="en-PH" sz="3500" dirty="0"/>
          </a:p>
          <a:p>
            <a:pPr marL="0" indent="0">
              <a:buNone/>
            </a:pPr>
            <a:endParaRPr lang="en-PH" sz="3500" dirty="0" smtClean="0"/>
          </a:p>
          <a:p>
            <a:pPr marL="0" indent="0">
              <a:buNone/>
            </a:pPr>
            <a:endParaRPr lang="en-PH" sz="3500" dirty="0" smtClean="0"/>
          </a:p>
          <a:p>
            <a:pPr marL="0" indent="0">
              <a:buNone/>
            </a:pPr>
            <a:r>
              <a:rPr lang="en-PH" sz="3500" dirty="0" smtClean="0"/>
              <a:t>Outsourced Technical capacities to various Government/ Quasi-Government/NGO/Private Organizations</a:t>
            </a:r>
            <a:endParaRPr lang="en-PH" sz="3500" dirty="0"/>
          </a:p>
        </p:txBody>
      </p:sp>
      <p:sp>
        <p:nvSpPr>
          <p:cNvPr id="7" name="Content Placeholder 6"/>
          <p:cNvSpPr>
            <a:spLocks noGrp="1"/>
          </p:cNvSpPr>
          <p:nvPr>
            <p:ph sz="quarter" idx="4"/>
          </p:nvPr>
        </p:nvSpPr>
        <p:spPr>
          <a:xfrm>
            <a:off x="4495800" y="1676400"/>
            <a:ext cx="4041775" cy="4724400"/>
          </a:xfrm>
        </p:spPr>
        <p:txBody>
          <a:bodyPr>
            <a:normAutofit fontScale="92500" lnSpcReduction="20000"/>
          </a:bodyPr>
          <a:lstStyle/>
          <a:p>
            <a:pPr marL="0" indent="0">
              <a:buNone/>
            </a:pPr>
            <a:r>
              <a:rPr lang="en-PH" b="1" dirty="0" smtClean="0"/>
              <a:t>National Health Protection Authority</a:t>
            </a:r>
          </a:p>
          <a:p>
            <a:pPr marL="0" indent="0">
              <a:buNone/>
            </a:pPr>
            <a:endParaRPr lang="en-PH" dirty="0" smtClean="0"/>
          </a:p>
          <a:p>
            <a:pPr marL="0" indent="0">
              <a:buNone/>
            </a:pPr>
            <a:r>
              <a:rPr lang="en-PH" sz="2200" dirty="0" smtClean="0"/>
              <a:t>Governing Board</a:t>
            </a:r>
          </a:p>
          <a:p>
            <a:pPr marL="0" indent="0">
              <a:buNone/>
            </a:pPr>
            <a:endParaRPr lang="en-PH" sz="2200" dirty="0"/>
          </a:p>
          <a:p>
            <a:pPr marL="0" indent="0">
              <a:buNone/>
            </a:pPr>
            <a:endParaRPr lang="en-PH" sz="2200" dirty="0" smtClean="0"/>
          </a:p>
          <a:p>
            <a:pPr marL="0" indent="0">
              <a:buNone/>
            </a:pPr>
            <a:r>
              <a:rPr lang="en-PH" sz="2200" dirty="0" smtClean="0"/>
              <a:t>Management Team</a:t>
            </a:r>
          </a:p>
          <a:p>
            <a:pPr marL="0" indent="0">
              <a:buNone/>
            </a:pPr>
            <a:endParaRPr lang="en-PH" sz="2200" dirty="0"/>
          </a:p>
          <a:p>
            <a:pPr marL="0" indent="0">
              <a:buNone/>
            </a:pPr>
            <a:r>
              <a:rPr lang="en-PH" sz="2200" dirty="0" smtClean="0"/>
              <a:t>SSK- Poor and Formal Sector (Members/Provider/Fund Management Offices)</a:t>
            </a:r>
          </a:p>
          <a:p>
            <a:pPr marL="0" indent="0">
              <a:buNone/>
            </a:pPr>
            <a:endParaRPr lang="en-PH" sz="2200" dirty="0"/>
          </a:p>
          <a:p>
            <a:pPr marL="0" indent="0">
              <a:buNone/>
            </a:pPr>
            <a:endParaRPr lang="en-PH" sz="2200" dirty="0" smtClean="0"/>
          </a:p>
          <a:p>
            <a:pPr marL="0" indent="0">
              <a:buNone/>
            </a:pPr>
            <a:r>
              <a:rPr lang="en-PH" sz="2200" dirty="0" smtClean="0"/>
              <a:t>Technical /Research Offices</a:t>
            </a:r>
          </a:p>
          <a:p>
            <a:pPr marL="0" indent="0">
              <a:buNone/>
            </a:pPr>
            <a:r>
              <a:rPr lang="en-PH" sz="2200" dirty="0" smtClean="0"/>
              <a:t>Informal Sector Regulatory Offices</a:t>
            </a:r>
          </a:p>
          <a:p>
            <a:pPr marL="0" indent="0">
              <a:buNone/>
            </a:pPr>
            <a:endParaRPr lang="en-PH" dirty="0"/>
          </a:p>
          <a:p>
            <a:pPr marL="0" indent="0">
              <a:buNone/>
            </a:pPr>
            <a:endParaRPr lang="en-PH" dirty="0" smtClean="0"/>
          </a:p>
          <a:p>
            <a:pPr marL="0" indent="0">
              <a:buNone/>
            </a:pPr>
            <a:endParaRPr lang="en-PH" dirty="0"/>
          </a:p>
          <a:p>
            <a:pPr marL="0" indent="0">
              <a:buNone/>
            </a:pPr>
            <a:endParaRPr lang="en-PH" dirty="0"/>
          </a:p>
        </p:txBody>
      </p:sp>
    </p:spTree>
    <p:extLst>
      <p:ext uri="{BB962C8B-B14F-4D97-AF65-F5344CB8AC3E}">
        <p14:creationId xmlns:p14="http://schemas.microsoft.com/office/powerpoint/2010/main" val="1957977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PH" sz="3200" b="1" dirty="0" smtClean="0"/>
              <a:t>Necessary Legislation</a:t>
            </a:r>
            <a:endParaRPr lang="en-PH" sz="3200" dirty="0"/>
          </a:p>
        </p:txBody>
      </p:sp>
      <p:sp>
        <p:nvSpPr>
          <p:cNvPr id="3" name="Content Placeholder 2"/>
          <p:cNvSpPr>
            <a:spLocks noGrp="1"/>
          </p:cNvSpPr>
          <p:nvPr>
            <p:ph idx="1"/>
          </p:nvPr>
        </p:nvSpPr>
        <p:spPr>
          <a:xfrm>
            <a:off x="457200" y="1600200"/>
            <a:ext cx="8229600" cy="5105400"/>
          </a:xfrm>
        </p:spPr>
        <p:txBody>
          <a:bodyPr>
            <a:normAutofit/>
          </a:bodyPr>
          <a:lstStyle/>
          <a:p>
            <a:pPr lvl="0"/>
            <a:r>
              <a:rPr lang="en-PH" sz="2800" dirty="0" smtClean="0"/>
              <a:t>Create </a:t>
            </a:r>
            <a:r>
              <a:rPr lang="en-PH" sz="2800" dirty="0"/>
              <a:t>HCFS Advisory Council with HEU as secretariat</a:t>
            </a:r>
          </a:p>
          <a:p>
            <a:pPr lvl="0"/>
            <a:endParaRPr lang="en-PH" sz="2800" dirty="0" smtClean="0"/>
          </a:p>
          <a:p>
            <a:pPr lvl="0"/>
            <a:r>
              <a:rPr lang="en-PH" sz="2800" dirty="0" smtClean="0"/>
              <a:t>Contract </a:t>
            </a:r>
            <a:r>
              <a:rPr lang="en-PH" sz="2800" dirty="0"/>
              <a:t>a government or an alternative quasi-government agency  to help draft the policies and legislation (with DP support)</a:t>
            </a:r>
          </a:p>
          <a:p>
            <a:pPr lvl="0"/>
            <a:endParaRPr lang="en-PH" sz="2800" dirty="0" smtClean="0"/>
          </a:p>
          <a:p>
            <a:pPr lvl="0"/>
            <a:r>
              <a:rPr lang="en-PH" sz="2800" dirty="0" smtClean="0"/>
              <a:t>Drafting </a:t>
            </a:r>
            <a:r>
              <a:rPr lang="en-PH" sz="2800" dirty="0"/>
              <a:t>and advocate the enactment of a law institutionalizing  the Health Care Financing </a:t>
            </a:r>
            <a:r>
              <a:rPr lang="en-PH" sz="2800" dirty="0" smtClean="0"/>
              <a:t>Strategy</a:t>
            </a:r>
          </a:p>
          <a:p>
            <a:pPr marL="457200" lvl="1" indent="0">
              <a:buNone/>
            </a:pPr>
            <a:endParaRPr lang="en-PH" dirty="0" smtClean="0"/>
          </a:p>
          <a:p>
            <a:endParaRPr lang="en-PH" dirty="0"/>
          </a:p>
        </p:txBody>
      </p:sp>
    </p:spTree>
    <p:extLst>
      <p:ext uri="{BB962C8B-B14F-4D97-AF65-F5344CB8AC3E}">
        <p14:creationId xmlns:p14="http://schemas.microsoft.com/office/powerpoint/2010/main" val="35994411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PH" sz="3200" b="1" dirty="0" smtClean="0"/>
              <a:t>HCFS Advisory Council</a:t>
            </a:r>
            <a:endParaRPr lang="en-PH" sz="3200" b="1" dirty="0"/>
          </a:p>
        </p:txBody>
      </p:sp>
      <p:sp>
        <p:nvSpPr>
          <p:cNvPr id="3" name="Content Placeholder 2"/>
          <p:cNvSpPr>
            <a:spLocks noGrp="1"/>
          </p:cNvSpPr>
          <p:nvPr>
            <p:ph idx="1"/>
          </p:nvPr>
        </p:nvSpPr>
        <p:spPr>
          <a:xfrm>
            <a:off x="457200" y="1600200"/>
            <a:ext cx="8229600" cy="5105400"/>
          </a:xfrm>
        </p:spPr>
        <p:txBody>
          <a:bodyPr>
            <a:normAutofit fontScale="62500" lnSpcReduction="20000"/>
          </a:bodyPr>
          <a:lstStyle/>
          <a:p>
            <a:r>
              <a:rPr lang="en-PH" dirty="0" smtClean="0"/>
              <a:t>Chaired </a:t>
            </a:r>
            <a:r>
              <a:rPr lang="en-PH" dirty="0"/>
              <a:t>by the Minister of Health</a:t>
            </a:r>
          </a:p>
          <a:p>
            <a:r>
              <a:rPr lang="en-PH" dirty="0"/>
              <a:t>Co-chaired by the Ministry of Finance</a:t>
            </a:r>
          </a:p>
          <a:p>
            <a:r>
              <a:rPr lang="en-PH" dirty="0"/>
              <a:t>Members include:</a:t>
            </a:r>
          </a:p>
          <a:p>
            <a:pPr lvl="1"/>
            <a:r>
              <a:rPr lang="en-PH" dirty="0"/>
              <a:t>Minister of Local Government and Rural Development</a:t>
            </a:r>
            <a:endParaRPr lang="en-PH" sz="3600" dirty="0"/>
          </a:p>
          <a:p>
            <a:pPr lvl="1"/>
            <a:r>
              <a:rPr lang="en-PH" dirty="0"/>
              <a:t>Minister of Social Protection</a:t>
            </a:r>
            <a:endParaRPr lang="en-PH" sz="3600" dirty="0"/>
          </a:p>
          <a:p>
            <a:pPr lvl="1"/>
            <a:r>
              <a:rPr lang="en-PH" dirty="0"/>
              <a:t>Secretary of Health </a:t>
            </a:r>
            <a:endParaRPr lang="en-PH" sz="3600" dirty="0"/>
          </a:p>
          <a:p>
            <a:pPr lvl="1"/>
            <a:r>
              <a:rPr lang="en-PH" dirty="0"/>
              <a:t>Director General (DG) of HEU</a:t>
            </a:r>
            <a:endParaRPr lang="en-PH" sz="3600" dirty="0"/>
          </a:p>
          <a:p>
            <a:pPr lvl="1"/>
            <a:r>
              <a:rPr lang="en-PH" dirty="0"/>
              <a:t>Representatives from Business/Employers </a:t>
            </a:r>
            <a:endParaRPr lang="en-PH" sz="3600" dirty="0"/>
          </a:p>
          <a:p>
            <a:pPr lvl="1"/>
            <a:r>
              <a:rPr lang="en-PH" dirty="0"/>
              <a:t>Representatives from civil society/NGOs</a:t>
            </a:r>
            <a:endParaRPr lang="en-PH" sz="3600" dirty="0"/>
          </a:p>
          <a:p>
            <a:pPr lvl="1"/>
            <a:r>
              <a:rPr lang="en-PH" dirty="0"/>
              <a:t>Representatives from employee groups</a:t>
            </a:r>
            <a:endParaRPr lang="en-PH" sz="3600" dirty="0"/>
          </a:p>
          <a:p>
            <a:pPr lvl="1"/>
            <a:r>
              <a:rPr lang="en-PH" dirty="0"/>
              <a:t>Representatives from informal sector workers</a:t>
            </a:r>
            <a:endParaRPr lang="en-PH" sz="3600" dirty="0"/>
          </a:p>
          <a:p>
            <a:pPr lvl="1"/>
            <a:r>
              <a:rPr lang="en-PH" dirty="0"/>
              <a:t>Representatives from health providers (doctors/hospitals)</a:t>
            </a:r>
            <a:endParaRPr lang="en-PH" sz="3600" dirty="0"/>
          </a:p>
          <a:p>
            <a:pPr lvl="1"/>
            <a:r>
              <a:rPr lang="en-PH" dirty="0"/>
              <a:t>Media representative </a:t>
            </a:r>
            <a:endParaRPr lang="en-PH" sz="3600" dirty="0"/>
          </a:p>
          <a:p>
            <a:pPr lvl="1"/>
            <a:r>
              <a:rPr lang="en-PH" dirty="0"/>
              <a:t>Others </a:t>
            </a:r>
            <a:endParaRPr lang="en-PH" sz="3600" dirty="0"/>
          </a:p>
          <a:p>
            <a:endParaRPr lang="en-PH" dirty="0" smtClean="0"/>
          </a:p>
          <a:p>
            <a:r>
              <a:rPr lang="en-PH" dirty="0" smtClean="0"/>
              <a:t>HEU </a:t>
            </a:r>
            <a:r>
              <a:rPr lang="en-PH" dirty="0"/>
              <a:t>shall act as the secretariat with representatives of DPs sitting as observers.</a:t>
            </a:r>
          </a:p>
          <a:p>
            <a:pPr lvl="0"/>
            <a:endParaRPr lang="en-PH" dirty="0" smtClean="0"/>
          </a:p>
          <a:p>
            <a:endParaRPr lang="en-PH" dirty="0"/>
          </a:p>
        </p:txBody>
      </p:sp>
    </p:spTree>
    <p:extLst>
      <p:ext uri="{BB962C8B-B14F-4D97-AF65-F5344CB8AC3E}">
        <p14:creationId xmlns:p14="http://schemas.microsoft.com/office/powerpoint/2010/main" val="1955401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3855"/>
            <a:ext cx="8229600" cy="1143000"/>
          </a:xfrm>
        </p:spPr>
        <p:txBody>
          <a:bodyPr>
            <a:noAutofit/>
          </a:bodyPr>
          <a:lstStyle/>
          <a:p>
            <a:pPr lvl="2" algn="ctr" rtl="0">
              <a:spcBef>
                <a:spcPct val="0"/>
              </a:spcBef>
            </a:pPr>
            <a:r>
              <a:rPr lang="en-PH" sz="3200" b="1" dirty="0">
                <a:latin typeface="+mn-lt"/>
              </a:rPr>
              <a:t>E</a:t>
            </a:r>
            <a:r>
              <a:rPr lang="en-PH" sz="3200" b="1" dirty="0" smtClean="0">
                <a:latin typeface="+mn-lt"/>
              </a:rPr>
              <a:t>nactment of the following laws</a:t>
            </a:r>
            <a:endParaRPr lang="en-PH" sz="2400" b="1" dirty="0">
              <a:latin typeface="+mn-lt"/>
            </a:endParaRPr>
          </a:p>
        </p:txBody>
      </p:sp>
      <p:sp>
        <p:nvSpPr>
          <p:cNvPr id="3" name="Content Placeholder 2"/>
          <p:cNvSpPr>
            <a:spLocks noGrp="1"/>
          </p:cNvSpPr>
          <p:nvPr>
            <p:ph idx="1"/>
          </p:nvPr>
        </p:nvSpPr>
        <p:spPr>
          <a:xfrm>
            <a:off x="457200" y="1371600"/>
            <a:ext cx="8229600" cy="5257800"/>
          </a:xfrm>
        </p:spPr>
        <p:txBody>
          <a:bodyPr>
            <a:normAutofit fontScale="70000" lnSpcReduction="20000"/>
          </a:bodyPr>
          <a:lstStyle/>
          <a:p>
            <a:r>
              <a:rPr lang="en-PH" dirty="0"/>
              <a:t>E</a:t>
            </a:r>
            <a:r>
              <a:rPr lang="en-PH" dirty="0" smtClean="0"/>
              <a:t>nactment </a:t>
            </a:r>
            <a:r>
              <a:rPr lang="en-PH" dirty="0"/>
              <a:t>of the National Health Protection System (NHPS) and the creation of the National Health Protection Authority (NHPA) with the following HCFS elements </a:t>
            </a:r>
          </a:p>
          <a:p>
            <a:pPr lvl="1"/>
            <a:r>
              <a:rPr lang="en-PH" dirty="0"/>
              <a:t>Single national risk pool with non-poor informal sector pre-paying to various </a:t>
            </a:r>
            <a:r>
              <a:rPr lang="en-PH" dirty="0" smtClean="0"/>
              <a:t>schemes</a:t>
            </a:r>
            <a:r>
              <a:rPr lang="en-PH" sz="3600" dirty="0" smtClean="0"/>
              <a:t>  </a:t>
            </a:r>
            <a:r>
              <a:rPr lang="en-PH" dirty="0" smtClean="0"/>
              <a:t>AND a single </a:t>
            </a:r>
            <a:r>
              <a:rPr lang="en-PH" dirty="0"/>
              <a:t>fund combining the mandatory scheme for formal sector workers and the government subsidized non-contributory scheme for the </a:t>
            </a:r>
            <a:r>
              <a:rPr lang="en-PH" dirty="0" smtClean="0"/>
              <a:t>poor (SSK)</a:t>
            </a:r>
            <a:endParaRPr lang="en-PH" sz="3600" dirty="0"/>
          </a:p>
          <a:p>
            <a:pPr lvl="1"/>
            <a:r>
              <a:rPr lang="en-PH" dirty="0"/>
              <a:t>User fee retention of government health facilities</a:t>
            </a:r>
            <a:endParaRPr lang="en-PH" sz="3600" dirty="0"/>
          </a:p>
          <a:p>
            <a:pPr lvl="1"/>
            <a:r>
              <a:rPr lang="en-PH" dirty="0"/>
              <a:t>Investment in IT in health facilities</a:t>
            </a:r>
            <a:endParaRPr lang="en-PH" sz="3600" dirty="0"/>
          </a:p>
          <a:p>
            <a:pPr lvl="1"/>
            <a:r>
              <a:rPr lang="en-PH" dirty="0"/>
              <a:t>Registration and regulation of providers of pre-payment schemes to non-poor informal sector</a:t>
            </a:r>
            <a:endParaRPr lang="en-PH" sz="3600" dirty="0"/>
          </a:p>
          <a:p>
            <a:pPr lvl="1"/>
            <a:r>
              <a:rPr lang="en-PH" dirty="0"/>
              <a:t>Contracting with private/NGO health care providers</a:t>
            </a:r>
            <a:endParaRPr lang="en-PH" sz="3600" dirty="0"/>
          </a:p>
          <a:p>
            <a:pPr lvl="1"/>
            <a:r>
              <a:rPr lang="en-PH" dirty="0"/>
              <a:t>Integration of DSF into the NHPS</a:t>
            </a:r>
            <a:endParaRPr lang="en-PH" sz="3600" dirty="0"/>
          </a:p>
          <a:p>
            <a:endParaRPr lang="en-PH" dirty="0" smtClean="0"/>
          </a:p>
          <a:p>
            <a:r>
              <a:rPr lang="en-PH" dirty="0" smtClean="0"/>
              <a:t>Increased </a:t>
            </a:r>
            <a:r>
              <a:rPr lang="en-PH" dirty="0"/>
              <a:t>budgetary allocation</a:t>
            </a:r>
          </a:p>
          <a:p>
            <a:endParaRPr lang="en-PH" dirty="0"/>
          </a:p>
          <a:p>
            <a:r>
              <a:rPr lang="en-PH" dirty="0" smtClean="0"/>
              <a:t>New </a:t>
            </a:r>
            <a:r>
              <a:rPr lang="en-PH" dirty="0"/>
              <a:t>revenue sources (preferably earmarked taxes and fees)</a:t>
            </a:r>
          </a:p>
          <a:p>
            <a:endParaRPr lang="en-PH" dirty="0"/>
          </a:p>
        </p:txBody>
      </p:sp>
    </p:spTree>
    <p:extLst>
      <p:ext uri="{BB962C8B-B14F-4D97-AF65-F5344CB8AC3E}">
        <p14:creationId xmlns:p14="http://schemas.microsoft.com/office/powerpoint/2010/main" val="29134492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PH" sz="3600" b="1" dirty="0" smtClean="0"/>
              <a:t>Coordination</a:t>
            </a:r>
            <a:endParaRPr lang="en-PH" sz="3600" dirty="0"/>
          </a:p>
        </p:txBody>
      </p:sp>
      <p:sp>
        <p:nvSpPr>
          <p:cNvPr id="3" name="Content Placeholder 2"/>
          <p:cNvSpPr>
            <a:spLocks noGrp="1"/>
          </p:cNvSpPr>
          <p:nvPr>
            <p:ph idx="1"/>
          </p:nvPr>
        </p:nvSpPr>
        <p:spPr>
          <a:xfrm>
            <a:off x="457200" y="1600200"/>
            <a:ext cx="8229600" cy="5105400"/>
          </a:xfrm>
        </p:spPr>
        <p:txBody>
          <a:bodyPr>
            <a:normAutofit/>
          </a:bodyPr>
          <a:lstStyle/>
          <a:p>
            <a:pPr marL="0" lvl="0" indent="0">
              <a:buNone/>
            </a:pPr>
            <a:r>
              <a:rPr lang="en-PH" dirty="0" smtClean="0"/>
              <a:t> </a:t>
            </a:r>
            <a:endParaRPr lang="en-PH" dirty="0"/>
          </a:p>
          <a:p>
            <a:pPr lvl="0"/>
            <a:r>
              <a:rPr lang="en-PH" dirty="0"/>
              <a:t>Create HCFS implementation team with DG-HEU as head </a:t>
            </a:r>
          </a:p>
          <a:p>
            <a:pPr lvl="0"/>
            <a:endParaRPr lang="en-PH" dirty="0" smtClean="0"/>
          </a:p>
          <a:p>
            <a:pPr lvl="0"/>
            <a:r>
              <a:rPr lang="en-PH" dirty="0" smtClean="0"/>
              <a:t>Work </a:t>
            </a:r>
            <a:r>
              <a:rPr lang="en-PH" dirty="0"/>
              <a:t>for the incorporation of the HCFS in the HPNSDP during the mid-term review in September 2014.</a:t>
            </a:r>
          </a:p>
          <a:p>
            <a:pPr marL="0" lvl="0" indent="0">
              <a:buNone/>
            </a:pPr>
            <a:endParaRPr lang="en-PH" b="1" dirty="0" smtClean="0"/>
          </a:p>
        </p:txBody>
      </p:sp>
    </p:spTree>
    <p:extLst>
      <p:ext uri="{BB962C8B-B14F-4D97-AF65-F5344CB8AC3E}">
        <p14:creationId xmlns:p14="http://schemas.microsoft.com/office/powerpoint/2010/main" val="9389731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PH" sz="3200" b="1" dirty="0" smtClean="0"/>
              <a:t>HCFS Implementation Team </a:t>
            </a:r>
            <a:endParaRPr lang="en-PH" sz="3200" dirty="0"/>
          </a:p>
        </p:txBody>
      </p:sp>
      <p:sp>
        <p:nvSpPr>
          <p:cNvPr id="3" name="Content Placeholder 2"/>
          <p:cNvSpPr>
            <a:spLocks noGrp="1"/>
          </p:cNvSpPr>
          <p:nvPr>
            <p:ph idx="1"/>
          </p:nvPr>
        </p:nvSpPr>
        <p:spPr>
          <a:xfrm>
            <a:off x="457200" y="1600200"/>
            <a:ext cx="8229600" cy="5105400"/>
          </a:xfrm>
        </p:spPr>
        <p:txBody>
          <a:bodyPr>
            <a:normAutofit fontScale="77500" lnSpcReduction="20000"/>
          </a:bodyPr>
          <a:lstStyle/>
          <a:p>
            <a:r>
              <a:rPr lang="en-PH" dirty="0" smtClean="0"/>
              <a:t> Chaired  </a:t>
            </a:r>
            <a:r>
              <a:rPr lang="en-PH" dirty="0"/>
              <a:t>by the DG of HEU and the Members include government officials working on the following:</a:t>
            </a:r>
          </a:p>
          <a:p>
            <a:pPr lvl="1"/>
            <a:r>
              <a:rPr lang="en-PH" dirty="0" smtClean="0"/>
              <a:t>HPNSDP</a:t>
            </a:r>
            <a:endParaRPr lang="en-PH" sz="3600" dirty="0"/>
          </a:p>
          <a:p>
            <a:pPr lvl="1"/>
            <a:r>
              <a:rPr lang="en-PH" dirty="0"/>
              <a:t>DSF</a:t>
            </a:r>
            <a:endParaRPr lang="en-PH" sz="3600" dirty="0"/>
          </a:p>
          <a:p>
            <a:pPr lvl="1"/>
            <a:r>
              <a:rPr lang="en-PH" dirty="0"/>
              <a:t>Community clinics</a:t>
            </a:r>
            <a:endParaRPr lang="en-PH" sz="3600" dirty="0"/>
          </a:p>
          <a:p>
            <a:pPr lvl="1"/>
            <a:r>
              <a:rPr lang="en-PH" dirty="0"/>
              <a:t>Urban health</a:t>
            </a:r>
            <a:endParaRPr lang="en-PH" sz="3600" dirty="0"/>
          </a:p>
          <a:p>
            <a:pPr lvl="1"/>
            <a:r>
              <a:rPr lang="en-PH" dirty="0"/>
              <a:t>IT reforms</a:t>
            </a:r>
            <a:endParaRPr lang="en-PH" sz="3600" dirty="0"/>
          </a:p>
          <a:p>
            <a:pPr lvl="1"/>
            <a:r>
              <a:rPr lang="en-PH" dirty="0"/>
              <a:t>Drug supply reforms</a:t>
            </a:r>
            <a:endParaRPr lang="en-PH" sz="3600" dirty="0"/>
          </a:p>
          <a:p>
            <a:pPr lvl="1"/>
            <a:r>
              <a:rPr lang="en-PH" dirty="0"/>
              <a:t>Hospital reforms</a:t>
            </a:r>
            <a:endParaRPr lang="en-PH" sz="3600" dirty="0"/>
          </a:p>
          <a:p>
            <a:pPr lvl="1"/>
            <a:r>
              <a:rPr lang="en-PH" dirty="0"/>
              <a:t>Need-based allocation reforms</a:t>
            </a:r>
            <a:endParaRPr lang="en-PH" sz="3600" dirty="0"/>
          </a:p>
          <a:p>
            <a:pPr lvl="1"/>
            <a:r>
              <a:rPr lang="en-PH" dirty="0"/>
              <a:t>Others </a:t>
            </a:r>
            <a:endParaRPr lang="en-PH" sz="3600" dirty="0"/>
          </a:p>
          <a:p>
            <a:endParaRPr lang="en-PH" dirty="0" smtClean="0"/>
          </a:p>
          <a:p>
            <a:r>
              <a:rPr lang="en-PH" dirty="0" smtClean="0"/>
              <a:t>Representatives </a:t>
            </a:r>
            <a:r>
              <a:rPr lang="en-PH" dirty="0"/>
              <a:t>from NGOs and the providers of the outsourced </a:t>
            </a:r>
            <a:r>
              <a:rPr lang="en-PH" dirty="0" smtClean="0"/>
              <a:t>services</a:t>
            </a:r>
            <a:endParaRPr lang="en-PH" b="1" dirty="0" smtClean="0"/>
          </a:p>
        </p:txBody>
      </p:sp>
    </p:spTree>
    <p:extLst>
      <p:ext uri="{BB962C8B-B14F-4D97-AF65-F5344CB8AC3E}">
        <p14:creationId xmlns:p14="http://schemas.microsoft.com/office/powerpoint/2010/main" val="10636416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PH" sz="3200" b="1" dirty="0" smtClean="0"/>
              <a:t>Implementation Capacity</a:t>
            </a:r>
            <a:endParaRPr lang="en-PH" sz="3200" dirty="0"/>
          </a:p>
        </p:txBody>
      </p:sp>
      <p:sp>
        <p:nvSpPr>
          <p:cNvPr id="3" name="Content Placeholder 2"/>
          <p:cNvSpPr>
            <a:spLocks noGrp="1"/>
          </p:cNvSpPr>
          <p:nvPr>
            <p:ph idx="1"/>
          </p:nvPr>
        </p:nvSpPr>
        <p:spPr>
          <a:xfrm>
            <a:off x="457200" y="1295400"/>
            <a:ext cx="8229600" cy="5105400"/>
          </a:xfrm>
        </p:spPr>
        <p:txBody>
          <a:bodyPr>
            <a:normAutofit fontScale="77500" lnSpcReduction="20000"/>
          </a:bodyPr>
          <a:lstStyle/>
          <a:p>
            <a:pPr marL="0" lvl="0" indent="0">
              <a:buNone/>
            </a:pPr>
            <a:endParaRPr lang="en-PH" b="1" dirty="0" smtClean="0"/>
          </a:p>
          <a:p>
            <a:pPr lvl="0"/>
            <a:r>
              <a:rPr lang="en-PH" dirty="0" smtClean="0"/>
              <a:t>Outsource key technical functions </a:t>
            </a:r>
            <a:r>
              <a:rPr lang="en-PH" dirty="0"/>
              <a:t>to government, quasi-government and NGOs (with DP support)</a:t>
            </a:r>
          </a:p>
          <a:p>
            <a:pPr lvl="0"/>
            <a:endParaRPr lang="en-PH" dirty="0" smtClean="0"/>
          </a:p>
          <a:p>
            <a:pPr lvl="0"/>
            <a:r>
              <a:rPr lang="en-PH" dirty="0" smtClean="0"/>
              <a:t>HEU </a:t>
            </a:r>
            <a:r>
              <a:rPr lang="en-PH" dirty="0"/>
              <a:t>shall lead the implementation of the “SSK-poor” non-contributory scheme with the intention to build capacity </a:t>
            </a:r>
            <a:r>
              <a:rPr lang="en-PH" dirty="0" smtClean="0"/>
              <a:t>on:</a:t>
            </a:r>
          </a:p>
          <a:p>
            <a:pPr lvl="1"/>
            <a:r>
              <a:rPr lang="en-PH" dirty="0" smtClean="0"/>
              <a:t>fund management</a:t>
            </a:r>
          </a:p>
          <a:p>
            <a:pPr lvl="1"/>
            <a:r>
              <a:rPr lang="en-PH" dirty="0" smtClean="0"/>
              <a:t>management </a:t>
            </a:r>
            <a:r>
              <a:rPr lang="en-PH" dirty="0"/>
              <a:t>of </a:t>
            </a:r>
            <a:r>
              <a:rPr lang="en-PH" dirty="0" smtClean="0"/>
              <a:t>members</a:t>
            </a:r>
          </a:p>
          <a:p>
            <a:pPr lvl="1"/>
            <a:r>
              <a:rPr lang="en-PH" dirty="0" smtClean="0"/>
              <a:t>contracting </a:t>
            </a:r>
            <a:r>
              <a:rPr lang="en-PH" dirty="0"/>
              <a:t>with health care providers and purchasing of health services. </a:t>
            </a:r>
          </a:p>
          <a:p>
            <a:pPr lvl="0"/>
            <a:endParaRPr lang="en-PH" dirty="0" smtClean="0"/>
          </a:p>
          <a:p>
            <a:pPr lvl="0"/>
            <a:r>
              <a:rPr lang="en-PH" dirty="0" smtClean="0"/>
              <a:t>HEU </a:t>
            </a:r>
            <a:r>
              <a:rPr lang="en-PH" dirty="0"/>
              <a:t>should be provided capacity to regulate the micro-health insurers and other providers of pre-payment schemes to the non-poor informal </a:t>
            </a:r>
            <a:r>
              <a:rPr lang="en-PH" dirty="0" smtClean="0"/>
              <a:t>sector</a:t>
            </a:r>
            <a:endParaRPr lang="en-PH" dirty="0"/>
          </a:p>
        </p:txBody>
      </p:sp>
    </p:spTree>
    <p:extLst>
      <p:ext uri="{BB962C8B-B14F-4D97-AF65-F5344CB8AC3E}">
        <p14:creationId xmlns:p14="http://schemas.microsoft.com/office/powerpoint/2010/main" val="29909632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PH" sz="3600" b="1" dirty="0"/>
              <a:t>C</a:t>
            </a:r>
            <a:r>
              <a:rPr lang="en-PH" sz="3600" b="1" dirty="0" smtClean="0"/>
              <a:t>ontract out following technical capacities</a:t>
            </a:r>
            <a:endParaRPr lang="en-PH" dirty="0"/>
          </a:p>
        </p:txBody>
      </p:sp>
      <p:sp>
        <p:nvSpPr>
          <p:cNvPr id="3" name="Content Placeholder 2"/>
          <p:cNvSpPr>
            <a:spLocks noGrp="1"/>
          </p:cNvSpPr>
          <p:nvPr>
            <p:ph idx="1"/>
          </p:nvPr>
        </p:nvSpPr>
        <p:spPr>
          <a:xfrm>
            <a:off x="457200" y="1371600"/>
            <a:ext cx="8229600" cy="5029200"/>
          </a:xfrm>
        </p:spPr>
        <p:txBody>
          <a:bodyPr>
            <a:normAutofit fontScale="62500" lnSpcReduction="20000"/>
          </a:bodyPr>
          <a:lstStyle/>
          <a:p>
            <a:r>
              <a:rPr lang="en-PH" dirty="0" smtClean="0"/>
              <a:t>Institute </a:t>
            </a:r>
            <a:r>
              <a:rPr lang="en-PH" dirty="0"/>
              <a:t>of Health Economics of Dhaka University shall be contracted  to do rapid studies and assist the development of fund management, member management, benefit coverage, and </a:t>
            </a:r>
            <a:r>
              <a:rPr lang="en-PH" dirty="0" smtClean="0"/>
              <a:t>public/private provider </a:t>
            </a:r>
            <a:r>
              <a:rPr lang="en-PH" dirty="0"/>
              <a:t>contracting and payment policies;  and other health financing policies and guidelines </a:t>
            </a:r>
            <a:endParaRPr lang="en-PH" dirty="0" smtClean="0"/>
          </a:p>
          <a:p>
            <a:endParaRPr lang="en-PH" dirty="0"/>
          </a:p>
          <a:p>
            <a:r>
              <a:rPr lang="en-PH" dirty="0" smtClean="0"/>
              <a:t>A </a:t>
            </a:r>
            <a:r>
              <a:rPr lang="en-PH" dirty="0"/>
              <a:t>government agency and/or NGO/private organization to develop management training courses </a:t>
            </a:r>
            <a:r>
              <a:rPr lang="en-PH" dirty="0" smtClean="0"/>
              <a:t> (particularly financial management courses) and </a:t>
            </a:r>
            <a:r>
              <a:rPr lang="en-PH" dirty="0"/>
              <a:t>the conduct of these courses to government health facilities/ </a:t>
            </a:r>
            <a:r>
              <a:rPr lang="en-PH" dirty="0" smtClean="0"/>
              <a:t>hospitals</a:t>
            </a:r>
          </a:p>
          <a:p>
            <a:endParaRPr lang="en-PH" dirty="0"/>
          </a:p>
          <a:p>
            <a:r>
              <a:rPr lang="en-PH" dirty="0" smtClean="0"/>
              <a:t>DGHS </a:t>
            </a:r>
            <a:r>
              <a:rPr lang="en-PH" dirty="0"/>
              <a:t>MIS to rapidly scale up the automation of the information systems of government </a:t>
            </a:r>
            <a:r>
              <a:rPr lang="en-PH" dirty="0" smtClean="0"/>
              <a:t>hospitals</a:t>
            </a:r>
          </a:p>
          <a:p>
            <a:endParaRPr lang="en-PH" dirty="0"/>
          </a:p>
          <a:p>
            <a:r>
              <a:rPr lang="en-PH" dirty="0" smtClean="0"/>
              <a:t>A </a:t>
            </a:r>
            <a:r>
              <a:rPr lang="en-PH" dirty="0"/>
              <a:t>government or quasi-government agency to help draft the following </a:t>
            </a:r>
            <a:r>
              <a:rPr lang="en-PH" dirty="0" smtClean="0"/>
              <a:t>legislation/policies</a:t>
            </a:r>
          </a:p>
          <a:p>
            <a:endParaRPr lang="en-PH" dirty="0"/>
          </a:p>
          <a:p>
            <a:r>
              <a:rPr lang="en-PH" dirty="0" smtClean="0"/>
              <a:t>Independent M and E and Marketing plan/activities to NGO/private sector</a:t>
            </a:r>
            <a:endParaRPr lang="en-PH" dirty="0"/>
          </a:p>
          <a:p>
            <a:endParaRPr lang="en-PH" dirty="0"/>
          </a:p>
        </p:txBody>
      </p:sp>
    </p:spTree>
    <p:extLst>
      <p:ext uri="{BB962C8B-B14F-4D97-AF65-F5344CB8AC3E}">
        <p14:creationId xmlns:p14="http://schemas.microsoft.com/office/powerpoint/2010/main" val="216836274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PH" sz="3200" b="1" dirty="0" smtClean="0"/>
              <a:t>Management Capacities AND Public Support</a:t>
            </a:r>
            <a:endParaRPr lang="en-PH" sz="3200" b="1" dirty="0"/>
          </a:p>
        </p:txBody>
      </p:sp>
      <p:sp>
        <p:nvSpPr>
          <p:cNvPr id="3" name="Content Placeholder 2"/>
          <p:cNvSpPr>
            <a:spLocks noGrp="1"/>
          </p:cNvSpPr>
          <p:nvPr>
            <p:ph idx="1"/>
          </p:nvPr>
        </p:nvSpPr>
        <p:spPr/>
        <p:txBody>
          <a:bodyPr>
            <a:normAutofit fontScale="77500" lnSpcReduction="20000"/>
          </a:bodyPr>
          <a:lstStyle/>
          <a:p>
            <a:pPr marL="0" lvl="0" indent="0">
              <a:buNone/>
            </a:pPr>
            <a:endParaRPr lang="en-PH" b="1" dirty="0" smtClean="0"/>
          </a:p>
          <a:p>
            <a:pPr marL="0" lvl="0" indent="0">
              <a:buNone/>
            </a:pPr>
            <a:r>
              <a:rPr lang="en-PH" b="1" dirty="0" smtClean="0"/>
              <a:t>Management </a:t>
            </a:r>
            <a:r>
              <a:rPr lang="en-PH" b="1" dirty="0"/>
              <a:t>Capacity</a:t>
            </a:r>
            <a:r>
              <a:rPr lang="en-PH" dirty="0"/>
              <a:t> </a:t>
            </a:r>
          </a:p>
          <a:p>
            <a:pPr lvl="0"/>
            <a:r>
              <a:rPr lang="en-PH" dirty="0"/>
              <a:t>Outsource the conduct of management training of government and private health care providers to government or NGO/private training institutions (with DP support</a:t>
            </a:r>
            <a:r>
              <a:rPr lang="en-PH" dirty="0" smtClean="0"/>
              <a:t>)</a:t>
            </a:r>
            <a:endParaRPr lang="en-PH" dirty="0"/>
          </a:p>
          <a:p>
            <a:pPr lvl="0"/>
            <a:endParaRPr lang="en-PH" b="1" dirty="0" smtClean="0"/>
          </a:p>
          <a:p>
            <a:pPr marL="0" lvl="0" indent="0">
              <a:buNone/>
            </a:pPr>
            <a:endParaRPr lang="en-PH" b="1" dirty="0" smtClean="0"/>
          </a:p>
          <a:p>
            <a:pPr marL="0" lvl="0" indent="0">
              <a:buNone/>
            </a:pPr>
            <a:r>
              <a:rPr lang="en-PH" b="1" dirty="0" smtClean="0"/>
              <a:t>Public </a:t>
            </a:r>
            <a:r>
              <a:rPr lang="en-PH" b="1" dirty="0"/>
              <a:t>Support</a:t>
            </a:r>
            <a:r>
              <a:rPr lang="en-PH" dirty="0"/>
              <a:t> </a:t>
            </a:r>
          </a:p>
          <a:p>
            <a:pPr lvl="0"/>
            <a:r>
              <a:rPr lang="en-PH" dirty="0"/>
              <a:t>In addition to the council and implementation team generating support, contract out the drafting of a marketing plan (with DP support</a:t>
            </a:r>
            <a:r>
              <a:rPr lang="en-PH" dirty="0" smtClean="0"/>
              <a:t>)</a:t>
            </a:r>
            <a:endParaRPr lang="en-PH" dirty="0"/>
          </a:p>
          <a:p>
            <a:endParaRPr lang="en-PH" dirty="0"/>
          </a:p>
        </p:txBody>
      </p:sp>
    </p:spTree>
    <p:extLst>
      <p:ext uri="{BB962C8B-B14F-4D97-AF65-F5344CB8AC3E}">
        <p14:creationId xmlns:p14="http://schemas.microsoft.com/office/powerpoint/2010/main" val="1602679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186796000"/>
              </p:ext>
            </p:extLst>
          </p:nvPr>
        </p:nvGraphicFramePr>
        <p:xfrm>
          <a:off x="762000" y="457200"/>
          <a:ext cx="8001000" cy="6250030"/>
        </p:xfrm>
        <a:graphic>
          <a:graphicData uri="http://schemas.openxmlformats.org/drawingml/2006/table">
            <a:tbl>
              <a:tblPr firstRow="1" firstCol="1" bandRow="1">
                <a:tableStyleId>{5C22544A-7EE6-4342-B048-85BDC9FD1C3A}</a:tableStyleId>
              </a:tblPr>
              <a:tblGrid>
                <a:gridCol w="3474118"/>
                <a:gridCol w="1131303"/>
                <a:gridCol w="1132138"/>
                <a:gridCol w="1131303"/>
                <a:gridCol w="1132138"/>
              </a:tblGrid>
              <a:tr h="320855">
                <a:tc>
                  <a:txBody>
                    <a:bodyPr/>
                    <a:lstStyle/>
                    <a:p>
                      <a:pPr marL="0" marR="0">
                        <a:lnSpc>
                          <a:spcPct val="115000"/>
                        </a:lnSpc>
                        <a:spcBef>
                          <a:spcPts val="0"/>
                        </a:spcBef>
                        <a:spcAft>
                          <a:spcPts val="0"/>
                        </a:spcAft>
                      </a:pPr>
                      <a:r>
                        <a:rPr lang="en-PH" sz="1600" dirty="0">
                          <a:effectLst/>
                        </a:rPr>
                        <a:t> </a:t>
                      </a:r>
                      <a:endParaRPr lang="en-PH" sz="16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PH" sz="1600">
                          <a:effectLst/>
                        </a:rPr>
                        <a:t>6/13 to 1/14</a:t>
                      </a:r>
                      <a:endParaRPr lang="en-PH" sz="16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PH" sz="1600">
                          <a:effectLst/>
                        </a:rPr>
                        <a:t>2/14 to 12/14</a:t>
                      </a:r>
                      <a:endParaRPr lang="en-PH" sz="16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PH" sz="1600">
                          <a:effectLst/>
                        </a:rPr>
                        <a:t>1/15 to 12/18</a:t>
                      </a:r>
                      <a:endParaRPr lang="en-PH" sz="16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PH" sz="1600">
                          <a:effectLst/>
                        </a:rPr>
                        <a:t>1/19 to 12/19</a:t>
                      </a:r>
                      <a:endParaRPr lang="en-PH" sz="1600">
                        <a:effectLst/>
                        <a:latin typeface="Calibri"/>
                        <a:ea typeface="Calibri"/>
                        <a:cs typeface="Times New Roman"/>
                      </a:endParaRPr>
                    </a:p>
                  </a:txBody>
                  <a:tcPr marL="68580" marR="68580" marT="0" marB="0"/>
                </a:tc>
              </a:tr>
              <a:tr h="320855">
                <a:tc>
                  <a:txBody>
                    <a:bodyPr/>
                    <a:lstStyle/>
                    <a:p>
                      <a:pPr marL="0" marR="0">
                        <a:lnSpc>
                          <a:spcPct val="115000"/>
                        </a:lnSpc>
                        <a:spcBef>
                          <a:spcPts val="0"/>
                        </a:spcBef>
                        <a:spcAft>
                          <a:spcPts val="0"/>
                        </a:spcAft>
                      </a:pPr>
                      <a:r>
                        <a:rPr lang="en-PH" sz="1600">
                          <a:effectLst/>
                        </a:rPr>
                        <a:t>Create HCFS Advisory Council</a:t>
                      </a:r>
                      <a:endParaRPr lang="en-PH" sz="16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PH" sz="1600" dirty="0">
                          <a:effectLst/>
                        </a:rPr>
                        <a:t> </a:t>
                      </a:r>
                      <a:endParaRPr lang="en-PH" sz="1600" dirty="0">
                        <a:effectLst/>
                        <a:latin typeface="Calibri"/>
                        <a:ea typeface="Calibri"/>
                        <a:cs typeface="Times New Roman"/>
                      </a:endParaRPr>
                    </a:p>
                  </a:txBody>
                  <a:tcPr marL="68580" marR="68580" marT="0" marB="0">
                    <a:solidFill>
                      <a:schemeClr val="tx1"/>
                    </a:solidFill>
                  </a:tcPr>
                </a:tc>
                <a:tc>
                  <a:txBody>
                    <a:bodyPr/>
                    <a:lstStyle/>
                    <a:p>
                      <a:pPr marL="0" marR="0">
                        <a:lnSpc>
                          <a:spcPct val="115000"/>
                        </a:lnSpc>
                        <a:spcBef>
                          <a:spcPts val="0"/>
                        </a:spcBef>
                        <a:spcAft>
                          <a:spcPts val="0"/>
                        </a:spcAft>
                      </a:pPr>
                      <a:r>
                        <a:rPr lang="en-PH" sz="1600">
                          <a:effectLst/>
                        </a:rPr>
                        <a:t> </a:t>
                      </a:r>
                      <a:endParaRPr lang="en-PH" sz="16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PH" sz="1600">
                          <a:effectLst/>
                        </a:rPr>
                        <a:t> </a:t>
                      </a:r>
                      <a:endParaRPr lang="en-PH" sz="16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PH" sz="1600">
                          <a:effectLst/>
                        </a:rPr>
                        <a:t> </a:t>
                      </a:r>
                      <a:endParaRPr lang="en-PH" sz="1600">
                        <a:effectLst/>
                        <a:latin typeface="Calibri"/>
                        <a:ea typeface="Calibri"/>
                        <a:cs typeface="Times New Roman"/>
                      </a:endParaRPr>
                    </a:p>
                  </a:txBody>
                  <a:tcPr marL="68580" marR="68580" marT="0" marB="0"/>
                </a:tc>
              </a:tr>
              <a:tr h="320855">
                <a:tc>
                  <a:txBody>
                    <a:bodyPr/>
                    <a:lstStyle/>
                    <a:p>
                      <a:pPr marL="0" marR="0">
                        <a:lnSpc>
                          <a:spcPct val="115000"/>
                        </a:lnSpc>
                        <a:spcBef>
                          <a:spcPts val="0"/>
                        </a:spcBef>
                        <a:spcAft>
                          <a:spcPts val="0"/>
                        </a:spcAft>
                      </a:pPr>
                      <a:r>
                        <a:rPr lang="en-PH" sz="1600">
                          <a:effectLst/>
                        </a:rPr>
                        <a:t>Create HCFS Implementation Team</a:t>
                      </a:r>
                      <a:endParaRPr lang="en-PH" sz="16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PH" sz="1600" dirty="0">
                          <a:effectLst/>
                        </a:rPr>
                        <a:t> </a:t>
                      </a:r>
                      <a:endParaRPr lang="en-PH" sz="1600" dirty="0">
                        <a:effectLst/>
                        <a:latin typeface="Calibri"/>
                        <a:ea typeface="Calibri"/>
                        <a:cs typeface="Times New Roman"/>
                      </a:endParaRPr>
                    </a:p>
                  </a:txBody>
                  <a:tcPr marL="68580" marR="68580" marT="0" marB="0">
                    <a:solidFill>
                      <a:schemeClr val="tx1"/>
                    </a:solidFill>
                  </a:tcPr>
                </a:tc>
                <a:tc>
                  <a:txBody>
                    <a:bodyPr/>
                    <a:lstStyle/>
                    <a:p>
                      <a:pPr marL="0" marR="0">
                        <a:lnSpc>
                          <a:spcPct val="115000"/>
                        </a:lnSpc>
                        <a:spcBef>
                          <a:spcPts val="0"/>
                        </a:spcBef>
                        <a:spcAft>
                          <a:spcPts val="0"/>
                        </a:spcAft>
                      </a:pPr>
                      <a:r>
                        <a:rPr lang="en-PH" sz="1600">
                          <a:effectLst/>
                        </a:rPr>
                        <a:t> </a:t>
                      </a:r>
                      <a:endParaRPr lang="en-PH" sz="16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PH" sz="1600">
                          <a:effectLst/>
                        </a:rPr>
                        <a:t> </a:t>
                      </a:r>
                      <a:endParaRPr lang="en-PH" sz="16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PH" sz="1600">
                          <a:effectLst/>
                        </a:rPr>
                        <a:t> </a:t>
                      </a:r>
                      <a:endParaRPr lang="en-PH" sz="1600">
                        <a:effectLst/>
                        <a:latin typeface="Calibri"/>
                        <a:ea typeface="Calibri"/>
                        <a:cs typeface="Times New Roman"/>
                      </a:endParaRPr>
                    </a:p>
                  </a:txBody>
                  <a:tcPr marL="68580" marR="68580" marT="0" marB="0"/>
                </a:tc>
              </a:tr>
              <a:tr h="4752436">
                <a:tc>
                  <a:txBody>
                    <a:bodyPr/>
                    <a:lstStyle/>
                    <a:p>
                      <a:pPr marL="0" marR="0">
                        <a:lnSpc>
                          <a:spcPct val="115000"/>
                        </a:lnSpc>
                        <a:spcBef>
                          <a:spcPts val="0"/>
                        </a:spcBef>
                        <a:spcAft>
                          <a:spcPts val="0"/>
                        </a:spcAft>
                      </a:pPr>
                      <a:r>
                        <a:rPr lang="en-PH" sz="1600">
                          <a:effectLst/>
                        </a:rPr>
                        <a:t>Contracting with government/quasi-government agencies on the following technical activities</a:t>
                      </a:r>
                    </a:p>
                    <a:p>
                      <a:pPr marL="342900" marR="0" lvl="0" indent="-342900">
                        <a:lnSpc>
                          <a:spcPct val="115000"/>
                        </a:lnSpc>
                        <a:spcBef>
                          <a:spcPts val="0"/>
                        </a:spcBef>
                        <a:spcAft>
                          <a:spcPts val="0"/>
                        </a:spcAft>
                        <a:buFont typeface="Symbol"/>
                        <a:buChar char=""/>
                      </a:pPr>
                      <a:r>
                        <a:rPr lang="en-PH" sz="1600">
                          <a:effectLst/>
                        </a:rPr>
                        <a:t>Health financing research including benefits coverage and levels; and provider  contracting and payment methods</a:t>
                      </a:r>
                    </a:p>
                    <a:p>
                      <a:pPr marL="342900" marR="0" lvl="0" indent="-342900">
                        <a:lnSpc>
                          <a:spcPct val="115000"/>
                        </a:lnSpc>
                        <a:spcBef>
                          <a:spcPts val="0"/>
                        </a:spcBef>
                        <a:spcAft>
                          <a:spcPts val="0"/>
                        </a:spcAft>
                        <a:buFont typeface="Symbol"/>
                        <a:buChar char=""/>
                      </a:pPr>
                      <a:r>
                        <a:rPr lang="en-PH" sz="1600">
                          <a:effectLst/>
                        </a:rPr>
                        <a:t>Development of management training modules and the conduct of management training (including financial management) of government health facilities</a:t>
                      </a:r>
                    </a:p>
                    <a:p>
                      <a:pPr marL="342900" marR="0" lvl="0" indent="-342900">
                        <a:lnSpc>
                          <a:spcPct val="115000"/>
                        </a:lnSpc>
                        <a:spcBef>
                          <a:spcPts val="0"/>
                        </a:spcBef>
                        <a:spcAft>
                          <a:spcPts val="0"/>
                        </a:spcAft>
                        <a:buFont typeface="Symbol"/>
                        <a:buChar char=""/>
                      </a:pPr>
                      <a:r>
                        <a:rPr lang="en-PH" sz="1600">
                          <a:effectLst/>
                        </a:rPr>
                        <a:t>Independent monitoring and evaluation</a:t>
                      </a:r>
                    </a:p>
                    <a:p>
                      <a:pPr marL="342900" marR="0" lvl="0" indent="-342900">
                        <a:lnSpc>
                          <a:spcPct val="115000"/>
                        </a:lnSpc>
                        <a:spcBef>
                          <a:spcPts val="0"/>
                        </a:spcBef>
                        <a:spcAft>
                          <a:spcPts val="0"/>
                        </a:spcAft>
                        <a:buFont typeface="Symbol"/>
                        <a:buChar char=""/>
                      </a:pPr>
                      <a:r>
                        <a:rPr lang="en-PH" sz="1600">
                          <a:effectLst/>
                        </a:rPr>
                        <a:t>Development and implementation of marketing plan</a:t>
                      </a:r>
                    </a:p>
                    <a:p>
                      <a:pPr marL="342900" marR="0" lvl="0" indent="-342900">
                        <a:lnSpc>
                          <a:spcPct val="115000"/>
                        </a:lnSpc>
                        <a:spcBef>
                          <a:spcPts val="0"/>
                        </a:spcBef>
                        <a:spcAft>
                          <a:spcPts val="0"/>
                        </a:spcAft>
                        <a:buFont typeface="Symbol"/>
                        <a:buChar char=""/>
                      </a:pPr>
                      <a:r>
                        <a:rPr lang="en-PH" sz="1600">
                          <a:effectLst/>
                        </a:rPr>
                        <a:t>Policy research and the drafting of legislation, policies and guidelines</a:t>
                      </a:r>
                      <a:endParaRPr lang="en-PH" sz="16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PH" sz="1600" dirty="0">
                          <a:effectLst/>
                        </a:rPr>
                        <a:t> </a:t>
                      </a:r>
                      <a:endParaRPr lang="en-PH" sz="1600" dirty="0">
                        <a:effectLst/>
                        <a:latin typeface="Calibri"/>
                        <a:ea typeface="Calibri"/>
                        <a:cs typeface="Times New Roman"/>
                      </a:endParaRPr>
                    </a:p>
                  </a:txBody>
                  <a:tcPr marL="68580" marR="68580" marT="0" marB="0">
                    <a:solidFill>
                      <a:schemeClr val="tx1"/>
                    </a:solidFill>
                  </a:tcPr>
                </a:tc>
                <a:tc>
                  <a:txBody>
                    <a:bodyPr/>
                    <a:lstStyle/>
                    <a:p>
                      <a:pPr marL="0" marR="0">
                        <a:lnSpc>
                          <a:spcPct val="115000"/>
                        </a:lnSpc>
                        <a:spcBef>
                          <a:spcPts val="0"/>
                        </a:spcBef>
                        <a:spcAft>
                          <a:spcPts val="0"/>
                        </a:spcAft>
                      </a:pPr>
                      <a:r>
                        <a:rPr lang="en-PH" sz="1600" dirty="0">
                          <a:effectLst/>
                        </a:rPr>
                        <a:t> </a:t>
                      </a:r>
                      <a:endParaRPr lang="en-PH" sz="16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PH" sz="1600" dirty="0">
                          <a:effectLst/>
                        </a:rPr>
                        <a:t> </a:t>
                      </a:r>
                      <a:endParaRPr lang="en-PH" sz="16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PH" sz="1600" dirty="0">
                          <a:effectLst/>
                        </a:rPr>
                        <a:t> </a:t>
                      </a:r>
                      <a:endParaRPr lang="en-PH" sz="16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19343657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280572805"/>
              </p:ext>
            </p:extLst>
          </p:nvPr>
        </p:nvGraphicFramePr>
        <p:xfrm>
          <a:off x="762000" y="228600"/>
          <a:ext cx="8001000" cy="6293307"/>
        </p:xfrm>
        <a:graphic>
          <a:graphicData uri="http://schemas.openxmlformats.org/drawingml/2006/table">
            <a:tbl>
              <a:tblPr firstRow="1" firstCol="1" bandRow="1">
                <a:tableStyleId>{5C22544A-7EE6-4342-B048-85BDC9FD1C3A}</a:tableStyleId>
              </a:tblPr>
              <a:tblGrid>
                <a:gridCol w="4267200"/>
                <a:gridCol w="338221"/>
                <a:gridCol w="1132138"/>
                <a:gridCol w="1131303"/>
                <a:gridCol w="1132138"/>
              </a:tblGrid>
              <a:tr h="467101">
                <a:tc>
                  <a:txBody>
                    <a:bodyPr/>
                    <a:lstStyle/>
                    <a:p>
                      <a:pPr marL="0" marR="0">
                        <a:lnSpc>
                          <a:spcPct val="115000"/>
                        </a:lnSpc>
                        <a:spcBef>
                          <a:spcPts val="0"/>
                        </a:spcBef>
                        <a:spcAft>
                          <a:spcPts val="0"/>
                        </a:spcAft>
                      </a:pPr>
                      <a:r>
                        <a:rPr lang="en-PH" sz="1600" dirty="0">
                          <a:effectLst/>
                        </a:rPr>
                        <a:t> </a:t>
                      </a:r>
                      <a:endParaRPr lang="en-PH" sz="16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endParaRPr lang="en-PH" sz="16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PH" sz="1600">
                          <a:effectLst/>
                        </a:rPr>
                        <a:t>2/14 to 12/14</a:t>
                      </a:r>
                      <a:endParaRPr lang="en-PH" sz="16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PH" sz="1600">
                          <a:effectLst/>
                        </a:rPr>
                        <a:t>1/15 to 12/18</a:t>
                      </a:r>
                      <a:endParaRPr lang="en-PH" sz="16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PH" sz="1600">
                          <a:effectLst/>
                        </a:rPr>
                        <a:t>1/19 to 12/19</a:t>
                      </a:r>
                      <a:endParaRPr lang="en-PH" sz="1600">
                        <a:effectLst/>
                        <a:latin typeface="Calibri"/>
                        <a:ea typeface="Calibri"/>
                        <a:cs typeface="Times New Roman"/>
                      </a:endParaRPr>
                    </a:p>
                  </a:txBody>
                  <a:tcPr marL="68580" marR="68580" marT="0" marB="0"/>
                </a:tc>
              </a:tr>
              <a:tr h="262758">
                <a:tc>
                  <a:txBody>
                    <a:bodyPr/>
                    <a:lstStyle/>
                    <a:p>
                      <a:pPr marL="0" marR="0">
                        <a:lnSpc>
                          <a:spcPct val="115000"/>
                        </a:lnSpc>
                        <a:spcBef>
                          <a:spcPts val="0"/>
                        </a:spcBef>
                        <a:spcAft>
                          <a:spcPts val="0"/>
                        </a:spcAft>
                      </a:pPr>
                      <a:r>
                        <a:rPr lang="en-PH" sz="1600" dirty="0">
                          <a:effectLst/>
                          <a:latin typeface="Calibri"/>
                          <a:ea typeface="Calibri"/>
                          <a:cs typeface="Times New Roman"/>
                        </a:rPr>
                        <a:t>Establishment of SSK central operations unit and SSK field operations unit</a:t>
                      </a:r>
                    </a:p>
                  </a:txBody>
                  <a:tcPr marL="68580" marR="68580" marT="0" marB="0"/>
                </a:tc>
                <a:tc>
                  <a:txBody>
                    <a:bodyPr/>
                    <a:lstStyle/>
                    <a:p>
                      <a:pPr marL="0" marR="0">
                        <a:lnSpc>
                          <a:spcPct val="115000"/>
                        </a:lnSpc>
                        <a:spcBef>
                          <a:spcPts val="0"/>
                        </a:spcBef>
                        <a:spcAft>
                          <a:spcPts val="0"/>
                        </a:spcAft>
                      </a:pPr>
                      <a:endParaRPr lang="en-PH" sz="1600" dirty="0">
                        <a:effectLst/>
                        <a:latin typeface="Calibri"/>
                        <a:ea typeface="Calibri"/>
                        <a:cs typeface="Times New Roman"/>
                      </a:endParaRPr>
                    </a:p>
                  </a:txBody>
                  <a:tcPr marL="68580" marR="68580" marT="0" marB="0">
                    <a:solidFill>
                      <a:schemeClr val="bg1"/>
                    </a:solidFill>
                  </a:tcPr>
                </a:tc>
                <a:tc>
                  <a:txBody>
                    <a:bodyPr/>
                    <a:lstStyle/>
                    <a:p>
                      <a:pPr marL="0" marR="0">
                        <a:lnSpc>
                          <a:spcPct val="115000"/>
                        </a:lnSpc>
                        <a:spcBef>
                          <a:spcPts val="0"/>
                        </a:spcBef>
                        <a:spcAft>
                          <a:spcPts val="0"/>
                        </a:spcAft>
                      </a:pPr>
                      <a:r>
                        <a:rPr lang="en-PH" sz="1600" dirty="0">
                          <a:effectLst/>
                        </a:rPr>
                        <a:t> </a:t>
                      </a:r>
                      <a:endParaRPr lang="en-PH" sz="1600" dirty="0">
                        <a:effectLst/>
                        <a:latin typeface="Calibri"/>
                        <a:ea typeface="Calibri"/>
                        <a:cs typeface="Times New Roman"/>
                      </a:endParaRPr>
                    </a:p>
                  </a:txBody>
                  <a:tcPr marL="68580" marR="68580" marT="0" marB="0">
                    <a:solidFill>
                      <a:schemeClr val="tx1"/>
                    </a:solidFill>
                  </a:tcPr>
                </a:tc>
                <a:tc>
                  <a:txBody>
                    <a:bodyPr/>
                    <a:lstStyle/>
                    <a:p>
                      <a:pPr marL="0" marR="0">
                        <a:lnSpc>
                          <a:spcPct val="115000"/>
                        </a:lnSpc>
                        <a:spcBef>
                          <a:spcPts val="0"/>
                        </a:spcBef>
                        <a:spcAft>
                          <a:spcPts val="0"/>
                        </a:spcAft>
                      </a:pPr>
                      <a:r>
                        <a:rPr lang="en-PH" sz="1600">
                          <a:effectLst/>
                        </a:rPr>
                        <a:t> </a:t>
                      </a:r>
                      <a:endParaRPr lang="en-PH" sz="16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PH" sz="1600">
                          <a:effectLst/>
                        </a:rPr>
                        <a:t> </a:t>
                      </a:r>
                      <a:endParaRPr lang="en-PH" sz="1600">
                        <a:effectLst/>
                        <a:latin typeface="Calibri"/>
                        <a:ea typeface="Calibri"/>
                        <a:cs typeface="Times New Roman"/>
                      </a:endParaRPr>
                    </a:p>
                  </a:txBody>
                  <a:tcPr marL="68580" marR="68580" marT="0" marB="0"/>
                </a:tc>
              </a:tr>
              <a:tr h="226467">
                <a:tc>
                  <a:txBody>
                    <a:bodyPr/>
                    <a:lstStyle/>
                    <a:p>
                      <a:pPr marL="0" marR="0">
                        <a:lnSpc>
                          <a:spcPct val="115000"/>
                        </a:lnSpc>
                        <a:spcBef>
                          <a:spcPts val="0"/>
                        </a:spcBef>
                        <a:spcAft>
                          <a:spcPts val="0"/>
                        </a:spcAft>
                      </a:pPr>
                      <a:r>
                        <a:rPr lang="en-PH" sz="1600" dirty="0">
                          <a:effectLst/>
                          <a:latin typeface="Calibri"/>
                          <a:ea typeface="Calibri"/>
                          <a:cs typeface="Times New Roman"/>
                        </a:rPr>
                        <a:t>Draft legislations drafted and submitted </a:t>
                      </a:r>
                    </a:p>
                  </a:txBody>
                  <a:tcPr marL="68580" marR="68580" marT="0" marB="0"/>
                </a:tc>
                <a:tc>
                  <a:txBody>
                    <a:bodyPr/>
                    <a:lstStyle/>
                    <a:p>
                      <a:pPr marL="0" marR="0">
                        <a:lnSpc>
                          <a:spcPct val="115000"/>
                        </a:lnSpc>
                        <a:spcBef>
                          <a:spcPts val="0"/>
                        </a:spcBef>
                        <a:spcAft>
                          <a:spcPts val="0"/>
                        </a:spcAft>
                      </a:pPr>
                      <a:endParaRPr lang="en-PH" sz="1600" dirty="0">
                        <a:effectLst/>
                        <a:latin typeface="Calibri"/>
                        <a:ea typeface="Calibri"/>
                        <a:cs typeface="Times New Roman"/>
                      </a:endParaRPr>
                    </a:p>
                  </a:txBody>
                  <a:tcPr marL="68580" marR="68580" marT="0" marB="0">
                    <a:solidFill>
                      <a:schemeClr val="bg1"/>
                    </a:solidFill>
                  </a:tcPr>
                </a:tc>
                <a:tc>
                  <a:txBody>
                    <a:bodyPr/>
                    <a:lstStyle/>
                    <a:p>
                      <a:pPr marL="0" marR="0">
                        <a:lnSpc>
                          <a:spcPct val="115000"/>
                        </a:lnSpc>
                        <a:spcBef>
                          <a:spcPts val="0"/>
                        </a:spcBef>
                        <a:spcAft>
                          <a:spcPts val="0"/>
                        </a:spcAft>
                      </a:pPr>
                      <a:r>
                        <a:rPr lang="en-PH" sz="1600" dirty="0">
                          <a:effectLst/>
                        </a:rPr>
                        <a:t> </a:t>
                      </a:r>
                      <a:endParaRPr lang="en-PH" sz="1600" dirty="0">
                        <a:effectLst/>
                        <a:latin typeface="Calibri"/>
                        <a:ea typeface="Calibri"/>
                        <a:cs typeface="Times New Roman"/>
                      </a:endParaRPr>
                    </a:p>
                  </a:txBody>
                  <a:tcPr marL="68580" marR="68580" marT="0" marB="0">
                    <a:solidFill>
                      <a:schemeClr val="tx1"/>
                    </a:solidFill>
                  </a:tcPr>
                </a:tc>
                <a:tc>
                  <a:txBody>
                    <a:bodyPr/>
                    <a:lstStyle/>
                    <a:p>
                      <a:pPr marL="0" marR="0">
                        <a:lnSpc>
                          <a:spcPct val="115000"/>
                        </a:lnSpc>
                        <a:spcBef>
                          <a:spcPts val="0"/>
                        </a:spcBef>
                        <a:spcAft>
                          <a:spcPts val="0"/>
                        </a:spcAft>
                      </a:pPr>
                      <a:r>
                        <a:rPr lang="en-PH" sz="1600">
                          <a:effectLst/>
                        </a:rPr>
                        <a:t> </a:t>
                      </a:r>
                      <a:endParaRPr lang="en-PH" sz="16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PH" sz="1600">
                          <a:effectLst/>
                        </a:rPr>
                        <a:t> </a:t>
                      </a:r>
                      <a:endParaRPr lang="en-PH" sz="1600">
                        <a:effectLst/>
                        <a:latin typeface="Calibri"/>
                        <a:ea typeface="Calibri"/>
                        <a:cs typeface="Times New Roman"/>
                      </a:endParaRPr>
                    </a:p>
                  </a:txBody>
                  <a:tcPr marL="68580" marR="68580" marT="0" marB="0"/>
                </a:tc>
              </a:tr>
              <a:tr h="415273">
                <a:tc>
                  <a:txBody>
                    <a:bodyPr/>
                    <a:lstStyle/>
                    <a:p>
                      <a:pPr marL="0" marR="0">
                        <a:lnSpc>
                          <a:spcPct val="115000"/>
                        </a:lnSpc>
                        <a:spcBef>
                          <a:spcPts val="0"/>
                        </a:spcBef>
                        <a:spcAft>
                          <a:spcPts val="0"/>
                        </a:spcAft>
                      </a:pPr>
                      <a:r>
                        <a:rPr lang="en-PH" sz="1600" dirty="0">
                          <a:effectLst/>
                          <a:latin typeface="Calibri"/>
                          <a:ea typeface="Calibri"/>
                          <a:cs typeface="Times New Roman"/>
                        </a:rPr>
                        <a:t>HCFS incorporated into the HPNSDP </a:t>
                      </a:r>
                    </a:p>
                  </a:txBody>
                  <a:tcPr marL="68580" marR="68580" marT="0" marB="0"/>
                </a:tc>
                <a:tc>
                  <a:txBody>
                    <a:bodyPr/>
                    <a:lstStyle/>
                    <a:p>
                      <a:pPr marL="0" marR="0">
                        <a:lnSpc>
                          <a:spcPct val="115000"/>
                        </a:lnSpc>
                        <a:spcBef>
                          <a:spcPts val="0"/>
                        </a:spcBef>
                        <a:spcAft>
                          <a:spcPts val="0"/>
                        </a:spcAft>
                      </a:pPr>
                      <a:endParaRPr lang="en-PH" sz="1600" dirty="0">
                        <a:effectLst/>
                        <a:latin typeface="Calibri"/>
                        <a:ea typeface="Calibri"/>
                        <a:cs typeface="Times New Roman"/>
                      </a:endParaRPr>
                    </a:p>
                  </a:txBody>
                  <a:tcPr marL="68580" marR="68580" marT="0" marB="0">
                    <a:solidFill>
                      <a:schemeClr val="bg1"/>
                    </a:solidFill>
                  </a:tcPr>
                </a:tc>
                <a:tc>
                  <a:txBody>
                    <a:bodyPr/>
                    <a:lstStyle/>
                    <a:p>
                      <a:pPr marL="0" marR="0">
                        <a:lnSpc>
                          <a:spcPct val="115000"/>
                        </a:lnSpc>
                        <a:spcBef>
                          <a:spcPts val="0"/>
                        </a:spcBef>
                        <a:spcAft>
                          <a:spcPts val="0"/>
                        </a:spcAft>
                      </a:pPr>
                      <a:r>
                        <a:rPr lang="en-PH" sz="1600" dirty="0">
                          <a:effectLst/>
                        </a:rPr>
                        <a:t> </a:t>
                      </a:r>
                      <a:endParaRPr lang="en-PH" sz="1600" dirty="0">
                        <a:effectLst/>
                        <a:latin typeface="Calibri"/>
                        <a:ea typeface="Calibri"/>
                        <a:cs typeface="Times New Roman"/>
                      </a:endParaRPr>
                    </a:p>
                  </a:txBody>
                  <a:tcPr marL="68580" marR="68580" marT="0" marB="0">
                    <a:solidFill>
                      <a:schemeClr val="tx1"/>
                    </a:solidFill>
                  </a:tcPr>
                </a:tc>
                <a:tc>
                  <a:txBody>
                    <a:bodyPr/>
                    <a:lstStyle/>
                    <a:p>
                      <a:pPr marL="0" marR="0">
                        <a:lnSpc>
                          <a:spcPct val="115000"/>
                        </a:lnSpc>
                        <a:spcBef>
                          <a:spcPts val="0"/>
                        </a:spcBef>
                        <a:spcAft>
                          <a:spcPts val="0"/>
                        </a:spcAft>
                      </a:pPr>
                      <a:r>
                        <a:rPr lang="en-PH" sz="1600" dirty="0">
                          <a:effectLst/>
                        </a:rPr>
                        <a:t> </a:t>
                      </a:r>
                      <a:endParaRPr lang="en-PH" sz="16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PH" sz="1600" dirty="0">
                          <a:effectLst/>
                        </a:rPr>
                        <a:t> </a:t>
                      </a:r>
                      <a:endParaRPr lang="en-PH" sz="1600" dirty="0">
                        <a:effectLst/>
                        <a:latin typeface="Calibri"/>
                        <a:ea typeface="Calibri"/>
                        <a:cs typeface="Times New Roman"/>
                      </a:endParaRPr>
                    </a:p>
                  </a:txBody>
                  <a:tcPr marL="68580" marR="68580" marT="0" marB="0"/>
                </a:tc>
              </a:tr>
              <a:tr h="415273">
                <a:tc>
                  <a:txBody>
                    <a:bodyPr/>
                    <a:lstStyle/>
                    <a:p>
                      <a:pPr marL="0" marR="0">
                        <a:lnSpc>
                          <a:spcPct val="115000"/>
                        </a:lnSpc>
                        <a:spcBef>
                          <a:spcPts val="0"/>
                        </a:spcBef>
                        <a:spcAft>
                          <a:spcPts val="0"/>
                        </a:spcAft>
                      </a:pPr>
                      <a:r>
                        <a:rPr lang="en-PH" sz="1600" dirty="0">
                          <a:effectLst/>
                          <a:latin typeface="Calibri"/>
                          <a:ea typeface="Calibri"/>
                          <a:cs typeface="Times New Roman"/>
                        </a:rPr>
                        <a:t>Launch of “SSK-poor” scheme</a:t>
                      </a:r>
                    </a:p>
                  </a:txBody>
                  <a:tcPr marL="68580" marR="68580" marT="0" marB="0"/>
                </a:tc>
                <a:tc>
                  <a:txBody>
                    <a:bodyPr/>
                    <a:lstStyle/>
                    <a:p>
                      <a:pPr marL="0" marR="0">
                        <a:lnSpc>
                          <a:spcPct val="115000"/>
                        </a:lnSpc>
                        <a:spcBef>
                          <a:spcPts val="0"/>
                        </a:spcBef>
                        <a:spcAft>
                          <a:spcPts val="0"/>
                        </a:spcAft>
                      </a:pPr>
                      <a:endParaRPr lang="en-PH" sz="1600" dirty="0">
                        <a:effectLst/>
                        <a:latin typeface="Calibri"/>
                        <a:ea typeface="Calibri"/>
                        <a:cs typeface="Times New Roman"/>
                      </a:endParaRPr>
                    </a:p>
                  </a:txBody>
                  <a:tcPr marL="68580" marR="68580" marT="0" marB="0">
                    <a:solidFill>
                      <a:schemeClr val="bg1"/>
                    </a:solidFill>
                  </a:tcPr>
                </a:tc>
                <a:tc>
                  <a:txBody>
                    <a:bodyPr/>
                    <a:lstStyle/>
                    <a:p>
                      <a:pPr marL="0" marR="0">
                        <a:lnSpc>
                          <a:spcPct val="115000"/>
                        </a:lnSpc>
                        <a:spcBef>
                          <a:spcPts val="0"/>
                        </a:spcBef>
                        <a:spcAft>
                          <a:spcPts val="0"/>
                        </a:spcAft>
                      </a:pPr>
                      <a:endParaRPr lang="en-PH" sz="1600" dirty="0">
                        <a:effectLst/>
                        <a:latin typeface="Calibri"/>
                        <a:ea typeface="Calibri"/>
                        <a:cs typeface="Times New Roman"/>
                      </a:endParaRPr>
                    </a:p>
                  </a:txBody>
                  <a:tcPr marL="68580" marR="68580" marT="0" marB="0">
                    <a:solidFill>
                      <a:schemeClr val="tx1"/>
                    </a:solidFill>
                  </a:tcPr>
                </a:tc>
                <a:tc>
                  <a:txBody>
                    <a:bodyPr/>
                    <a:lstStyle/>
                    <a:p>
                      <a:pPr marL="0" marR="0">
                        <a:lnSpc>
                          <a:spcPct val="115000"/>
                        </a:lnSpc>
                        <a:spcBef>
                          <a:spcPts val="0"/>
                        </a:spcBef>
                        <a:spcAft>
                          <a:spcPts val="0"/>
                        </a:spcAft>
                      </a:pPr>
                      <a:endParaRPr lang="en-PH" sz="16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endParaRPr lang="en-PH" sz="1600" dirty="0">
                        <a:effectLst/>
                        <a:latin typeface="Calibri"/>
                        <a:ea typeface="Calibri"/>
                        <a:cs typeface="Times New Roman"/>
                      </a:endParaRPr>
                    </a:p>
                  </a:txBody>
                  <a:tcPr marL="68580" marR="68580" marT="0" marB="0"/>
                </a:tc>
              </a:tr>
              <a:tr h="415273">
                <a:tc>
                  <a:txBody>
                    <a:bodyPr/>
                    <a:lstStyle/>
                    <a:p>
                      <a:pPr marL="0" marR="0">
                        <a:lnSpc>
                          <a:spcPct val="115000"/>
                        </a:lnSpc>
                        <a:spcBef>
                          <a:spcPts val="0"/>
                        </a:spcBef>
                        <a:spcAft>
                          <a:spcPts val="0"/>
                        </a:spcAft>
                      </a:pPr>
                      <a:r>
                        <a:rPr lang="en-PH" sz="1600" dirty="0">
                          <a:effectLst/>
                          <a:latin typeface="Calibri"/>
                          <a:ea typeface="Calibri"/>
                          <a:cs typeface="Times New Roman"/>
                        </a:rPr>
                        <a:t>Assuming the necessary laws are passed:</a:t>
                      </a:r>
                    </a:p>
                    <a:p>
                      <a:pPr marL="342900" marR="0" lvl="0" indent="-342900">
                        <a:lnSpc>
                          <a:spcPct val="115000"/>
                        </a:lnSpc>
                        <a:spcBef>
                          <a:spcPts val="0"/>
                        </a:spcBef>
                        <a:spcAft>
                          <a:spcPts val="0"/>
                        </a:spcAft>
                        <a:buFont typeface="Symbol"/>
                        <a:buChar char=""/>
                      </a:pPr>
                      <a:r>
                        <a:rPr lang="en-PH" sz="1600" dirty="0">
                          <a:effectLst/>
                          <a:latin typeface="Calibri"/>
                          <a:ea typeface="Calibri"/>
                          <a:cs typeface="Times New Roman"/>
                        </a:rPr>
                        <a:t>Institutionalization of the National Health Protection System</a:t>
                      </a:r>
                    </a:p>
                    <a:p>
                      <a:pPr marL="342900" marR="0" lvl="0" indent="-342900">
                        <a:lnSpc>
                          <a:spcPct val="115000"/>
                        </a:lnSpc>
                        <a:spcBef>
                          <a:spcPts val="0"/>
                        </a:spcBef>
                        <a:spcAft>
                          <a:spcPts val="0"/>
                        </a:spcAft>
                        <a:buFont typeface="Symbol"/>
                        <a:buChar char=""/>
                      </a:pPr>
                      <a:r>
                        <a:rPr lang="en-PH" sz="1600" dirty="0">
                          <a:effectLst/>
                          <a:latin typeface="Calibri"/>
                          <a:ea typeface="Calibri"/>
                          <a:cs typeface="Times New Roman"/>
                        </a:rPr>
                        <a:t>Organization of the National Health Protection Authority (NHPA) – HCFS Advisory Council/Implementation Team and SSK operations units are brought in to NHPA</a:t>
                      </a:r>
                    </a:p>
                    <a:p>
                      <a:pPr marL="342900" marR="0" lvl="0" indent="-342900">
                        <a:lnSpc>
                          <a:spcPct val="115000"/>
                        </a:lnSpc>
                        <a:spcBef>
                          <a:spcPts val="0"/>
                        </a:spcBef>
                        <a:spcAft>
                          <a:spcPts val="0"/>
                        </a:spcAft>
                        <a:buFont typeface="Symbol"/>
                        <a:buChar char=""/>
                      </a:pPr>
                      <a:r>
                        <a:rPr lang="en-PH" sz="1600" dirty="0">
                          <a:effectLst/>
                          <a:latin typeface="Calibri"/>
                          <a:ea typeface="Calibri"/>
                          <a:cs typeface="Times New Roman"/>
                        </a:rPr>
                        <a:t>Launch of “SSK-formal sector” scheme</a:t>
                      </a:r>
                    </a:p>
                    <a:p>
                      <a:pPr marL="342900" marR="0" lvl="0" indent="-342900">
                        <a:lnSpc>
                          <a:spcPct val="115000"/>
                        </a:lnSpc>
                        <a:spcBef>
                          <a:spcPts val="0"/>
                        </a:spcBef>
                        <a:spcAft>
                          <a:spcPts val="0"/>
                        </a:spcAft>
                        <a:buFont typeface="Symbol"/>
                        <a:buChar char=""/>
                      </a:pPr>
                      <a:r>
                        <a:rPr lang="en-PH" sz="1600" dirty="0">
                          <a:effectLst/>
                          <a:latin typeface="Calibri"/>
                          <a:ea typeface="Calibri"/>
                          <a:cs typeface="Times New Roman"/>
                        </a:rPr>
                        <a:t>Launch of the regulation of informal sector providers of pre-payment schemes</a:t>
                      </a:r>
                    </a:p>
                  </a:txBody>
                  <a:tcPr marL="68580" marR="68580" marT="0" marB="0"/>
                </a:tc>
                <a:tc>
                  <a:txBody>
                    <a:bodyPr/>
                    <a:lstStyle/>
                    <a:p>
                      <a:pPr marL="0" marR="0">
                        <a:lnSpc>
                          <a:spcPct val="115000"/>
                        </a:lnSpc>
                        <a:spcBef>
                          <a:spcPts val="0"/>
                        </a:spcBef>
                        <a:spcAft>
                          <a:spcPts val="0"/>
                        </a:spcAft>
                      </a:pPr>
                      <a:endParaRPr lang="en-PH" sz="1600" dirty="0">
                        <a:effectLst/>
                        <a:latin typeface="Calibri"/>
                        <a:ea typeface="Calibri"/>
                        <a:cs typeface="Times New Roman"/>
                      </a:endParaRPr>
                    </a:p>
                  </a:txBody>
                  <a:tcPr marL="68580" marR="68580" marT="0" marB="0">
                    <a:solidFill>
                      <a:schemeClr val="bg1"/>
                    </a:solidFill>
                  </a:tcPr>
                </a:tc>
                <a:tc>
                  <a:txBody>
                    <a:bodyPr/>
                    <a:lstStyle/>
                    <a:p>
                      <a:pPr marL="0" marR="0">
                        <a:lnSpc>
                          <a:spcPct val="115000"/>
                        </a:lnSpc>
                        <a:spcBef>
                          <a:spcPts val="0"/>
                        </a:spcBef>
                        <a:spcAft>
                          <a:spcPts val="0"/>
                        </a:spcAft>
                      </a:pPr>
                      <a:endParaRPr lang="en-PH" sz="1600" dirty="0">
                        <a:effectLst/>
                        <a:latin typeface="Calibri"/>
                        <a:ea typeface="Calibri"/>
                        <a:cs typeface="Times New Roman"/>
                      </a:endParaRPr>
                    </a:p>
                  </a:txBody>
                  <a:tcPr marL="68580" marR="68580" marT="0" marB="0">
                    <a:solidFill>
                      <a:schemeClr val="tx1"/>
                    </a:solidFill>
                  </a:tcPr>
                </a:tc>
                <a:tc>
                  <a:txBody>
                    <a:bodyPr/>
                    <a:lstStyle/>
                    <a:p>
                      <a:pPr marL="0" marR="0">
                        <a:lnSpc>
                          <a:spcPct val="115000"/>
                        </a:lnSpc>
                        <a:spcBef>
                          <a:spcPts val="0"/>
                        </a:spcBef>
                        <a:spcAft>
                          <a:spcPts val="0"/>
                        </a:spcAft>
                      </a:pPr>
                      <a:endParaRPr lang="en-PH" sz="16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endParaRPr lang="en-PH" sz="1600" dirty="0">
                        <a:effectLst/>
                        <a:latin typeface="Calibri"/>
                        <a:ea typeface="Calibri"/>
                        <a:cs typeface="Times New Roman"/>
                      </a:endParaRPr>
                    </a:p>
                  </a:txBody>
                  <a:tcPr marL="68580" marR="68580" marT="0" marB="0"/>
                </a:tc>
              </a:tr>
              <a:tr h="415273">
                <a:tc>
                  <a:txBody>
                    <a:bodyPr/>
                    <a:lstStyle/>
                    <a:p>
                      <a:pPr marL="0" marR="0" lvl="0" indent="0">
                        <a:lnSpc>
                          <a:spcPct val="115000"/>
                        </a:lnSpc>
                        <a:spcBef>
                          <a:spcPts val="0"/>
                        </a:spcBef>
                        <a:spcAft>
                          <a:spcPts val="0"/>
                        </a:spcAft>
                        <a:buFont typeface="Symbol"/>
                        <a:buNone/>
                      </a:pPr>
                      <a:r>
                        <a:rPr lang="en-PH" sz="1600" dirty="0" smtClean="0">
                          <a:effectLst/>
                          <a:latin typeface="Calibri"/>
                          <a:ea typeface="Calibri"/>
                          <a:cs typeface="Times New Roman"/>
                        </a:rPr>
                        <a:t>EXPANSION</a:t>
                      </a:r>
                      <a:endParaRPr lang="en-PH" sz="16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endParaRPr lang="en-PH" sz="1600" dirty="0">
                        <a:effectLst/>
                        <a:latin typeface="Calibri"/>
                        <a:ea typeface="Calibri"/>
                        <a:cs typeface="Times New Roman"/>
                      </a:endParaRPr>
                    </a:p>
                  </a:txBody>
                  <a:tcPr marL="68580" marR="68580" marT="0" marB="0">
                    <a:solidFill>
                      <a:schemeClr val="bg1"/>
                    </a:solidFill>
                  </a:tcPr>
                </a:tc>
                <a:tc>
                  <a:txBody>
                    <a:bodyPr/>
                    <a:lstStyle/>
                    <a:p>
                      <a:pPr marL="0" marR="0">
                        <a:lnSpc>
                          <a:spcPct val="115000"/>
                        </a:lnSpc>
                        <a:spcBef>
                          <a:spcPts val="0"/>
                        </a:spcBef>
                        <a:spcAft>
                          <a:spcPts val="0"/>
                        </a:spcAft>
                      </a:pPr>
                      <a:endParaRPr lang="en-PH" sz="1600" dirty="0">
                        <a:effectLst/>
                        <a:latin typeface="Calibri"/>
                        <a:ea typeface="Calibri"/>
                        <a:cs typeface="Times New Roman"/>
                      </a:endParaRPr>
                    </a:p>
                  </a:txBody>
                  <a:tcPr marL="68580" marR="68580" marT="0" marB="0">
                    <a:solidFill>
                      <a:schemeClr val="bg2"/>
                    </a:solidFill>
                  </a:tcPr>
                </a:tc>
                <a:tc>
                  <a:txBody>
                    <a:bodyPr/>
                    <a:lstStyle/>
                    <a:p>
                      <a:pPr marL="0" marR="0">
                        <a:lnSpc>
                          <a:spcPct val="115000"/>
                        </a:lnSpc>
                        <a:spcBef>
                          <a:spcPts val="0"/>
                        </a:spcBef>
                        <a:spcAft>
                          <a:spcPts val="0"/>
                        </a:spcAft>
                      </a:pPr>
                      <a:endParaRPr lang="en-PH" sz="1600" dirty="0">
                        <a:effectLst/>
                        <a:latin typeface="Calibri"/>
                        <a:ea typeface="Calibri"/>
                        <a:cs typeface="Times New Roman"/>
                      </a:endParaRPr>
                    </a:p>
                  </a:txBody>
                  <a:tcPr marL="68580" marR="68580" marT="0" marB="0">
                    <a:solidFill>
                      <a:schemeClr val="tx1"/>
                    </a:solidFill>
                  </a:tcPr>
                </a:tc>
                <a:tc>
                  <a:txBody>
                    <a:bodyPr/>
                    <a:lstStyle/>
                    <a:p>
                      <a:pPr marL="0" marR="0">
                        <a:lnSpc>
                          <a:spcPct val="115000"/>
                        </a:lnSpc>
                        <a:spcBef>
                          <a:spcPts val="0"/>
                        </a:spcBef>
                        <a:spcAft>
                          <a:spcPts val="0"/>
                        </a:spcAft>
                      </a:pPr>
                      <a:endParaRPr lang="en-PH" sz="1600" dirty="0">
                        <a:effectLst/>
                        <a:latin typeface="Calibri"/>
                        <a:ea typeface="Calibri"/>
                        <a:cs typeface="Times New Roman"/>
                      </a:endParaRPr>
                    </a:p>
                  </a:txBody>
                  <a:tcPr marL="68580" marR="68580" marT="0" marB="0"/>
                </a:tc>
              </a:tr>
              <a:tr h="415273">
                <a:tc>
                  <a:txBody>
                    <a:bodyPr/>
                    <a:lstStyle/>
                    <a:p>
                      <a:pPr marL="0" marR="0" lvl="0" indent="0">
                        <a:lnSpc>
                          <a:spcPct val="115000"/>
                        </a:lnSpc>
                        <a:spcBef>
                          <a:spcPts val="0"/>
                        </a:spcBef>
                        <a:spcAft>
                          <a:spcPts val="0"/>
                        </a:spcAft>
                        <a:buFont typeface="Symbol"/>
                        <a:buNone/>
                      </a:pPr>
                      <a:r>
                        <a:rPr lang="en-PH" sz="1600" dirty="0" smtClean="0">
                          <a:effectLst/>
                          <a:latin typeface="Calibri"/>
                          <a:ea typeface="Calibri"/>
                          <a:cs typeface="Times New Roman"/>
                        </a:rPr>
                        <a:t>REVIEW and AMENDMENT (SINGLE FUND, PURELY</a:t>
                      </a:r>
                      <a:r>
                        <a:rPr lang="en-PH" sz="1600" baseline="0" dirty="0" smtClean="0">
                          <a:effectLst/>
                          <a:latin typeface="Calibri"/>
                          <a:ea typeface="Calibri"/>
                          <a:cs typeface="Times New Roman"/>
                        </a:rPr>
                        <a:t> REGULATORY or RETAIN DUAL ROLE)</a:t>
                      </a:r>
                      <a:endParaRPr lang="en-PH" sz="1600" dirty="0" smtClean="0">
                        <a:effectLst/>
                        <a:latin typeface="Calibri"/>
                        <a:ea typeface="Calibri"/>
                        <a:cs typeface="Times New Roman"/>
                      </a:endParaRPr>
                    </a:p>
                    <a:p>
                      <a:pPr marL="342900" marR="0" lvl="0" indent="-342900">
                        <a:lnSpc>
                          <a:spcPct val="115000"/>
                        </a:lnSpc>
                        <a:spcBef>
                          <a:spcPts val="0"/>
                        </a:spcBef>
                        <a:spcAft>
                          <a:spcPts val="0"/>
                        </a:spcAft>
                        <a:buFont typeface="Symbol"/>
                        <a:buChar char=""/>
                      </a:pPr>
                      <a:endParaRPr lang="en-PH" sz="16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endParaRPr lang="en-PH" sz="1600" dirty="0">
                        <a:effectLst/>
                        <a:latin typeface="Calibri"/>
                        <a:ea typeface="Calibri"/>
                        <a:cs typeface="Times New Roman"/>
                      </a:endParaRPr>
                    </a:p>
                  </a:txBody>
                  <a:tcPr marL="68580" marR="68580" marT="0" marB="0">
                    <a:solidFill>
                      <a:schemeClr val="bg1"/>
                    </a:solidFill>
                  </a:tcPr>
                </a:tc>
                <a:tc>
                  <a:txBody>
                    <a:bodyPr/>
                    <a:lstStyle/>
                    <a:p>
                      <a:pPr marL="0" marR="0">
                        <a:lnSpc>
                          <a:spcPct val="115000"/>
                        </a:lnSpc>
                        <a:spcBef>
                          <a:spcPts val="0"/>
                        </a:spcBef>
                        <a:spcAft>
                          <a:spcPts val="0"/>
                        </a:spcAft>
                      </a:pPr>
                      <a:endParaRPr lang="en-PH" sz="1600" dirty="0">
                        <a:effectLst/>
                        <a:latin typeface="Calibri"/>
                        <a:ea typeface="Calibri"/>
                        <a:cs typeface="Times New Roman"/>
                      </a:endParaRPr>
                    </a:p>
                  </a:txBody>
                  <a:tcPr marL="68580" marR="68580" marT="0" marB="0">
                    <a:solidFill>
                      <a:schemeClr val="accent1">
                        <a:lumMod val="20000"/>
                        <a:lumOff val="80000"/>
                      </a:schemeClr>
                    </a:solidFill>
                  </a:tcPr>
                </a:tc>
                <a:tc>
                  <a:txBody>
                    <a:bodyPr/>
                    <a:lstStyle/>
                    <a:p>
                      <a:pPr marL="0" marR="0">
                        <a:lnSpc>
                          <a:spcPct val="115000"/>
                        </a:lnSpc>
                        <a:spcBef>
                          <a:spcPts val="0"/>
                        </a:spcBef>
                        <a:spcAft>
                          <a:spcPts val="0"/>
                        </a:spcAft>
                      </a:pPr>
                      <a:endParaRPr lang="en-PH" sz="16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endParaRPr lang="en-PH" sz="1600" dirty="0">
                        <a:effectLst/>
                        <a:latin typeface="Calibri"/>
                        <a:ea typeface="Calibri"/>
                        <a:cs typeface="Times New Roman"/>
                      </a:endParaRPr>
                    </a:p>
                  </a:txBody>
                  <a:tcPr marL="68580" marR="68580" marT="0" marB="0">
                    <a:solidFill>
                      <a:schemeClr val="tx1"/>
                    </a:solidFill>
                  </a:tcPr>
                </a:tc>
              </a:tr>
            </a:tbl>
          </a:graphicData>
        </a:graphic>
      </p:graphicFrame>
    </p:spTree>
    <p:extLst>
      <p:ext uri="{BB962C8B-B14F-4D97-AF65-F5344CB8AC3E}">
        <p14:creationId xmlns:p14="http://schemas.microsoft.com/office/powerpoint/2010/main" val="256475321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TotalTime>
  <Words>1073</Words>
  <Application>Microsoft Office PowerPoint</Application>
  <PresentationFormat>On-screen Show (4:3)</PresentationFormat>
  <Paragraphs>206</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Moving Forward with the HCFS</vt:lpstr>
      <vt:lpstr>Points from the Discussion Notes</vt:lpstr>
      <vt:lpstr>Health System Assessment Findings</vt:lpstr>
      <vt:lpstr>Moving Forward while Building on the Gains and Addressing Bottlenecks</vt:lpstr>
      <vt:lpstr>Initial actions for the implementation of the Health Care Financing Strategy (HCFS) </vt:lpstr>
      <vt:lpstr>Transitioning while building up capacities</vt:lpstr>
      <vt:lpstr>Necessary Legislation</vt:lpstr>
      <vt:lpstr>HCFS Advisory Council</vt:lpstr>
      <vt:lpstr>Enactment of the following laws</vt:lpstr>
      <vt:lpstr>Coordination</vt:lpstr>
      <vt:lpstr>HCFS Implementation Team </vt:lpstr>
      <vt:lpstr>Implementation Capacity</vt:lpstr>
      <vt:lpstr>Contract out following technical capacities</vt:lpstr>
      <vt:lpstr>Management Capacities AND Public Support</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System Assessment Findings</dc:title>
  <dc:creator>epbanzon</dc:creator>
  <cp:lastModifiedBy>epbanzon</cp:lastModifiedBy>
  <cp:revision>12</cp:revision>
  <dcterms:created xsi:type="dcterms:W3CDTF">2013-04-28T15:39:49Z</dcterms:created>
  <dcterms:modified xsi:type="dcterms:W3CDTF">2013-04-29T03:20:47Z</dcterms:modified>
</cp:coreProperties>
</file>