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drawings/drawing4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32" r:id="rId3"/>
    <p:sldId id="314" r:id="rId4"/>
    <p:sldId id="330" r:id="rId5"/>
    <p:sldId id="323" r:id="rId6"/>
    <p:sldId id="315" r:id="rId7"/>
    <p:sldId id="316" r:id="rId8"/>
    <p:sldId id="317" r:id="rId9"/>
    <p:sldId id="326" r:id="rId10"/>
    <p:sldId id="325" r:id="rId11"/>
    <p:sldId id="327" r:id="rId12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nmarie Leadman" initials="AEL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99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094" autoAdjust="0"/>
  </p:normalViewPr>
  <p:slideViewPr>
    <p:cSldViewPr snapToGrid="0">
      <p:cViewPr varScale="1">
        <p:scale>
          <a:sx n="77" d="100"/>
          <a:sy n="77" d="100"/>
        </p:scale>
        <p:origin x="1061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3115" y="72"/>
      </p:cViewPr>
      <p:guideLst>
        <p:guide orient="horz" pos="2932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833887125736412E-2"/>
          <c:y val="3.4927806243304355E-2"/>
          <c:w val="0.9043390798437243"/>
          <c:h val="0.81416886370145436"/>
        </c:manualLayout>
      </c:layout>
      <c:lineChart>
        <c:grouping val="standard"/>
        <c:varyColors val="0"/>
        <c:ser>
          <c:idx val="0"/>
          <c:order val="0"/>
          <c:tx>
            <c:strRef>
              <c:f>Ratios!$B$3</c:f>
              <c:strCache>
                <c:ptCount val="1"/>
                <c:pt idx="0">
                  <c:v>% health Tanzania (in-country sources, excl. CFS)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Ratios!$C$2:$M$2</c:f>
              <c:strCache>
                <c:ptCount val="10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  <c:pt idx="9">
                  <c:v>2016/17</c:v>
                </c:pt>
              </c:strCache>
            </c:strRef>
          </c:cat>
          <c:val>
            <c:numRef>
              <c:f>Ratios!$C$3:$M$3</c:f>
              <c:numCache>
                <c:formatCode>General</c:formatCode>
                <c:ptCount val="10"/>
                <c:pt idx="0">
                  <c:v>11.3</c:v>
                </c:pt>
                <c:pt idx="1">
                  <c:v>11.1</c:v>
                </c:pt>
                <c:pt idx="2">
                  <c:v>11.6</c:v>
                </c:pt>
                <c:pt idx="3">
                  <c:v>12.3</c:v>
                </c:pt>
                <c:pt idx="4">
                  <c:v>10.4</c:v>
                </c:pt>
                <c:pt idx="5">
                  <c:v>10.199999999999999</c:v>
                </c:pt>
                <c:pt idx="6" formatCode="0.0">
                  <c:v>10</c:v>
                </c:pt>
                <c:pt idx="7">
                  <c:v>10.3</c:v>
                </c:pt>
                <c:pt idx="8">
                  <c:v>11.3</c:v>
                </c:pt>
                <c:pt idx="9" formatCode="_(* #,##0.0_);_(* \(#,##0.0\);_(* &quot;-&quot;??_);_(@_)">
                  <c:v>9.5399999999999991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Ratios!$B$5</c:f>
              <c:strCache>
                <c:ptCount val="1"/>
                <c:pt idx="0">
                  <c:v>% health Tanzania (in-country sources, incl. CFS)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  <a:prstDash val="sysDash"/>
            </a:ln>
          </c:spPr>
          <c:marker>
            <c:symbol val="circle"/>
            <c:size val="7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Ratios!$C$2:$M$2</c:f>
              <c:strCache>
                <c:ptCount val="10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  <c:pt idx="9">
                  <c:v>2016/17</c:v>
                </c:pt>
              </c:strCache>
            </c:strRef>
          </c:cat>
          <c:val>
            <c:numRef>
              <c:f>Ratios!$C$5:$M$5</c:f>
              <c:numCache>
                <c:formatCode>General</c:formatCode>
                <c:ptCount val="10"/>
                <c:pt idx="0">
                  <c:v>10.3</c:v>
                </c:pt>
                <c:pt idx="1">
                  <c:v>10</c:v>
                </c:pt>
                <c:pt idx="2">
                  <c:v>9.6999999999999993</c:v>
                </c:pt>
                <c:pt idx="3">
                  <c:v>10.5</c:v>
                </c:pt>
                <c:pt idx="4">
                  <c:v>8.9</c:v>
                </c:pt>
                <c:pt idx="5">
                  <c:v>9.4</c:v>
                </c:pt>
                <c:pt idx="6">
                  <c:v>9.3000000000000007</c:v>
                </c:pt>
                <c:pt idx="7" formatCode="0.0">
                  <c:v>9.4</c:v>
                </c:pt>
                <c:pt idx="8" formatCode="0.0">
                  <c:v>8.1</c:v>
                </c:pt>
                <c:pt idx="9" formatCode="_(* #,##0.0_);_(* \(#,##0.0\);_(* &quot;-&quot;??_);_(@_)">
                  <c:v>6.95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3803496"/>
        <c:axId val="303803888"/>
      </c:lineChart>
      <c:catAx>
        <c:axId val="303803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>
              <a:defRPr sz="1400"/>
            </a:pPr>
            <a:endParaRPr lang="en-US"/>
          </a:p>
        </c:txPr>
        <c:crossAx val="303803888"/>
        <c:crosses val="autoZero"/>
        <c:auto val="1"/>
        <c:lblAlgn val="ctr"/>
        <c:lblOffset val="100"/>
        <c:noMultiLvlLbl val="0"/>
      </c:catAx>
      <c:valAx>
        <c:axId val="30380388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US" sz="1400" b="0" dirty="0"/>
                  <a:t>% health in total govt. budget</a:t>
                </a:r>
              </a:p>
            </c:rich>
          </c:tx>
          <c:layout>
            <c:manualLayout>
              <c:xMode val="edge"/>
              <c:yMode val="edge"/>
              <c:x val="8.4003655383072862E-4"/>
              <c:y val="0.2096392346285062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038034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938972690225285E-2"/>
          <c:y val="0.9472946424782841"/>
          <c:w val="0.89999996346078492"/>
          <c:h val="5.2705357521715873E-2"/>
        </c:manualLayout>
      </c:layout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Foreign share on-budget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Sheet1!$C$3:$I$3</c:f>
              <c:strCache>
                <c:ptCount val="7"/>
                <c:pt idx="0">
                  <c:v>2010/11</c:v>
                </c:pt>
                <c:pt idx="1">
                  <c:v>2011/12</c:v>
                </c:pt>
                <c:pt idx="2">
                  <c:v>2012/13</c:v>
                </c:pt>
                <c:pt idx="3">
                  <c:v>2013/14</c:v>
                </c:pt>
                <c:pt idx="4">
                  <c:v>2014/15</c:v>
                </c:pt>
                <c:pt idx="5">
                  <c:v>2015/16</c:v>
                </c:pt>
                <c:pt idx="6">
                  <c:v>2016/17</c:v>
                </c:pt>
              </c:strCache>
            </c:strRef>
          </c:cat>
          <c:val>
            <c:numRef>
              <c:f>Sheet1!$C$4:$I$4</c:f>
              <c:numCache>
                <c:formatCode>0%</c:formatCode>
                <c:ptCount val="7"/>
                <c:pt idx="0">
                  <c:v>0.37</c:v>
                </c:pt>
                <c:pt idx="1">
                  <c:v>0.32</c:v>
                </c:pt>
                <c:pt idx="2">
                  <c:v>0.28000000000000003</c:v>
                </c:pt>
                <c:pt idx="3">
                  <c:v>0.38</c:v>
                </c:pt>
                <c:pt idx="4">
                  <c:v>0.38</c:v>
                </c:pt>
                <c:pt idx="5">
                  <c:v>0.25</c:v>
                </c:pt>
                <c:pt idx="6">
                  <c:v>0.19</c:v>
                </c:pt>
              </c:numCache>
            </c:numRef>
          </c:val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Domestic share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Sheet1!$C$3:$I$3</c:f>
              <c:strCache>
                <c:ptCount val="7"/>
                <c:pt idx="0">
                  <c:v>2010/11</c:v>
                </c:pt>
                <c:pt idx="1">
                  <c:v>2011/12</c:v>
                </c:pt>
                <c:pt idx="2">
                  <c:v>2012/13</c:v>
                </c:pt>
                <c:pt idx="3">
                  <c:v>2013/14</c:v>
                </c:pt>
                <c:pt idx="4">
                  <c:v>2014/15</c:v>
                </c:pt>
                <c:pt idx="5">
                  <c:v>2015/16</c:v>
                </c:pt>
                <c:pt idx="6">
                  <c:v>2016/17</c:v>
                </c:pt>
              </c:strCache>
            </c:strRef>
          </c:cat>
          <c:val>
            <c:numRef>
              <c:f>Sheet1!$C$5:$I$5</c:f>
              <c:numCache>
                <c:formatCode>0%</c:formatCode>
                <c:ptCount val="7"/>
                <c:pt idx="0">
                  <c:v>0.63</c:v>
                </c:pt>
                <c:pt idx="1">
                  <c:v>0.68</c:v>
                </c:pt>
                <c:pt idx="2">
                  <c:v>0.72</c:v>
                </c:pt>
                <c:pt idx="3">
                  <c:v>0.62</c:v>
                </c:pt>
                <c:pt idx="4">
                  <c:v>0.62</c:v>
                </c:pt>
                <c:pt idx="5">
                  <c:v>0.75</c:v>
                </c:pt>
                <c:pt idx="6">
                  <c:v>0.81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3804280"/>
        <c:axId val="303805064"/>
      </c:barChart>
      <c:catAx>
        <c:axId val="303804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05064"/>
        <c:crosses val="autoZero"/>
        <c:auto val="1"/>
        <c:lblAlgn val="ctr"/>
        <c:lblOffset val="100"/>
        <c:noMultiLvlLbl val="0"/>
      </c:catAx>
      <c:valAx>
        <c:axId val="30380506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0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013785267057898"/>
          <c:y val="2.0128872144285794E-2"/>
          <c:w val="0.84183996562506247"/>
          <c:h val="0.7081914020334689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PrelimData!$I$84</c:f>
              <c:strCache>
                <c:ptCount val="1"/>
                <c:pt idx="0">
                  <c:v>MOHCDGEC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PrelimData!$J$78:$K$78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PrelimData!$J$84:$K$84</c:f>
              <c:numCache>
                <c:formatCode>_(* #,##0_);_(* \(#,##0\);_(* "-"??_);_(@_)</c:formatCode>
                <c:ptCount val="2"/>
                <c:pt idx="0">
                  <c:v>804.91581099999996</c:v>
                </c:pt>
                <c:pt idx="1">
                  <c:v>796.11585677999994</c:v>
                </c:pt>
              </c:numCache>
            </c:numRef>
          </c:val>
        </c:ser>
        <c:ser>
          <c:idx val="1"/>
          <c:order val="1"/>
          <c:tx>
            <c:strRef>
              <c:f>PrelimData!$I$85</c:f>
              <c:strCache>
                <c:ptCount val="1"/>
                <c:pt idx="0">
                  <c:v>TACAIDS</c:v>
                </c:pt>
              </c:strCache>
            </c:strRef>
          </c:tx>
          <c:invertIfNegative val="0"/>
          <c:cat>
            <c:strRef>
              <c:f>PrelimData!$J$78:$K$78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PrelimData!$J$85:$K$85</c:f>
              <c:numCache>
                <c:formatCode>_(* #,##0_);_(* \(#,##0\);_(* "-"??_);_(@_)</c:formatCode>
                <c:ptCount val="2"/>
                <c:pt idx="0">
                  <c:v>10.192375999999999</c:v>
                </c:pt>
                <c:pt idx="1">
                  <c:v>10.197500413</c:v>
                </c:pt>
              </c:numCache>
            </c:numRef>
          </c:val>
        </c:ser>
        <c:ser>
          <c:idx val="2"/>
          <c:order val="2"/>
          <c:tx>
            <c:strRef>
              <c:f>PrelimData!$I$86</c:f>
              <c:strCache>
                <c:ptCount val="1"/>
                <c:pt idx="0">
                  <c:v>PORALG (rec.+ dev.)</c:v>
                </c:pt>
              </c:strCache>
            </c:strRef>
          </c:tx>
          <c:invertIfNegative val="0"/>
          <c:cat>
            <c:strRef>
              <c:f>PrelimData!$J$78:$K$78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PrelimData!$J$86:$K$86</c:f>
              <c:numCache>
                <c:formatCode>_(* #,##0_);_(* \(#,##0\);_(* "-"??_);_(@_)</c:formatCode>
                <c:ptCount val="2"/>
                <c:pt idx="0">
                  <c:v>3.5687980000000001</c:v>
                </c:pt>
                <c:pt idx="1">
                  <c:v>3.7036058399999998</c:v>
                </c:pt>
              </c:numCache>
            </c:numRef>
          </c:val>
        </c:ser>
        <c:ser>
          <c:idx val="3"/>
          <c:order val="3"/>
          <c:tx>
            <c:strRef>
              <c:f>PrelimData!$I$87</c:f>
              <c:strCache>
                <c:ptCount val="1"/>
                <c:pt idx="0">
                  <c:v>Regions (rec.)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PrelimData!$J$78:$K$78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PrelimData!$J$87:$K$87</c:f>
              <c:numCache>
                <c:formatCode>_(* #,##0_);_(* \(#,##0\);_(* "-"??_);_(@_)</c:formatCode>
                <c:ptCount val="2"/>
                <c:pt idx="0">
                  <c:v>99.023314870999997</c:v>
                </c:pt>
                <c:pt idx="1">
                  <c:v>91.964525592000001</c:v>
                </c:pt>
              </c:numCache>
            </c:numRef>
          </c:val>
        </c:ser>
        <c:ser>
          <c:idx val="4"/>
          <c:order val="4"/>
          <c:tx>
            <c:strRef>
              <c:f>PrelimData!$I$88</c:f>
              <c:strCache>
                <c:ptCount val="1"/>
                <c:pt idx="0">
                  <c:v>Regions (dev.) including all basket fund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PrelimData!$J$78:$K$78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PrelimData!$J$88:$K$88</c:f>
              <c:numCache>
                <c:formatCode>_(* #,##0_);_(* \(#,##0\);_(* "-"??_);_(@_)</c:formatCode>
                <c:ptCount val="2"/>
                <c:pt idx="0">
                  <c:v>85.400210000000001</c:v>
                </c:pt>
                <c:pt idx="1">
                  <c:v>208.974558</c:v>
                </c:pt>
              </c:numCache>
            </c:numRef>
          </c:val>
        </c:ser>
        <c:ser>
          <c:idx val="5"/>
          <c:order val="5"/>
          <c:tx>
            <c:strRef>
              <c:f>PrelimData!$I$89</c:f>
              <c:strCache>
                <c:ptCount val="1"/>
                <c:pt idx="0">
                  <c:v>NHIF (est.)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PrelimData!$J$78:$K$78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PrelimData!$J$89:$K$89</c:f>
              <c:numCache>
                <c:formatCode>_(* #,##0_);_(* \(#,##0\);_(* "-"??_);_(@_)</c:formatCode>
                <c:ptCount val="2"/>
                <c:pt idx="0">
                  <c:v>199.8</c:v>
                </c:pt>
                <c:pt idx="1">
                  <c:v>184.7</c:v>
                </c:pt>
              </c:numCache>
            </c:numRef>
          </c:val>
        </c:ser>
        <c:ser>
          <c:idx val="6"/>
          <c:order val="6"/>
          <c:tx>
            <c:strRef>
              <c:f>PrelimData!$I$90</c:f>
              <c:strCache>
                <c:ptCount val="1"/>
                <c:pt idx="0">
                  <c:v>LGAs: recurrent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PrelimData!$J$78:$K$78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PrelimData!$J$90:$K$90</c:f>
              <c:numCache>
                <c:formatCode>_(* #,##0_);_(* \(#,##0\);_(* "-"??_);_(@_)</c:formatCode>
                <c:ptCount val="2"/>
                <c:pt idx="0">
                  <c:v>191.44523899999999</c:v>
                </c:pt>
                <c:pt idx="1">
                  <c:v>231.880956</c:v>
                </c:pt>
              </c:numCache>
            </c:numRef>
          </c:val>
        </c:ser>
        <c:ser>
          <c:idx val="7"/>
          <c:order val="7"/>
          <c:tx>
            <c:strRef>
              <c:f>PrelimData!$I$91</c:f>
              <c:strCache>
                <c:ptCount val="1"/>
                <c:pt idx="0">
                  <c:v>LGAs: dev.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PrelimData!$J$78:$K$78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PrelimData!$J$91:$K$91</c:f>
              <c:numCache>
                <c:formatCode>_(* #,##0_);_(* \(#,##0\);_(* "-"??_);_(@_)</c:formatCode>
                <c:ptCount val="2"/>
                <c:pt idx="0">
                  <c:v>18.72402975</c:v>
                </c:pt>
                <c:pt idx="1">
                  <c:v>76.281993701000005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375000"/>
        <c:axId val="304375392"/>
      </c:barChart>
      <c:catAx>
        <c:axId val="304375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04375392"/>
        <c:crosses val="autoZero"/>
        <c:auto val="1"/>
        <c:lblAlgn val="ctr"/>
        <c:lblOffset val="100"/>
        <c:noMultiLvlLbl val="0"/>
      </c:catAx>
      <c:valAx>
        <c:axId val="30437539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 b="0"/>
                </a:pPr>
                <a:r>
                  <a:rPr lang="en-US" sz="1600" b="0" dirty="0"/>
                  <a:t>Nominal TZS Billions</a:t>
                </a:r>
              </a:p>
            </c:rich>
          </c:tx>
          <c:layout>
            <c:manualLayout>
              <c:xMode val="edge"/>
              <c:yMode val="edge"/>
              <c:x val="0"/>
              <c:y val="0.14343087003078855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043750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6992348198942846E-2"/>
          <c:y val="0.78378826758709252"/>
          <c:w val="0.98300762472372305"/>
          <c:h val="0.21621173241290753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PrelimData!$I$79</c:f>
              <c:strCache>
                <c:ptCount val="1"/>
                <c:pt idx="0">
                  <c:v>Recurrent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PrelimData!$J$78:$K$78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PrelimData!$J$79:$K$79</c:f>
              <c:numCache>
                <c:formatCode>_(* #,##0.0_);_(* \(#,##0.0\);_(* "-"??_);_(@_)</c:formatCode>
                <c:ptCount val="2"/>
                <c:pt idx="0">
                  <c:v>362.42815899999999</c:v>
                </c:pt>
                <c:pt idx="1">
                  <c:v>277.604173</c:v>
                </c:pt>
              </c:numCache>
            </c:numRef>
          </c:val>
        </c:ser>
        <c:ser>
          <c:idx val="1"/>
          <c:order val="1"/>
          <c:tx>
            <c:strRef>
              <c:f>PrelimData!$I$80</c:f>
              <c:strCache>
                <c:ptCount val="1"/>
                <c:pt idx="0">
                  <c:v>Dev: local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PrelimData!$J$78:$K$78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PrelimData!$J$80:$K$80</c:f>
              <c:numCache>
                <c:formatCode>_(* #,##0.0_);_(* \(#,##0.0\);_(* "-"??_);_(@_)</c:formatCode>
                <c:ptCount val="2"/>
                <c:pt idx="0">
                  <c:v>67.869200000000006</c:v>
                </c:pt>
                <c:pt idx="1">
                  <c:v>320.13459999999998</c:v>
                </c:pt>
              </c:numCache>
            </c:numRef>
          </c:val>
        </c:ser>
        <c:ser>
          <c:idx val="2"/>
          <c:order val="2"/>
          <c:tx>
            <c:strRef>
              <c:f>PrelimData!$I$81</c:f>
              <c:strCache>
                <c:ptCount val="1"/>
                <c:pt idx="0">
                  <c:v>Dev: foreign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PrelimData!$J$78:$K$78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PrelimData!$J$81:$K$81</c:f>
              <c:numCache>
                <c:formatCode>_(* #,##0.0_);_(* \(#,##0.0\);_(* "-"??_);_(@_)</c:formatCode>
                <c:ptCount val="2"/>
                <c:pt idx="0">
                  <c:v>374.61845199999999</c:v>
                </c:pt>
                <c:pt idx="1">
                  <c:v>198.37708377999999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376176"/>
        <c:axId val="304376568"/>
      </c:barChart>
      <c:catAx>
        <c:axId val="304376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04376568"/>
        <c:crosses val="autoZero"/>
        <c:auto val="1"/>
        <c:lblAlgn val="ctr"/>
        <c:lblOffset val="100"/>
        <c:noMultiLvlLbl val="0"/>
      </c:catAx>
      <c:valAx>
        <c:axId val="3043765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 b="0"/>
                </a:pPr>
                <a:r>
                  <a:rPr lang="en-US" sz="1600" b="0" dirty="0"/>
                  <a:t>Nominal TZS Billions</a:t>
                </a:r>
              </a:p>
            </c:rich>
          </c:tx>
          <c:layout>
            <c:manualLayout>
              <c:xMode val="edge"/>
              <c:yMode val="edge"/>
              <c:x val="0"/>
              <c:y val="0.16059730769155925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0437617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7875491140747049"/>
          <c:y val="4.1460535949387547E-2"/>
          <c:w val="0.80415101958409041"/>
          <c:h val="0.682117473737693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PrelimData!$I$71</c:f>
              <c:strCache>
                <c:ptCount val="1"/>
                <c:pt idx="0">
                  <c:v>Curative services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PrelimData!$J$70:$K$70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PrelimData!$J$71:$K$71</c:f>
              <c:numCache>
                <c:formatCode>#,##0.0</c:formatCode>
                <c:ptCount val="2"/>
                <c:pt idx="0">
                  <c:v>61.648000000000003</c:v>
                </c:pt>
                <c:pt idx="1">
                  <c:v>49.625999999999998</c:v>
                </c:pt>
              </c:numCache>
            </c:numRef>
          </c:val>
        </c:ser>
        <c:ser>
          <c:idx val="1"/>
          <c:order val="1"/>
          <c:tx>
            <c:strRef>
              <c:f>PrelimData!$I$72</c:f>
              <c:strCache>
                <c:ptCount val="1"/>
                <c:pt idx="0">
                  <c:v>Pharmaceutical services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PrelimData!$J$70:$K$70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PrelimData!$J$72:$K$72</c:f>
              <c:numCache>
                <c:formatCode>#,##0.0</c:formatCode>
                <c:ptCount val="2"/>
                <c:pt idx="0">
                  <c:v>0</c:v>
                </c:pt>
                <c:pt idx="1">
                  <c:v>251.5</c:v>
                </c:pt>
              </c:numCache>
            </c:numRef>
          </c:val>
        </c:ser>
        <c:ser>
          <c:idx val="2"/>
          <c:order val="2"/>
          <c:tx>
            <c:strRef>
              <c:f>PrelimData!$I$73</c:f>
              <c:strCache>
                <c:ptCount val="1"/>
                <c:pt idx="0">
                  <c:v>Preventive services</c:v>
                </c:pt>
              </c:strCache>
            </c:strRef>
          </c:tx>
          <c:invertIfNegative val="0"/>
          <c:cat>
            <c:strRef>
              <c:f>PrelimData!$J$70:$K$70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PrelimData!$J$73:$K$73</c:f>
              <c:numCache>
                <c:formatCode>#,##0.0</c:formatCode>
                <c:ptCount val="2"/>
                <c:pt idx="0">
                  <c:v>3.8</c:v>
                </c:pt>
                <c:pt idx="1">
                  <c:v>10.4</c:v>
                </c:pt>
              </c:numCache>
            </c:numRef>
          </c:val>
        </c:ser>
        <c:ser>
          <c:idx val="3"/>
          <c:order val="3"/>
          <c:tx>
            <c:strRef>
              <c:f>PrelimData!$I$74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PrelimData!$J$70:$K$70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PrelimData!$J$74:$K$74</c:f>
              <c:numCache>
                <c:formatCode>#,##0.0</c:formatCode>
                <c:ptCount val="2"/>
                <c:pt idx="0">
                  <c:v>2.4211999999999998</c:v>
                </c:pt>
                <c:pt idx="1">
                  <c:v>8.6085999999999991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377352"/>
        <c:axId val="304377744"/>
      </c:barChart>
      <c:catAx>
        <c:axId val="304377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04377744"/>
        <c:crosses val="autoZero"/>
        <c:auto val="1"/>
        <c:lblAlgn val="ctr"/>
        <c:lblOffset val="100"/>
        <c:noMultiLvlLbl val="0"/>
      </c:catAx>
      <c:valAx>
        <c:axId val="3043777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 b="0"/>
                </a:pPr>
                <a:r>
                  <a:rPr lang="en-US" sz="1800" b="0" dirty="0"/>
                  <a:t>Nominal TZS Billions</a:t>
                </a:r>
              </a:p>
            </c:rich>
          </c:tx>
          <c:layout>
            <c:manualLayout>
              <c:xMode val="edge"/>
              <c:yMode val="edge"/>
              <c:x val="7.515581481213931E-3"/>
              <c:y val="0.16836529804848863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043773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0473087017968907"/>
          <c:y val="0.79787432318692442"/>
          <c:w val="0.86781183121340599"/>
          <c:h val="0.18704911279762859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Lbls>
            <c:dLbl>
              <c:idx val="2"/>
              <c:layout>
                <c:manualLayout>
                  <c:x val="0.12184889154724546"/>
                  <c:y val="-0.3645095409927923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590151972418639"/>
                  <c:y val="-0.2221503949908409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4938564196124798"/>
                  <c:y val="-2.31351629725907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7.6879647856517935E-2"/>
                  <c:y val="6.986828783061264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9.5732971529600572E-2"/>
                  <c:y val="2.204117932975598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 b="1">
                      <a:latin typeface="Century Gothic" panose="020B0502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017395286526685"/>
                      <c:h val="0.11157788159226954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-0.19721773852149854"/>
                  <c:y val="-1.5308352016386593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9.0524438217335218E-2"/>
                  <c:y val="-0.1054475061841790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16024112749316083"/>
                  <c:y val="0.1012219776691040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0.19597231486053243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latin typeface="Century Gothic" panose="020B0502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PrelimData!$I$54:$I$64</c:f>
              <c:strCache>
                <c:ptCount val="11"/>
                <c:pt idx="0">
                  <c:v>Specialized Institutes</c:v>
                </c:pt>
                <c:pt idx="1">
                  <c:v>Health Facilities </c:v>
                </c:pt>
                <c:pt idx="2">
                  <c:v>Vaccines (domestic)</c:v>
                </c:pt>
                <c:pt idx="3">
                  <c:v>Public Facilities and Designated Hospitals </c:v>
                </c:pt>
                <c:pt idx="4">
                  <c:v>Dental Supplies</c:v>
                </c:pt>
                <c:pt idx="5">
                  <c:v>Lab Supplies</c:v>
                </c:pt>
                <c:pt idx="6">
                  <c:v>FP, ARVs, MNCH</c:v>
                </c:pt>
                <c:pt idx="7">
                  <c:v>Blood Safety</c:v>
                </c:pt>
                <c:pt idx="8">
                  <c:v>Clearing and Forwarding of Medical supplies and Services </c:v>
                </c:pt>
                <c:pt idx="9">
                  <c:v>MSD DEBT</c:v>
                </c:pt>
                <c:pt idx="10">
                  <c:v>Medical supplies and services for MSD inluding beds</c:v>
                </c:pt>
              </c:strCache>
            </c:strRef>
          </c:cat>
          <c:val>
            <c:numRef>
              <c:f>PrelimData!$J$54:$J$64</c:f>
              <c:numCache>
                <c:formatCode>_(* #,##0.0_);_(* \(#,##0.0\);_(* "-"??_);_(@_)</c:formatCode>
                <c:ptCount val="11"/>
                <c:pt idx="0" formatCode="General">
                  <c:v>23.3</c:v>
                </c:pt>
                <c:pt idx="1">
                  <c:v>61.5</c:v>
                </c:pt>
                <c:pt idx="2">
                  <c:v>6</c:v>
                </c:pt>
                <c:pt idx="3" formatCode="_(* #,##0.00_);_(* \(#,##0.00\);_(* &quot;-&quot;??_);_(@_)">
                  <c:v>2.2200000000000002</c:v>
                </c:pt>
                <c:pt idx="4" formatCode="_(* #,##0.00_);_(* \(#,##0.00\);_(* &quot;-&quot;??_);_(@_)">
                  <c:v>1.36</c:v>
                </c:pt>
                <c:pt idx="5">
                  <c:v>5</c:v>
                </c:pt>
                <c:pt idx="6">
                  <c:v>18</c:v>
                </c:pt>
                <c:pt idx="7">
                  <c:v>10</c:v>
                </c:pt>
                <c:pt idx="8">
                  <c:v>35</c:v>
                </c:pt>
                <c:pt idx="9" formatCode="_(* #,##0.00_);_(* \(#,##0.00\);_(* &quot;-&quot;??_);_(@_)">
                  <c:v>85.12</c:v>
                </c:pt>
                <c:pt idx="10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0.27638</cdr:x>
      <cdr:y>0.03586</cdr:y>
    </cdr:from>
    <cdr:to>
      <cdr:x>0.38762</cdr:x>
      <cdr:y>0.11466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2370549" y="172063"/>
          <a:ext cx="954114" cy="378138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 smtClean="0">
              <a:solidFill>
                <a:schemeClr val="tx1"/>
              </a:solidFill>
            </a:rPr>
            <a:t> 1,818</a:t>
          </a:r>
          <a:endParaRPr lang="en-US" sz="2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0.6918</cdr:x>
      <cdr:y>0</cdr:y>
    </cdr:from>
    <cdr:to>
      <cdr:x>0.805</cdr:x>
      <cdr:y>0.07196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5933609" y="-1399031"/>
          <a:ext cx="970958" cy="345335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 smtClean="0">
              <a:solidFill>
                <a:schemeClr val="tx1"/>
              </a:solidFill>
            </a:rPr>
            <a:t>  2,055</a:t>
          </a:r>
          <a:endParaRPr lang="en-US" sz="20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0.26949</cdr:x>
      <cdr:y>0</cdr:y>
    </cdr:from>
    <cdr:to>
      <cdr:x>0.3836</cdr:x>
      <cdr:y>0.07908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2074892" y="-1563623"/>
          <a:ext cx="878621" cy="365761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 </a:t>
          </a:r>
          <a:r>
            <a:rPr lang="en-US" sz="2000" b="1" dirty="0" smtClean="0">
              <a:solidFill>
                <a:schemeClr val="tx1"/>
              </a:solidFill>
            </a:rPr>
            <a:t>804.9</a:t>
          </a:r>
          <a:endParaRPr lang="en-US" sz="2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0.71161</cdr:x>
      <cdr:y>0</cdr:y>
    </cdr:from>
    <cdr:to>
      <cdr:x>0.81828</cdr:x>
      <cdr:y>0.0956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5979896" y="0"/>
          <a:ext cx="896391" cy="45720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en-US" sz="2000" b="1" dirty="0">
              <a:solidFill>
                <a:schemeClr val="tx1"/>
              </a:solidFill>
            </a:rPr>
            <a:t>796.1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0.5205</cdr:x>
      <cdr:y>0.32958</cdr:y>
    </cdr:from>
    <cdr:to>
      <cdr:x>0.64333</cdr:x>
      <cdr:y>0.42167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4350139" y="1636676"/>
          <a:ext cx="1026533" cy="4572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b="1" dirty="0"/>
            <a:t>New</a:t>
          </a:r>
        </a:p>
      </cdr:txBody>
    </cdr:sp>
  </cdr:relSizeAnchor>
  <cdr:relSizeAnchor xmlns:cdr="http://schemas.openxmlformats.org/drawingml/2006/chartDrawing">
    <cdr:from>
      <cdr:x>0.63761</cdr:x>
      <cdr:y>0.14367</cdr:y>
    </cdr:from>
    <cdr:to>
      <cdr:x>0.68463</cdr:x>
      <cdr:y>0.61574</cdr:y>
    </cdr:to>
    <cdr:sp macro="" textlink="">
      <cdr:nvSpPr>
        <cdr:cNvPr id="3" name="Left Brace 2"/>
        <cdr:cNvSpPr/>
      </cdr:nvSpPr>
      <cdr:spPr>
        <a:xfrm xmlns:a="http://schemas.openxmlformats.org/drawingml/2006/main">
          <a:off x="5084064" y="704088"/>
          <a:ext cx="374904" cy="2313432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0.78366</cdr:x>
      <cdr:y>0</cdr:y>
    </cdr:from>
    <cdr:to>
      <cdr:x>1</cdr:x>
      <cdr:y>0.25286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6879155" y="0"/>
          <a:ext cx="1899085" cy="12527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b="1" i="1" dirty="0">
              <a:solidFill>
                <a:srgbClr val="FF0000"/>
              </a:solidFill>
              <a:latin typeface="Century Gothic" panose="020B0502020202020204" pitchFamily="34" charset="0"/>
            </a:rPr>
            <a:t>FY </a:t>
          </a:r>
          <a:r>
            <a:rPr lang="en-US" sz="2400" b="1" i="1" dirty="0" smtClean="0">
              <a:solidFill>
                <a:srgbClr val="FF0000"/>
              </a:solidFill>
              <a:latin typeface="Century Gothic" panose="020B0502020202020204" pitchFamily="34" charset="0"/>
            </a:rPr>
            <a:t>2016/17 </a:t>
          </a:r>
          <a:endParaRPr lang="en-US" sz="2400" b="1" i="1" dirty="0">
            <a:solidFill>
              <a:srgbClr val="FF0000"/>
            </a:solidFill>
            <a:latin typeface="Century Gothic" panose="020B0502020202020204" pitchFamily="34" charset="0"/>
          </a:endParaRPr>
        </a:p>
        <a:p xmlns:a="http://schemas.openxmlformats.org/drawingml/2006/main">
          <a:r>
            <a:rPr lang="en-US" sz="2400" b="1" i="1" dirty="0">
              <a:solidFill>
                <a:srgbClr val="FF0000"/>
              </a:solidFill>
              <a:latin typeface="Century Gothic" panose="020B0502020202020204" pitchFamily="34" charset="0"/>
            </a:rPr>
            <a:t>TZS 251.5 billion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5004AF06-320F-4410-A6F5-13ACEBD3CE2C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1CE10A5B-F5C6-490C-8D3A-8691A6598F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4028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597B2C28-9D53-4DB5-8B39-4D8B253FEC65}" type="datetimeFigureOut">
              <a:rPr lang="en-US" smtClean="0"/>
              <a:t>10/27/2016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EECFEB95-9531-4919-A12F-2C751D71F8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437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FEB95-9531-4919-A12F-2C751D71F8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829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FEB95-9531-4919-A12F-2C751D71F8E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200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</a:t>
            </a:r>
            <a:r>
              <a:rPr lang="en-US" dirty="0" smtClean="0"/>
              <a:t>s a % of overall GOT budget, it decreased from the previous year from 11.3 to 9.5 (excl. of CFS) or 8.1% to 7.0% (incl of CFS)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TZS 8 trillion was budgeted for national debt services in FY 2016/17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Short of Abuja Declaration Target of 15%</a:t>
            </a:r>
            <a:endParaRPr lang="en-US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10 year trend is relatively flat averaging 10.8% (excl of CFS) or 9.3% (incl. of CFS)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FEB95-9531-4919-A12F-2C751D71F8E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31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Domestic share of health budget has increased over the last 3 years from 62% to 81%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More details on the driver in subsequent slides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FEB95-9531-4919-A12F-2C751D71F8E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724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Health budget increased in nominal terms from TZS 1.8 trillion to TZS 2.1 trillion (not adjusting for inflation</a:t>
            </a:r>
            <a:r>
              <a:rPr lang="en-US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Includes all on budget funding from development partners, budget for TACAIDS, LGAs, and estimate of GOT contribution to NHIF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Health allocation across votes remained relatively flat from the previous years in most cases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Largest increases are in the development vote for regions and LGAs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FEB95-9531-4919-A12F-2C751D71F8E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10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Overall, the MOH (net of CDGEC) vote remained stable, but there are significant changes with the vote.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Recurrent vote decreased by 23%, perhaps attributed to President Magufuli’s austerity measures to curb wastages such as eliminating unnecessary meetings and travel, and his effort to eliminate ghost workers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Foreign allocation to the development vote decreased by 47% due largely to a planned phase down of funding from GFATM of around TZS 200 billion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Meanwhile, the domestic allocation to the development vote increased by 372% (see next slide)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FEB95-9531-4919-A12F-2C751D71F8E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223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There is a substantial new allocation of TZS 251 billion for health supplies, infrastructure, and commodities under a sub-budget line for Pharmaceutical Services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While there have been previous allocations to commodities in the past, these have been relatively small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FEB95-9531-4919-A12F-2C751D71F8E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197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Within this allocation is a substantial amount allocated to pay off MSD arrears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Initial expectations were that these funds would come from outside the health budget, but did not turn out to be the case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Likely, this allocation is not enough to pay off the full amount in arrears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Another TZS 35 billion allocated to cover ongoing PSM expenses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Both of these were high priority ‘asks’ in the budget formulation process last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Also included is a first time ever contribution to the purchase of ARVs in the amount TZS 10 billion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FEB95-9531-4919-A12F-2C751D71F8E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224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706438"/>
            <a:ext cx="4652962" cy="34909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While these allocations have been made, the disbursement have not been happening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Only TZS 20 billion has be disbursed so far this year.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MSD Director</a:t>
            </a:r>
            <a:r>
              <a:rPr lang="en-US" baseline="0" dirty="0" smtClean="0"/>
              <a:t> says steady disbursement is key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Consequently, Sikika, a CSO focused on health budget advocacy is reporting that 47% of MSD medicines are currently out of stock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FEB95-9531-4919-A12F-2C751D71F8E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043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FEB95-9531-4919-A12F-2C751D71F8E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949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FEB95-9531-4919-A12F-2C751D71F8E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19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24000"/>
            <a:ext cx="77724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ts val="5200"/>
              </a:lnSpc>
              <a:defRPr sz="5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6400800" cy="152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18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5989810"/>
            <a:ext cx="1736069" cy="70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Horizontal-usaid-logo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1975" y="6053814"/>
            <a:ext cx="1898825" cy="579537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745480"/>
            <a:ext cx="777240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9144000" cy="685800"/>
          </a:xfrm>
          <a:custGeom>
            <a:avLst/>
            <a:gdLst>
              <a:gd name="connsiteX0" fmla="*/ 0 w 9144000"/>
              <a:gd name="connsiteY0" fmla="*/ 0 h 685800"/>
              <a:gd name="connsiteX1" fmla="*/ 9144000 w 9144000"/>
              <a:gd name="connsiteY1" fmla="*/ 0 h 685800"/>
              <a:gd name="connsiteX2" fmla="*/ 9144000 w 9144000"/>
              <a:gd name="connsiteY2" fmla="*/ 685800 h 685800"/>
              <a:gd name="connsiteX3" fmla="*/ 0 w 9144000"/>
              <a:gd name="connsiteY3" fmla="*/ 685800 h 685800"/>
              <a:gd name="connsiteX4" fmla="*/ 0 w 9144000"/>
              <a:gd name="connsiteY4" fmla="*/ 0 h 685800"/>
              <a:gd name="connsiteX0" fmla="*/ 0 w 9144000"/>
              <a:gd name="connsiteY0" fmla="*/ 0 h 685800"/>
              <a:gd name="connsiteX1" fmla="*/ 9144000 w 9144000"/>
              <a:gd name="connsiteY1" fmla="*/ 0 h 685800"/>
              <a:gd name="connsiteX2" fmla="*/ 9144000 w 9144000"/>
              <a:gd name="connsiteY2" fmla="*/ 685800 h 685800"/>
              <a:gd name="connsiteX3" fmla="*/ 0 w 9144000"/>
              <a:gd name="connsiteY3" fmla="*/ 156618 h 685800"/>
              <a:gd name="connsiteX4" fmla="*/ 0 w 9144000"/>
              <a:gd name="connsiteY4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5800">
                <a:moveTo>
                  <a:pt x="0" y="0"/>
                </a:moveTo>
                <a:lnTo>
                  <a:pt x="9144000" y="0"/>
                </a:lnTo>
                <a:lnTo>
                  <a:pt x="9144000" y="685800"/>
                </a:lnTo>
                <a:lnTo>
                  <a:pt x="0" y="156618"/>
                </a:lnTo>
                <a:lnTo>
                  <a:pt x="0" y="0"/>
                </a:lnTo>
                <a:close/>
              </a:path>
            </a:pathLst>
          </a:custGeom>
          <a:solidFill>
            <a:srgbClr val="FD99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Placeholder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86"/>
          <a:stretch/>
        </p:blipFill>
        <p:spPr>
          <a:xfrm>
            <a:off x="3780692" y="6005101"/>
            <a:ext cx="1879040" cy="6769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2351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5181600" cy="178276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4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33600"/>
            <a:ext cx="7620000" cy="3992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900"/>
              </a:spcBef>
              <a:spcAft>
                <a:spcPts val="0"/>
              </a:spcAft>
              <a:defRPr sz="2400">
                <a:latin typeface="Century Gothic"/>
                <a:cs typeface="Century Gothic"/>
              </a:defRPr>
            </a:lvl1pPr>
            <a:lvl2pPr>
              <a:spcBef>
                <a:spcPts val="400"/>
              </a:spcBef>
              <a:defRPr sz="2000">
                <a:solidFill>
                  <a:schemeClr val="accent2"/>
                </a:solidFill>
                <a:latin typeface="Century Gothic"/>
                <a:cs typeface="Century Gothic"/>
              </a:defRPr>
            </a:lvl2pPr>
            <a:lvl3pPr>
              <a:defRPr sz="1800">
                <a:latin typeface="Century Gothic"/>
                <a:cs typeface="Century Gothic"/>
              </a:defRPr>
            </a:lvl3pPr>
            <a:lvl4pPr>
              <a:defRPr sz="1600">
                <a:solidFill>
                  <a:schemeClr val="accent2"/>
                </a:solidFill>
                <a:latin typeface="Century Gothic"/>
                <a:cs typeface="Century Gothic"/>
              </a:defRPr>
            </a:lvl4pPr>
            <a:lvl5pPr>
              <a:defRPr sz="1600">
                <a:latin typeface="Century Gothic"/>
                <a:cs typeface="Century Gothic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9925" y="304800"/>
            <a:ext cx="24305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6564270"/>
            <a:ext cx="9144000" cy="293730"/>
          </a:xfrm>
          <a:custGeom>
            <a:avLst/>
            <a:gdLst>
              <a:gd name="connsiteX0" fmla="*/ 0 w 9144000"/>
              <a:gd name="connsiteY0" fmla="*/ 0 h 228600"/>
              <a:gd name="connsiteX1" fmla="*/ 9144000 w 9144000"/>
              <a:gd name="connsiteY1" fmla="*/ 0 h 228600"/>
              <a:gd name="connsiteX2" fmla="*/ 9144000 w 9144000"/>
              <a:gd name="connsiteY2" fmla="*/ 228600 h 228600"/>
              <a:gd name="connsiteX3" fmla="*/ 0 w 9144000"/>
              <a:gd name="connsiteY3" fmla="*/ 228600 h 228600"/>
              <a:gd name="connsiteX4" fmla="*/ 0 w 9144000"/>
              <a:gd name="connsiteY4" fmla="*/ 0 h 228600"/>
              <a:gd name="connsiteX0" fmla="*/ 16281 w 9144000"/>
              <a:gd name="connsiteY0" fmla="*/ 138401 h 228600"/>
              <a:gd name="connsiteX1" fmla="*/ 9144000 w 9144000"/>
              <a:gd name="connsiteY1" fmla="*/ 0 h 228600"/>
              <a:gd name="connsiteX2" fmla="*/ 9144000 w 9144000"/>
              <a:gd name="connsiteY2" fmla="*/ 228600 h 228600"/>
              <a:gd name="connsiteX3" fmla="*/ 0 w 9144000"/>
              <a:gd name="connsiteY3" fmla="*/ 228600 h 228600"/>
              <a:gd name="connsiteX4" fmla="*/ 16281 w 9144000"/>
              <a:gd name="connsiteY4" fmla="*/ 138401 h 228600"/>
              <a:gd name="connsiteX0" fmla="*/ 16281 w 9144000"/>
              <a:gd name="connsiteY0" fmla="*/ 203531 h 293730"/>
              <a:gd name="connsiteX1" fmla="*/ 9144000 w 9144000"/>
              <a:gd name="connsiteY1" fmla="*/ 0 h 293730"/>
              <a:gd name="connsiteX2" fmla="*/ 9144000 w 9144000"/>
              <a:gd name="connsiteY2" fmla="*/ 293730 h 293730"/>
              <a:gd name="connsiteX3" fmla="*/ 0 w 9144000"/>
              <a:gd name="connsiteY3" fmla="*/ 293730 h 293730"/>
              <a:gd name="connsiteX4" fmla="*/ 16281 w 9144000"/>
              <a:gd name="connsiteY4" fmla="*/ 203531 h 293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93730">
                <a:moveTo>
                  <a:pt x="16281" y="203531"/>
                </a:moveTo>
                <a:lnTo>
                  <a:pt x="9144000" y="0"/>
                </a:lnTo>
                <a:lnTo>
                  <a:pt x="9144000" y="293730"/>
                </a:lnTo>
                <a:lnTo>
                  <a:pt x="0" y="293730"/>
                </a:lnTo>
                <a:lnTo>
                  <a:pt x="16281" y="203531"/>
                </a:lnTo>
                <a:close/>
              </a:path>
            </a:pathLst>
          </a:custGeom>
          <a:solidFill>
            <a:srgbClr val="FD99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868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5181600" cy="170656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4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9925" y="304800"/>
            <a:ext cx="24305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FD99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164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9925" y="304800"/>
            <a:ext cx="24305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2438400" cy="6874282"/>
          </a:xfrm>
          <a:custGeom>
            <a:avLst/>
            <a:gdLst>
              <a:gd name="connsiteX0" fmla="*/ 0 w 2438400"/>
              <a:gd name="connsiteY0" fmla="*/ 0 h 6858000"/>
              <a:gd name="connsiteX1" fmla="*/ 2438400 w 2438400"/>
              <a:gd name="connsiteY1" fmla="*/ 0 h 6858000"/>
              <a:gd name="connsiteX2" fmla="*/ 2438400 w 2438400"/>
              <a:gd name="connsiteY2" fmla="*/ 6858000 h 6858000"/>
              <a:gd name="connsiteX3" fmla="*/ 0 w 2438400"/>
              <a:gd name="connsiteY3" fmla="*/ 6858000 h 6858000"/>
              <a:gd name="connsiteX4" fmla="*/ 0 w 2438400"/>
              <a:gd name="connsiteY4" fmla="*/ 0 h 6858000"/>
              <a:gd name="connsiteX0" fmla="*/ 0 w 2438400"/>
              <a:gd name="connsiteY0" fmla="*/ 0 h 6874282"/>
              <a:gd name="connsiteX1" fmla="*/ 2438400 w 2438400"/>
              <a:gd name="connsiteY1" fmla="*/ 0 h 6874282"/>
              <a:gd name="connsiteX2" fmla="*/ 1209159 w 2438400"/>
              <a:gd name="connsiteY2" fmla="*/ 6874282 h 6874282"/>
              <a:gd name="connsiteX3" fmla="*/ 0 w 2438400"/>
              <a:gd name="connsiteY3" fmla="*/ 6858000 h 6874282"/>
              <a:gd name="connsiteX4" fmla="*/ 0 w 2438400"/>
              <a:gd name="connsiteY4" fmla="*/ 0 h 687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400" h="6874282">
                <a:moveTo>
                  <a:pt x="0" y="0"/>
                </a:moveTo>
                <a:lnTo>
                  <a:pt x="2438400" y="0"/>
                </a:lnTo>
                <a:lnTo>
                  <a:pt x="1209159" y="687428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D99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3657600" y="2133600"/>
            <a:ext cx="4876800" cy="3276600"/>
          </a:xfrm>
          <a:prstGeom prst="rect">
            <a:avLst/>
          </a:prstGeom>
        </p:spPr>
        <p:txBody>
          <a:bodyPr anchor="ctr" anchorCtr="0"/>
          <a:lstStyle>
            <a:lvl1pPr algn="r">
              <a:lnSpc>
                <a:spcPts val="6200"/>
              </a:lnSpc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1990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9925" y="304800"/>
            <a:ext cx="24305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FD99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061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914400" y="228600"/>
            <a:ext cx="4800600" cy="1828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914400" y="2133600"/>
            <a:ext cx="7543800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663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5" r:id="rId4"/>
    <p:sldLayoutId id="2147483656" r:id="rId5"/>
  </p:sldLayoutIdLst>
  <p:txStyles>
    <p:titleStyle>
      <a:lvl1pPr algn="l" defTabSz="914400" rtl="0" eaLnBrk="1" latinLnBrk="0" hangingPunct="1">
        <a:lnSpc>
          <a:spcPts val="4600"/>
        </a:lnSpc>
        <a:spcBef>
          <a:spcPct val="0"/>
        </a:spcBef>
        <a:buNone/>
        <a:defRPr sz="4400" b="0" kern="1200">
          <a:solidFill>
            <a:schemeClr val="tx2"/>
          </a:solidFill>
          <a:latin typeface="Century Gothic"/>
          <a:ea typeface="+mj-ea"/>
          <a:cs typeface="Century Gothic"/>
        </a:defRPr>
      </a:lvl1pPr>
    </p:titleStyle>
    <p:bodyStyle>
      <a:lvl1pPr marL="0" indent="0" algn="l" defTabSz="914400" rtl="0" eaLnBrk="1" latinLnBrk="0" hangingPunct="1">
        <a:spcBef>
          <a:spcPts val="9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285750" indent="-285750" algn="l" defTabSz="914400" rtl="0" eaLnBrk="1" latinLnBrk="0" hangingPunct="1">
        <a:spcBef>
          <a:spcPts val="400"/>
        </a:spcBef>
        <a:buFont typeface="Wingdings" charset="2"/>
        <a:buChar char="§"/>
        <a:defRPr sz="2000" kern="1200">
          <a:solidFill>
            <a:schemeClr val="accent2"/>
          </a:solidFill>
          <a:latin typeface="Century Gothic"/>
          <a:ea typeface="+mn-ea"/>
          <a:cs typeface="Century Gothic"/>
        </a:defRPr>
      </a:lvl2pPr>
      <a:lvl3pPr marL="515938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/>
          <a:ea typeface="+mn-ea"/>
          <a:cs typeface="Century Gothic"/>
        </a:defRPr>
      </a:lvl3pPr>
      <a:lvl4pPr marL="795338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tabLst/>
        <a:defRPr sz="1800" kern="1200">
          <a:solidFill>
            <a:srgbClr val="138E91"/>
          </a:solidFill>
          <a:latin typeface="Century Gothic"/>
          <a:ea typeface="+mn-ea"/>
          <a:cs typeface="Century Gothic"/>
        </a:defRPr>
      </a:lvl4pPr>
      <a:lvl5pPr marL="1023938" indent="-228600" algn="l" defTabSz="1082675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Century Gothic"/>
          <a:ea typeface="+mn-ea"/>
          <a:cs typeface="Century Gothic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>
              <a:lnSpc>
                <a:spcPts val="4400"/>
              </a:lnSpc>
            </a:pPr>
            <a:r>
              <a:rPr lang="en-US" sz="3600" b="1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Tanzania Budget 2016/17: Analysis of the Health Allocation</a:t>
            </a:r>
            <a:endParaRPr lang="en-US" sz="36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36848"/>
            <a:ext cx="6400800" cy="15240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HP+ Tanzania</a:t>
            </a:r>
          </a:p>
          <a:p>
            <a:r>
              <a:rPr lang="en-US" sz="2400" b="1" dirty="0" smtClean="0"/>
              <a:t>October 2016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2349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" y="1359590"/>
            <a:ext cx="8174735" cy="488754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HP+ examined trends in the final FY 2016/17 budget allocations for health and patterns of distribution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Builds on prior analysis completed under HPP for FY 2015/16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Findings can be used to advocate for efficient and effective budget allocations for health and shared with decision makers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0"/>
            <a:ext cx="5181600" cy="1212968"/>
          </a:xfrm>
        </p:spPr>
        <p:txBody>
          <a:bodyPr anchor="ctr"/>
          <a:lstStyle/>
          <a:p>
            <a:r>
              <a:rPr lang="en-US" sz="3200" dirty="0" smtClean="0"/>
              <a:t>Analysis Objectives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317" y="4071962"/>
            <a:ext cx="2560499" cy="238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1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406" y="191660"/>
            <a:ext cx="6188850" cy="1207372"/>
          </a:xfrm>
        </p:spPr>
        <p:txBody>
          <a:bodyPr anchor="t"/>
          <a:lstStyle/>
          <a:p>
            <a:pPr>
              <a:lnSpc>
                <a:spcPts val="3500"/>
              </a:lnSpc>
            </a:pPr>
            <a:r>
              <a:rPr lang="en-US" sz="2800" dirty="0" smtClean="0"/>
              <a:t>Percentage of Tanzania’s National Budget Allocation to Health 2007-2017</a:t>
            </a:r>
            <a:endParaRPr lang="en-US" sz="2800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052686828"/>
              </p:ext>
            </p:extLst>
          </p:nvPr>
        </p:nvGraphicFramePr>
        <p:xfrm>
          <a:off x="210311" y="1561711"/>
          <a:ext cx="8210357" cy="4572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1990" y="6203041"/>
            <a:ext cx="8080702" cy="4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Source: MOFP Budget Books (include estimate of Government contribution to the NHIF)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CFS: Consolidate Fund Services for mandatory debt repayments, GOT contribution to pension funds, and other expenditures</a:t>
            </a:r>
          </a:p>
        </p:txBody>
      </p:sp>
    </p:spTree>
    <p:extLst>
      <p:ext uri="{BB962C8B-B14F-4D97-AF65-F5344CB8AC3E}">
        <p14:creationId xmlns:p14="http://schemas.microsoft.com/office/powerpoint/2010/main" val="58156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406" y="191660"/>
            <a:ext cx="6188850" cy="1207372"/>
          </a:xfrm>
        </p:spPr>
        <p:txBody>
          <a:bodyPr anchor="t"/>
          <a:lstStyle/>
          <a:p>
            <a:pPr>
              <a:lnSpc>
                <a:spcPts val="3500"/>
              </a:lnSpc>
            </a:pPr>
            <a:r>
              <a:rPr lang="en-US" sz="2800" dirty="0" smtClean="0"/>
              <a:t>Domestic share of GOT Health Budget Increasing 2010-2017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68700" y="6373368"/>
            <a:ext cx="7492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smtClean="0"/>
              <a:t>MOFP Budget Volumes</a:t>
            </a:r>
            <a:endParaRPr lang="en-US" sz="1200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226271313"/>
              </p:ext>
            </p:extLst>
          </p:nvPr>
        </p:nvGraphicFramePr>
        <p:xfrm>
          <a:off x="568700" y="1536192"/>
          <a:ext cx="8054091" cy="483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940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43393" y="6289161"/>
            <a:ext cx="7492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All values are net of CDGEC (Vote 53). Health basket fund values for regions and below have been accounted for.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752494290"/>
              </p:ext>
            </p:extLst>
          </p:nvPr>
        </p:nvGraphicFramePr>
        <p:xfrm>
          <a:off x="201168" y="1399031"/>
          <a:ext cx="8577072" cy="4798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431406" y="191660"/>
            <a:ext cx="6188850" cy="12073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400" b="0" kern="1200">
                <a:solidFill>
                  <a:schemeClr val="tx2"/>
                </a:solidFill>
                <a:latin typeface="Century Gothic" panose="020B0502020202020204" pitchFamily="34" charset="0"/>
                <a:ea typeface="+mj-ea"/>
                <a:cs typeface="Century Gothic"/>
              </a:defRPr>
            </a:lvl1pPr>
          </a:lstStyle>
          <a:p>
            <a:pPr>
              <a:lnSpc>
                <a:spcPts val="3500"/>
              </a:lnSpc>
            </a:pPr>
            <a:r>
              <a:rPr lang="en-US" sz="2800" dirty="0" smtClean="0"/>
              <a:t>Slight Increase in Total Allocation to Health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2235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19" y="182516"/>
            <a:ext cx="5691116" cy="1035547"/>
          </a:xfrm>
        </p:spPr>
        <p:txBody>
          <a:bodyPr anchor="t"/>
          <a:lstStyle/>
          <a:p>
            <a:pPr>
              <a:lnSpc>
                <a:spcPts val="3500"/>
              </a:lnSpc>
            </a:pPr>
            <a:r>
              <a:rPr lang="en-US" sz="2800" dirty="0" smtClean="0"/>
              <a:t>Disaggregation of MOHCDGEC</a:t>
            </a:r>
            <a:br>
              <a:rPr lang="en-US" sz="2800" dirty="0" smtClean="0"/>
            </a:br>
            <a:r>
              <a:rPr lang="en-US" sz="2800" dirty="0" smtClean="0"/>
              <a:t>Budget Votes </a:t>
            </a:r>
            <a:r>
              <a:rPr lang="en-US" sz="2800" i="1" dirty="0" smtClean="0"/>
              <a:t>(Health only)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09683" y="6395636"/>
            <a:ext cx="7492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All values are net of CDGEC (Vote 53).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809295339"/>
              </p:ext>
            </p:extLst>
          </p:nvPr>
        </p:nvGraphicFramePr>
        <p:xfrm>
          <a:off x="265176" y="1463040"/>
          <a:ext cx="8403335" cy="4782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0154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30" y="246524"/>
            <a:ext cx="5691116" cy="1035547"/>
          </a:xfrm>
        </p:spPr>
        <p:txBody>
          <a:bodyPr anchor="t"/>
          <a:lstStyle/>
          <a:p>
            <a:pPr>
              <a:lnSpc>
                <a:spcPts val="3500"/>
              </a:lnSpc>
            </a:pPr>
            <a:r>
              <a:rPr lang="en-US" sz="2800" dirty="0" smtClean="0"/>
              <a:t>Disaggregation: MOHCDGEC’s</a:t>
            </a:r>
            <a:br>
              <a:rPr lang="en-US" sz="2800" dirty="0" smtClean="0"/>
            </a:br>
            <a:r>
              <a:rPr lang="en-US" sz="2800" dirty="0" smtClean="0"/>
              <a:t>Development Vote </a:t>
            </a:r>
            <a:r>
              <a:rPr lang="en-US" sz="2800" i="1" dirty="0" smtClean="0"/>
              <a:t>(domestic)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16939" y="6253923"/>
            <a:ext cx="7492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All values are net of CDGEC (Vote 53).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815673711"/>
              </p:ext>
            </p:extLst>
          </p:nvPr>
        </p:nvGraphicFramePr>
        <p:xfrm>
          <a:off x="320040" y="1426464"/>
          <a:ext cx="8357616" cy="4965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074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542" y="191661"/>
            <a:ext cx="6207138" cy="902941"/>
          </a:xfrm>
        </p:spPr>
        <p:txBody>
          <a:bodyPr anchor="t"/>
          <a:lstStyle/>
          <a:p>
            <a:pPr>
              <a:lnSpc>
                <a:spcPts val="3500"/>
              </a:lnSpc>
            </a:pPr>
            <a:r>
              <a:rPr lang="en-US" sz="2800" dirty="0"/>
              <a:t>New allocation to health supplies, infrastructure, &amp;</a:t>
            </a:r>
            <a:r>
              <a:rPr lang="en-US" sz="2800" dirty="0" smtClean="0"/>
              <a:t> </a:t>
            </a:r>
            <a:r>
              <a:rPr lang="en-US" sz="2800" dirty="0"/>
              <a:t>commodities</a:t>
            </a:r>
            <a:endParaRPr lang="en-US" sz="2400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885563962"/>
              </p:ext>
            </p:extLst>
          </p:nvPr>
        </p:nvGraphicFramePr>
        <p:xfrm>
          <a:off x="118872" y="1371601"/>
          <a:ext cx="8778240" cy="495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2648" y="6325737"/>
            <a:ext cx="7492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Breakdown provided by the Chief Pharmacist at MOHCDGEC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36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192342"/>
            <a:ext cx="5632704" cy="1197546"/>
          </a:xfr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dirty="0" smtClean="0"/>
              <a:t>Insufficient Disbursements made to MSD FY 2016/17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1764792"/>
            <a:ext cx="8074153" cy="481888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 smtClean="0">
                <a:solidFill>
                  <a:schemeClr val="tx2"/>
                </a:solidFill>
              </a:rPr>
              <a:t>TZS 85.12 billion </a:t>
            </a:r>
            <a:r>
              <a:rPr lang="en-US" sz="1900" dirty="0" smtClean="0"/>
              <a:t>to clear outstanding amount at MSD and </a:t>
            </a:r>
            <a:r>
              <a:rPr lang="en-US" sz="1900" b="1" dirty="0" smtClean="0">
                <a:solidFill>
                  <a:schemeClr val="tx2"/>
                </a:solidFill>
              </a:rPr>
              <a:t>TZS 35 billion </a:t>
            </a:r>
            <a:r>
              <a:rPr lang="en-US" sz="1900" dirty="0" smtClean="0"/>
              <a:t>allocated for ongoing PSM needs at PSM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 smtClean="0"/>
              <a:t>Only </a:t>
            </a:r>
            <a:r>
              <a:rPr lang="en-US" sz="1900" b="1" dirty="0" smtClean="0">
                <a:solidFill>
                  <a:schemeClr val="tx2"/>
                </a:solidFill>
              </a:rPr>
              <a:t>TZS 20 billion </a:t>
            </a:r>
            <a:r>
              <a:rPr lang="en-US" sz="1900" dirty="0" smtClean="0"/>
              <a:t>has been disbursed this FY to repay MSD arrears. MSD is negotiating with the Treasury on a fixed payment schedule</a:t>
            </a:r>
            <a:r>
              <a:rPr lang="en-US" sz="1600" dirty="0">
                <a:solidFill>
                  <a:schemeClr val="tx2"/>
                </a:solidFill>
              </a:rPr>
              <a:t>	</a:t>
            </a:r>
            <a:endParaRPr lang="en-US" sz="1600" dirty="0" smtClean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 smtClean="0"/>
              <a:t>Sikika reported there is currently a critical shortage of health commodities and </a:t>
            </a:r>
            <a:r>
              <a:rPr lang="en-US" sz="2000" dirty="0" smtClean="0"/>
              <a:t>that </a:t>
            </a:r>
            <a:r>
              <a:rPr lang="en-US" sz="2000" b="1" dirty="0">
                <a:solidFill>
                  <a:schemeClr val="tx2"/>
                </a:solidFill>
              </a:rPr>
              <a:t>47% </a:t>
            </a:r>
            <a:r>
              <a:rPr lang="en-US" sz="2000" dirty="0"/>
              <a:t>of items in </a:t>
            </a:r>
            <a:r>
              <a:rPr lang="en-US" sz="2000" dirty="0" smtClean="0"/>
              <a:t>the MSD </a:t>
            </a:r>
            <a:r>
              <a:rPr lang="en-US" sz="2000" dirty="0"/>
              <a:t>medicines catalogue were out of stock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9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628650" lvl="1" indent="-34290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317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46622"/>
            <a:ext cx="5181600" cy="1212968"/>
          </a:xfrm>
        </p:spPr>
        <p:txBody>
          <a:bodyPr anchor="ctr"/>
          <a:lstStyle/>
          <a:p>
            <a:r>
              <a:rPr lang="en-US" sz="3200" dirty="0" smtClean="0"/>
              <a:t>Summary of trends in TZ Health Budgets 2016/17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52" y="1581912"/>
            <a:ext cx="8174735" cy="488754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MOHCDGEC budget relatively flat, with internal changes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Overall </a:t>
            </a:r>
            <a:r>
              <a:rPr lang="en-US" sz="2000" b="1" dirty="0" smtClean="0">
                <a:solidFill>
                  <a:schemeClr val="tx2"/>
                </a:solidFill>
              </a:rPr>
              <a:t>recurrent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budget </a:t>
            </a:r>
            <a:r>
              <a:rPr lang="en-US" sz="2000" b="1" u="sng" dirty="0" smtClean="0">
                <a:solidFill>
                  <a:schemeClr val="tx2"/>
                </a:solidFill>
              </a:rPr>
              <a:t>de</a:t>
            </a:r>
            <a:r>
              <a:rPr lang="en-US" sz="2000" b="1" u="sng" dirty="0" smtClean="0">
                <a:solidFill>
                  <a:schemeClr val="tx2"/>
                </a:solidFill>
              </a:rPr>
              <a:t>creased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>
                <a:solidFill>
                  <a:schemeClr val="tx2"/>
                </a:solidFill>
              </a:rPr>
              <a:t>by </a:t>
            </a:r>
            <a:r>
              <a:rPr lang="en-US" sz="2000" b="1" dirty="0" smtClean="0">
                <a:solidFill>
                  <a:schemeClr val="tx2"/>
                </a:solidFill>
              </a:rPr>
              <a:t>3</a:t>
            </a:r>
            <a:r>
              <a:rPr lang="en-US" sz="2000" b="1" dirty="0">
                <a:solidFill>
                  <a:schemeClr val="tx2"/>
                </a:solidFill>
              </a:rPr>
              <a:t>3</a:t>
            </a:r>
            <a:r>
              <a:rPr lang="en-US" sz="2000" b="1" dirty="0" smtClean="0">
                <a:solidFill>
                  <a:schemeClr val="tx2"/>
                </a:solidFill>
              </a:rPr>
              <a:t>% </a:t>
            </a:r>
            <a:r>
              <a:rPr lang="en-US" sz="2000" dirty="0" smtClean="0"/>
              <a:t>for MOHCDGEC, PO-RALG, TACAIDS and Regions (local + foreign</a:t>
            </a:r>
            <a:r>
              <a:rPr lang="en-US" sz="2000" dirty="0" smtClean="0"/>
              <a:t>)</a:t>
            </a:r>
          </a:p>
          <a:p>
            <a:pPr marL="62865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Could be result of President Magufuli’s austerity measures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Similar scope of </a:t>
            </a:r>
            <a:r>
              <a:rPr lang="en-US" sz="2000" b="1" dirty="0" smtClean="0">
                <a:solidFill>
                  <a:schemeClr val="tx2"/>
                </a:solidFill>
              </a:rPr>
              <a:t>development </a:t>
            </a:r>
            <a:r>
              <a:rPr lang="en-US" sz="2000" b="1" dirty="0" smtClean="0">
                <a:solidFill>
                  <a:schemeClr val="tx2"/>
                </a:solidFill>
              </a:rPr>
              <a:t>budget </a:t>
            </a:r>
            <a:r>
              <a:rPr lang="en-US" sz="2000" b="1" u="sng" dirty="0" smtClean="0">
                <a:solidFill>
                  <a:schemeClr val="tx2"/>
                </a:solidFill>
              </a:rPr>
              <a:t>increased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by </a:t>
            </a:r>
            <a:r>
              <a:rPr lang="en-US" sz="2000" b="1" dirty="0" smtClean="0">
                <a:solidFill>
                  <a:schemeClr val="tx2"/>
                </a:solidFill>
              </a:rPr>
              <a:t>39%</a:t>
            </a:r>
            <a:endParaRPr lang="en-US" sz="2000" b="1" dirty="0" smtClean="0">
              <a:solidFill>
                <a:schemeClr val="tx2"/>
              </a:solidFill>
            </a:endParaRPr>
          </a:p>
          <a:p>
            <a:pPr marL="62865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Overall domestic development budget increased by 189%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</a:rPr>
              <a:t>I</a:t>
            </a:r>
            <a:r>
              <a:rPr lang="en-US" sz="2000" b="1" dirty="0" smtClean="0">
                <a:solidFill>
                  <a:schemeClr val="tx2"/>
                </a:solidFill>
              </a:rPr>
              <a:t>ncrease </a:t>
            </a:r>
            <a:r>
              <a:rPr lang="en-US" sz="2000" b="1" dirty="0" smtClean="0">
                <a:solidFill>
                  <a:schemeClr val="tx2"/>
                </a:solidFill>
              </a:rPr>
              <a:t>in domestic allocation to MOHCDGEC </a:t>
            </a:r>
            <a:r>
              <a:rPr lang="en-US" sz="2000" b="1" dirty="0" smtClean="0">
                <a:solidFill>
                  <a:schemeClr val="tx2"/>
                </a:solidFill>
              </a:rPr>
              <a:t>development vote </a:t>
            </a:r>
            <a:r>
              <a:rPr lang="en-US" sz="2000" b="1" dirty="0" smtClean="0">
                <a:solidFill>
                  <a:schemeClr val="tx2"/>
                </a:solidFill>
              </a:rPr>
              <a:t>by 372%</a:t>
            </a:r>
          </a:p>
          <a:p>
            <a:pPr marL="62865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Fall in foreign allocation on MOHCDGEC dev. vote by 47%</a:t>
            </a:r>
          </a:p>
          <a:p>
            <a:pPr marL="628650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Mostly explained by nearly 200 billion planned phase down in GFATM funding</a:t>
            </a:r>
          </a:p>
        </p:txBody>
      </p:sp>
    </p:spTree>
    <p:extLst>
      <p:ext uri="{BB962C8B-B14F-4D97-AF65-F5344CB8AC3E}">
        <p14:creationId xmlns:p14="http://schemas.microsoft.com/office/powerpoint/2010/main" val="13676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036964" y="2105009"/>
            <a:ext cx="7070071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Thank You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FD99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74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HPP EOP">
      <a:dk1>
        <a:sysClr val="windowText" lastClr="000000"/>
      </a:dk1>
      <a:lt1>
        <a:sysClr val="window" lastClr="FFFFFF"/>
      </a:lt1>
      <a:dk2>
        <a:srgbClr val="375FAC"/>
      </a:dk2>
      <a:lt2>
        <a:srgbClr val="FFFFFF"/>
      </a:lt2>
      <a:accent1>
        <a:srgbClr val="E0AD21"/>
      </a:accent1>
      <a:accent2>
        <a:srgbClr val="138E91"/>
      </a:accent2>
      <a:accent3>
        <a:srgbClr val="C65345"/>
      </a:accent3>
      <a:accent4>
        <a:srgbClr val="663B5E"/>
      </a:accent4>
      <a:accent5>
        <a:srgbClr val="00487A"/>
      </a:accent5>
      <a:accent6>
        <a:srgbClr val="0082A8"/>
      </a:accent6>
      <a:hlink>
        <a:srgbClr val="000000"/>
      </a:hlink>
      <a:folHlink>
        <a:srgbClr val="0E7D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991D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1388</TotalTime>
  <Words>854</Words>
  <Application>Microsoft Office PowerPoint</Application>
  <PresentationFormat>On-screen Show (4:3)</PresentationFormat>
  <Paragraphs>95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Cambria</vt:lpstr>
      <vt:lpstr>Century Gothic</vt:lpstr>
      <vt:lpstr>Wingdings</vt:lpstr>
      <vt:lpstr>Office Theme</vt:lpstr>
      <vt:lpstr>Tanzania Budget 2016/17: Analysis of the Health Allocation</vt:lpstr>
      <vt:lpstr>Analysis Objectives</vt:lpstr>
      <vt:lpstr>Percentage of Tanzania’s National Budget Allocation to Health 2007-2017</vt:lpstr>
      <vt:lpstr>Domestic share of GOT Health Budget Increasing 2010-2017</vt:lpstr>
      <vt:lpstr>PowerPoint Presentation</vt:lpstr>
      <vt:lpstr>Disaggregation of MOHCDGEC Budget Votes (Health only)</vt:lpstr>
      <vt:lpstr>Disaggregation: MOHCDGEC’s Development Vote (domestic)</vt:lpstr>
      <vt:lpstr>New allocation to health supplies, infrastructure, &amp; commodities</vt:lpstr>
      <vt:lpstr>Insufficient Disbursements made to MSD FY 2016/17</vt:lpstr>
      <vt:lpstr>Summary of trends in TZ Health Budgets 2016/17</vt:lpstr>
      <vt:lpstr>PowerPoint Presentation</vt:lpstr>
    </vt:vector>
  </TitlesOfParts>
  <Company>Futures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Suneeta Sharma</dc:creator>
  <cp:lastModifiedBy>Lee, Bryant</cp:lastModifiedBy>
  <cp:revision>193</cp:revision>
  <cp:lastPrinted>2015-09-30T17:02:15Z</cp:lastPrinted>
  <dcterms:created xsi:type="dcterms:W3CDTF">2015-08-28T20:04:52Z</dcterms:created>
  <dcterms:modified xsi:type="dcterms:W3CDTF">2016-10-27T06:30:56Z</dcterms:modified>
</cp:coreProperties>
</file>