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ppt/drawings/drawing1.xml" ContentType="application/vnd.openxmlformats-officedocument.drawingml.chartshape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24"/>
  </p:notesMasterIdLst>
  <p:handoutMasterIdLst>
    <p:handoutMasterId r:id="rId25"/>
  </p:handoutMasterIdLst>
  <p:sldIdLst>
    <p:sldId id="378" r:id="rId2"/>
    <p:sldId id="382" r:id="rId3"/>
    <p:sldId id="347" r:id="rId4"/>
    <p:sldId id="307" r:id="rId5"/>
    <p:sldId id="379" r:id="rId6"/>
    <p:sldId id="381" r:id="rId7"/>
    <p:sldId id="360" r:id="rId8"/>
    <p:sldId id="361" r:id="rId9"/>
    <p:sldId id="348" r:id="rId10"/>
    <p:sldId id="376" r:id="rId11"/>
    <p:sldId id="377" r:id="rId12"/>
    <p:sldId id="368" r:id="rId13"/>
    <p:sldId id="369" r:id="rId14"/>
    <p:sldId id="371" r:id="rId15"/>
    <p:sldId id="372" r:id="rId16"/>
    <p:sldId id="373" r:id="rId17"/>
    <p:sldId id="374" r:id="rId18"/>
    <p:sldId id="375" r:id="rId19"/>
    <p:sldId id="367" r:id="rId20"/>
    <p:sldId id="384" r:id="rId21"/>
    <p:sldId id="380" r:id="rId22"/>
    <p:sldId id="273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7228"/>
    <a:srgbClr val="3263AE"/>
    <a:srgbClr val="313A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820" autoAdjust="0"/>
    <p:restoredTop sz="93470" autoAdjust="0"/>
  </p:normalViewPr>
  <p:slideViewPr>
    <p:cSldViewPr snapToGrid="0" snapToObjects="1">
      <p:cViewPr varScale="1">
        <p:scale>
          <a:sx n="83" d="100"/>
          <a:sy n="83" d="100"/>
        </p:scale>
        <p:origin x="11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1" d="100"/>
          <a:sy n="81" d="100"/>
        </p:scale>
        <p:origin x="3396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Chart%20in%20Microsoft%20PowerPoint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CBarker\Dropbox\OneHealth%20Tanzania\Report\Charts\Fiscal%20space%20scenario%20comparison.xlsx" TargetMode="External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'[Chart in Microsoft PowerPoint]Ratios'!$B$3</c:f>
              <c:strCache>
                <c:ptCount val="1"/>
                <c:pt idx="0">
                  <c:v>GGHE as % of GGE (in-country sources, excl. CFS)</c:v>
                </c:pt>
              </c:strCache>
            </c:strRef>
          </c:tx>
          <c:spPr>
            <a:ln>
              <a:solidFill>
                <a:srgbClr val="FFC000"/>
              </a:solidFill>
            </a:ln>
          </c:spPr>
          <c:marker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</c:marker>
          <c:dLbls>
            <c:dLbl>
              <c:idx val="10"/>
              <c:layout/>
              <c:tx>
                <c:rich>
                  <a:bodyPr/>
                  <a:lstStyle/>
                  <a:p>
                    <a:r>
                      <a:rPr lang="en-US" smtClean="0"/>
                      <a:t>9.5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'[Chart in Microsoft PowerPoint]Ratios'!$C$2:$M$2</c:f>
              <c:strCache>
                <c:ptCount val="11"/>
                <c:pt idx="0">
                  <c:v>2006/07</c:v>
                </c:pt>
                <c:pt idx="1">
                  <c:v>2007/08</c:v>
                </c:pt>
                <c:pt idx="2">
                  <c:v>2008/09</c:v>
                </c:pt>
                <c:pt idx="3">
                  <c:v>2009/10</c:v>
                </c:pt>
                <c:pt idx="4">
                  <c:v>2010/11</c:v>
                </c:pt>
                <c:pt idx="5">
                  <c:v>2011/12</c:v>
                </c:pt>
                <c:pt idx="6">
                  <c:v>2012/13</c:v>
                </c:pt>
                <c:pt idx="7">
                  <c:v>2013/14</c:v>
                </c:pt>
                <c:pt idx="8">
                  <c:v>2014/15</c:v>
                </c:pt>
                <c:pt idx="9">
                  <c:v>2015/16</c:v>
                </c:pt>
                <c:pt idx="10">
                  <c:v>2016/17</c:v>
                </c:pt>
              </c:strCache>
            </c:strRef>
          </c:cat>
          <c:val>
            <c:numRef>
              <c:f>'[Chart in Microsoft PowerPoint]Ratios'!$C$3:$M$3</c:f>
              <c:numCache>
                <c:formatCode>General</c:formatCode>
                <c:ptCount val="11"/>
                <c:pt idx="0">
                  <c:v>11.6</c:v>
                </c:pt>
                <c:pt idx="1">
                  <c:v>11.3</c:v>
                </c:pt>
                <c:pt idx="2">
                  <c:v>11.1</c:v>
                </c:pt>
                <c:pt idx="3">
                  <c:v>11.6</c:v>
                </c:pt>
                <c:pt idx="4">
                  <c:v>12.3</c:v>
                </c:pt>
                <c:pt idx="5">
                  <c:v>10.4</c:v>
                </c:pt>
                <c:pt idx="6">
                  <c:v>10.199999999999999</c:v>
                </c:pt>
                <c:pt idx="7">
                  <c:v>10</c:v>
                </c:pt>
                <c:pt idx="8">
                  <c:v>10.3</c:v>
                </c:pt>
                <c:pt idx="9">
                  <c:v>11.3</c:v>
                </c:pt>
                <c:pt idx="10">
                  <c:v>9.1999999999999993</c:v>
                </c:pt>
              </c:numCache>
            </c:numRef>
          </c:val>
          <c:smooth val="0"/>
        </c:ser>
        <c:ser>
          <c:idx val="3"/>
          <c:order val="1"/>
          <c:tx>
            <c:strRef>
              <c:f>'[Chart in Microsoft PowerPoint]Ratios'!$B$4</c:f>
              <c:strCache>
                <c:ptCount val="1"/>
                <c:pt idx="0">
                  <c:v>GGHE as % of GGE (in-country sources, incl. CFS)</c:v>
                </c:pt>
              </c:strCache>
            </c:strRef>
          </c:tx>
          <c:spPr>
            <a:ln>
              <a:solidFill>
                <a:schemeClr val="tx2"/>
              </a:solidFill>
              <a:prstDash val="solid"/>
            </a:ln>
          </c:spPr>
          <c:marker>
            <c:symbol val="circle"/>
            <c:size val="7"/>
            <c:spPr>
              <a:solidFill>
                <a:schemeClr val="tx2"/>
              </a:solidFill>
              <a:ln>
                <a:solidFill>
                  <a:schemeClr val="tx2"/>
                </a:solidFill>
                <a:prstDash val="solid"/>
              </a:ln>
            </c:spPr>
          </c:marker>
          <c:dLbls>
            <c:dLbl>
              <c:idx val="10"/>
              <c:layout/>
              <c:tx>
                <c:rich>
                  <a:bodyPr/>
                  <a:lstStyle/>
                  <a:p>
                    <a:r>
                      <a:rPr lang="en-US" smtClean="0"/>
                      <a:t>7.0</a:t>
                    </a:r>
                    <a:endParaRPr lang="en-US"/>
                  </a:p>
                </c:rich>
              </c:tx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'[Chart in Microsoft PowerPoint]Ratios'!$C$2:$M$2</c:f>
              <c:strCache>
                <c:ptCount val="11"/>
                <c:pt idx="0">
                  <c:v>2006/07</c:v>
                </c:pt>
                <c:pt idx="1">
                  <c:v>2007/08</c:v>
                </c:pt>
                <c:pt idx="2">
                  <c:v>2008/09</c:v>
                </c:pt>
                <c:pt idx="3">
                  <c:v>2009/10</c:v>
                </c:pt>
                <c:pt idx="4">
                  <c:v>2010/11</c:v>
                </c:pt>
                <c:pt idx="5">
                  <c:v>2011/12</c:v>
                </c:pt>
                <c:pt idx="6">
                  <c:v>2012/13</c:v>
                </c:pt>
                <c:pt idx="7">
                  <c:v>2013/14</c:v>
                </c:pt>
                <c:pt idx="8">
                  <c:v>2014/15</c:v>
                </c:pt>
                <c:pt idx="9">
                  <c:v>2015/16</c:v>
                </c:pt>
                <c:pt idx="10">
                  <c:v>2016/17</c:v>
                </c:pt>
              </c:strCache>
            </c:strRef>
          </c:cat>
          <c:val>
            <c:numRef>
              <c:f>'[Chart in Microsoft PowerPoint]Ratios'!$C$4:$M$4</c:f>
              <c:numCache>
                <c:formatCode>General</c:formatCode>
                <c:ptCount val="11"/>
                <c:pt idx="0">
                  <c:v>10.5</c:v>
                </c:pt>
                <c:pt idx="1">
                  <c:v>10.3</c:v>
                </c:pt>
                <c:pt idx="2">
                  <c:v>10</c:v>
                </c:pt>
                <c:pt idx="3">
                  <c:v>9.6999999999999993</c:v>
                </c:pt>
                <c:pt idx="4">
                  <c:v>10.5</c:v>
                </c:pt>
                <c:pt idx="5">
                  <c:v>8.9</c:v>
                </c:pt>
                <c:pt idx="6">
                  <c:v>9.4</c:v>
                </c:pt>
                <c:pt idx="7">
                  <c:v>9.3000000000000007</c:v>
                </c:pt>
                <c:pt idx="8">
                  <c:v>9.4</c:v>
                </c:pt>
                <c:pt idx="9">
                  <c:v>8.1</c:v>
                </c:pt>
                <c:pt idx="10">
                  <c:v>6.7</c:v>
                </c:pt>
              </c:numCache>
            </c:numRef>
          </c:val>
          <c:smooth val="0"/>
        </c:ser>
        <c:ser>
          <c:idx val="1"/>
          <c:order val="2"/>
          <c:tx>
            <c:strRef>
              <c:f>'[Chart in Microsoft PowerPoint]Ratios'!$B$5</c:f>
              <c:strCache>
                <c:ptCount val="1"/>
                <c:pt idx="0">
                  <c:v>GGHE as % of GDP (in-country sources)</c:v>
                </c:pt>
              </c:strCache>
            </c:strRef>
          </c:tx>
          <c:spPr>
            <a:ln>
              <a:solidFill>
                <a:schemeClr val="accent6">
                  <a:lumMod val="75000"/>
                </a:schemeClr>
              </a:solidFill>
              <a:prstDash val="solid"/>
            </a:ln>
          </c:spPr>
          <c:marker>
            <c:spPr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  <a:prstDash val="solid"/>
              </a:ln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'[Chart in Microsoft PowerPoint]Ratios'!$C$2:$M$2</c:f>
              <c:strCache>
                <c:ptCount val="11"/>
                <c:pt idx="0">
                  <c:v>2006/07</c:v>
                </c:pt>
                <c:pt idx="1">
                  <c:v>2007/08</c:v>
                </c:pt>
                <c:pt idx="2">
                  <c:v>2008/09</c:v>
                </c:pt>
                <c:pt idx="3">
                  <c:v>2009/10</c:v>
                </c:pt>
                <c:pt idx="4">
                  <c:v>2010/11</c:v>
                </c:pt>
                <c:pt idx="5">
                  <c:v>2011/12</c:v>
                </c:pt>
                <c:pt idx="6">
                  <c:v>2012/13</c:v>
                </c:pt>
                <c:pt idx="7">
                  <c:v>2013/14</c:v>
                </c:pt>
                <c:pt idx="8">
                  <c:v>2014/15</c:v>
                </c:pt>
                <c:pt idx="9">
                  <c:v>2015/16</c:v>
                </c:pt>
                <c:pt idx="10">
                  <c:v>2016/17</c:v>
                </c:pt>
              </c:strCache>
            </c:strRef>
          </c:cat>
          <c:val>
            <c:numRef>
              <c:f>'[Chart in Microsoft PowerPoint]Ratios'!$C$5:$M$5</c:f>
              <c:numCache>
                <c:formatCode>General</c:formatCode>
                <c:ptCount val="11"/>
                <c:pt idx="5" formatCode="0.0">
                  <c:v>1.9679587664294034</c:v>
                </c:pt>
                <c:pt idx="6" formatCode="0.0">
                  <c:v>1.81668974689481</c:v>
                </c:pt>
                <c:pt idx="7" formatCode="0.0">
                  <c:v>1.7211255618500492</c:v>
                </c:pt>
                <c:pt idx="8" formatCode="0.0">
                  <c:v>1.6317061032975106</c:v>
                </c:pt>
                <c:pt idx="9" formatCode="0.0">
                  <c:v>1.9342912909652461</c:v>
                </c:pt>
                <c:pt idx="10" formatCode="0.0">
                  <c:v>2.0495339833841548</c:v>
                </c:pt>
              </c:numCache>
            </c:numRef>
          </c:val>
          <c:smooth val="0"/>
        </c:ser>
        <c:ser>
          <c:idx val="2"/>
          <c:order val="3"/>
          <c:tx>
            <c:strRef>
              <c:f>'[Chart in Microsoft PowerPoint]Ratios'!$B$6</c:f>
              <c:strCache>
                <c:ptCount val="1"/>
                <c:pt idx="0">
                  <c:v>% GDP target</c:v>
                </c:pt>
              </c:strCache>
            </c:strRef>
          </c:tx>
          <c:spPr>
            <a:ln>
              <a:solidFill>
                <a:srgbClr val="C00000"/>
              </a:solidFill>
              <a:prstDash val="dash"/>
            </a:ln>
          </c:spPr>
          <c:marker>
            <c:symbol val="none"/>
          </c:marker>
          <c:cat>
            <c:strRef>
              <c:f>'[Chart in Microsoft PowerPoint]Ratios'!$C$2:$M$2</c:f>
              <c:strCache>
                <c:ptCount val="11"/>
                <c:pt idx="0">
                  <c:v>2006/07</c:v>
                </c:pt>
                <c:pt idx="1">
                  <c:v>2007/08</c:v>
                </c:pt>
                <c:pt idx="2">
                  <c:v>2008/09</c:v>
                </c:pt>
                <c:pt idx="3">
                  <c:v>2009/10</c:v>
                </c:pt>
                <c:pt idx="4">
                  <c:v>2010/11</c:v>
                </c:pt>
                <c:pt idx="5">
                  <c:v>2011/12</c:v>
                </c:pt>
                <c:pt idx="6">
                  <c:v>2012/13</c:v>
                </c:pt>
                <c:pt idx="7">
                  <c:v>2013/14</c:v>
                </c:pt>
                <c:pt idx="8">
                  <c:v>2014/15</c:v>
                </c:pt>
                <c:pt idx="9">
                  <c:v>2015/16</c:v>
                </c:pt>
                <c:pt idx="10">
                  <c:v>2016/17</c:v>
                </c:pt>
              </c:strCache>
            </c:strRef>
          </c:cat>
          <c:val>
            <c:numRef>
              <c:f>'[Chart in Microsoft PowerPoint]Ratios'!$C$6:$M$6</c:f>
              <c:numCache>
                <c:formatCode>General</c:formatCode>
                <c:ptCount val="11"/>
                <c:pt idx="5" formatCode="0.00">
                  <c:v>5</c:v>
                </c:pt>
                <c:pt idx="6" formatCode="0.00">
                  <c:v>5</c:v>
                </c:pt>
                <c:pt idx="7" formatCode="0.00">
                  <c:v>5</c:v>
                </c:pt>
                <c:pt idx="8" formatCode="0.00">
                  <c:v>5</c:v>
                </c:pt>
                <c:pt idx="9" formatCode="0.00">
                  <c:v>5</c:v>
                </c:pt>
                <c:pt idx="10" formatCode="0.00">
                  <c:v>5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'[Chart in Microsoft PowerPoint]Ratios'!$B$7</c:f>
              <c:strCache>
                <c:ptCount val="1"/>
                <c:pt idx="0">
                  <c:v>% Abuja target</c:v>
                </c:pt>
              </c:strCache>
            </c:strRef>
          </c:tx>
          <c:spPr>
            <a:ln>
              <a:solidFill>
                <a:srgbClr val="C00000"/>
              </a:solidFill>
              <a:prstDash val="dash"/>
            </a:ln>
          </c:spPr>
          <c:marker>
            <c:symbol val="none"/>
          </c:marker>
          <c:cat>
            <c:strRef>
              <c:f>'[Chart in Microsoft PowerPoint]Ratios'!$C$2:$M$2</c:f>
              <c:strCache>
                <c:ptCount val="11"/>
                <c:pt idx="0">
                  <c:v>2006/07</c:v>
                </c:pt>
                <c:pt idx="1">
                  <c:v>2007/08</c:v>
                </c:pt>
                <c:pt idx="2">
                  <c:v>2008/09</c:v>
                </c:pt>
                <c:pt idx="3">
                  <c:v>2009/10</c:v>
                </c:pt>
                <c:pt idx="4">
                  <c:v>2010/11</c:v>
                </c:pt>
                <c:pt idx="5">
                  <c:v>2011/12</c:v>
                </c:pt>
                <c:pt idx="6">
                  <c:v>2012/13</c:v>
                </c:pt>
                <c:pt idx="7">
                  <c:v>2013/14</c:v>
                </c:pt>
                <c:pt idx="8">
                  <c:v>2014/15</c:v>
                </c:pt>
                <c:pt idx="9">
                  <c:v>2015/16</c:v>
                </c:pt>
                <c:pt idx="10">
                  <c:v>2016/17</c:v>
                </c:pt>
              </c:strCache>
            </c:strRef>
          </c:cat>
          <c:val>
            <c:numRef>
              <c:f>'[Chart in Microsoft PowerPoint]Ratios'!$C$7:$M$7</c:f>
              <c:numCache>
                <c:formatCode>General</c:formatCode>
                <c:ptCount val="11"/>
                <c:pt idx="0">
                  <c:v>15</c:v>
                </c:pt>
                <c:pt idx="1">
                  <c:v>15</c:v>
                </c:pt>
                <c:pt idx="2">
                  <c:v>15</c:v>
                </c:pt>
                <c:pt idx="3">
                  <c:v>15</c:v>
                </c:pt>
                <c:pt idx="4">
                  <c:v>15</c:v>
                </c:pt>
                <c:pt idx="5">
                  <c:v>15</c:v>
                </c:pt>
                <c:pt idx="6">
                  <c:v>15</c:v>
                </c:pt>
                <c:pt idx="7">
                  <c:v>15</c:v>
                </c:pt>
                <c:pt idx="8">
                  <c:v>15</c:v>
                </c:pt>
                <c:pt idx="9">
                  <c:v>15</c:v>
                </c:pt>
                <c:pt idx="10">
                  <c:v>15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5973776"/>
        <c:axId val="198446976"/>
      </c:lineChart>
      <c:catAx>
        <c:axId val="1959737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0"/>
          <a:lstStyle/>
          <a:p>
            <a:pPr>
              <a:defRPr sz="1200"/>
            </a:pPr>
            <a:endParaRPr lang="en-US"/>
          </a:p>
        </c:txPr>
        <c:crossAx val="198446976"/>
        <c:crosses val="autoZero"/>
        <c:auto val="1"/>
        <c:lblAlgn val="ctr"/>
        <c:lblOffset val="100"/>
        <c:noMultiLvlLbl val="0"/>
      </c:catAx>
      <c:valAx>
        <c:axId val="198446976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95973776"/>
        <c:crosses val="autoZero"/>
        <c:crossBetween val="between"/>
      </c:valAx>
    </c:plotArea>
    <c:legend>
      <c:legendPos val="b"/>
      <c:legendEntry>
        <c:idx val="3"/>
        <c:delete val="1"/>
      </c:legendEntry>
      <c:legendEntry>
        <c:idx val="4"/>
        <c:delete val="1"/>
      </c:legendEntry>
      <c:layout>
        <c:manualLayout>
          <c:xMode val="edge"/>
          <c:yMode val="edge"/>
          <c:x val="6.7693221041366936E-2"/>
          <c:y val="0.88207636664794087"/>
          <c:w val="0.86040123933623958"/>
          <c:h val="0.10027115777768769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>
          <a:latin typeface="Century Gothic" panose="020B0502020202020204" pitchFamily="34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474999086939397"/>
          <c:y val="5.8201058201058198E-2"/>
          <c:w val="0.86877598117229626"/>
          <c:h val="0.81657359839178023"/>
        </c:manualLayout>
      </c:layout>
      <c:areaChart>
        <c:grouping val="stacked"/>
        <c:varyColors val="0"/>
        <c:ser>
          <c:idx val="0"/>
          <c:order val="0"/>
          <c:tx>
            <c:strRef>
              <c:f>'HSSP IV_5_12'!$B$33</c:f>
              <c:strCache>
                <c:ptCount val="1"/>
                <c:pt idx="0">
                  <c:v>Minimum gap</c:v>
                </c:pt>
              </c:strCache>
            </c:strRef>
          </c:tx>
          <c:spPr>
            <a:noFill/>
          </c:spPr>
          <c:dLbls>
            <c:dLbl>
              <c:idx val="0"/>
              <c:layout>
                <c:manualLayout>
                  <c:x val="3.6003407962521487E-2"/>
                  <c:y val="-0.2590730979353287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"/>
                  <c:y val="-7.59352183603549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"/>
                  <c:y val="-0.1072026612146188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"/>
                  <c:y val="-0.160803991821928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7.200719391556221E-3"/>
                  <c:y val="-0.2144053224292376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'HSSP IV_5_12'!$C$8:$G$8</c:f>
              <c:strCache>
                <c:ptCount val="5"/>
                <c:pt idx="0">
                  <c:v>2015/16</c:v>
                </c:pt>
                <c:pt idx="1">
                  <c:v>2016/17</c:v>
                </c:pt>
                <c:pt idx="2">
                  <c:v>2017/18</c:v>
                </c:pt>
                <c:pt idx="3">
                  <c:v>2018/19</c:v>
                </c:pt>
                <c:pt idx="4">
                  <c:v>2019/20</c:v>
                </c:pt>
              </c:strCache>
            </c:strRef>
          </c:cat>
          <c:val>
            <c:numRef>
              <c:f>'HSSP IV_5_12'!$C$33:$G$33</c:f>
              <c:numCache>
                <c:formatCode>"$"#,##0</c:formatCode>
                <c:ptCount val="5"/>
                <c:pt idx="0">
                  <c:v>660.45716595291503</c:v>
                </c:pt>
                <c:pt idx="1">
                  <c:v>258.52372192733054</c:v>
                </c:pt>
                <c:pt idx="2">
                  <c:v>349.77117313199125</c:v>
                </c:pt>
                <c:pt idx="3">
                  <c:v>533.62122803342083</c:v>
                </c:pt>
                <c:pt idx="4">
                  <c:v>737.32058890933331</c:v>
                </c:pt>
              </c:numCache>
            </c:numRef>
          </c:val>
        </c:ser>
        <c:ser>
          <c:idx val="1"/>
          <c:order val="1"/>
          <c:tx>
            <c:strRef>
              <c:f>'HSSP IV_5_12'!$B$34</c:f>
              <c:strCache>
                <c:ptCount val="1"/>
                <c:pt idx="0">
                  <c:v>Average gap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</c:spPr>
          <c:cat>
            <c:strRef>
              <c:f>'HSSP IV_5_12'!$C$8:$G$8</c:f>
              <c:strCache>
                <c:ptCount val="5"/>
                <c:pt idx="0">
                  <c:v>2015/16</c:v>
                </c:pt>
                <c:pt idx="1">
                  <c:v>2016/17</c:v>
                </c:pt>
                <c:pt idx="2">
                  <c:v>2017/18</c:v>
                </c:pt>
                <c:pt idx="3">
                  <c:v>2018/19</c:v>
                </c:pt>
                <c:pt idx="4">
                  <c:v>2019/20</c:v>
                </c:pt>
              </c:strCache>
            </c:strRef>
          </c:cat>
          <c:val>
            <c:numRef>
              <c:f>'HSSP IV_5_12'!$C$34:$G$34</c:f>
              <c:numCache>
                <c:formatCode>"$"#,##0</c:formatCode>
                <c:ptCount val="5"/>
                <c:pt idx="0">
                  <c:v>0</c:v>
                </c:pt>
                <c:pt idx="1">
                  <c:v>163.26857499443952</c:v>
                </c:pt>
                <c:pt idx="2">
                  <c:v>139.17931300703702</c:v>
                </c:pt>
                <c:pt idx="3">
                  <c:v>127.72984079438731</c:v>
                </c:pt>
                <c:pt idx="4">
                  <c:v>98.263315378663151</c:v>
                </c:pt>
              </c:numCache>
            </c:numRef>
          </c:val>
        </c:ser>
        <c:ser>
          <c:idx val="2"/>
          <c:order val="2"/>
          <c:tx>
            <c:strRef>
              <c:f>'HSSP IV_5_12'!$B$35</c:f>
              <c:strCache>
                <c:ptCount val="1"/>
                <c:pt idx="0">
                  <c:v>Maximum gap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c:spP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-0.10273588366400969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$680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7.200719391556221E-3"/>
                  <c:y val="-0.11613621631583701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$832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2.4002397971854069E-3"/>
                  <c:y val="-0.12060299386644614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$1,001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1.4401438783112442E-2"/>
                  <c:y val="-0.11166943876522793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$1,172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'HSSP IV_5_12'!$C$8:$G$8</c:f>
              <c:strCache>
                <c:ptCount val="5"/>
                <c:pt idx="0">
                  <c:v>2015/16</c:v>
                </c:pt>
                <c:pt idx="1">
                  <c:v>2016/17</c:v>
                </c:pt>
                <c:pt idx="2">
                  <c:v>2017/18</c:v>
                </c:pt>
                <c:pt idx="3">
                  <c:v>2018/19</c:v>
                </c:pt>
                <c:pt idx="4">
                  <c:v>2019/20</c:v>
                </c:pt>
              </c:strCache>
            </c:strRef>
          </c:cat>
          <c:val>
            <c:numRef>
              <c:f>'HSSP IV_5_12'!$C$35:$G$35</c:f>
              <c:numCache>
                <c:formatCode>"$"#,##0</c:formatCode>
                <c:ptCount val="5"/>
                <c:pt idx="0">
                  <c:v>1.3842864249193099</c:v>
                </c:pt>
                <c:pt idx="1">
                  <c:v>258.65547078272999</c:v>
                </c:pt>
                <c:pt idx="2">
                  <c:v>342.80483985997103</c:v>
                </c:pt>
                <c:pt idx="3">
                  <c:v>339.40628772514094</c:v>
                </c:pt>
                <c:pt idx="4">
                  <c:v>336.33635823474572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c:spPr>
        </c:dropLines>
        <c:axId val="198447760"/>
        <c:axId val="198448152"/>
      </c:areaChart>
      <c:lineChart>
        <c:grouping val="standard"/>
        <c:varyColors val="0"/>
        <c:ser>
          <c:idx val="3"/>
          <c:order val="3"/>
          <c:tx>
            <c:strRef>
              <c:f>'HSSP IV_5_12'!$B$30</c:f>
              <c:strCache>
                <c:ptCount val="1"/>
                <c:pt idx="0">
                  <c:v>Average gap</c:v>
                </c:pt>
              </c:strCache>
            </c:strRef>
          </c:tx>
          <c:spPr>
            <a:ln w="22225">
              <a:solidFill>
                <a:schemeClr val="tx1"/>
              </a:solidFill>
            </a:ln>
          </c:spPr>
          <c:marker>
            <c:symbol val="square"/>
            <c:size val="5"/>
            <c:spPr>
              <a:solidFill>
                <a:schemeClr val="tx1"/>
              </a:solidFill>
              <a:ln>
                <a:noFill/>
              </a:ln>
            </c:spPr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val>
            <c:numRef>
              <c:f>'HSSP IV_5_12'!$C$30:$G$30</c:f>
              <c:numCache>
                <c:formatCode>"$"#,##0</c:formatCode>
                <c:ptCount val="5"/>
                <c:pt idx="0">
                  <c:v>660.45716595291503</c:v>
                </c:pt>
                <c:pt idx="1">
                  <c:v>421.79229692177006</c:v>
                </c:pt>
                <c:pt idx="2">
                  <c:v>488.95048613902827</c:v>
                </c:pt>
                <c:pt idx="3">
                  <c:v>661.35106882780815</c:v>
                </c:pt>
                <c:pt idx="4">
                  <c:v>835.58390428799646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8447760"/>
        <c:axId val="198448152"/>
      </c:lineChart>
      <c:catAx>
        <c:axId val="19844776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98448152"/>
        <c:crosses val="autoZero"/>
        <c:auto val="1"/>
        <c:lblAlgn val="ctr"/>
        <c:lblOffset val="100"/>
        <c:noMultiLvlLbl val="0"/>
      </c:catAx>
      <c:valAx>
        <c:axId val="198448152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200">
                    <a:latin typeface="+mj-lt"/>
                  </a:defRPr>
                </a:pPr>
                <a:r>
                  <a:rPr lang="en-US" sz="1200" dirty="0">
                    <a:latin typeface="+mj-lt"/>
                  </a:rPr>
                  <a:t>2014 USD Millions</a:t>
                </a:r>
              </a:p>
            </c:rich>
          </c:tx>
          <c:layout>
            <c:manualLayout>
              <c:xMode val="edge"/>
              <c:yMode val="edge"/>
              <c:x val="7.200719391556221E-3"/>
              <c:y val="0.27101064886802367"/>
            </c:manualLayout>
          </c:layout>
          <c:overlay val="0"/>
        </c:title>
        <c:numFmt formatCode="#,##0" sourceLinked="0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98447760"/>
        <c:crosses val="autoZero"/>
        <c:crossBetween val="between"/>
      </c:valAx>
      <c:spPr>
        <a:ln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800">
          <a:latin typeface="Century Gothic" panose="020B0502020202020204" pitchFamily="34" charset="0"/>
        </a:defRPr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24052834299726236"/>
          <c:y val="5.5346924226279674E-2"/>
          <c:w val="0.75947165700273767"/>
          <c:h val="0.6821174737376939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PrelimData!$I$71</c:f>
              <c:strCache>
                <c:ptCount val="1"/>
                <c:pt idx="0">
                  <c:v>Curative services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6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PrelimData!$J$70:$K$70</c:f>
              <c:strCache>
                <c:ptCount val="2"/>
                <c:pt idx="0">
                  <c:v>FY 2015/16</c:v>
                </c:pt>
                <c:pt idx="1">
                  <c:v>FY 2016/17</c:v>
                </c:pt>
              </c:strCache>
            </c:strRef>
          </c:cat>
          <c:val>
            <c:numRef>
              <c:f>PrelimData!$J$71:$K$71</c:f>
              <c:numCache>
                <c:formatCode>#,##0.0</c:formatCode>
                <c:ptCount val="2"/>
                <c:pt idx="0">
                  <c:v>61.648000000000003</c:v>
                </c:pt>
                <c:pt idx="1">
                  <c:v>49.625999999999998</c:v>
                </c:pt>
              </c:numCache>
            </c:numRef>
          </c:val>
        </c:ser>
        <c:ser>
          <c:idx val="1"/>
          <c:order val="1"/>
          <c:tx>
            <c:strRef>
              <c:f>PrelimData!$I$72</c:f>
              <c:strCache>
                <c:ptCount val="1"/>
                <c:pt idx="0">
                  <c:v>Pharmaceutical services</c:v>
                </c:pt>
              </c:strCache>
            </c:strRef>
          </c:tx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6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PrelimData!$J$70:$K$70</c:f>
              <c:strCache>
                <c:ptCount val="2"/>
                <c:pt idx="0">
                  <c:v>FY 2015/16</c:v>
                </c:pt>
                <c:pt idx="1">
                  <c:v>FY 2016/17</c:v>
                </c:pt>
              </c:strCache>
            </c:strRef>
          </c:cat>
          <c:val>
            <c:numRef>
              <c:f>PrelimData!$J$72:$K$72</c:f>
              <c:numCache>
                <c:formatCode>#,##0.0</c:formatCode>
                <c:ptCount val="2"/>
                <c:pt idx="0">
                  <c:v>0</c:v>
                </c:pt>
                <c:pt idx="1">
                  <c:v>251.5</c:v>
                </c:pt>
              </c:numCache>
            </c:numRef>
          </c:val>
        </c:ser>
        <c:ser>
          <c:idx val="2"/>
          <c:order val="2"/>
          <c:tx>
            <c:strRef>
              <c:f>PrelimData!$I$73</c:f>
              <c:strCache>
                <c:ptCount val="1"/>
                <c:pt idx="0">
                  <c:v>Preventive services</c:v>
                </c:pt>
              </c:strCache>
            </c:strRef>
          </c:tx>
          <c:invertIfNegative val="0"/>
          <c:cat>
            <c:strRef>
              <c:f>PrelimData!$J$70:$K$70</c:f>
              <c:strCache>
                <c:ptCount val="2"/>
                <c:pt idx="0">
                  <c:v>FY 2015/16</c:v>
                </c:pt>
                <c:pt idx="1">
                  <c:v>FY 2016/17</c:v>
                </c:pt>
              </c:strCache>
            </c:strRef>
          </c:cat>
          <c:val>
            <c:numRef>
              <c:f>PrelimData!$J$73:$K$73</c:f>
              <c:numCache>
                <c:formatCode>#,##0.0</c:formatCode>
                <c:ptCount val="2"/>
                <c:pt idx="0">
                  <c:v>3.8</c:v>
                </c:pt>
                <c:pt idx="1">
                  <c:v>10.4</c:v>
                </c:pt>
              </c:numCache>
            </c:numRef>
          </c:val>
        </c:ser>
        <c:ser>
          <c:idx val="3"/>
          <c:order val="3"/>
          <c:tx>
            <c:strRef>
              <c:f>PrelimData!$I$74</c:f>
              <c:strCache>
                <c:ptCount val="1"/>
                <c:pt idx="0">
                  <c:v>Other</c:v>
                </c:pt>
              </c:strCache>
            </c:strRef>
          </c:tx>
          <c:invertIfNegative val="0"/>
          <c:cat>
            <c:strRef>
              <c:f>PrelimData!$J$70:$K$70</c:f>
              <c:strCache>
                <c:ptCount val="2"/>
                <c:pt idx="0">
                  <c:v>FY 2015/16</c:v>
                </c:pt>
                <c:pt idx="1">
                  <c:v>FY 2016/17</c:v>
                </c:pt>
              </c:strCache>
            </c:strRef>
          </c:cat>
          <c:val>
            <c:numRef>
              <c:f>PrelimData!$J$74:$K$74</c:f>
              <c:numCache>
                <c:formatCode>#,##0.0</c:formatCode>
                <c:ptCount val="2"/>
                <c:pt idx="0">
                  <c:v>2.4211999999999998</c:v>
                </c:pt>
                <c:pt idx="1">
                  <c:v>8.6085999999999991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8984544"/>
        <c:axId val="288984936"/>
      </c:barChart>
      <c:catAx>
        <c:axId val="2889845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en-US"/>
          </a:p>
        </c:txPr>
        <c:crossAx val="288984936"/>
        <c:crosses val="autoZero"/>
        <c:auto val="1"/>
        <c:lblAlgn val="ctr"/>
        <c:lblOffset val="100"/>
        <c:noMultiLvlLbl val="0"/>
      </c:catAx>
      <c:valAx>
        <c:axId val="28898493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600" b="0"/>
                </a:pPr>
                <a:r>
                  <a:rPr lang="en-US" sz="600" b="0"/>
                  <a:t>Nominal TZS Billions</a:t>
                </a:r>
              </a:p>
            </c:rich>
          </c:tx>
          <c:layout>
            <c:manualLayout>
              <c:xMode val="edge"/>
              <c:yMode val="edge"/>
              <c:x val="0.10930019213010223"/>
              <c:y val="0.19668296375574881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en-US"/>
          </a:p>
        </c:txPr>
        <c:crossAx val="28898454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ser>
          <c:idx val="0"/>
          <c:order val="0"/>
          <c:dLbls>
            <c:dLbl>
              <c:idx val="0"/>
              <c:layout>
                <c:manualLayout>
                  <c:x val="0.1470999624867769"/>
                  <c:y val="9.3840971387158023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3.8822326036951127E-2"/>
                  <c:y val="-7.934648382303531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b="1"/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6319759818875056"/>
                      <c:h val="0.22228740783927894"/>
                    </c:manualLayout>
                  </c15:layout>
                </c:ext>
              </c:extLst>
            </c:dLbl>
            <c:dLbl>
              <c:idx val="9"/>
              <c:layout>
                <c:manualLayout>
                  <c:x val="0.16024112749316083"/>
                  <c:y val="0.1012219776691040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PrelimData!$I$54:$I$64</c:f>
              <c:strCache>
                <c:ptCount val="11"/>
                <c:pt idx="0">
                  <c:v>Specialized Institutes</c:v>
                </c:pt>
                <c:pt idx="1">
                  <c:v>Health Facilities </c:v>
                </c:pt>
                <c:pt idx="2">
                  <c:v>Vaccines (domestic)</c:v>
                </c:pt>
                <c:pt idx="3">
                  <c:v>Public Facilities and Designated Hospitals </c:v>
                </c:pt>
                <c:pt idx="4">
                  <c:v>Dental Supplies</c:v>
                </c:pt>
                <c:pt idx="5">
                  <c:v>Lab Supplies</c:v>
                </c:pt>
                <c:pt idx="6">
                  <c:v>FP, ARVs, MNCH</c:v>
                </c:pt>
                <c:pt idx="7">
                  <c:v>Blood Safety</c:v>
                </c:pt>
                <c:pt idx="8">
                  <c:v>Clearing and Forwarding of Medical supplies and Services </c:v>
                </c:pt>
                <c:pt idx="9">
                  <c:v>MSD DEBT</c:v>
                </c:pt>
                <c:pt idx="10">
                  <c:v>Medical supplies and services for MSD inluding beds</c:v>
                </c:pt>
              </c:strCache>
            </c:strRef>
          </c:cat>
          <c:val>
            <c:numRef>
              <c:f>PrelimData!$J$54:$J$64</c:f>
              <c:numCache>
                <c:formatCode>_(* #,##0.0_);_(* \(#,##0.0\);_(* "-"??_);_(@_)</c:formatCode>
                <c:ptCount val="11"/>
                <c:pt idx="0" formatCode="General">
                  <c:v>23.3</c:v>
                </c:pt>
                <c:pt idx="1">
                  <c:v>61.5</c:v>
                </c:pt>
                <c:pt idx="2">
                  <c:v>6</c:v>
                </c:pt>
                <c:pt idx="3" formatCode="_(* #,##0.00_);_(* \(#,##0.00\);_(* &quot;-&quot;??_);_(@_)">
                  <c:v>2.2200000000000002</c:v>
                </c:pt>
                <c:pt idx="4" formatCode="_(* #,##0.00_);_(* \(#,##0.00\);_(* &quot;-&quot;??_);_(@_)">
                  <c:v>1.36</c:v>
                </c:pt>
                <c:pt idx="5">
                  <c:v>5</c:v>
                </c:pt>
                <c:pt idx="6">
                  <c:v>18</c:v>
                </c:pt>
                <c:pt idx="7">
                  <c:v>10</c:v>
                </c:pt>
                <c:pt idx="8">
                  <c:v>35</c:v>
                </c:pt>
                <c:pt idx="9" formatCode="_(* #,##0.00_);_(* \(#,##0.00\);_(* &quot;-&quot;??_);_(@_)">
                  <c:v>85.12</c:v>
                </c:pt>
                <c:pt idx="10">
                  <c:v>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2">
    <c:autoUpdate val="0"/>
  </c:externalData>
  <c:userShapes r:id="rId3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BACA7D7-8E96-47D0-8214-0F430D29221A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67BAE395-742F-45D3-91C3-29C905EC30C5}">
      <dgm:prSet phldrT="[Text]" custT="1"/>
      <dgm:spPr/>
      <dgm:t>
        <a:bodyPr/>
        <a:lstStyle/>
        <a:p>
          <a:r>
            <a:rPr lang="en-US" sz="1800" b="1" dirty="0" smtClean="0"/>
            <a:t>Potential gain</a:t>
          </a:r>
          <a:endParaRPr lang="en-US" sz="1800" b="1" dirty="0"/>
        </a:p>
      </dgm:t>
    </dgm:pt>
    <dgm:pt modelId="{3CA083EF-B827-46A3-9279-DD4092C26324}" type="parTrans" cxnId="{6976B64C-C64D-4EBB-8CA4-E9D98B7DA869}">
      <dgm:prSet/>
      <dgm:spPr/>
      <dgm:t>
        <a:bodyPr/>
        <a:lstStyle/>
        <a:p>
          <a:endParaRPr lang="en-US"/>
        </a:p>
      </dgm:t>
    </dgm:pt>
    <dgm:pt modelId="{AE43F9F4-034B-404E-AB97-B4B169111FE2}" type="sibTrans" cxnId="{6976B64C-C64D-4EBB-8CA4-E9D98B7DA869}">
      <dgm:prSet/>
      <dgm:spPr/>
      <dgm:t>
        <a:bodyPr/>
        <a:lstStyle/>
        <a:p>
          <a:endParaRPr lang="en-US"/>
        </a:p>
      </dgm:t>
    </dgm:pt>
    <dgm:pt modelId="{D7FB17D9-D5D8-4AFA-B70E-107F3E93F942}">
      <dgm:prSet phldrT="[Text]" custT="1"/>
      <dgm:spPr/>
      <dgm:t>
        <a:bodyPr/>
        <a:lstStyle/>
        <a:p>
          <a:r>
            <a:rPr lang="en-US" sz="1600" dirty="0" smtClean="0"/>
            <a:t>Is the absolute and relative value of funding unlocked by this approach potentially significant?</a:t>
          </a:r>
          <a:endParaRPr lang="en-US" sz="1600" dirty="0"/>
        </a:p>
      </dgm:t>
    </dgm:pt>
    <dgm:pt modelId="{9CF77869-838C-410F-A225-A8785B75E67B}" type="parTrans" cxnId="{2129F180-4466-4EF7-896A-DBA4C3852226}">
      <dgm:prSet/>
      <dgm:spPr/>
      <dgm:t>
        <a:bodyPr/>
        <a:lstStyle/>
        <a:p>
          <a:endParaRPr lang="en-US"/>
        </a:p>
      </dgm:t>
    </dgm:pt>
    <dgm:pt modelId="{A1E91420-ED82-408B-977C-E4E7862DB612}" type="sibTrans" cxnId="{2129F180-4466-4EF7-896A-DBA4C3852226}">
      <dgm:prSet/>
      <dgm:spPr/>
      <dgm:t>
        <a:bodyPr/>
        <a:lstStyle/>
        <a:p>
          <a:endParaRPr lang="en-US"/>
        </a:p>
      </dgm:t>
    </dgm:pt>
    <dgm:pt modelId="{78298EC8-BD6F-4FA9-8380-67BDCB62199D}">
      <dgm:prSet phldrT="[Text]" custT="1"/>
      <dgm:spPr/>
      <dgm:t>
        <a:bodyPr/>
        <a:lstStyle/>
        <a:p>
          <a:r>
            <a:rPr lang="en-US" sz="1800" b="1" dirty="0" smtClean="0"/>
            <a:t>Timeline / effort</a:t>
          </a:r>
          <a:endParaRPr lang="en-US" sz="1800" b="1" dirty="0"/>
        </a:p>
      </dgm:t>
    </dgm:pt>
    <dgm:pt modelId="{D25C6E88-98F4-4A7B-B1BD-D5E2FF398D75}" type="parTrans" cxnId="{A01B4662-9949-4EAD-9571-B0DABE1956AD}">
      <dgm:prSet/>
      <dgm:spPr/>
      <dgm:t>
        <a:bodyPr/>
        <a:lstStyle/>
        <a:p>
          <a:endParaRPr lang="en-US"/>
        </a:p>
      </dgm:t>
    </dgm:pt>
    <dgm:pt modelId="{44A03D0E-1054-4565-8930-66E6A7A44E8F}" type="sibTrans" cxnId="{A01B4662-9949-4EAD-9571-B0DABE1956AD}">
      <dgm:prSet/>
      <dgm:spPr/>
      <dgm:t>
        <a:bodyPr/>
        <a:lstStyle/>
        <a:p>
          <a:endParaRPr lang="en-US"/>
        </a:p>
      </dgm:t>
    </dgm:pt>
    <dgm:pt modelId="{312C9C4F-34D9-4D20-8344-50A9C4B6260A}">
      <dgm:prSet phldrT="[Text]" custT="1"/>
      <dgm:spPr/>
      <dgm:t>
        <a:bodyPr/>
        <a:lstStyle/>
        <a:p>
          <a:r>
            <a:rPr lang="en-US" sz="1600" dirty="0" smtClean="0"/>
            <a:t>Does the approach require customization each year, or consistent multi-year advocacy?</a:t>
          </a:r>
          <a:endParaRPr lang="en-US" sz="1600" dirty="0"/>
        </a:p>
      </dgm:t>
    </dgm:pt>
    <dgm:pt modelId="{C9A71DE4-F70B-4617-8A7C-778075A9FAC7}" type="parTrans" cxnId="{5C452DD4-DA3C-4CB7-90FA-4F1FB0E25A53}">
      <dgm:prSet/>
      <dgm:spPr/>
      <dgm:t>
        <a:bodyPr/>
        <a:lstStyle/>
        <a:p>
          <a:endParaRPr lang="en-US"/>
        </a:p>
      </dgm:t>
    </dgm:pt>
    <dgm:pt modelId="{2563C624-7EC3-4559-8BDB-A744373700F1}" type="sibTrans" cxnId="{5C452DD4-DA3C-4CB7-90FA-4F1FB0E25A53}">
      <dgm:prSet/>
      <dgm:spPr/>
      <dgm:t>
        <a:bodyPr/>
        <a:lstStyle/>
        <a:p>
          <a:endParaRPr lang="en-US"/>
        </a:p>
      </dgm:t>
    </dgm:pt>
    <dgm:pt modelId="{9995604A-4A06-4D4F-928E-51A1A8AA0009}">
      <dgm:prSet phldrT="[Text]" custT="1"/>
      <dgm:spPr/>
      <dgm:t>
        <a:bodyPr/>
        <a:lstStyle/>
        <a:p>
          <a:r>
            <a:rPr lang="en-US" sz="1600" dirty="0" smtClean="0"/>
            <a:t>How complex is the approach and how much coordination is needed?</a:t>
          </a:r>
          <a:endParaRPr lang="en-US" sz="1600" dirty="0"/>
        </a:p>
      </dgm:t>
    </dgm:pt>
    <dgm:pt modelId="{02190D9B-7B75-46B0-ACBF-4081619BF664}" type="parTrans" cxnId="{4715AF05-49AB-4197-81B5-D0D0AF053576}">
      <dgm:prSet/>
      <dgm:spPr/>
      <dgm:t>
        <a:bodyPr/>
        <a:lstStyle/>
        <a:p>
          <a:endParaRPr lang="en-US"/>
        </a:p>
      </dgm:t>
    </dgm:pt>
    <dgm:pt modelId="{1DD78E89-36BB-472A-8F3F-1D7EB01C3CE7}" type="sibTrans" cxnId="{4715AF05-49AB-4197-81B5-D0D0AF053576}">
      <dgm:prSet/>
      <dgm:spPr/>
      <dgm:t>
        <a:bodyPr/>
        <a:lstStyle/>
        <a:p>
          <a:endParaRPr lang="en-US"/>
        </a:p>
      </dgm:t>
    </dgm:pt>
    <dgm:pt modelId="{CB093AFB-5DA5-446B-91D3-BDA4F4186FE4}">
      <dgm:prSet phldrT="[Text]" custT="1"/>
      <dgm:spPr/>
      <dgm:t>
        <a:bodyPr/>
        <a:lstStyle/>
        <a:p>
          <a:r>
            <a:rPr lang="en-US" sz="1800" b="1" dirty="0" smtClean="0"/>
            <a:t>Appeal to MOFP</a:t>
          </a:r>
          <a:endParaRPr lang="en-US" sz="1800" b="1" dirty="0"/>
        </a:p>
      </dgm:t>
    </dgm:pt>
    <dgm:pt modelId="{47E424FB-84E7-42FA-8F38-6346003218EC}" type="parTrans" cxnId="{0928B791-CCC2-4603-804A-498718A9BBCD}">
      <dgm:prSet/>
      <dgm:spPr/>
      <dgm:t>
        <a:bodyPr/>
        <a:lstStyle/>
        <a:p>
          <a:endParaRPr lang="en-US"/>
        </a:p>
      </dgm:t>
    </dgm:pt>
    <dgm:pt modelId="{B65FAEC9-6DED-499C-98BA-D48C8762927F}" type="sibTrans" cxnId="{0928B791-CCC2-4603-804A-498718A9BBCD}">
      <dgm:prSet/>
      <dgm:spPr/>
      <dgm:t>
        <a:bodyPr/>
        <a:lstStyle/>
        <a:p>
          <a:endParaRPr lang="en-US"/>
        </a:p>
      </dgm:t>
    </dgm:pt>
    <dgm:pt modelId="{F1C11909-3AF4-4AE9-A7B3-28B89FBC339C}">
      <dgm:prSet phldrT="[Text]"/>
      <dgm:spPr/>
      <dgm:t>
        <a:bodyPr/>
        <a:lstStyle/>
        <a:p>
          <a:r>
            <a:rPr lang="en-US" dirty="0" smtClean="0"/>
            <a:t>Does the approach communicate in terms that resonate with MOFP?</a:t>
          </a:r>
          <a:endParaRPr lang="en-US" dirty="0"/>
        </a:p>
      </dgm:t>
    </dgm:pt>
    <dgm:pt modelId="{828FC45A-FC9C-4F14-AB32-B24B2A52935B}" type="parTrans" cxnId="{1C1F2C77-9B4F-40B2-B84F-E44378F1624D}">
      <dgm:prSet/>
      <dgm:spPr/>
      <dgm:t>
        <a:bodyPr/>
        <a:lstStyle/>
        <a:p>
          <a:endParaRPr lang="en-US"/>
        </a:p>
      </dgm:t>
    </dgm:pt>
    <dgm:pt modelId="{4BC973EC-D6C7-4B81-8BC1-8BD4087628D8}" type="sibTrans" cxnId="{1C1F2C77-9B4F-40B2-B84F-E44378F1624D}">
      <dgm:prSet/>
      <dgm:spPr/>
      <dgm:t>
        <a:bodyPr/>
        <a:lstStyle/>
        <a:p>
          <a:endParaRPr lang="en-US"/>
        </a:p>
      </dgm:t>
    </dgm:pt>
    <dgm:pt modelId="{DAED7C23-8364-40F9-BACC-F0F127ACF9FD}">
      <dgm:prSet phldrT="[Text]"/>
      <dgm:spPr/>
      <dgm:t>
        <a:bodyPr/>
        <a:lstStyle/>
        <a:p>
          <a:r>
            <a:rPr lang="en-US" dirty="0" smtClean="0"/>
            <a:t>Does the approach link health spending to development more broadly?</a:t>
          </a:r>
          <a:endParaRPr lang="en-US" dirty="0"/>
        </a:p>
      </dgm:t>
    </dgm:pt>
    <dgm:pt modelId="{C62BA1C2-3656-4036-8715-3151DF050DA5}" type="parTrans" cxnId="{E0B624B3-50F2-46BE-BB29-5CFF54C33414}">
      <dgm:prSet/>
      <dgm:spPr/>
      <dgm:t>
        <a:bodyPr/>
        <a:lstStyle/>
        <a:p>
          <a:endParaRPr lang="en-US"/>
        </a:p>
      </dgm:t>
    </dgm:pt>
    <dgm:pt modelId="{58B12FF2-DB1B-4013-87C0-675228F00059}" type="sibTrans" cxnId="{E0B624B3-50F2-46BE-BB29-5CFF54C33414}">
      <dgm:prSet/>
      <dgm:spPr/>
      <dgm:t>
        <a:bodyPr/>
        <a:lstStyle/>
        <a:p>
          <a:endParaRPr lang="en-US"/>
        </a:p>
      </dgm:t>
    </dgm:pt>
    <dgm:pt modelId="{3C133212-3BF0-4188-9318-1C5F68B4BDBD}" type="pres">
      <dgm:prSet presAssocID="{EBACA7D7-8E96-47D0-8214-0F430D29221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F1C0E1E-ED55-43DC-AA14-DFF1DCE4ABB2}" type="pres">
      <dgm:prSet presAssocID="{67BAE395-742F-45D3-91C3-29C905EC30C5}" presName="linNode" presStyleCnt="0"/>
      <dgm:spPr/>
    </dgm:pt>
    <dgm:pt modelId="{6172EB62-4338-4206-B4BF-52A928DDEBD5}" type="pres">
      <dgm:prSet presAssocID="{67BAE395-742F-45D3-91C3-29C905EC30C5}" presName="parentText" presStyleLbl="node1" presStyleIdx="0" presStyleCnt="3" custScaleX="63191" custLinFactNeighborX="-4706" custLinFactNeighborY="15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66F186-A239-4DD6-98B6-8D6C9DD45D9D}" type="pres">
      <dgm:prSet presAssocID="{67BAE395-742F-45D3-91C3-29C905EC30C5}" presName="descendantText" presStyleLbl="alignAccFollowNode1" presStyleIdx="0" presStyleCnt="3" custScaleX="120415" custScaleY="11223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2D9D14-AE27-4B13-9CCF-7D10DDEDF5E0}" type="pres">
      <dgm:prSet presAssocID="{AE43F9F4-034B-404E-AB97-B4B169111FE2}" presName="sp" presStyleCnt="0"/>
      <dgm:spPr/>
    </dgm:pt>
    <dgm:pt modelId="{6700049E-9075-47F4-8FD9-A00094CD0AF7}" type="pres">
      <dgm:prSet presAssocID="{78298EC8-BD6F-4FA9-8380-67BDCB62199D}" presName="linNode" presStyleCnt="0"/>
      <dgm:spPr/>
    </dgm:pt>
    <dgm:pt modelId="{69BA9D71-C712-4F71-AA28-BB66D599EE53}" type="pres">
      <dgm:prSet presAssocID="{78298EC8-BD6F-4FA9-8380-67BDCB62199D}" presName="parentText" presStyleLbl="node1" presStyleIdx="1" presStyleCnt="3" custScaleX="63191" custLinFactNeighborX="-4706" custLinFactNeighborY="15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C2A90D-BED3-4061-BF60-B1ED0EFA81BB}" type="pres">
      <dgm:prSet presAssocID="{78298EC8-BD6F-4FA9-8380-67BDCB62199D}" presName="descendantText" presStyleLbl="alignAccFollowNode1" presStyleIdx="1" presStyleCnt="3" custScaleX="120415" custScaleY="11223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F1E8AE-741B-43B9-8F11-EDDDABA54744}" type="pres">
      <dgm:prSet presAssocID="{44A03D0E-1054-4565-8930-66E6A7A44E8F}" presName="sp" presStyleCnt="0"/>
      <dgm:spPr/>
    </dgm:pt>
    <dgm:pt modelId="{AE2E2B6B-7B7F-4B0C-926D-2633DBE9E5BF}" type="pres">
      <dgm:prSet presAssocID="{CB093AFB-5DA5-446B-91D3-BDA4F4186FE4}" presName="linNode" presStyleCnt="0"/>
      <dgm:spPr/>
    </dgm:pt>
    <dgm:pt modelId="{4D051E36-5D71-4D84-B9BF-C81A516598B1}" type="pres">
      <dgm:prSet presAssocID="{CB093AFB-5DA5-446B-91D3-BDA4F4186FE4}" presName="parentText" presStyleLbl="node1" presStyleIdx="2" presStyleCnt="3" custScaleX="63191" custLinFactNeighborX="-4706" custLinFactNeighborY="15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79DBA6-945B-4F78-BAEF-14E19F57683E}" type="pres">
      <dgm:prSet presAssocID="{CB093AFB-5DA5-446B-91D3-BDA4F4186FE4}" presName="descendantText" presStyleLbl="alignAccFollowNode1" presStyleIdx="2" presStyleCnt="3" custScaleX="120415" custScaleY="11223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FF6F737-E2DD-4D6B-9F2B-E7E4B6BEE18B}" type="presOf" srcId="{67BAE395-742F-45D3-91C3-29C905EC30C5}" destId="{6172EB62-4338-4206-B4BF-52A928DDEBD5}" srcOrd="0" destOrd="0" presId="urn:microsoft.com/office/officeart/2005/8/layout/vList5"/>
    <dgm:cxn modelId="{FC74F871-B3FF-4049-B974-DAE5541CFF81}" type="presOf" srcId="{312C9C4F-34D9-4D20-8344-50A9C4B6260A}" destId="{82C2A90D-BED3-4061-BF60-B1ED0EFA81BB}" srcOrd="0" destOrd="0" presId="urn:microsoft.com/office/officeart/2005/8/layout/vList5"/>
    <dgm:cxn modelId="{1798CD20-D738-42F1-947A-526C0A8913E9}" type="presOf" srcId="{9995604A-4A06-4D4F-928E-51A1A8AA0009}" destId="{82C2A90D-BED3-4061-BF60-B1ED0EFA81BB}" srcOrd="0" destOrd="1" presId="urn:microsoft.com/office/officeart/2005/8/layout/vList5"/>
    <dgm:cxn modelId="{A1507126-6453-4688-A771-63E9AF629293}" type="presOf" srcId="{D7FB17D9-D5D8-4AFA-B70E-107F3E93F942}" destId="{6E66F186-A239-4DD6-98B6-8D6C9DD45D9D}" srcOrd="0" destOrd="0" presId="urn:microsoft.com/office/officeart/2005/8/layout/vList5"/>
    <dgm:cxn modelId="{5C452DD4-DA3C-4CB7-90FA-4F1FB0E25A53}" srcId="{78298EC8-BD6F-4FA9-8380-67BDCB62199D}" destId="{312C9C4F-34D9-4D20-8344-50A9C4B6260A}" srcOrd="0" destOrd="0" parTransId="{C9A71DE4-F70B-4617-8A7C-778075A9FAC7}" sibTransId="{2563C624-7EC3-4559-8BDB-A744373700F1}"/>
    <dgm:cxn modelId="{1C1F2C77-9B4F-40B2-B84F-E44378F1624D}" srcId="{CB093AFB-5DA5-446B-91D3-BDA4F4186FE4}" destId="{F1C11909-3AF4-4AE9-A7B3-28B89FBC339C}" srcOrd="0" destOrd="0" parTransId="{828FC45A-FC9C-4F14-AB32-B24B2A52935B}" sibTransId="{4BC973EC-D6C7-4B81-8BC1-8BD4087628D8}"/>
    <dgm:cxn modelId="{6CEAEB48-8A48-49D9-AABC-408BAD73FFC5}" type="presOf" srcId="{78298EC8-BD6F-4FA9-8380-67BDCB62199D}" destId="{69BA9D71-C712-4F71-AA28-BB66D599EE53}" srcOrd="0" destOrd="0" presId="urn:microsoft.com/office/officeart/2005/8/layout/vList5"/>
    <dgm:cxn modelId="{2129F180-4466-4EF7-896A-DBA4C3852226}" srcId="{67BAE395-742F-45D3-91C3-29C905EC30C5}" destId="{D7FB17D9-D5D8-4AFA-B70E-107F3E93F942}" srcOrd="0" destOrd="0" parTransId="{9CF77869-838C-410F-A225-A8785B75E67B}" sibTransId="{A1E91420-ED82-408B-977C-E4E7862DB612}"/>
    <dgm:cxn modelId="{4715AF05-49AB-4197-81B5-D0D0AF053576}" srcId="{78298EC8-BD6F-4FA9-8380-67BDCB62199D}" destId="{9995604A-4A06-4D4F-928E-51A1A8AA0009}" srcOrd="1" destOrd="0" parTransId="{02190D9B-7B75-46B0-ACBF-4081619BF664}" sibTransId="{1DD78E89-36BB-472A-8F3F-1D7EB01C3CE7}"/>
    <dgm:cxn modelId="{455873CB-7801-43CB-BA31-B1751F1B0A4B}" type="presOf" srcId="{DAED7C23-8364-40F9-BACC-F0F127ACF9FD}" destId="{CC79DBA6-945B-4F78-BAEF-14E19F57683E}" srcOrd="0" destOrd="1" presId="urn:microsoft.com/office/officeart/2005/8/layout/vList5"/>
    <dgm:cxn modelId="{E0B624B3-50F2-46BE-BB29-5CFF54C33414}" srcId="{CB093AFB-5DA5-446B-91D3-BDA4F4186FE4}" destId="{DAED7C23-8364-40F9-BACC-F0F127ACF9FD}" srcOrd="1" destOrd="0" parTransId="{C62BA1C2-3656-4036-8715-3151DF050DA5}" sibTransId="{58B12FF2-DB1B-4013-87C0-675228F00059}"/>
    <dgm:cxn modelId="{6976B64C-C64D-4EBB-8CA4-E9D98B7DA869}" srcId="{EBACA7D7-8E96-47D0-8214-0F430D29221A}" destId="{67BAE395-742F-45D3-91C3-29C905EC30C5}" srcOrd="0" destOrd="0" parTransId="{3CA083EF-B827-46A3-9279-DD4092C26324}" sibTransId="{AE43F9F4-034B-404E-AB97-B4B169111FE2}"/>
    <dgm:cxn modelId="{A01B4662-9949-4EAD-9571-B0DABE1956AD}" srcId="{EBACA7D7-8E96-47D0-8214-0F430D29221A}" destId="{78298EC8-BD6F-4FA9-8380-67BDCB62199D}" srcOrd="1" destOrd="0" parTransId="{D25C6E88-98F4-4A7B-B1BD-D5E2FF398D75}" sibTransId="{44A03D0E-1054-4565-8930-66E6A7A44E8F}"/>
    <dgm:cxn modelId="{0928B791-CCC2-4603-804A-498718A9BBCD}" srcId="{EBACA7D7-8E96-47D0-8214-0F430D29221A}" destId="{CB093AFB-5DA5-446B-91D3-BDA4F4186FE4}" srcOrd="2" destOrd="0" parTransId="{47E424FB-84E7-42FA-8F38-6346003218EC}" sibTransId="{B65FAEC9-6DED-499C-98BA-D48C8762927F}"/>
    <dgm:cxn modelId="{EDFB03A3-CCC6-4361-B363-34548C69CFCD}" type="presOf" srcId="{F1C11909-3AF4-4AE9-A7B3-28B89FBC339C}" destId="{CC79DBA6-945B-4F78-BAEF-14E19F57683E}" srcOrd="0" destOrd="0" presId="urn:microsoft.com/office/officeart/2005/8/layout/vList5"/>
    <dgm:cxn modelId="{EC8F0F60-F8E9-477B-8E16-1BFBC7F8D26A}" type="presOf" srcId="{CB093AFB-5DA5-446B-91D3-BDA4F4186FE4}" destId="{4D051E36-5D71-4D84-B9BF-C81A516598B1}" srcOrd="0" destOrd="0" presId="urn:microsoft.com/office/officeart/2005/8/layout/vList5"/>
    <dgm:cxn modelId="{FA7C40A9-63A5-40F0-AF6D-6B28DE2ECD8F}" type="presOf" srcId="{EBACA7D7-8E96-47D0-8214-0F430D29221A}" destId="{3C133212-3BF0-4188-9318-1C5F68B4BDBD}" srcOrd="0" destOrd="0" presId="urn:microsoft.com/office/officeart/2005/8/layout/vList5"/>
    <dgm:cxn modelId="{87CFFCC8-C4C1-42FA-A468-009568B8DB39}" type="presParOf" srcId="{3C133212-3BF0-4188-9318-1C5F68B4BDBD}" destId="{4F1C0E1E-ED55-43DC-AA14-DFF1DCE4ABB2}" srcOrd="0" destOrd="0" presId="urn:microsoft.com/office/officeart/2005/8/layout/vList5"/>
    <dgm:cxn modelId="{ED77131E-3A04-4794-A0B8-87198BD1A285}" type="presParOf" srcId="{4F1C0E1E-ED55-43DC-AA14-DFF1DCE4ABB2}" destId="{6172EB62-4338-4206-B4BF-52A928DDEBD5}" srcOrd="0" destOrd="0" presId="urn:microsoft.com/office/officeart/2005/8/layout/vList5"/>
    <dgm:cxn modelId="{0C0E3800-6688-4EF6-AC9C-C019AC52F526}" type="presParOf" srcId="{4F1C0E1E-ED55-43DC-AA14-DFF1DCE4ABB2}" destId="{6E66F186-A239-4DD6-98B6-8D6C9DD45D9D}" srcOrd="1" destOrd="0" presId="urn:microsoft.com/office/officeart/2005/8/layout/vList5"/>
    <dgm:cxn modelId="{A5691E9A-6174-426F-8D07-9533A9D87311}" type="presParOf" srcId="{3C133212-3BF0-4188-9318-1C5F68B4BDBD}" destId="{D82D9D14-AE27-4B13-9CCF-7D10DDEDF5E0}" srcOrd="1" destOrd="0" presId="urn:microsoft.com/office/officeart/2005/8/layout/vList5"/>
    <dgm:cxn modelId="{DC99263D-7F32-4FA5-B7E2-A77A69C81A3E}" type="presParOf" srcId="{3C133212-3BF0-4188-9318-1C5F68B4BDBD}" destId="{6700049E-9075-47F4-8FD9-A00094CD0AF7}" srcOrd="2" destOrd="0" presId="urn:microsoft.com/office/officeart/2005/8/layout/vList5"/>
    <dgm:cxn modelId="{90DC6051-8D88-445F-A7F2-3AFEF41FC336}" type="presParOf" srcId="{6700049E-9075-47F4-8FD9-A00094CD0AF7}" destId="{69BA9D71-C712-4F71-AA28-BB66D599EE53}" srcOrd="0" destOrd="0" presId="urn:microsoft.com/office/officeart/2005/8/layout/vList5"/>
    <dgm:cxn modelId="{179AA76C-EF57-4185-9ACE-FF6649763D20}" type="presParOf" srcId="{6700049E-9075-47F4-8FD9-A00094CD0AF7}" destId="{82C2A90D-BED3-4061-BF60-B1ED0EFA81BB}" srcOrd="1" destOrd="0" presId="urn:microsoft.com/office/officeart/2005/8/layout/vList5"/>
    <dgm:cxn modelId="{92A0E4A2-2025-47F2-8CDE-F97819662A4F}" type="presParOf" srcId="{3C133212-3BF0-4188-9318-1C5F68B4BDBD}" destId="{8EF1E8AE-741B-43B9-8F11-EDDDABA54744}" srcOrd="3" destOrd="0" presId="urn:microsoft.com/office/officeart/2005/8/layout/vList5"/>
    <dgm:cxn modelId="{EDF49AF2-DB88-4F03-8C2E-4B0CFE13F9CE}" type="presParOf" srcId="{3C133212-3BF0-4188-9318-1C5F68B4BDBD}" destId="{AE2E2B6B-7B7F-4B0C-926D-2633DBE9E5BF}" srcOrd="4" destOrd="0" presId="urn:microsoft.com/office/officeart/2005/8/layout/vList5"/>
    <dgm:cxn modelId="{CD52C064-7849-4477-88A6-2E6C82F1334F}" type="presParOf" srcId="{AE2E2B6B-7B7F-4B0C-926D-2633DBE9E5BF}" destId="{4D051E36-5D71-4D84-B9BF-C81A516598B1}" srcOrd="0" destOrd="0" presId="urn:microsoft.com/office/officeart/2005/8/layout/vList5"/>
    <dgm:cxn modelId="{0B59172C-E1F5-4A1A-908E-4CAD0D37C665}" type="presParOf" srcId="{AE2E2B6B-7B7F-4B0C-926D-2633DBE9E5BF}" destId="{CC79DBA6-945B-4F78-BAEF-14E19F57683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16BF76A-436E-4CB9-932A-BED76AE157BE}" type="doc">
      <dgm:prSet loTypeId="urn:microsoft.com/office/officeart/2005/8/layout/cycle4#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4B384975-43C8-4BB0-BC50-A511E16037DC}">
      <dgm:prSet phldrT="[Text]" custT="1"/>
      <dgm:spPr>
        <a:xfrm>
          <a:off x="1414136" y="188238"/>
          <a:ext cx="1462025" cy="1421830"/>
        </a:xfrm>
        <a:solidFill>
          <a:srgbClr val="00B0F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 lIns="0"/>
        <a:lstStyle/>
        <a:p>
          <a:pPr algn="ctr"/>
          <a:r>
            <a:rPr lang="en-GB" sz="1350" b="1" dirty="0" smtClean="0">
              <a:solidFill>
                <a:sysClr val="window" lastClr="FFFFFF"/>
              </a:solidFill>
              <a:latin typeface="+mj-lt"/>
              <a:ea typeface="+mn-ea"/>
              <a:cs typeface="+mn-cs"/>
            </a:rPr>
            <a:t>Transition Assessment</a:t>
          </a:r>
          <a:endParaRPr lang="en-GB" sz="1350" b="1" dirty="0">
            <a:solidFill>
              <a:sysClr val="window" lastClr="FFFFFF"/>
            </a:solidFill>
            <a:latin typeface="+mj-lt"/>
            <a:ea typeface="+mn-ea"/>
            <a:cs typeface="+mn-cs"/>
          </a:endParaRPr>
        </a:p>
      </dgm:t>
    </dgm:pt>
    <dgm:pt modelId="{638261AF-96F0-4F0B-B16D-6855E8BC9712}" type="parTrans" cxnId="{D26A5D69-33F3-472B-B5C4-348491027034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524B0616-9E94-4AE2-BCF4-9B64BBEB5B23}" type="sibTrans" cxnId="{D26A5D69-33F3-472B-B5C4-348491027034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4C01EED7-7FE3-462F-8344-31A0F5D1E71C}">
      <dgm:prSet phldrT="[Text]" custT="1"/>
      <dgm:spPr>
        <a:xfrm rot="5400000">
          <a:off x="2921737" y="188238"/>
          <a:ext cx="1421830" cy="1421830"/>
        </a:xfrm>
        <a:solidFill>
          <a:srgbClr val="00B0F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 rIns="36000"/>
        <a:lstStyle/>
        <a:p>
          <a:r>
            <a:rPr lang="en-GB" sz="1400" b="1" dirty="0" smtClean="0">
              <a:solidFill>
                <a:sysClr val="window" lastClr="FFFFFF"/>
              </a:solidFill>
              <a:latin typeface="+mj-lt"/>
              <a:ea typeface="+mn-ea"/>
              <a:cs typeface="+mn-cs"/>
            </a:rPr>
            <a:t>Transition Plans</a:t>
          </a:r>
          <a:endParaRPr lang="en-GB" sz="1400" b="1" dirty="0">
            <a:solidFill>
              <a:sysClr val="window" lastClr="FFFFFF"/>
            </a:solidFill>
            <a:latin typeface="+mj-lt"/>
            <a:ea typeface="+mn-ea"/>
            <a:cs typeface="+mn-cs"/>
          </a:endParaRPr>
        </a:p>
      </dgm:t>
    </dgm:pt>
    <dgm:pt modelId="{710112A1-794A-4253-B9D3-A85FD6519A78}" type="parTrans" cxnId="{DC838436-AB32-436C-BB7C-882E5C0C7272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5A300567-69D0-4C71-8107-25B44FEC2C62}" type="sibTrans" cxnId="{DC838436-AB32-436C-BB7C-882E5C0C7272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A0A8BC39-E7DD-4F97-99C7-B42AB388B099}">
      <dgm:prSet phldrT="[Text]" custT="1"/>
      <dgm:spPr>
        <a:xfrm rot="10800000">
          <a:off x="2921737" y="1675742"/>
          <a:ext cx="1421830" cy="1421830"/>
        </a:xfrm>
        <a:solidFill>
          <a:srgbClr val="00B0F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GB" sz="1300" b="1" dirty="0" err="1" smtClean="0">
              <a:solidFill>
                <a:sysClr val="window" lastClr="FFFFFF"/>
              </a:solidFill>
              <a:latin typeface="+mj-lt"/>
              <a:ea typeface="+mn-ea"/>
              <a:cs typeface="+mn-cs"/>
            </a:rPr>
            <a:t>Implemen-tation</a:t>
          </a:r>
          <a:r>
            <a:rPr lang="en-GB" sz="1300" b="1" dirty="0" smtClean="0">
              <a:solidFill>
                <a:sysClr val="window" lastClr="FFFFFF"/>
              </a:solidFill>
              <a:latin typeface="+mj-lt"/>
              <a:ea typeface="+mn-ea"/>
              <a:cs typeface="+mn-cs"/>
            </a:rPr>
            <a:t> of Plans</a:t>
          </a:r>
          <a:endParaRPr lang="en-GB" sz="1300" b="1" dirty="0">
            <a:solidFill>
              <a:sysClr val="window" lastClr="FFFFFF"/>
            </a:solidFill>
            <a:latin typeface="+mj-lt"/>
            <a:ea typeface="+mn-ea"/>
            <a:cs typeface="+mn-cs"/>
          </a:endParaRPr>
        </a:p>
      </dgm:t>
    </dgm:pt>
    <dgm:pt modelId="{86D43460-ABBE-4461-B47D-E4C8E062C8E7}" type="parTrans" cxnId="{83E33D98-C925-4443-A1FF-CB3AD4FE8C4A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DBB67C4D-EEED-4A2E-BA48-78AC0F40CEF4}" type="sibTrans" cxnId="{83E33D98-C925-4443-A1FF-CB3AD4FE8C4A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B8542B27-B494-4E21-AECF-0C5584D8B4B0}">
      <dgm:prSet phldrT="[Text]" custT="1"/>
      <dgm:spPr>
        <a:xfrm rot="16200000">
          <a:off x="1434234" y="1675742"/>
          <a:ext cx="1421830" cy="1421830"/>
        </a:xfrm>
        <a:solidFill>
          <a:srgbClr val="00B0F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GB" sz="1300" b="1" dirty="0">
              <a:solidFill>
                <a:sysClr val="window" lastClr="FFFFFF"/>
              </a:solidFill>
              <a:latin typeface="+mj-lt"/>
              <a:ea typeface="+mn-ea"/>
              <a:cs typeface="+mn-cs"/>
            </a:rPr>
            <a:t>Monitoring Framework</a:t>
          </a:r>
        </a:p>
      </dgm:t>
    </dgm:pt>
    <dgm:pt modelId="{356BD11E-D380-4AE8-8DAD-15AD2314B936}" type="parTrans" cxnId="{5E042E7D-58F1-4F4A-B4F8-914EB0290CC7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50B73D6B-498A-4E18-9391-4C13A7A659A3}" type="sibTrans" cxnId="{5E042E7D-58F1-4F4A-B4F8-914EB0290CC7}">
      <dgm:prSet/>
      <dgm:spPr/>
      <dgm:t>
        <a:bodyPr/>
        <a:lstStyle/>
        <a:p>
          <a:endParaRPr lang="en-GB">
            <a:latin typeface="+mj-lt"/>
          </a:endParaRPr>
        </a:p>
      </dgm:t>
    </dgm:pt>
    <dgm:pt modelId="{1FB32D8D-66EA-4B76-8BDE-41DD4968A0CF}" type="pres">
      <dgm:prSet presAssocID="{516BF76A-436E-4CB9-932A-BED76AE157BE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5BF5C306-088C-450E-9189-35766AE7190F}" type="pres">
      <dgm:prSet presAssocID="{516BF76A-436E-4CB9-932A-BED76AE157BE}" presName="children" presStyleCnt="0"/>
      <dgm:spPr/>
    </dgm:pt>
    <dgm:pt modelId="{B66AC765-4116-45D5-9B6D-B56FD2C7ACBB}" type="pres">
      <dgm:prSet presAssocID="{516BF76A-436E-4CB9-932A-BED76AE157BE}" presName="childPlaceholder" presStyleCnt="0"/>
      <dgm:spPr/>
    </dgm:pt>
    <dgm:pt modelId="{61DBB185-CC45-4804-84E6-8773DAF9344B}" type="pres">
      <dgm:prSet presAssocID="{516BF76A-436E-4CB9-932A-BED76AE157BE}" presName="circle" presStyleCnt="0"/>
      <dgm:spPr/>
    </dgm:pt>
    <dgm:pt modelId="{9CD44666-1A24-4368-9E18-57F865803DC6}" type="pres">
      <dgm:prSet presAssocID="{516BF76A-436E-4CB9-932A-BED76AE157BE}" presName="quadrant1" presStyleLbl="node1" presStyleIdx="0" presStyleCnt="4" custScaleX="102827">
        <dgm:presLayoutVars>
          <dgm:chMax val="1"/>
          <dgm:bulletEnabled val="1"/>
        </dgm:presLayoutVars>
      </dgm:prSet>
      <dgm:spPr>
        <a:prstGeom prst="pieWedge">
          <a:avLst/>
        </a:prstGeom>
      </dgm:spPr>
      <dgm:t>
        <a:bodyPr/>
        <a:lstStyle/>
        <a:p>
          <a:endParaRPr lang="en-GB"/>
        </a:p>
      </dgm:t>
    </dgm:pt>
    <dgm:pt modelId="{4D166ED8-FA85-4716-B0C7-08EBFF4C5EC3}" type="pres">
      <dgm:prSet presAssocID="{516BF76A-436E-4CB9-932A-BED76AE157BE}" presName="quadrant2" presStyleLbl="node1" presStyleIdx="1" presStyleCnt="4">
        <dgm:presLayoutVars>
          <dgm:chMax val="1"/>
          <dgm:bulletEnabled val="1"/>
        </dgm:presLayoutVars>
      </dgm:prSet>
      <dgm:spPr>
        <a:prstGeom prst="pieWedge">
          <a:avLst/>
        </a:prstGeom>
      </dgm:spPr>
      <dgm:t>
        <a:bodyPr/>
        <a:lstStyle/>
        <a:p>
          <a:endParaRPr lang="en-GB"/>
        </a:p>
      </dgm:t>
    </dgm:pt>
    <dgm:pt modelId="{A44241A9-C9FE-4185-9CBF-5F4CD8F3DAF1}" type="pres">
      <dgm:prSet presAssocID="{516BF76A-436E-4CB9-932A-BED76AE157BE}" presName="quadrant3" presStyleLbl="node1" presStyleIdx="2" presStyleCnt="4" custScaleX="101592">
        <dgm:presLayoutVars>
          <dgm:chMax val="1"/>
          <dgm:bulletEnabled val="1"/>
        </dgm:presLayoutVars>
      </dgm:prSet>
      <dgm:spPr>
        <a:prstGeom prst="pieWedge">
          <a:avLst/>
        </a:prstGeom>
      </dgm:spPr>
      <dgm:t>
        <a:bodyPr/>
        <a:lstStyle/>
        <a:p>
          <a:endParaRPr lang="en-GB"/>
        </a:p>
      </dgm:t>
    </dgm:pt>
    <dgm:pt modelId="{AA987125-D6B3-440E-B2A6-35A0D2AC5D28}" type="pres">
      <dgm:prSet presAssocID="{516BF76A-436E-4CB9-932A-BED76AE157BE}" presName="quadrant4" presStyleLbl="node1" presStyleIdx="3" presStyleCnt="4">
        <dgm:presLayoutVars>
          <dgm:chMax val="1"/>
          <dgm:bulletEnabled val="1"/>
        </dgm:presLayoutVars>
      </dgm:prSet>
      <dgm:spPr>
        <a:prstGeom prst="pieWedge">
          <a:avLst/>
        </a:prstGeom>
      </dgm:spPr>
      <dgm:t>
        <a:bodyPr/>
        <a:lstStyle/>
        <a:p>
          <a:endParaRPr lang="en-GB"/>
        </a:p>
      </dgm:t>
    </dgm:pt>
    <dgm:pt modelId="{CB4D73B4-1C9E-4BB4-B800-AF4290DE52C3}" type="pres">
      <dgm:prSet presAssocID="{516BF76A-436E-4CB9-932A-BED76AE157BE}" presName="quadrantPlaceholder" presStyleCnt="0"/>
      <dgm:spPr/>
    </dgm:pt>
    <dgm:pt modelId="{66C5021F-1EEE-42B2-8258-A9CF5D879A0F}" type="pres">
      <dgm:prSet presAssocID="{516BF76A-436E-4CB9-932A-BED76AE157BE}" presName="center1" presStyleLbl="fgShp" presStyleIdx="0" presStyleCnt="2"/>
      <dgm:spPr>
        <a:xfrm>
          <a:off x="2643446" y="1347374"/>
          <a:ext cx="490909" cy="426877"/>
        </a:xfrm>
        <a:prstGeom prst="circularArrow">
          <a:avLst/>
        </a:prstGeo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fr-CH"/>
        </a:p>
      </dgm:t>
    </dgm:pt>
    <dgm:pt modelId="{3D2696FA-2700-4B51-AC9B-A2D0D540BB4D}" type="pres">
      <dgm:prSet presAssocID="{516BF76A-436E-4CB9-932A-BED76AE157BE}" presName="center2" presStyleLbl="fgShp" presStyleIdx="1" presStyleCnt="2"/>
      <dgm:spPr>
        <a:xfrm rot="10800000">
          <a:off x="2643446" y="1511558"/>
          <a:ext cx="490909" cy="426877"/>
        </a:xfrm>
        <a:prstGeom prst="circularArrow">
          <a:avLst/>
        </a:prstGeo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fr-CH"/>
        </a:p>
      </dgm:t>
    </dgm:pt>
  </dgm:ptLst>
  <dgm:cxnLst>
    <dgm:cxn modelId="{5E042E7D-58F1-4F4A-B4F8-914EB0290CC7}" srcId="{516BF76A-436E-4CB9-932A-BED76AE157BE}" destId="{B8542B27-B494-4E21-AECF-0C5584D8B4B0}" srcOrd="3" destOrd="0" parTransId="{356BD11E-D380-4AE8-8DAD-15AD2314B936}" sibTransId="{50B73D6B-498A-4E18-9391-4C13A7A659A3}"/>
    <dgm:cxn modelId="{5F5602D5-2E20-49A1-BD32-209368BBCC39}" type="presOf" srcId="{4B384975-43C8-4BB0-BC50-A511E16037DC}" destId="{9CD44666-1A24-4368-9E18-57F865803DC6}" srcOrd="0" destOrd="0" presId="urn:microsoft.com/office/officeart/2005/8/layout/cycle4#1"/>
    <dgm:cxn modelId="{FAFE565B-93B8-4F6C-94B1-0F36C6111A94}" type="presOf" srcId="{516BF76A-436E-4CB9-932A-BED76AE157BE}" destId="{1FB32D8D-66EA-4B76-8BDE-41DD4968A0CF}" srcOrd="0" destOrd="0" presId="urn:microsoft.com/office/officeart/2005/8/layout/cycle4#1"/>
    <dgm:cxn modelId="{DC838436-AB32-436C-BB7C-882E5C0C7272}" srcId="{516BF76A-436E-4CB9-932A-BED76AE157BE}" destId="{4C01EED7-7FE3-462F-8344-31A0F5D1E71C}" srcOrd="1" destOrd="0" parTransId="{710112A1-794A-4253-B9D3-A85FD6519A78}" sibTransId="{5A300567-69D0-4C71-8107-25B44FEC2C62}"/>
    <dgm:cxn modelId="{83E33D98-C925-4443-A1FF-CB3AD4FE8C4A}" srcId="{516BF76A-436E-4CB9-932A-BED76AE157BE}" destId="{A0A8BC39-E7DD-4F97-99C7-B42AB388B099}" srcOrd="2" destOrd="0" parTransId="{86D43460-ABBE-4461-B47D-E4C8E062C8E7}" sibTransId="{DBB67C4D-EEED-4A2E-BA48-78AC0F40CEF4}"/>
    <dgm:cxn modelId="{D26A5D69-33F3-472B-B5C4-348491027034}" srcId="{516BF76A-436E-4CB9-932A-BED76AE157BE}" destId="{4B384975-43C8-4BB0-BC50-A511E16037DC}" srcOrd="0" destOrd="0" parTransId="{638261AF-96F0-4F0B-B16D-6855E8BC9712}" sibTransId="{524B0616-9E94-4AE2-BCF4-9B64BBEB5B23}"/>
    <dgm:cxn modelId="{1C3AACCF-8D44-4236-AD0E-A090AAD16C12}" type="presOf" srcId="{A0A8BC39-E7DD-4F97-99C7-B42AB388B099}" destId="{A44241A9-C9FE-4185-9CBF-5F4CD8F3DAF1}" srcOrd="0" destOrd="0" presId="urn:microsoft.com/office/officeart/2005/8/layout/cycle4#1"/>
    <dgm:cxn modelId="{EFBFCB44-8576-4E6E-9D35-EF62188F9C46}" type="presOf" srcId="{B8542B27-B494-4E21-AECF-0C5584D8B4B0}" destId="{AA987125-D6B3-440E-B2A6-35A0D2AC5D28}" srcOrd="0" destOrd="0" presId="urn:microsoft.com/office/officeart/2005/8/layout/cycle4#1"/>
    <dgm:cxn modelId="{A8FA09CB-7277-4456-BF9C-D3F7BF1340A5}" type="presOf" srcId="{4C01EED7-7FE3-462F-8344-31A0F5D1E71C}" destId="{4D166ED8-FA85-4716-B0C7-08EBFF4C5EC3}" srcOrd="0" destOrd="0" presId="urn:microsoft.com/office/officeart/2005/8/layout/cycle4#1"/>
    <dgm:cxn modelId="{BD24A259-75BD-4507-A013-3F68A4EC0F4A}" type="presParOf" srcId="{1FB32D8D-66EA-4B76-8BDE-41DD4968A0CF}" destId="{5BF5C306-088C-450E-9189-35766AE7190F}" srcOrd="0" destOrd="0" presId="urn:microsoft.com/office/officeart/2005/8/layout/cycle4#1"/>
    <dgm:cxn modelId="{8A9D875D-5313-4E72-BD08-64B8A6078A44}" type="presParOf" srcId="{5BF5C306-088C-450E-9189-35766AE7190F}" destId="{B66AC765-4116-45D5-9B6D-B56FD2C7ACBB}" srcOrd="0" destOrd="0" presId="urn:microsoft.com/office/officeart/2005/8/layout/cycle4#1"/>
    <dgm:cxn modelId="{473552A7-D456-4EF0-B386-294AE40984C8}" type="presParOf" srcId="{1FB32D8D-66EA-4B76-8BDE-41DD4968A0CF}" destId="{61DBB185-CC45-4804-84E6-8773DAF9344B}" srcOrd="1" destOrd="0" presId="urn:microsoft.com/office/officeart/2005/8/layout/cycle4#1"/>
    <dgm:cxn modelId="{08362CD9-E4A5-432B-9CF0-4DE596E941BA}" type="presParOf" srcId="{61DBB185-CC45-4804-84E6-8773DAF9344B}" destId="{9CD44666-1A24-4368-9E18-57F865803DC6}" srcOrd="0" destOrd="0" presId="urn:microsoft.com/office/officeart/2005/8/layout/cycle4#1"/>
    <dgm:cxn modelId="{22CE2D62-6C6A-4FB3-AB12-8DA189474440}" type="presParOf" srcId="{61DBB185-CC45-4804-84E6-8773DAF9344B}" destId="{4D166ED8-FA85-4716-B0C7-08EBFF4C5EC3}" srcOrd="1" destOrd="0" presId="urn:microsoft.com/office/officeart/2005/8/layout/cycle4#1"/>
    <dgm:cxn modelId="{843D957B-413A-48C6-9352-AF7E39E89B17}" type="presParOf" srcId="{61DBB185-CC45-4804-84E6-8773DAF9344B}" destId="{A44241A9-C9FE-4185-9CBF-5F4CD8F3DAF1}" srcOrd="2" destOrd="0" presId="urn:microsoft.com/office/officeart/2005/8/layout/cycle4#1"/>
    <dgm:cxn modelId="{4EAB87AB-A41A-4810-8B18-B0E4224DD042}" type="presParOf" srcId="{61DBB185-CC45-4804-84E6-8773DAF9344B}" destId="{AA987125-D6B3-440E-B2A6-35A0D2AC5D28}" srcOrd="3" destOrd="0" presId="urn:microsoft.com/office/officeart/2005/8/layout/cycle4#1"/>
    <dgm:cxn modelId="{DA6A1DC8-0AD1-453C-96C6-2A28CC021EF2}" type="presParOf" srcId="{61DBB185-CC45-4804-84E6-8773DAF9344B}" destId="{CB4D73B4-1C9E-4BB4-B800-AF4290DE52C3}" srcOrd="4" destOrd="0" presId="urn:microsoft.com/office/officeart/2005/8/layout/cycle4#1"/>
    <dgm:cxn modelId="{AD8CBAFE-2ACA-402D-A66A-D6ECCED7C681}" type="presParOf" srcId="{1FB32D8D-66EA-4B76-8BDE-41DD4968A0CF}" destId="{66C5021F-1EEE-42B2-8258-A9CF5D879A0F}" srcOrd="2" destOrd="0" presId="urn:microsoft.com/office/officeart/2005/8/layout/cycle4#1"/>
    <dgm:cxn modelId="{F647FC0F-B681-492A-A684-46721A0D5FE2}" type="presParOf" srcId="{1FB32D8D-66EA-4B76-8BDE-41DD4968A0CF}" destId="{3D2696FA-2700-4B51-AC9B-A2D0D540BB4D}" srcOrd="3" destOrd="0" presId="urn:microsoft.com/office/officeart/2005/8/layout/cycle4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66F186-A239-4DD6-98B6-8D6C9DD45D9D}">
      <dsp:nvSpPr>
        <dsp:cNvPr id="0" name=""/>
        <dsp:cNvSpPr/>
      </dsp:nvSpPr>
      <dsp:spPr>
        <a:xfrm rot="5400000">
          <a:off x="4859351" y="-2879430"/>
          <a:ext cx="700757" cy="654167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Is the absolute and relative value of funding unlocked by this approach potentially significant?</a:t>
          </a:r>
          <a:endParaRPr lang="en-US" sz="1600" kern="1200" dirty="0"/>
        </a:p>
      </dsp:txBody>
      <dsp:txXfrm rot="-5400000">
        <a:off x="1938895" y="75234"/>
        <a:ext cx="6507462" cy="632341"/>
      </dsp:txXfrm>
    </dsp:sp>
    <dsp:sp modelId="{6172EB62-4338-4206-B4BF-52A928DDEBD5}">
      <dsp:nvSpPr>
        <dsp:cNvPr id="0" name=""/>
        <dsp:cNvSpPr/>
      </dsp:nvSpPr>
      <dsp:spPr>
        <a:xfrm>
          <a:off x="0" y="2368"/>
          <a:ext cx="1931015" cy="78044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Potential gain</a:t>
          </a:r>
          <a:endParaRPr lang="en-US" sz="1800" b="1" kern="1200" dirty="0"/>
        </a:p>
      </dsp:txBody>
      <dsp:txXfrm>
        <a:off x="38098" y="40466"/>
        <a:ext cx="1854819" cy="704247"/>
      </dsp:txXfrm>
    </dsp:sp>
    <dsp:sp modelId="{82C2A90D-BED3-4061-BF60-B1ED0EFA81BB}">
      <dsp:nvSpPr>
        <dsp:cNvPr id="0" name=""/>
        <dsp:cNvSpPr/>
      </dsp:nvSpPr>
      <dsp:spPr>
        <a:xfrm rot="5400000">
          <a:off x="4859351" y="-2059964"/>
          <a:ext cx="700757" cy="654167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Does the approach require customization each year, or consistent multi-year advocacy?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How complex is the approach and how much coordination is needed?</a:t>
          </a:r>
          <a:endParaRPr lang="en-US" sz="1600" kern="1200" dirty="0"/>
        </a:p>
      </dsp:txBody>
      <dsp:txXfrm rot="-5400000">
        <a:off x="1938895" y="894700"/>
        <a:ext cx="6507462" cy="632341"/>
      </dsp:txXfrm>
    </dsp:sp>
    <dsp:sp modelId="{69BA9D71-C712-4F71-AA28-BB66D599EE53}">
      <dsp:nvSpPr>
        <dsp:cNvPr id="0" name=""/>
        <dsp:cNvSpPr/>
      </dsp:nvSpPr>
      <dsp:spPr>
        <a:xfrm>
          <a:off x="0" y="821834"/>
          <a:ext cx="1931015" cy="78044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Timeline / effort</a:t>
          </a:r>
          <a:endParaRPr lang="en-US" sz="1800" b="1" kern="1200" dirty="0"/>
        </a:p>
      </dsp:txBody>
      <dsp:txXfrm>
        <a:off x="38098" y="859932"/>
        <a:ext cx="1854819" cy="704247"/>
      </dsp:txXfrm>
    </dsp:sp>
    <dsp:sp modelId="{CC79DBA6-945B-4F78-BAEF-14E19F57683E}">
      <dsp:nvSpPr>
        <dsp:cNvPr id="0" name=""/>
        <dsp:cNvSpPr/>
      </dsp:nvSpPr>
      <dsp:spPr>
        <a:xfrm rot="5400000">
          <a:off x="4859351" y="-1240498"/>
          <a:ext cx="700757" cy="6541670"/>
        </a:xfrm>
        <a:prstGeom prst="round2Same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Does the approach communicate in terms that resonate with MOFP?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Does the approach link health spending to development more broadly?</a:t>
          </a:r>
          <a:endParaRPr lang="en-US" sz="1600" kern="1200" dirty="0"/>
        </a:p>
      </dsp:txBody>
      <dsp:txXfrm rot="-5400000">
        <a:off x="1938895" y="1714166"/>
        <a:ext cx="6507462" cy="632341"/>
      </dsp:txXfrm>
    </dsp:sp>
    <dsp:sp modelId="{4D051E36-5D71-4D84-B9BF-C81A516598B1}">
      <dsp:nvSpPr>
        <dsp:cNvPr id="0" name=""/>
        <dsp:cNvSpPr/>
      </dsp:nvSpPr>
      <dsp:spPr>
        <a:xfrm>
          <a:off x="0" y="1641297"/>
          <a:ext cx="1931015" cy="78044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Appeal to MOFP</a:t>
          </a:r>
          <a:endParaRPr lang="en-US" sz="1800" b="1" kern="1200" dirty="0"/>
        </a:p>
      </dsp:txBody>
      <dsp:txXfrm>
        <a:off x="38098" y="1679395"/>
        <a:ext cx="1854819" cy="70424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D44666-1A24-4368-9E18-57F865803DC6}">
      <dsp:nvSpPr>
        <dsp:cNvPr id="0" name=""/>
        <dsp:cNvSpPr/>
      </dsp:nvSpPr>
      <dsp:spPr>
        <a:xfrm>
          <a:off x="649571" y="320843"/>
          <a:ext cx="1439746" cy="1400163"/>
        </a:xfrm>
        <a:prstGeom prst="pieWedge">
          <a:avLst/>
        </a:prstGeom>
        <a:solidFill>
          <a:srgbClr val="00B0F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99568" rIns="99568" bIns="99568" numCol="1" spcCol="1270" anchor="ctr" anchorCtr="0">
          <a:noAutofit/>
        </a:bodyPr>
        <a:lstStyle/>
        <a:p>
          <a:pPr lvl="0" algn="ctr" defTabSz="6000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50" b="1" kern="1200" dirty="0" smtClean="0">
              <a:solidFill>
                <a:sysClr val="window" lastClr="FFFFFF"/>
              </a:solidFill>
              <a:latin typeface="+mj-lt"/>
              <a:ea typeface="+mn-ea"/>
              <a:cs typeface="+mn-cs"/>
            </a:rPr>
            <a:t>Transition Assessment</a:t>
          </a:r>
          <a:endParaRPr lang="en-GB" sz="1350" b="1" kern="1200" dirty="0">
            <a:solidFill>
              <a:sysClr val="window" lastClr="FFFFFF"/>
            </a:solidFill>
            <a:latin typeface="+mj-lt"/>
            <a:ea typeface="+mn-ea"/>
            <a:cs typeface="+mn-cs"/>
          </a:endParaRPr>
        </a:p>
      </dsp:txBody>
      <dsp:txXfrm>
        <a:off x="1071263" y="730941"/>
        <a:ext cx="1018054" cy="990065"/>
      </dsp:txXfrm>
    </dsp:sp>
    <dsp:sp modelId="{4D166ED8-FA85-4716-B0C7-08EBFF4C5EC3}">
      <dsp:nvSpPr>
        <dsp:cNvPr id="0" name=""/>
        <dsp:cNvSpPr/>
      </dsp:nvSpPr>
      <dsp:spPr>
        <a:xfrm rot="5400000">
          <a:off x="2134198" y="320843"/>
          <a:ext cx="1400163" cy="1400163"/>
        </a:xfrm>
        <a:prstGeom prst="pieWedge">
          <a:avLst/>
        </a:prstGeom>
        <a:solidFill>
          <a:srgbClr val="00B0F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36000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b="1" kern="1200" dirty="0" smtClean="0">
              <a:solidFill>
                <a:sysClr val="window" lastClr="FFFFFF"/>
              </a:solidFill>
              <a:latin typeface="+mj-lt"/>
              <a:ea typeface="+mn-ea"/>
              <a:cs typeface="+mn-cs"/>
            </a:rPr>
            <a:t>Transition Plans</a:t>
          </a:r>
          <a:endParaRPr lang="en-GB" sz="1400" b="1" kern="1200" dirty="0">
            <a:solidFill>
              <a:sysClr val="window" lastClr="FFFFFF"/>
            </a:solidFill>
            <a:latin typeface="+mj-lt"/>
            <a:ea typeface="+mn-ea"/>
            <a:cs typeface="+mn-cs"/>
          </a:endParaRPr>
        </a:p>
      </dsp:txBody>
      <dsp:txXfrm rot="-5400000">
        <a:off x="2134198" y="730941"/>
        <a:ext cx="990065" cy="990065"/>
      </dsp:txXfrm>
    </dsp:sp>
    <dsp:sp modelId="{A44241A9-C9FE-4185-9CBF-5F4CD8F3DAF1}">
      <dsp:nvSpPr>
        <dsp:cNvPr id="0" name=""/>
        <dsp:cNvSpPr/>
      </dsp:nvSpPr>
      <dsp:spPr>
        <a:xfrm rot="10800000">
          <a:off x="2123053" y="1785679"/>
          <a:ext cx="1422454" cy="1400163"/>
        </a:xfrm>
        <a:prstGeom prst="pieWedge">
          <a:avLst/>
        </a:prstGeom>
        <a:solidFill>
          <a:srgbClr val="00B0F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b="1" kern="1200" dirty="0" err="1" smtClean="0">
              <a:solidFill>
                <a:sysClr val="window" lastClr="FFFFFF"/>
              </a:solidFill>
              <a:latin typeface="+mj-lt"/>
              <a:ea typeface="+mn-ea"/>
              <a:cs typeface="+mn-cs"/>
            </a:rPr>
            <a:t>Implemen-tation</a:t>
          </a:r>
          <a:r>
            <a:rPr lang="en-GB" sz="1300" b="1" kern="1200" dirty="0" smtClean="0">
              <a:solidFill>
                <a:sysClr val="window" lastClr="FFFFFF"/>
              </a:solidFill>
              <a:latin typeface="+mj-lt"/>
              <a:ea typeface="+mn-ea"/>
              <a:cs typeface="+mn-cs"/>
            </a:rPr>
            <a:t> of Plans</a:t>
          </a:r>
          <a:endParaRPr lang="en-GB" sz="1300" b="1" kern="1200" dirty="0">
            <a:solidFill>
              <a:sysClr val="window" lastClr="FFFFFF"/>
            </a:solidFill>
            <a:latin typeface="+mj-lt"/>
            <a:ea typeface="+mn-ea"/>
            <a:cs typeface="+mn-cs"/>
          </a:endParaRPr>
        </a:p>
      </dsp:txBody>
      <dsp:txXfrm rot="10800000">
        <a:off x="2123053" y="1785679"/>
        <a:ext cx="1005827" cy="990065"/>
      </dsp:txXfrm>
    </dsp:sp>
    <dsp:sp modelId="{AA987125-D6B3-440E-B2A6-35A0D2AC5D28}">
      <dsp:nvSpPr>
        <dsp:cNvPr id="0" name=""/>
        <dsp:cNvSpPr/>
      </dsp:nvSpPr>
      <dsp:spPr>
        <a:xfrm rot="16200000">
          <a:off x="669362" y="1785679"/>
          <a:ext cx="1400163" cy="1400163"/>
        </a:xfrm>
        <a:prstGeom prst="pieWedge">
          <a:avLst/>
        </a:prstGeom>
        <a:solidFill>
          <a:srgbClr val="00B0F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b="1" kern="1200" dirty="0">
              <a:solidFill>
                <a:sysClr val="window" lastClr="FFFFFF"/>
              </a:solidFill>
              <a:latin typeface="+mj-lt"/>
              <a:ea typeface="+mn-ea"/>
              <a:cs typeface="+mn-cs"/>
            </a:rPr>
            <a:t>Monitoring Framework</a:t>
          </a:r>
        </a:p>
      </dsp:txBody>
      <dsp:txXfrm rot="5400000">
        <a:off x="1079460" y="1785679"/>
        <a:ext cx="990065" cy="990065"/>
      </dsp:txXfrm>
    </dsp:sp>
    <dsp:sp modelId="{66C5021F-1EEE-42B2-8258-A9CF5D879A0F}">
      <dsp:nvSpPr>
        <dsp:cNvPr id="0" name=""/>
        <dsp:cNvSpPr/>
      </dsp:nvSpPr>
      <dsp:spPr>
        <a:xfrm>
          <a:off x="1860148" y="1462316"/>
          <a:ext cx="483428" cy="420372"/>
        </a:xfrm>
        <a:prstGeom prst="circularArrow">
          <a:avLst/>
        </a:prstGeo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2696FA-2700-4B51-AC9B-A2D0D540BB4D}">
      <dsp:nvSpPr>
        <dsp:cNvPr id="0" name=""/>
        <dsp:cNvSpPr/>
      </dsp:nvSpPr>
      <dsp:spPr>
        <a:xfrm rot="10800000">
          <a:off x="1860148" y="1623998"/>
          <a:ext cx="483428" cy="420372"/>
        </a:xfrm>
        <a:prstGeom prst="circularArrow">
          <a:avLst/>
        </a:prstGeom>
        <a:solidFill>
          <a:srgbClr val="4F81BD">
            <a:tint val="6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4#1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0.02686</cdr:x>
      <cdr:y>0.05972</cdr:y>
    </cdr:from>
    <cdr:to>
      <cdr:x>0.34283</cdr:x>
      <cdr:y>0.26864</cdr:y>
    </cdr:to>
    <cdr:sp macro="" textlink="">
      <cdr:nvSpPr>
        <cdr:cNvPr id="2" name="Text Box 1"/>
        <cdr:cNvSpPr txBox="1"/>
      </cdr:nvSpPr>
      <cdr:spPr>
        <a:xfrm xmlns:a="http://schemas.openxmlformats.org/drawingml/2006/main">
          <a:off x="111349" y="147498"/>
          <a:ext cx="1309761" cy="5160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200" b="1" i="1" dirty="0"/>
            <a:t>FY 2016/17: </a:t>
          </a:r>
        </a:p>
        <a:p xmlns:a="http://schemas.openxmlformats.org/drawingml/2006/main">
          <a:r>
            <a:rPr lang="en-US" sz="1200" b="1" dirty="0"/>
            <a:t>TZS 251.5 billion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Georgia Regular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B1F9E5-9913-A044-860E-631615C218BC}" type="datetimeFigureOut">
              <a:rPr lang="en-US" smtClean="0">
                <a:latin typeface="Georgia Regular" charset="0"/>
              </a:rPr>
              <a:t>10/25/2016</a:t>
            </a:fld>
            <a:endParaRPr lang="en-US" dirty="0">
              <a:latin typeface="Georgia Regular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Georgia Regular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8591CD-4107-4447-A5D1-86CEDE60B389}" type="slidenum">
              <a:rPr lang="en-US" smtClean="0">
                <a:latin typeface="Georgia Regular" charset="0"/>
              </a:rPr>
              <a:t>‹#›</a:t>
            </a:fld>
            <a:endParaRPr lang="en-US" dirty="0">
              <a:latin typeface="Georgia Regula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3665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Georgia Regular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Georgia Regular" charset="0"/>
              </a:defRPr>
            </a:lvl1pPr>
          </a:lstStyle>
          <a:p>
            <a:fld id="{B205F37F-364A-D34C-B05A-1706C72D3D1C}" type="datetimeFigureOut">
              <a:rPr lang="en-US" smtClean="0"/>
              <a:pPr/>
              <a:t>10/25/2016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Georgia Regular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Georgia Regular" charset="0"/>
              </a:defRPr>
            </a:lvl1pPr>
          </a:lstStyle>
          <a:p>
            <a:fld id="{FE0C8646-04CE-0C42-9748-8ED71F815C9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3682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Georgia Regular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Georgia Regular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Georgia Regular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Georgia Regular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Georgia Regular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CFEB95-9531-4919-A12F-2C751D71F8E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3920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First</a:t>
            </a:r>
            <a:r>
              <a:rPr lang="en-US" baseline="0" dirty="0" smtClean="0"/>
              <a:t> bullet is reflected in slide 4</a:t>
            </a:r>
          </a:p>
          <a:p>
            <a:r>
              <a:rPr lang="en-US" baseline="0" dirty="0" smtClean="0"/>
              <a:t>Second bullet is slide 5</a:t>
            </a:r>
          </a:p>
          <a:p>
            <a:r>
              <a:rPr lang="en-US" baseline="0" dirty="0" smtClean="0"/>
              <a:t>Third bullet is slide 6 &amp; 7</a:t>
            </a:r>
          </a:p>
          <a:p>
            <a:r>
              <a:rPr lang="en-US" baseline="0" dirty="0" smtClean="0"/>
              <a:t>Fourth bullet is new approaches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0C8646-04CE-0C42-9748-8ED71F815C9F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2614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latin typeface="Georgia Regular" charset="0"/>
                <a:ea typeface="+mn-ea"/>
                <a:cs typeface="+mn-cs"/>
              </a:rPr>
              <a:t>The Abuja Declaration of 2001 recommended that governments allocate</a:t>
            </a:r>
            <a:r>
              <a:rPr lang="en-US" sz="1200" b="0" i="0" kern="1200" baseline="0" dirty="0" smtClean="0">
                <a:solidFill>
                  <a:schemeClr val="tx1"/>
                </a:solidFill>
                <a:latin typeface="Georgia Regular" charset="0"/>
                <a:ea typeface="+mn-ea"/>
                <a:cs typeface="+mn-cs"/>
              </a:rPr>
              <a:t> </a:t>
            </a:r>
            <a:r>
              <a:rPr lang="en-US" sz="1200" b="0" i="0" kern="1200" dirty="0" smtClean="0">
                <a:solidFill>
                  <a:schemeClr val="tx1"/>
                </a:solidFill>
                <a:latin typeface="Georgia Regular" charset="0"/>
                <a:ea typeface="+mn-ea"/>
                <a:cs typeface="+mn-cs"/>
              </a:rPr>
              <a:t>15% of their budgets to the health sector, although the basis for this figure is not clear, with</a:t>
            </a:r>
            <a:r>
              <a:rPr lang="en-US" sz="1200" b="0" i="0" kern="1200" baseline="0" dirty="0" smtClean="0">
                <a:solidFill>
                  <a:schemeClr val="tx1"/>
                </a:solidFill>
                <a:latin typeface="Georgia Regular" charset="0"/>
                <a:ea typeface="+mn-ea"/>
                <a:cs typeface="+mn-cs"/>
              </a:rPr>
              <a:t> </a:t>
            </a:r>
            <a:r>
              <a:rPr lang="en-US" sz="1200" b="0" i="0" kern="1200" dirty="0" smtClean="0">
                <a:solidFill>
                  <a:schemeClr val="tx1"/>
                </a:solidFill>
                <a:latin typeface="Georgia Regular" charset="0"/>
                <a:ea typeface="+mn-ea"/>
                <a:cs typeface="+mn-cs"/>
              </a:rPr>
              <a:t>no explicit connection to achieving a certain level of health system performance.  - Source:</a:t>
            </a:r>
            <a:r>
              <a:rPr lang="en-US" sz="1200" b="0" i="0" kern="1200" baseline="0" dirty="0" smtClean="0">
                <a:solidFill>
                  <a:schemeClr val="tx1"/>
                </a:solidFill>
                <a:latin typeface="Georgia Regular" charset="0"/>
                <a:ea typeface="+mn-ea"/>
                <a:cs typeface="+mn-cs"/>
              </a:rPr>
              <a:t> Jowett et. al., </a:t>
            </a:r>
            <a:r>
              <a:rPr lang="en-US" sz="1200" b="0" i="1" kern="1200" baseline="0" dirty="0" smtClean="0">
                <a:solidFill>
                  <a:schemeClr val="tx1"/>
                </a:solidFill>
                <a:latin typeface="Georgia Regular" charset="0"/>
                <a:ea typeface="+mn-ea"/>
                <a:cs typeface="+mn-cs"/>
              </a:rPr>
              <a:t>Spending targets for health: no magic number</a:t>
            </a:r>
            <a:r>
              <a:rPr lang="en-US" sz="1200" b="0" i="0" kern="1200" baseline="0" dirty="0" smtClean="0">
                <a:solidFill>
                  <a:schemeClr val="tx1"/>
                </a:solidFill>
                <a:latin typeface="Georgia Regular" charset="0"/>
                <a:ea typeface="+mn-ea"/>
                <a:cs typeface="+mn-cs"/>
              </a:rPr>
              <a:t>, WHO, 2016.</a:t>
            </a:r>
          </a:p>
          <a:p>
            <a:r>
              <a:rPr lang="en-US" sz="1200" b="0" i="0" kern="1200" baseline="0" dirty="0" smtClean="0">
                <a:solidFill>
                  <a:schemeClr val="tx1"/>
                </a:solidFill>
                <a:latin typeface="Georgia Regular" charset="0"/>
                <a:ea typeface="+mn-ea"/>
                <a:cs typeface="+mn-cs"/>
              </a:rPr>
              <a:t>WHO target is quoted in 2010 World Health Report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0C8646-04CE-0C42-9748-8ED71F815C9F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3866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Georgia Regular" charset="0"/>
                <a:ea typeface="+mn-ea"/>
                <a:cs typeface="+mn-cs"/>
              </a:rPr>
              <a:t>Figure shows the potential range in the HSSP IV funding gap each year by comparing the HSSP IV costs to the three fiscal space scenarios (most optimistic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Georgia Regular" charset="0"/>
                <a:ea typeface="+mn-ea"/>
                <a:cs typeface="+mn-cs"/>
              </a:rPr>
              <a:t> scenario: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Georgia Regular" charset="0"/>
                <a:ea typeface="+mn-ea"/>
                <a:cs typeface="+mn-cs"/>
              </a:rPr>
              <a:t>SNHI implemented and innovative financing sources such as a proportion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Georgia Regular" charset="0"/>
                <a:ea typeface="+mn-ea"/>
                <a:cs typeface="+mn-cs"/>
              </a:rPr>
              <a:t> of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Georgia Regular" charset="0"/>
                <a:ea typeface="+mn-ea"/>
                <a:cs typeface="+mn-cs"/>
              </a:rPr>
              <a:t>alcohol and tobacco taxes allocated to health;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Georgia Regular" charset="0"/>
                <a:ea typeface="+mn-ea"/>
                <a:cs typeface="+mn-cs"/>
              </a:rPr>
              <a:t> middle scenario: no SNHI but with innovative sources, base scenario: no SNHI, no innovative sources).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Georgia Regular" charset="0"/>
                <a:ea typeface="+mn-ea"/>
                <a:cs typeface="+mn-cs"/>
              </a:rPr>
              <a:t>The estimated funding gap in 2015/16 is $660 million across all scenarios. Under the most ambitious fiscal space scenario, the funding gap will increase from $259 million in 2016/17 to $737 million in 2019/20. Without innovative financing sources or SNHI, the funding gap could be as large as $680 million in 2016/17 and grow to $1,172 million by 2019/20.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0C8646-04CE-0C42-9748-8ED71F815C9F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4392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>
              <a:buFontTx/>
              <a:buNone/>
            </a:pPr>
            <a:r>
              <a:rPr lang="en-US" sz="1600" dirty="0" smtClean="0"/>
              <a:t>Jowet</a:t>
            </a:r>
            <a:r>
              <a:rPr lang="en-US" sz="1600" baseline="0" dirty="0" smtClean="0"/>
              <a:t>t paper found that s</a:t>
            </a:r>
            <a:r>
              <a:rPr lang="en-US" sz="1600" dirty="0" smtClean="0"/>
              <a:t>ervice coverage improves first ($40-60</a:t>
            </a:r>
            <a:r>
              <a:rPr lang="en-US" sz="1600" baseline="0" dirty="0" smtClean="0"/>
              <a:t> per capita)</a:t>
            </a:r>
            <a:r>
              <a:rPr lang="en-US" sz="1600" dirty="0" smtClean="0"/>
              <a:t>, followed by financial coverage (&gt;$200</a:t>
            </a:r>
            <a:r>
              <a:rPr lang="en-US" sz="1600" baseline="0" dirty="0" smtClean="0"/>
              <a:t> per capita)</a:t>
            </a:r>
            <a:endParaRPr lang="en-US" sz="16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0C8646-04CE-0C42-9748-8ED71F815C9F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92049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dirty="0" smtClean="0"/>
              <a:t>Are there other</a:t>
            </a:r>
            <a:r>
              <a:rPr lang="en-US" sz="1200" b="0" i="0" baseline="0" dirty="0" smtClean="0"/>
              <a:t> alternatives</a:t>
            </a:r>
            <a:r>
              <a:rPr lang="en-US" sz="1200" b="0" i="0" dirty="0" smtClean="0"/>
              <a:t> we should consider?</a:t>
            </a:r>
            <a:endParaRPr lang="en-US" sz="1200" b="0" i="0" baseline="300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C05E0C-C6F2-4DBC-9101-0C8444BBF253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4140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C05E0C-C6F2-4DBC-9101-0C8444BBF253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00379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C05E0C-C6F2-4DBC-9101-0C8444BBF253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654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C05E0C-C6F2-4DBC-9101-0C8444BBF253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19511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C05E0C-C6F2-4DBC-9101-0C8444BBF253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0625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C05E0C-C6F2-4DBC-9101-0C8444BBF253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72983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C05E0C-C6F2-4DBC-9101-0C8444BBF253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93531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C05E0C-C6F2-4DBC-9101-0C8444BBF253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909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C05E0C-C6F2-4DBC-9101-0C8444BBF253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734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C05E0C-C6F2-4DBC-9101-0C8444BBF253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58825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C05E0C-C6F2-4DBC-9101-0C8444BBF253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59872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CFEB95-9531-4919-A12F-2C751D71F8E7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950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3331649"/>
            <a:ext cx="9144000" cy="992963"/>
          </a:xfrm>
          <a:solidFill>
            <a:schemeClr val="tx1">
              <a:alpha val="70000"/>
            </a:schemeClr>
          </a:solidFill>
        </p:spPr>
        <p:txBody>
          <a:bodyPr lIns="274320" rIns="274320" anchor="b" anchorCtr="0"/>
          <a:lstStyle>
            <a:lvl1pPr algn="l"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24612"/>
            <a:ext cx="9144000" cy="1257039"/>
          </a:xfrm>
          <a:solidFill>
            <a:schemeClr val="tx1">
              <a:alpha val="70000"/>
            </a:schemeClr>
          </a:solidFill>
        </p:spPr>
        <p:txBody>
          <a:bodyPr lIns="274320" tIns="274320" rIns="274320" anchor="t" anchorCtr="0">
            <a:normAutofit/>
          </a:bodyPr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3"/>
          </p:nvPr>
        </p:nvSpPr>
        <p:spPr>
          <a:xfrm>
            <a:off x="6291072" y="293586"/>
            <a:ext cx="2852928" cy="362929"/>
          </a:xfrm>
          <a:solidFill>
            <a:schemeClr val="tx1">
              <a:alpha val="80000"/>
            </a:schemeClr>
          </a:solidFill>
        </p:spPr>
        <p:txBody>
          <a:bodyPr/>
          <a:lstStyle>
            <a:lvl1pPr>
              <a:defRPr>
                <a:solidFill>
                  <a:schemeClr val="bg2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4" name="Picture 13" descr="Horizontal-usaid-logo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0217" y="5992529"/>
            <a:ext cx="1487302" cy="45393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015812" y="5992529"/>
            <a:ext cx="1147972" cy="453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8432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558099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Franklin Gothic Medium Regular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>
            <a:off x="685801" y="649729"/>
            <a:ext cx="7772400" cy="2387600"/>
          </a:xfrm>
        </p:spPr>
        <p:txBody>
          <a:bodyPr anchor="b"/>
          <a:lstStyle>
            <a:lvl1pPr algn="l">
              <a:defRPr sz="60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685801" y="3408672"/>
            <a:ext cx="7772400" cy="1376493"/>
          </a:xfrm>
        </p:spPr>
        <p:txBody>
          <a:bodyPr/>
          <a:lstStyle>
            <a:lvl1pPr marL="0" indent="0" algn="l">
              <a:buNone/>
              <a:defRPr sz="2400" b="0" i="0">
                <a:solidFill>
                  <a:schemeClr val="bg2"/>
                </a:solidFill>
                <a:latin typeface="Georgia Regular" charset="0"/>
                <a:ea typeface="Georgia Regular" charset="0"/>
                <a:cs typeface="Georgia Regular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>
          <a:xfrm>
            <a:off x="6303264" y="293586"/>
            <a:ext cx="2840736" cy="36293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" name="Picture 9" descr="Horizontal-usaid-logo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0217" y="5992529"/>
            <a:ext cx="1487302" cy="45393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015812" y="5992529"/>
            <a:ext cx="1147972" cy="453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7461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5580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Franklin Gothic Medium Regular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685801" y="649729"/>
            <a:ext cx="7772400" cy="2387600"/>
          </a:xfrm>
        </p:spPr>
        <p:txBody>
          <a:bodyPr anchor="b"/>
          <a:lstStyle>
            <a:lvl1pPr algn="l">
              <a:defRPr sz="60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85801" y="3408672"/>
            <a:ext cx="7772400" cy="1376493"/>
          </a:xfrm>
        </p:spPr>
        <p:txBody>
          <a:bodyPr/>
          <a:lstStyle>
            <a:lvl1pPr marL="0" indent="0" algn="l">
              <a:buNone/>
              <a:defRPr sz="2400" b="0" i="0">
                <a:solidFill>
                  <a:schemeClr val="bg2"/>
                </a:solidFill>
                <a:latin typeface="Georgia Regular" charset="0"/>
                <a:ea typeface="Georgia Regular" charset="0"/>
                <a:cs typeface="Georgia Regular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03264" y="293586"/>
            <a:ext cx="2840736" cy="36293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" name="Picture 9" descr="Horizontal-usaid-logo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0217" y="5992529"/>
            <a:ext cx="1487302" cy="45393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015812" y="5992529"/>
            <a:ext cx="1147972" cy="453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1206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558099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Franklin Gothic Medium Regular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685801" y="649729"/>
            <a:ext cx="7772400" cy="2387600"/>
          </a:xfrm>
        </p:spPr>
        <p:txBody>
          <a:bodyPr anchor="b"/>
          <a:lstStyle>
            <a:lvl1pPr algn="l">
              <a:defRPr sz="60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685801" y="3408672"/>
            <a:ext cx="7772400" cy="1376493"/>
          </a:xfrm>
        </p:spPr>
        <p:txBody>
          <a:bodyPr/>
          <a:lstStyle>
            <a:lvl1pPr marL="0" indent="0" algn="l">
              <a:buNone/>
              <a:defRPr sz="2400" b="0" i="0">
                <a:solidFill>
                  <a:schemeClr val="bg2"/>
                </a:solidFill>
                <a:latin typeface="Georgia Regular" charset="0"/>
                <a:ea typeface="Georgia Regular" charset="0"/>
                <a:cs typeface="Georgia Regular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303264" y="293586"/>
            <a:ext cx="2840736" cy="36293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4" name="Picture 13" descr="Horizontal-usaid-logo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0217" y="5992529"/>
            <a:ext cx="1487302" cy="45393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015812" y="5992529"/>
            <a:ext cx="1147972" cy="453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732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PFAR Photo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591893" y="5954373"/>
            <a:ext cx="7960215" cy="530248"/>
            <a:chOff x="423378" y="5954373"/>
            <a:chExt cx="7960215" cy="530248"/>
          </a:xfrm>
        </p:grpSpPr>
        <p:pic>
          <p:nvPicPr>
            <p:cNvPr id="10" name="Picture 9" descr="Horizontal-usaid-logo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423378" y="5992529"/>
              <a:ext cx="1487302" cy="453936"/>
            </a:xfrm>
            <a:prstGeom prst="rect">
              <a:avLst/>
            </a:prstGeom>
          </p:spPr>
        </p:pic>
        <p:pic>
          <p:nvPicPr>
            <p:cNvPr id="11" name="Picture Placeholder 9"/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-486"/>
            <a:stretch/>
          </p:blipFill>
          <p:spPr>
            <a:xfrm>
              <a:off x="3837248" y="5954373"/>
              <a:ext cx="1471806" cy="530248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7235621" y="5992529"/>
              <a:ext cx="1147972" cy="453936"/>
            </a:xfrm>
            <a:prstGeom prst="rect">
              <a:avLst/>
            </a:prstGeom>
          </p:spPr>
        </p:pic>
      </p:grp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3331649"/>
            <a:ext cx="9144000" cy="992963"/>
          </a:xfrm>
          <a:solidFill>
            <a:schemeClr val="tx1">
              <a:alpha val="70000"/>
            </a:schemeClr>
          </a:solidFill>
        </p:spPr>
        <p:txBody>
          <a:bodyPr lIns="274320" rIns="274320" anchor="b" anchorCtr="0"/>
          <a:lstStyle>
            <a:lvl1pPr algn="l"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4324612"/>
            <a:ext cx="9144000" cy="1257039"/>
          </a:xfrm>
          <a:solidFill>
            <a:schemeClr val="tx1">
              <a:alpha val="70000"/>
            </a:schemeClr>
          </a:solidFill>
        </p:spPr>
        <p:txBody>
          <a:bodyPr lIns="274320" tIns="274320" rIns="274320" anchor="t" anchorCtr="0">
            <a:normAutofit/>
          </a:bodyPr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3"/>
          </p:nvPr>
        </p:nvSpPr>
        <p:spPr>
          <a:xfrm>
            <a:off x="6291072" y="293586"/>
            <a:ext cx="2852928" cy="362929"/>
          </a:xfrm>
          <a:solidFill>
            <a:schemeClr val="tx1">
              <a:alpha val="80000"/>
            </a:schemeClr>
          </a:solidFill>
        </p:spPr>
        <p:txBody>
          <a:bodyPr/>
          <a:lstStyle>
            <a:lvl1pPr>
              <a:defRPr>
                <a:solidFill>
                  <a:schemeClr val="bg2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88734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PFAR Blu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558099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Franklin Gothic Medium Regular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>
            <a:off x="685801" y="649729"/>
            <a:ext cx="7772400" cy="2387600"/>
          </a:xfrm>
        </p:spPr>
        <p:txBody>
          <a:bodyPr anchor="b"/>
          <a:lstStyle>
            <a:lvl1pPr algn="l">
              <a:defRPr sz="60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685801" y="3408672"/>
            <a:ext cx="7772400" cy="1376493"/>
          </a:xfrm>
        </p:spPr>
        <p:txBody>
          <a:bodyPr/>
          <a:lstStyle>
            <a:lvl1pPr marL="0" indent="0" algn="l">
              <a:buNone/>
              <a:defRPr sz="2400" b="0" i="0">
                <a:solidFill>
                  <a:schemeClr val="bg2"/>
                </a:solidFill>
                <a:latin typeface="Georgia Regular" charset="0"/>
                <a:ea typeface="Georgia Regular" charset="0"/>
                <a:cs typeface="Georgia Regular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>
          <a:xfrm>
            <a:off x="6303264" y="293586"/>
            <a:ext cx="2840736" cy="362930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591893" y="5954373"/>
            <a:ext cx="7960215" cy="530248"/>
            <a:chOff x="423378" y="5954373"/>
            <a:chExt cx="7960215" cy="530248"/>
          </a:xfrm>
        </p:grpSpPr>
        <p:pic>
          <p:nvPicPr>
            <p:cNvPr id="21" name="Picture 20" descr="Horizontal-usaid-logo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423378" y="5992529"/>
              <a:ext cx="1487302" cy="453936"/>
            </a:xfrm>
            <a:prstGeom prst="rect">
              <a:avLst/>
            </a:prstGeom>
          </p:spPr>
        </p:pic>
        <p:pic>
          <p:nvPicPr>
            <p:cNvPr id="22" name="Picture Placeholder 9"/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-486"/>
            <a:stretch/>
          </p:blipFill>
          <p:spPr>
            <a:xfrm>
              <a:off x="3837248" y="5954373"/>
              <a:ext cx="1471806" cy="530248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Picture 22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7235621" y="5992529"/>
              <a:ext cx="1147972" cy="4539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15761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PFAR Orang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55809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Franklin Gothic Medium Regular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685801" y="649729"/>
            <a:ext cx="7772400" cy="2387600"/>
          </a:xfrm>
        </p:spPr>
        <p:txBody>
          <a:bodyPr anchor="b"/>
          <a:lstStyle>
            <a:lvl1pPr algn="l">
              <a:defRPr sz="60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85801" y="3408672"/>
            <a:ext cx="7772400" cy="1376493"/>
          </a:xfrm>
        </p:spPr>
        <p:txBody>
          <a:bodyPr/>
          <a:lstStyle>
            <a:lvl1pPr marL="0" indent="0" algn="l">
              <a:buNone/>
              <a:defRPr sz="2400" b="0" i="0">
                <a:solidFill>
                  <a:schemeClr val="bg2"/>
                </a:solidFill>
                <a:latin typeface="Georgia Regular" charset="0"/>
                <a:ea typeface="Georgia Regular" charset="0"/>
                <a:cs typeface="Georgia Regular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03264" y="293586"/>
            <a:ext cx="2840736" cy="362930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591893" y="5954373"/>
            <a:ext cx="7960215" cy="530248"/>
            <a:chOff x="423378" y="5954373"/>
            <a:chExt cx="7960215" cy="530248"/>
          </a:xfrm>
        </p:grpSpPr>
        <p:pic>
          <p:nvPicPr>
            <p:cNvPr id="16" name="Picture 15" descr="Horizontal-usaid-logo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423378" y="5992529"/>
              <a:ext cx="1487302" cy="453936"/>
            </a:xfrm>
            <a:prstGeom prst="rect">
              <a:avLst/>
            </a:prstGeom>
          </p:spPr>
        </p:pic>
        <p:pic>
          <p:nvPicPr>
            <p:cNvPr id="18" name="Picture Placeholder 9"/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-486"/>
            <a:stretch/>
          </p:blipFill>
          <p:spPr>
            <a:xfrm>
              <a:off x="3837248" y="5954373"/>
              <a:ext cx="1471806" cy="530248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9" name="Picture 18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7235621" y="5992529"/>
              <a:ext cx="1147972" cy="4539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2388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PFAR Gre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558099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Franklin Gothic Medium Regular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685801" y="649729"/>
            <a:ext cx="7772400" cy="2387600"/>
          </a:xfrm>
        </p:spPr>
        <p:txBody>
          <a:bodyPr anchor="b"/>
          <a:lstStyle>
            <a:lvl1pPr algn="l">
              <a:defRPr sz="600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685801" y="3408672"/>
            <a:ext cx="7772400" cy="1376493"/>
          </a:xfrm>
        </p:spPr>
        <p:txBody>
          <a:bodyPr/>
          <a:lstStyle>
            <a:lvl1pPr marL="0" indent="0" algn="l">
              <a:buNone/>
              <a:defRPr sz="2400" b="0" i="0">
                <a:solidFill>
                  <a:schemeClr val="bg2"/>
                </a:solidFill>
                <a:latin typeface="Georgia Regular" charset="0"/>
                <a:ea typeface="Georgia Regular" charset="0"/>
                <a:cs typeface="Georgia Regular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303264" y="293586"/>
            <a:ext cx="2840736" cy="362930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591893" y="5954373"/>
            <a:ext cx="7960215" cy="530248"/>
            <a:chOff x="423378" y="5954373"/>
            <a:chExt cx="7960215" cy="530248"/>
          </a:xfrm>
        </p:grpSpPr>
        <p:pic>
          <p:nvPicPr>
            <p:cNvPr id="16" name="Picture 15" descr="Horizontal-usaid-logo.jpg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423378" y="5992529"/>
              <a:ext cx="1487302" cy="453936"/>
            </a:xfrm>
            <a:prstGeom prst="rect">
              <a:avLst/>
            </a:prstGeom>
          </p:spPr>
        </p:pic>
        <p:pic>
          <p:nvPicPr>
            <p:cNvPr id="17" name="Picture Placeholder 9"/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-486"/>
            <a:stretch/>
          </p:blipFill>
          <p:spPr>
            <a:xfrm>
              <a:off x="3837248" y="5954373"/>
              <a:ext cx="1471806" cy="530248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8" name="Picture 17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7235621" y="5992529"/>
              <a:ext cx="1147972" cy="4539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526779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B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6073" y="-3692"/>
            <a:ext cx="2447926" cy="284581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2826495"/>
            <a:ext cx="9144000" cy="1560154"/>
          </a:xfrm>
          <a:solidFill>
            <a:schemeClr val="tx2"/>
          </a:solidFill>
        </p:spPr>
        <p:txBody>
          <a:bodyPr lIns="274320" rIns="274320" anchor="b" anchorCtr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add section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" y="4386649"/>
            <a:ext cx="9143998" cy="1194344"/>
          </a:xfrm>
          <a:solidFill>
            <a:schemeClr val="tx2"/>
          </a:solidFill>
        </p:spPr>
        <p:txBody>
          <a:bodyPr lIns="274320" tIns="274320" rIns="274320"/>
          <a:lstStyle>
            <a:lvl1pPr marL="0" indent="0" algn="l">
              <a:buNone/>
              <a:defRPr sz="2400" b="0" i="0">
                <a:solidFill>
                  <a:schemeClr val="bg2"/>
                </a:solidFill>
                <a:latin typeface="Georgia Regular" charset="0"/>
                <a:ea typeface="Georgia Regular" charset="0"/>
                <a:cs typeface="Georgia Regular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add subtitle or quote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>
          <a:xfrm>
            <a:off x="8180172" y="6495070"/>
            <a:ext cx="963827" cy="362930"/>
          </a:xfrm>
          <a:prstGeom prst="rect">
            <a:avLst/>
          </a:prstGeom>
        </p:spPr>
        <p:txBody>
          <a:bodyPr/>
          <a:lstStyle/>
          <a:p>
            <a:fld id="{00DB2D1B-442C-D640-B645-FF55D99A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122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B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6073" y="-3692"/>
            <a:ext cx="2447926" cy="284581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2826495"/>
            <a:ext cx="9144000" cy="1560154"/>
          </a:xfrm>
          <a:solidFill>
            <a:schemeClr val="accent1"/>
          </a:solidFill>
        </p:spPr>
        <p:txBody>
          <a:bodyPr lIns="274320" rIns="274320" anchor="b" anchorCtr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add section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" y="4386649"/>
            <a:ext cx="9143998" cy="1194344"/>
          </a:xfrm>
          <a:solidFill>
            <a:schemeClr val="accent1"/>
          </a:solidFill>
        </p:spPr>
        <p:txBody>
          <a:bodyPr lIns="274320" tIns="274320" rIns="274320"/>
          <a:lstStyle>
            <a:lvl1pPr marL="0" indent="0" algn="l">
              <a:buNone/>
              <a:defRPr sz="2400" b="0" i="0">
                <a:solidFill>
                  <a:schemeClr val="bg2"/>
                </a:solidFill>
                <a:latin typeface="Georgia Regular" charset="0"/>
                <a:ea typeface="Georgia Regular" charset="0"/>
                <a:cs typeface="Georgia Regular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add subtitle or quote</a:t>
            </a:r>
            <a:endParaRPr lang="en-US" dirty="0"/>
          </a:p>
        </p:txBody>
      </p:sp>
      <p:sp>
        <p:nvSpPr>
          <p:cNvPr id="10" name="Slide Number Placeholder 11"/>
          <p:cNvSpPr>
            <a:spLocks noGrp="1"/>
          </p:cNvSpPr>
          <p:nvPr>
            <p:ph type="sldNum" sz="quarter" idx="11"/>
          </p:nvPr>
        </p:nvSpPr>
        <p:spPr>
          <a:xfrm>
            <a:off x="8180172" y="6495070"/>
            <a:ext cx="963827" cy="362930"/>
          </a:xfrm>
          <a:prstGeom prst="rect">
            <a:avLst/>
          </a:prstGeom>
        </p:spPr>
        <p:txBody>
          <a:bodyPr/>
          <a:lstStyle/>
          <a:p>
            <a:fld id="{00DB2D1B-442C-D640-B645-FF55D99A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436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y B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6073" y="-3692"/>
            <a:ext cx="2447926" cy="284581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2826495"/>
            <a:ext cx="9144000" cy="1560154"/>
          </a:xfrm>
          <a:solidFill>
            <a:schemeClr val="tx1"/>
          </a:solidFill>
        </p:spPr>
        <p:txBody>
          <a:bodyPr lIns="274320" rIns="274320" anchor="b" anchorCtr="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Click to add section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" y="4386649"/>
            <a:ext cx="9143998" cy="1194344"/>
          </a:xfrm>
          <a:solidFill>
            <a:schemeClr val="tx1"/>
          </a:solidFill>
        </p:spPr>
        <p:txBody>
          <a:bodyPr lIns="274320" tIns="274320" rIns="274320"/>
          <a:lstStyle>
            <a:lvl1pPr marL="0" indent="0" algn="l">
              <a:buNone/>
              <a:defRPr sz="2400" b="0" i="0">
                <a:solidFill>
                  <a:schemeClr val="bg2"/>
                </a:solidFill>
                <a:latin typeface="Georgia Regular" charset="0"/>
                <a:ea typeface="Georgia Regular" charset="0"/>
                <a:cs typeface="Georgia Regular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add subtitle or quote</a:t>
            </a:r>
            <a:endParaRPr lang="en-US" dirty="0"/>
          </a:p>
        </p:txBody>
      </p:sp>
      <p:sp>
        <p:nvSpPr>
          <p:cNvPr id="10" name="Slide Number Placeholder 11"/>
          <p:cNvSpPr txBox="1">
            <a:spLocks/>
          </p:cNvSpPr>
          <p:nvPr userDrawn="1"/>
        </p:nvSpPr>
        <p:spPr>
          <a:xfrm>
            <a:off x="8180172" y="6495070"/>
            <a:ext cx="963827" cy="36293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DB2D1B-442C-D640-B645-FF55D99A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3911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 userDrawn="1"/>
        </p:nvSpPr>
        <p:spPr>
          <a:xfrm>
            <a:off x="5334000" y="0"/>
            <a:ext cx="3810000" cy="6858000"/>
          </a:xfrm>
          <a:prstGeom prst="rect">
            <a:avLst/>
          </a:prstGeom>
          <a:solidFill>
            <a:schemeClr val="tx2"/>
          </a:solidFill>
        </p:spPr>
        <p:txBody>
          <a:bodyPr wrap="square" lIns="365760" rIns="365760" rtlCol="0" anchor="ctr" anchorCtr="0">
            <a:noAutofit/>
          </a:bodyPr>
          <a:lstStyle/>
          <a:p>
            <a:pPr>
              <a:lnSpc>
                <a:spcPct val="150000"/>
              </a:lnSpc>
            </a:pPr>
            <a:endParaRPr lang="en-US" b="0" i="0" dirty="0">
              <a:solidFill>
                <a:schemeClr val="bg2"/>
              </a:solidFill>
              <a:latin typeface="Georgia Regular" charset="0"/>
              <a:ea typeface="Georgia Regular" charset="0"/>
              <a:cs typeface="Georgia Regular" charset="0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5603631" y="254794"/>
            <a:ext cx="3309387" cy="5832241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1" baseline="0">
                <a:solidFill>
                  <a:schemeClr val="bg2"/>
                </a:solidFill>
                <a:latin typeface="Arial" panose="020B0604020202020204" pitchFamily="34" charset="0"/>
                <a:ea typeface="Eras Demi ITC" panose="020B08050305040208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6E7E8"/>
                </a:solidFill>
                <a:effectLst/>
                <a:uLnTx/>
                <a:uFillTx/>
                <a:latin typeface="Georgia" charset="0"/>
                <a:ea typeface="Georgia" charset="0"/>
                <a:cs typeface="Georgia" charset="0"/>
              </a:rPr>
              <a:t>Click to add text to accompany photo or figure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6E7E8"/>
              </a:solidFill>
              <a:effectLst/>
              <a:uLnTx/>
              <a:uFillTx/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4"/>
          </p:nvPr>
        </p:nvSpPr>
        <p:spPr>
          <a:xfrm>
            <a:off x="7952898" y="6246991"/>
            <a:ext cx="960120" cy="362930"/>
          </a:xfrm>
          <a:prstGeom prst="rect">
            <a:avLst/>
          </a:prstGeom>
        </p:spPr>
        <p:txBody>
          <a:bodyPr lIns="274320" rIns="91440"/>
          <a:lstStyle>
            <a:lvl1pPr algn="l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0DB2D1B-442C-D640-B645-FF55D99A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2027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5334000" y="0"/>
            <a:ext cx="3810000" cy="6858000"/>
          </a:xfrm>
          <a:prstGeom prst="rect">
            <a:avLst/>
          </a:prstGeom>
          <a:solidFill>
            <a:schemeClr val="accent1"/>
          </a:solidFill>
        </p:spPr>
        <p:txBody>
          <a:bodyPr wrap="square" lIns="365760" rIns="365760" rtlCol="0" anchor="ctr" anchorCtr="0">
            <a:noAutofit/>
          </a:bodyPr>
          <a:lstStyle/>
          <a:p>
            <a:pPr>
              <a:lnSpc>
                <a:spcPct val="150000"/>
              </a:lnSpc>
            </a:pPr>
            <a:endParaRPr lang="en-US" b="0" i="0" dirty="0">
              <a:solidFill>
                <a:schemeClr val="bg2"/>
              </a:solidFill>
              <a:latin typeface="Georgia Regular" charset="0"/>
              <a:ea typeface="Georgia Regular" charset="0"/>
              <a:cs typeface="Georgia Regular" charset="0"/>
            </a:endParaRPr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4"/>
          </p:nvPr>
        </p:nvSpPr>
        <p:spPr>
          <a:xfrm>
            <a:off x="7952898" y="6246991"/>
            <a:ext cx="960120" cy="362930"/>
          </a:xfrm>
          <a:prstGeom prst="rect">
            <a:avLst/>
          </a:prstGeom>
        </p:spPr>
        <p:txBody>
          <a:bodyPr lIns="274320" rIns="91440"/>
          <a:lstStyle>
            <a:lvl1pPr algn="l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0DB2D1B-442C-D640-B645-FF55D99A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5603631" y="254794"/>
            <a:ext cx="3309387" cy="5832241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baseline="0">
                <a:solidFill>
                  <a:schemeClr val="bg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6E7E8"/>
                </a:solidFill>
                <a:effectLst/>
                <a:uLnTx/>
                <a:uFillTx/>
                <a:latin typeface="Georgia" charset="0"/>
                <a:ea typeface="Georgia" charset="0"/>
                <a:cs typeface="Georgia" charset="0"/>
              </a:rPr>
              <a:t>Click to add text to accompany photo or figure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6E7E8"/>
              </a:solidFill>
              <a:effectLst/>
              <a:uLnTx/>
              <a:uFillTx/>
              <a:latin typeface="Georgia" charset="0"/>
              <a:ea typeface="Georgia" charset="0"/>
              <a:cs typeface="Georgi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74536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 userDrawn="1"/>
        </p:nvSpPr>
        <p:spPr>
          <a:xfrm>
            <a:off x="5334000" y="0"/>
            <a:ext cx="3810000" cy="6858000"/>
          </a:xfrm>
          <a:prstGeom prst="rect">
            <a:avLst/>
          </a:prstGeom>
          <a:solidFill>
            <a:schemeClr val="tx1"/>
          </a:solidFill>
        </p:spPr>
        <p:txBody>
          <a:bodyPr wrap="square" lIns="365760" rIns="365760" rtlCol="0" anchor="t" anchorCtr="0">
            <a:noAutofit/>
          </a:bodyPr>
          <a:lstStyle/>
          <a:p>
            <a:pPr>
              <a:lnSpc>
                <a:spcPct val="150000"/>
              </a:lnSpc>
            </a:pPr>
            <a:endParaRPr lang="en-US" b="0" i="0" dirty="0">
              <a:solidFill>
                <a:schemeClr val="bg2"/>
              </a:solidFill>
              <a:latin typeface="Georgia Regular" charset="0"/>
              <a:ea typeface="Georgia Regular" charset="0"/>
              <a:cs typeface="Georgia Regular" charset="0"/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4"/>
          </p:nvPr>
        </p:nvSpPr>
        <p:spPr>
          <a:xfrm>
            <a:off x="7952898" y="6246991"/>
            <a:ext cx="960120" cy="362930"/>
          </a:xfrm>
          <a:prstGeom prst="rect">
            <a:avLst/>
          </a:prstGeom>
        </p:spPr>
        <p:txBody>
          <a:bodyPr lIns="274320" rIns="91440"/>
          <a:lstStyle>
            <a:lvl1pPr algn="l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0DB2D1B-442C-D640-B645-FF55D99A1E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5603631" y="254794"/>
            <a:ext cx="3309387" cy="5832241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baseline="0">
                <a:solidFill>
                  <a:schemeClr val="bg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6E7E8"/>
                </a:solidFill>
                <a:effectLst/>
                <a:uLnTx/>
                <a:uFillTx/>
                <a:latin typeface="Georgia" charset="0"/>
                <a:ea typeface="Georgia" charset="0"/>
                <a:cs typeface="Georgia" charset="0"/>
              </a:rPr>
              <a:t>Click to add text to accompany photo or figure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6E7E8"/>
              </a:solidFill>
              <a:effectLst/>
              <a:uLnTx/>
              <a:uFillTx/>
              <a:latin typeface="Georgia" charset="0"/>
              <a:ea typeface="Georgia" charset="0"/>
              <a:cs typeface="Georgi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09769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 userDrawn="1"/>
        </p:nvSpPr>
        <p:spPr>
          <a:xfrm>
            <a:off x="0" y="0"/>
            <a:ext cx="3810000" cy="6858000"/>
          </a:xfrm>
          <a:prstGeom prst="rect">
            <a:avLst/>
          </a:prstGeom>
          <a:solidFill>
            <a:schemeClr val="tx2"/>
          </a:solidFill>
        </p:spPr>
        <p:txBody>
          <a:bodyPr wrap="square" lIns="365760" rIns="365760" rtlCol="0" anchor="t" anchorCtr="0">
            <a:noAutofit/>
          </a:bodyPr>
          <a:lstStyle/>
          <a:p>
            <a:pPr>
              <a:lnSpc>
                <a:spcPct val="150000"/>
              </a:lnSpc>
            </a:pPr>
            <a:endParaRPr lang="en-US" b="0" i="0" dirty="0">
              <a:solidFill>
                <a:schemeClr val="bg2"/>
              </a:solidFill>
              <a:latin typeface="Georgia Regular" charset="0"/>
              <a:ea typeface="Georgia Regular" charset="0"/>
              <a:cs typeface="Georgia Regular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269631" y="254794"/>
            <a:ext cx="3309387" cy="5832241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baseline="0">
                <a:solidFill>
                  <a:schemeClr val="bg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6E7E8"/>
                </a:solidFill>
                <a:effectLst/>
                <a:uLnTx/>
                <a:uFillTx/>
                <a:latin typeface="Georgia" charset="0"/>
                <a:ea typeface="Georgia" charset="0"/>
                <a:cs typeface="Georgia" charset="0"/>
              </a:rPr>
              <a:t>Click to add text to accompany photo or figure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6E7E8"/>
              </a:solidFill>
              <a:effectLst/>
              <a:uLnTx/>
              <a:uFillTx/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Slide Number Placeholder 4"/>
          <p:cNvSpPr txBox="1">
            <a:spLocks/>
          </p:cNvSpPr>
          <p:nvPr userDrawn="1"/>
        </p:nvSpPr>
        <p:spPr>
          <a:xfrm>
            <a:off x="269631" y="6397982"/>
            <a:ext cx="960120" cy="362930"/>
          </a:xfrm>
          <a:prstGeom prst="rect">
            <a:avLst/>
          </a:prstGeom>
        </p:spPr>
        <p:txBody>
          <a:bodyPr lIns="274320" rIns="9144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DB2D1B-442C-D640-B645-FF55D99A1E4A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9810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 userDrawn="1"/>
        </p:nvSpPr>
        <p:spPr>
          <a:xfrm>
            <a:off x="0" y="0"/>
            <a:ext cx="3810000" cy="6858000"/>
          </a:xfrm>
          <a:prstGeom prst="rect">
            <a:avLst/>
          </a:prstGeom>
          <a:solidFill>
            <a:schemeClr val="accent1"/>
          </a:solidFill>
        </p:spPr>
        <p:txBody>
          <a:bodyPr wrap="square" lIns="365760" rIns="365760" rtlCol="0" anchor="ctr" anchorCtr="0">
            <a:noAutofit/>
          </a:bodyPr>
          <a:lstStyle/>
          <a:p>
            <a:pPr>
              <a:lnSpc>
                <a:spcPct val="150000"/>
              </a:lnSpc>
            </a:pPr>
            <a:endParaRPr lang="en-US" b="0" i="0" dirty="0">
              <a:solidFill>
                <a:schemeClr val="bg2"/>
              </a:solidFill>
              <a:latin typeface="Georgia Regular" charset="0"/>
              <a:ea typeface="Georgia Regular" charset="0"/>
              <a:cs typeface="Georgia Regular" charset="0"/>
            </a:endParaRPr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269631" y="254794"/>
            <a:ext cx="3309387" cy="5832241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baseline="0">
                <a:solidFill>
                  <a:schemeClr val="bg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6E7E8"/>
                </a:solidFill>
                <a:effectLst/>
                <a:uLnTx/>
                <a:uFillTx/>
                <a:latin typeface="Georgia" charset="0"/>
                <a:ea typeface="Georgia" charset="0"/>
                <a:cs typeface="Georgia" charset="0"/>
              </a:rPr>
              <a:t>Click to add text to accompany photo or figure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6E7E8"/>
              </a:solidFill>
              <a:effectLst/>
              <a:uLnTx/>
              <a:uFillTx/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0" name="Slide Number Placeholder 4"/>
          <p:cNvSpPr txBox="1">
            <a:spLocks/>
          </p:cNvSpPr>
          <p:nvPr userDrawn="1"/>
        </p:nvSpPr>
        <p:spPr>
          <a:xfrm>
            <a:off x="269631" y="6397982"/>
            <a:ext cx="960120" cy="362930"/>
          </a:xfrm>
          <a:prstGeom prst="rect">
            <a:avLst/>
          </a:prstGeom>
        </p:spPr>
        <p:txBody>
          <a:bodyPr lIns="274320" rIns="9144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DB2D1B-442C-D640-B645-FF55D99A1E4A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42089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 userDrawn="1"/>
        </p:nvSpPr>
        <p:spPr>
          <a:xfrm>
            <a:off x="0" y="0"/>
            <a:ext cx="3810000" cy="6858000"/>
          </a:xfrm>
          <a:prstGeom prst="rect">
            <a:avLst/>
          </a:prstGeom>
          <a:solidFill>
            <a:schemeClr val="tx1"/>
          </a:solidFill>
        </p:spPr>
        <p:txBody>
          <a:bodyPr wrap="square" lIns="365760" rIns="365760" rtlCol="0" anchor="ctr" anchorCtr="0">
            <a:noAutofit/>
          </a:bodyPr>
          <a:lstStyle/>
          <a:p>
            <a:pPr>
              <a:lnSpc>
                <a:spcPct val="150000"/>
              </a:lnSpc>
            </a:pPr>
            <a:endParaRPr lang="en-US" b="0" i="0" dirty="0">
              <a:solidFill>
                <a:schemeClr val="bg2"/>
              </a:solidFill>
              <a:latin typeface="Georgia Regular" charset="0"/>
              <a:ea typeface="Georgia Regular" charset="0"/>
              <a:cs typeface="Georgia Regular" charset="0"/>
            </a:endParaRPr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269631" y="254794"/>
            <a:ext cx="3309387" cy="5832241"/>
          </a:xfrm>
        </p:spPr>
        <p:txBody>
          <a:bodyPr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baseline="0">
                <a:solidFill>
                  <a:schemeClr val="bg2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6E7E8"/>
                </a:solidFill>
                <a:effectLst/>
                <a:uLnTx/>
                <a:uFillTx/>
                <a:latin typeface="Georgia" charset="0"/>
                <a:ea typeface="Georgia" charset="0"/>
                <a:cs typeface="Georgia" charset="0"/>
              </a:rPr>
              <a:t>Click to add text to accompany photo or figure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6E7E8"/>
              </a:solidFill>
              <a:effectLst/>
              <a:uLnTx/>
              <a:uFillTx/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0" name="Slide Number Placeholder 4"/>
          <p:cNvSpPr txBox="1">
            <a:spLocks/>
          </p:cNvSpPr>
          <p:nvPr userDrawn="1"/>
        </p:nvSpPr>
        <p:spPr>
          <a:xfrm>
            <a:off x="269631" y="6397982"/>
            <a:ext cx="960120" cy="362930"/>
          </a:xfrm>
          <a:prstGeom prst="rect">
            <a:avLst/>
          </a:prstGeom>
        </p:spPr>
        <p:txBody>
          <a:bodyPr lIns="274320" rIns="9144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DB2D1B-442C-D640-B645-FF55D99A1E4A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17623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 userDrawn="1"/>
        </p:nvSpPr>
        <p:spPr>
          <a:xfrm>
            <a:off x="0" y="5570015"/>
            <a:ext cx="9144000" cy="1287985"/>
          </a:xfrm>
          <a:prstGeom prst="rect">
            <a:avLst/>
          </a:prstGeom>
          <a:solidFill>
            <a:schemeClr val="tx2"/>
          </a:solidFill>
        </p:spPr>
        <p:txBody>
          <a:bodyPr wrap="square" lIns="365760" rIns="365760" rtlCol="0" anchor="ctr" anchorCtr="0">
            <a:noAutofit/>
          </a:bodyPr>
          <a:lstStyle/>
          <a:p>
            <a:pPr>
              <a:lnSpc>
                <a:spcPct val="150000"/>
              </a:lnSpc>
            </a:pPr>
            <a:endParaRPr lang="en-US" b="0" i="0" dirty="0">
              <a:solidFill>
                <a:schemeClr val="bg2"/>
              </a:solidFill>
              <a:latin typeface="Georgia Regular" charset="0"/>
              <a:ea typeface="Georgia Regular" charset="0"/>
              <a:cs typeface="Georgia Regular" charset="0"/>
            </a:endParaRP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262636" y="5721178"/>
            <a:ext cx="7805600" cy="955519"/>
          </a:xfrm>
        </p:spPr>
        <p:txBody>
          <a:bodyPr anchor="ctr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>
                <a:solidFill>
                  <a:schemeClr val="bg2"/>
                </a:solidFill>
                <a:latin typeface="Georgia Regular" charset="0"/>
                <a:ea typeface="Georgia Regular" charset="0"/>
                <a:cs typeface="Georgia Regular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6E7E8"/>
                </a:solidFill>
                <a:effectLst/>
                <a:uLnTx/>
                <a:uFillTx/>
                <a:latin typeface="Georgia" charset="0"/>
                <a:ea typeface="Georgia" charset="0"/>
                <a:cs typeface="Georgia" charset="0"/>
              </a:rPr>
              <a:t>Click to add text to accompany photo or figure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6E7E8"/>
              </a:solidFill>
              <a:effectLst/>
              <a:uLnTx/>
              <a:uFillTx/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3"/>
          </p:nvPr>
        </p:nvSpPr>
        <p:spPr>
          <a:xfrm>
            <a:off x="8180172" y="6313767"/>
            <a:ext cx="963827" cy="36293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0DB2D1B-442C-D640-B645-FF55D99A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68454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 userDrawn="1"/>
        </p:nvSpPr>
        <p:spPr>
          <a:xfrm>
            <a:off x="0" y="5570015"/>
            <a:ext cx="9144000" cy="1287985"/>
          </a:xfrm>
          <a:prstGeom prst="rect">
            <a:avLst/>
          </a:prstGeom>
          <a:solidFill>
            <a:schemeClr val="accent1"/>
          </a:solidFill>
        </p:spPr>
        <p:txBody>
          <a:bodyPr wrap="square" lIns="365760" rIns="365760" rtlCol="0" anchor="ctr" anchorCtr="0">
            <a:noAutofit/>
          </a:bodyPr>
          <a:lstStyle/>
          <a:p>
            <a:pPr>
              <a:lnSpc>
                <a:spcPct val="150000"/>
              </a:lnSpc>
            </a:pPr>
            <a:endParaRPr lang="en-US" b="0" i="0" dirty="0">
              <a:solidFill>
                <a:schemeClr val="bg2"/>
              </a:solidFill>
              <a:latin typeface="Georgia Regular" charset="0"/>
              <a:ea typeface="Georgia Regular" charset="0"/>
              <a:cs typeface="Georgia Regular" charset="0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262636" y="5721178"/>
            <a:ext cx="7805600" cy="955519"/>
          </a:xfrm>
        </p:spPr>
        <p:txBody>
          <a:bodyPr anchor="ctr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>
                <a:solidFill>
                  <a:schemeClr val="bg2"/>
                </a:solidFill>
                <a:latin typeface="Georgia Regular" charset="0"/>
                <a:ea typeface="Georgia Regular" charset="0"/>
                <a:cs typeface="Georgia Regular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6E7E8"/>
                </a:solidFill>
                <a:effectLst/>
                <a:uLnTx/>
                <a:uFillTx/>
                <a:latin typeface="Georgia" charset="0"/>
                <a:ea typeface="Georgia" charset="0"/>
                <a:cs typeface="Georgia" charset="0"/>
              </a:rPr>
              <a:t>Click to add text to accompany photo or figure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6E7E8"/>
              </a:solidFill>
              <a:effectLst/>
              <a:uLnTx/>
              <a:uFillTx/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8" name="Slide Number Placeholder 2"/>
          <p:cNvSpPr txBox="1">
            <a:spLocks/>
          </p:cNvSpPr>
          <p:nvPr userDrawn="1"/>
        </p:nvSpPr>
        <p:spPr>
          <a:xfrm>
            <a:off x="8180172" y="6313767"/>
            <a:ext cx="963827" cy="36293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DB2D1B-442C-D640-B645-FF55D99A1E4A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82341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 userDrawn="1"/>
        </p:nvSpPr>
        <p:spPr>
          <a:xfrm>
            <a:off x="0" y="5570015"/>
            <a:ext cx="9144000" cy="1287985"/>
          </a:xfrm>
          <a:prstGeom prst="rect">
            <a:avLst/>
          </a:prstGeom>
          <a:solidFill>
            <a:schemeClr val="tx1"/>
          </a:solidFill>
        </p:spPr>
        <p:txBody>
          <a:bodyPr wrap="square" lIns="365760" rIns="365760" rtlCol="0" anchor="ctr" anchorCtr="0">
            <a:noAutofit/>
          </a:bodyPr>
          <a:lstStyle/>
          <a:p>
            <a:pPr>
              <a:lnSpc>
                <a:spcPct val="150000"/>
              </a:lnSpc>
            </a:pPr>
            <a:endParaRPr lang="en-US" b="0" i="0" dirty="0">
              <a:solidFill>
                <a:schemeClr val="bg2"/>
              </a:solidFill>
              <a:latin typeface="Georgia Regular" charset="0"/>
              <a:ea typeface="Georgia Regular" charset="0"/>
              <a:cs typeface="Georgia Regular" charset="0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262636" y="5721178"/>
            <a:ext cx="7805600" cy="955519"/>
          </a:xfrm>
        </p:spPr>
        <p:txBody>
          <a:bodyPr anchor="ctr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>
                <a:solidFill>
                  <a:schemeClr val="bg2"/>
                </a:solidFill>
                <a:latin typeface="Georgia Regular" charset="0"/>
                <a:ea typeface="Georgia Regular" charset="0"/>
                <a:cs typeface="Georgia Regular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6E7E8"/>
                </a:solidFill>
                <a:effectLst/>
                <a:uLnTx/>
                <a:uFillTx/>
                <a:latin typeface="Georgia" charset="0"/>
                <a:ea typeface="Georgia" charset="0"/>
                <a:cs typeface="Georgia" charset="0"/>
              </a:rPr>
              <a:t>Click to add text to accompany photo or figure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6E7E8"/>
              </a:solidFill>
              <a:effectLst/>
              <a:uLnTx/>
              <a:uFillTx/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8" name="Slide Number Placeholder 2"/>
          <p:cNvSpPr txBox="1">
            <a:spLocks/>
          </p:cNvSpPr>
          <p:nvPr userDrawn="1"/>
        </p:nvSpPr>
        <p:spPr>
          <a:xfrm>
            <a:off x="8180172" y="6313767"/>
            <a:ext cx="963827" cy="36293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DB2D1B-442C-D640-B645-FF55D99A1E4A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5825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143999" cy="1407227"/>
          </a:xfrm>
          <a:prstGeom prst="rect">
            <a:avLst/>
          </a:prstGeom>
          <a:solidFill>
            <a:srgbClr val="326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628650" y="1700813"/>
            <a:ext cx="7886700" cy="4916301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180172" y="6272114"/>
            <a:ext cx="963827" cy="36293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0DB2D1B-442C-D640-B645-FF55D99A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628649" y="0"/>
            <a:ext cx="7886700" cy="140722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2395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143999" cy="1407227"/>
          </a:xfrm>
          <a:prstGeom prst="rect">
            <a:avLst/>
          </a:prstGeom>
          <a:solidFill>
            <a:srgbClr val="D572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28650" y="1700813"/>
            <a:ext cx="7886700" cy="4916301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8180172" y="6272114"/>
            <a:ext cx="963827" cy="36293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0DB2D1B-442C-D640-B645-FF55D99A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0"/>
          <p:cNvSpPr>
            <a:spLocks noGrp="1"/>
          </p:cNvSpPr>
          <p:nvPr>
            <p:ph type="title"/>
          </p:nvPr>
        </p:nvSpPr>
        <p:spPr>
          <a:xfrm>
            <a:off x="628649" y="0"/>
            <a:ext cx="7886700" cy="140722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1431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143999" cy="1407227"/>
          </a:xfrm>
          <a:prstGeom prst="rect">
            <a:avLst/>
          </a:prstGeom>
          <a:solidFill>
            <a:srgbClr val="313A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28650" y="1700813"/>
            <a:ext cx="7886700" cy="4916301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8180172" y="6269864"/>
            <a:ext cx="963827" cy="36293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0DB2D1B-442C-D640-B645-FF55D99A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0"/>
          <p:cNvSpPr>
            <a:spLocks noGrp="1"/>
          </p:cNvSpPr>
          <p:nvPr>
            <p:ph type="title"/>
          </p:nvPr>
        </p:nvSpPr>
        <p:spPr>
          <a:xfrm>
            <a:off x="628649" y="0"/>
            <a:ext cx="7886700" cy="140722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21106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up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0" y="1407226"/>
            <a:ext cx="4572000" cy="5167309"/>
          </a:xfrm>
        </p:spPr>
        <p:txBody>
          <a:bodyPr lIns="274320" tIns="274320" rIns="274320" bIns="27432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Content Placeholder 4"/>
          <p:cNvSpPr>
            <a:spLocks noGrp="1"/>
          </p:cNvSpPr>
          <p:nvPr>
            <p:ph sz="quarter" idx="13"/>
          </p:nvPr>
        </p:nvSpPr>
        <p:spPr>
          <a:xfrm>
            <a:off x="4572000" y="1407226"/>
            <a:ext cx="4572000" cy="5167309"/>
          </a:xfrm>
        </p:spPr>
        <p:txBody>
          <a:bodyPr lIns="274320" tIns="274320" rIns="274320" bIns="27432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 rot="5400000">
            <a:off x="4430268" y="2144268"/>
            <a:ext cx="283464" cy="914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Franklin Gothic Medium Regular" charset="0"/>
            </a:endParaRPr>
          </a:p>
        </p:txBody>
      </p:sp>
      <p:sp>
        <p:nvSpPr>
          <p:cNvPr id="12" name="Slide Number Placeholder 4"/>
          <p:cNvSpPr txBox="1">
            <a:spLocks/>
          </p:cNvSpPr>
          <p:nvPr userDrawn="1"/>
        </p:nvSpPr>
        <p:spPr>
          <a:xfrm>
            <a:off x="8180172" y="6211606"/>
            <a:ext cx="963827" cy="36293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DB2D1B-442C-D640-B645-FF55D99A1E4A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9143999" cy="1407227"/>
          </a:xfrm>
          <a:prstGeom prst="rect">
            <a:avLst/>
          </a:prstGeom>
          <a:solidFill>
            <a:srgbClr val="326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628649" y="0"/>
            <a:ext cx="7886700" cy="140722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03350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up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0"/>
            <a:ext cx="9143999" cy="1407227"/>
          </a:xfrm>
          <a:prstGeom prst="rect">
            <a:avLst/>
          </a:prstGeom>
          <a:solidFill>
            <a:srgbClr val="D572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0" y="1407227"/>
            <a:ext cx="4572000" cy="5167308"/>
          </a:xfrm>
        </p:spPr>
        <p:txBody>
          <a:bodyPr lIns="274320" tIns="274320" rIns="274320" bIns="27432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Content Placeholder 4"/>
          <p:cNvSpPr>
            <a:spLocks noGrp="1"/>
          </p:cNvSpPr>
          <p:nvPr>
            <p:ph sz="quarter" idx="13"/>
          </p:nvPr>
        </p:nvSpPr>
        <p:spPr>
          <a:xfrm>
            <a:off x="4572000" y="1407226"/>
            <a:ext cx="4572000" cy="5167309"/>
          </a:xfrm>
        </p:spPr>
        <p:txBody>
          <a:bodyPr lIns="274320" tIns="274320" rIns="274320" bIns="27432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 rot="5400000">
            <a:off x="4430268" y="2144268"/>
            <a:ext cx="283464" cy="914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Franklin Gothic Medium Regular" charset="0"/>
            </a:endParaRPr>
          </a:p>
        </p:txBody>
      </p:sp>
      <p:sp>
        <p:nvSpPr>
          <p:cNvPr id="12" name="Slide Number Placeholder 4"/>
          <p:cNvSpPr txBox="1">
            <a:spLocks/>
          </p:cNvSpPr>
          <p:nvPr userDrawn="1"/>
        </p:nvSpPr>
        <p:spPr>
          <a:xfrm>
            <a:off x="8180172" y="6211606"/>
            <a:ext cx="963827" cy="36293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DB2D1B-442C-D640-B645-FF55D99A1E4A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0"/>
          <p:cNvSpPr>
            <a:spLocks noGrp="1"/>
          </p:cNvSpPr>
          <p:nvPr>
            <p:ph type="title"/>
          </p:nvPr>
        </p:nvSpPr>
        <p:spPr>
          <a:xfrm>
            <a:off x="628649" y="0"/>
            <a:ext cx="7886700" cy="140722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2351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up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0"/>
            <a:ext cx="9143999" cy="1407227"/>
          </a:xfrm>
          <a:prstGeom prst="rect">
            <a:avLst/>
          </a:prstGeom>
          <a:solidFill>
            <a:srgbClr val="313A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0" y="1407227"/>
            <a:ext cx="4572000" cy="5167309"/>
          </a:xfrm>
        </p:spPr>
        <p:txBody>
          <a:bodyPr lIns="274320" tIns="274320" rIns="274320" bIns="27432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Content Placeholder 4"/>
          <p:cNvSpPr>
            <a:spLocks noGrp="1"/>
          </p:cNvSpPr>
          <p:nvPr>
            <p:ph sz="quarter" idx="13"/>
          </p:nvPr>
        </p:nvSpPr>
        <p:spPr>
          <a:xfrm>
            <a:off x="4572000" y="1407227"/>
            <a:ext cx="4572000" cy="5167309"/>
          </a:xfrm>
        </p:spPr>
        <p:txBody>
          <a:bodyPr lIns="274320" tIns="274320" rIns="274320" bIns="27432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 rot="5400000">
            <a:off x="4430268" y="2144268"/>
            <a:ext cx="283464" cy="9144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Franklin Gothic Medium Regular" charset="0"/>
            </a:endParaRPr>
          </a:p>
        </p:txBody>
      </p:sp>
      <p:sp>
        <p:nvSpPr>
          <p:cNvPr id="12" name="Slide Number Placeholder 4"/>
          <p:cNvSpPr txBox="1">
            <a:spLocks/>
          </p:cNvSpPr>
          <p:nvPr userDrawn="1"/>
        </p:nvSpPr>
        <p:spPr>
          <a:xfrm>
            <a:off x="8180172" y="6211606"/>
            <a:ext cx="963827" cy="36293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DB2D1B-442C-D640-B645-FF55D99A1E4A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0"/>
          <p:cNvSpPr>
            <a:spLocks noGrp="1"/>
          </p:cNvSpPr>
          <p:nvPr>
            <p:ph type="title"/>
          </p:nvPr>
        </p:nvSpPr>
        <p:spPr>
          <a:xfrm>
            <a:off x="628649" y="0"/>
            <a:ext cx="7886700" cy="140722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4494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5165124"/>
            <a:ext cx="9144000" cy="1692876"/>
          </a:xfrm>
          <a:prstGeom prst="rect">
            <a:avLst/>
          </a:prstGeom>
          <a:solidFill>
            <a:schemeClr val="tx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0" y="-3476"/>
            <a:ext cx="9144000" cy="516512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185351" y="5372925"/>
            <a:ext cx="8773298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0" i="0" kern="1200" dirty="0" smtClean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rPr>
              <a:t>Health Policy Plus (HP+) is a five-year cooperative agreement funded by the U.S. Agency for International Development under Agreement No. AID-OAA-A-15-00051, beginning August 28, 2015. The project's HIV-related activities are supported by the U.S. President's Emergency Plan for AIDS Relief (PEPFAR). HP+ is implemented by Palladium, in collaboration with </a:t>
            </a:r>
            <a:r>
              <a:rPr lang="en-US" sz="1100" b="0" i="0" kern="1200" dirty="0" err="1" smtClean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rPr>
              <a:t>Avenir</a:t>
            </a:r>
            <a:r>
              <a:rPr lang="en-US" sz="1100" b="0" i="0" kern="1200" dirty="0" smtClean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rPr>
              <a:t> Health, Futures Group Global Outreach, Plan International USA, Population Reference Bureau, RTI International, the White Ribbon Alliance for Safe Motherhood (WRA), and </a:t>
            </a:r>
            <a:r>
              <a:rPr lang="en-US" sz="1100" b="0" i="0" kern="1200" dirty="0" err="1" smtClean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rPr>
              <a:t>ThinkWell</a:t>
            </a:r>
            <a:r>
              <a:rPr lang="en-US" sz="1100" b="0" i="0" kern="1200" dirty="0" smtClean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sz="1100" b="0" i="0" kern="1200" dirty="0" smtClean="0">
              <a:solidFill>
                <a:schemeClr val="tx2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100" b="0" i="0" kern="1200" dirty="0" smtClean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rPr>
              <a:t>The information provided in this document is not official U.S. Government information and does not necessarily represent the views or positions of the U.S. Agency for International Development.</a:t>
            </a: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2627" y="4408813"/>
            <a:ext cx="392936" cy="392936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1283444" y="3655599"/>
            <a:ext cx="2718693" cy="507831"/>
          </a:xfrm>
          <a:prstGeom prst="rect">
            <a:avLst/>
          </a:prstGeom>
        </p:spPr>
        <p:txBody>
          <a:bodyPr wrap="none" lIns="0" rIns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1800" b="0" i="0" baseline="0" dirty="0" smtClean="0">
                <a:solidFill>
                  <a:schemeClr val="bg2"/>
                </a:solidFill>
                <a:latin typeface="Franklin Gothic Medium Regular" charset="0"/>
                <a:ea typeface="Franklin Gothic Medium Regular" charset="0"/>
                <a:cs typeface="Franklin Gothic Medium Regular" charset="0"/>
              </a:rPr>
              <a:t>http://</a:t>
            </a:r>
            <a:r>
              <a:rPr lang="en-US" sz="1800" b="0" i="0" baseline="0" dirty="0" err="1" smtClean="0">
                <a:solidFill>
                  <a:schemeClr val="bg2"/>
                </a:solidFill>
                <a:latin typeface="Franklin Gothic Medium Regular" charset="0"/>
                <a:ea typeface="Franklin Gothic Medium Regular" charset="0"/>
                <a:cs typeface="Franklin Gothic Medium Regular" charset="0"/>
              </a:rPr>
              <a:t>healthpolicyplus.com</a:t>
            </a:r>
            <a:endParaRPr lang="en-US" sz="1800" b="0" i="0" baseline="0" dirty="0" smtClean="0">
              <a:solidFill>
                <a:schemeClr val="bg2"/>
              </a:solidFill>
              <a:latin typeface="Franklin Gothic Medium Regular" charset="0"/>
              <a:ea typeface="Franklin Gothic Medium Regular" charset="0"/>
              <a:cs typeface="Franklin Gothic Medium Regular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4" y="3705592"/>
            <a:ext cx="434598" cy="434598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1283444" y="4335408"/>
            <a:ext cx="2746583" cy="50783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0" i="0" dirty="0" err="1" smtClean="0">
                <a:solidFill>
                  <a:schemeClr val="bg2"/>
                </a:solidFill>
                <a:latin typeface="Franklin Gothic Medium Regular" charset="0"/>
                <a:ea typeface="Franklin Gothic Medium Regular" charset="0"/>
                <a:cs typeface="Franklin Gothic Medium Regular" charset="0"/>
              </a:rPr>
              <a:t>HealthPolicyPlusProject</a:t>
            </a:r>
            <a:endParaRPr lang="en-US" sz="1800" b="0" i="0" dirty="0" smtClean="0">
              <a:solidFill>
                <a:schemeClr val="bg2"/>
              </a:solidFill>
              <a:latin typeface="Franklin Gothic Medium Regular" charset="0"/>
              <a:ea typeface="Franklin Gothic Medium Regular" charset="0"/>
              <a:cs typeface="Franklin Gothic Medium Regular" charset="0"/>
            </a:endParaRPr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4" y="4369832"/>
            <a:ext cx="434598" cy="43459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829" y="3705591"/>
            <a:ext cx="440733" cy="440733"/>
          </a:xfrm>
          <a:prstGeom prst="rect">
            <a:avLst/>
          </a:prstGeom>
        </p:spPr>
      </p:pic>
      <p:sp>
        <p:nvSpPr>
          <p:cNvPr id="21" name="Rectangle 20"/>
          <p:cNvSpPr/>
          <p:nvPr userDrawn="1"/>
        </p:nvSpPr>
        <p:spPr>
          <a:xfrm>
            <a:off x="5018125" y="3660934"/>
            <a:ext cx="3593933" cy="507831"/>
          </a:xfrm>
          <a:prstGeom prst="rect">
            <a:avLst/>
          </a:prstGeom>
        </p:spPr>
        <p:txBody>
          <a:bodyPr wrap="none" lIns="0" rIns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1800" b="0" i="0" baseline="0" dirty="0" err="1" smtClean="0">
                <a:solidFill>
                  <a:schemeClr val="bg2"/>
                </a:solidFill>
                <a:latin typeface="Franklin Gothic Medium Regular" charset="0"/>
                <a:ea typeface="Franklin Gothic Medium Regular" charset="0"/>
                <a:cs typeface="Franklin Gothic Medium Regular" charset="0"/>
              </a:rPr>
              <a:t>policyinfo@thepalladiumgroup.com</a:t>
            </a:r>
            <a:endParaRPr lang="en-US" sz="1800" b="0" i="0" baseline="0" dirty="0" smtClean="0">
              <a:solidFill>
                <a:schemeClr val="bg2"/>
              </a:solidFill>
              <a:latin typeface="Franklin Gothic Medium Regular" charset="0"/>
              <a:ea typeface="Franklin Gothic Medium Regular" charset="0"/>
              <a:cs typeface="Franklin Gothic Medium Regular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5018125" y="4380568"/>
            <a:ext cx="2611637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0" i="0" dirty="0" smtClean="0">
                <a:solidFill>
                  <a:schemeClr val="bg2"/>
                </a:solidFill>
                <a:latin typeface="Franklin Gothic Medium Regular" charset="0"/>
                <a:ea typeface="Franklin Gothic Medium Regular" charset="0"/>
                <a:cs typeface="Franklin Gothic Medium Regular" charset="0"/>
              </a:rPr>
              <a:t>@</a:t>
            </a:r>
            <a:r>
              <a:rPr lang="en-US" sz="1800" b="0" i="0" dirty="0" err="1" smtClean="0">
                <a:solidFill>
                  <a:schemeClr val="bg2"/>
                </a:solidFill>
                <a:latin typeface="Franklin Gothic Medium Regular" charset="0"/>
                <a:ea typeface="Franklin Gothic Medium Regular" charset="0"/>
                <a:cs typeface="Franklin Gothic Medium Regular" charset="0"/>
              </a:rPr>
              <a:t>HlthPolicyPlus</a:t>
            </a:r>
            <a:endParaRPr lang="en-US" sz="1800" b="0" i="0" dirty="0" smtClean="0">
              <a:solidFill>
                <a:schemeClr val="bg2"/>
              </a:solidFill>
              <a:latin typeface="Franklin Gothic Medium Regular" charset="0"/>
              <a:ea typeface="Franklin Gothic Medium Regular" charset="0"/>
              <a:cs typeface="Franklin Gothic Medium Regular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3802" y="506002"/>
            <a:ext cx="5793435" cy="299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5380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5165124"/>
            <a:ext cx="9144000" cy="1692876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51651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85351" y="5372925"/>
            <a:ext cx="8773298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0" i="0" kern="1200" dirty="0" smtClean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Health Policy Plus (HP+) is a five-year cooperative agreement funded by the U.S. Agency for International Development under Agreement No. AID-OAA-A-15-00051, beginning August 28, 2015. The project's HIV-related activities are supported by the U.S. President's Emergency Plan for AIDS Relief (PEPFAR). HP+ is implemented by Palladium, in collaboration with </a:t>
            </a:r>
            <a:r>
              <a:rPr lang="en-US" sz="1100" b="0" i="0" kern="1200" dirty="0" err="1" smtClean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Avenir</a:t>
            </a:r>
            <a:r>
              <a:rPr lang="en-US" sz="1100" b="0" i="0" kern="1200" dirty="0" smtClean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 Health, Futures Group Global Outreach, Plan International USA, Population Reference Bureau, RTI International, the White Ribbon Alliance for Safe Motherhood (WRA), and </a:t>
            </a:r>
            <a:r>
              <a:rPr lang="en-US" sz="1100" b="0" i="0" kern="1200" dirty="0" err="1" smtClean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ThinkWell</a:t>
            </a:r>
            <a:r>
              <a:rPr lang="en-US" sz="1100" b="0" i="0" kern="1200" dirty="0" smtClean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sz="1100" b="0" i="0" kern="1200" dirty="0" smtClean="0">
              <a:solidFill>
                <a:schemeClr val="accent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100" b="0" i="0" kern="1200" dirty="0" smtClean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rPr>
              <a:t>The information provided in this document is not official U.S. Government information and does not necessarily represent the views or positions of the U.S. Agency for International Development.</a:t>
            </a: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2627" y="4408813"/>
            <a:ext cx="392936" cy="392936"/>
          </a:xfrm>
          <a:prstGeom prst="rect">
            <a:avLst/>
          </a:prstGeom>
        </p:spPr>
      </p:pic>
      <p:sp>
        <p:nvSpPr>
          <p:cNvPr id="20" name="Rectangle 19"/>
          <p:cNvSpPr/>
          <p:nvPr userDrawn="1"/>
        </p:nvSpPr>
        <p:spPr>
          <a:xfrm>
            <a:off x="1283444" y="3655599"/>
            <a:ext cx="2718693" cy="507831"/>
          </a:xfrm>
          <a:prstGeom prst="rect">
            <a:avLst/>
          </a:prstGeom>
        </p:spPr>
        <p:txBody>
          <a:bodyPr wrap="none" lIns="0" rIns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1800" b="0" i="0" baseline="0" dirty="0" smtClean="0">
                <a:solidFill>
                  <a:schemeClr val="bg2"/>
                </a:solidFill>
                <a:latin typeface="Franklin Gothic Medium Regular" charset="0"/>
                <a:ea typeface="Franklin Gothic Medium Regular" charset="0"/>
                <a:cs typeface="Franklin Gothic Medium Regular" charset="0"/>
              </a:rPr>
              <a:t>http://</a:t>
            </a:r>
            <a:r>
              <a:rPr lang="en-US" sz="1800" b="0" i="0" baseline="0" dirty="0" err="1" smtClean="0">
                <a:solidFill>
                  <a:schemeClr val="bg2"/>
                </a:solidFill>
                <a:latin typeface="Franklin Gothic Medium Regular" charset="0"/>
                <a:ea typeface="Franklin Gothic Medium Regular" charset="0"/>
                <a:cs typeface="Franklin Gothic Medium Regular" charset="0"/>
              </a:rPr>
              <a:t>healthpolicyplus.com</a:t>
            </a:r>
            <a:endParaRPr lang="en-US" sz="1800" b="0" i="0" baseline="0" dirty="0" smtClean="0">
              <a:solidFill>
                <a:schemeClr val="bg2"/>
              </a:solidFill>
              <a:latin typeface="Franklin Gothic Medium Regular" charset="0"/>
              <a:ea typeface="Franklin Gothic Medium Regular" charset="0"/>
              <a:cs typeface="Franklin Gothic Medium Regular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4" y="3705592"/>
            <a:ext cx="434598" cy="434598"/>
          </a:xfrm>
          <a:prstGeom prst="rect">
            <a:avLst/>
          </a:prstGeom>
        </p:spPr>
      </p:pic>
      <p:sp>
        <p:nvSpPr>
          <p:cNvPr id="22" name="Rectangle 21"/>
          <p:cNvSpPr/>
          <p:nvPr userDrawn="1"/>
        </p:nvSpPr>
        <p:spPr>
          <a:xfrm>
            <a:off x="1283444" y="4335408"/>
            <a:ext cx="2746583" cy="50783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0" i="0" dirty="0" err="1" smtClean="0">
                <a:solidFill>
                  <a:schemeClr val="bg2"/>
                </a:solidFill>
                <a:latin typeface="Franklin Gothic Medium Regular" charset="0"/>
                <a:ea typeface="Franklin Gothic Medium Regular" charset="0"/>
                <a:cs typeface="Franklin Gothic Medium Regular" charset="0"/>
              </a:rPr>
              <a:t>HealthPolicyPlusProject</a:t>
            </a:r>
            <a:endParaRPr lang="en-US" sz="1800" b="0" i="0" dirty="0" smtClean="0">
              <a:solidFill>
                <a:schemeClr val="bg2"/>
              </a:solidFill>
              <a:latin typeface="Franklin Gothic Medium Regular" charset="0"/>
              <a:ea typeface="Franklin Gothic Medium Regular" charset="0"/>
              <a:cs typeface="Franklin Gothic Medium Regular" charset="0"/>
            </a:endParaRPr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4" y="4369832"/>
            <a:ext cx="434598" cy="434598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829" y="3705591"/>
            <a:ext cx="440733" cy="440733"/>
          </a:xfrm>
          <a:prstGeom prst="rect">
            <a:avLst/>
          </a:prstGeom>
        </p:spPr>
      </p:pic>
      <p:sp>
        <p:nvSpPr>
          <p:cNvPr id="39" name="Rectangle 38"/>
          <p:cNvSpPr/>
          <p:nvPr userDrawn="1"/>
        </p:nvSpPr>
        <p:spPr>
          <a:xfrm>
            <a:off x="5018125" y="3660934"/>
            <a:ext cx="3593933" cy="507831"/>
          </a:xfrm>
          <a:prstGeom prst="rect">
            <a:avLst/>
          </a:prstGeom>
        </p:spPr>
        <p:txBody>
          <a:bodyPr wrap="none" lIns="0" rIns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1800" b="0" i="0" baseline="0" dirty="0" err="1" smtClean="0">
                <a:solidFill>
                  <a:schemeClr val="bg2"/>
                </a:solidFill>
                <a:latin typeface="Franklin Gothic Medium Regular" charset="0"/>
                <a:ea typeface="Franklin Gothic Medium Regular" charset="0"/>
                <a:cs typeface="Franklin Gothic Medium Regular" charset="0"/>
              </a:rPr>
              <a:t>policyinfo@thepalladiumgroup.com</a:t>
            </a:r>
            <a:endParaRPr lang="en-US" sz="1800" b="0" i="0" baseline="0" dirty="0" smtClean="0">
              <a:solidFill>
                <a:schemeClr val="bg2"/>
              </a:solidFill>
              <a:latin typeface="Franklin Gothic Medium Regular" charset="0"/>
              <a:ea typeface="Franklin Gothic Medium Regular" charset="0"/>
              <a:cs typeface="Franklin Gothic Medium Regular" charset="0"/>
            </a:endParaRPr>
          </a:p>
        </p:txBody>
      </p:sp>
      <p:sp>
        <p:nvSpPr>
          <p:cNvPr id="40" name="TextBox 39"/>
          <p:cNvSpPr txBox="1"/>
          <p:nvPr userDrawn="1"/>
        </p:nvSpPr>
        <p:spPr>
          <a:xfrm>
            <a:off x="5018125" y="4380568"/>
            <a:ext cx="2611637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0" i="0" dirty="0" smtClean="0">
                <a:solidFill>
                  <a:schemeClr val="bg2"/>
                </a:solidFill>
                <a:latin typeface="Franklin Gothic Medium Regular" charset="0"/>
                <a:ea typeface="Franklin Gothic Medium Regular" charset="0"/>
                <a:cs typeface="Franklin Gothic Medium Regular" charset="0"/>
              </a:rPr>
              <a:t>@</a:t>
            </a:r>
            <a:r>
              <a:rPr lang="en-US" sz="1800" b="0" i="0" dirty="0" err="1" smtClean="0">
                <a:solidFill>
                  <a:schemeClr val="bg2"/>
                </a:solidFill>
                <a:latin typeface="Franklin Gothic Medium Regular" charset="0"/>
                <a:ea typeface="Franklin Gothic Medium Regular" charset="0"/>
                <a:cs typeface="Franklin Gothic Medium Regular" charset="0"/>
              </a:rPr>
              <a:t>HlthPolicyPlus</a:t>
            </a:r>
            <a:endParaRPr lang="en-US" sz="1800" b="0" i="0" dirty="0" smtClean="0">
              <a:solidFill>
                <a:schemeClr val="bg2"/>
              </a:solidFill>
              <a:latin typeface="Franklin Gothic Medium Regular" charset="0"/>
              <a:ea typeface="Franklin Gothic Medium Regular" charset="0"/>
              <a:cs typeface="Franklin Gothic Medium Regular" charset="0"/>
            </a:endParaRPr>
          </a:p>
        </p:txBody>
      </p:sp>
      <p:pic>
        <p:nvPicPr>
          <p:cNvPr id="41" name="Picture 40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3802" y="506002"/>
            <a:ext cx="5793435" cy="299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3027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5165124"/>
            <a:ext cx="9144000" cy="1692876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51651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85351" y="5372925"/>
            <a:ext cx="8773298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Health Policy Plus (HP+) is a five-year cooperative agreement funded by the U.S. Agency for International Development under Agreement No. AID-OAA-A-15-00051, beginning August 28, 2015. The project's HIV-related activities are supported by the U.S. President's Emergency Plan for AIDS Relief (PEPFAR). HP+ is implemented by Palladium, in collaboration with </a:t>
            </a:r>
            <a:r>
              <a:rPr lang="en-US" sz="11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Avenir</a:t>
            </a:r>
            <a:r>
              <a:rPr lang="en-US" sz="11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Health, Futures Group Global Outreach, Plan International USA, Population Reference Bureau, RTI International, the White Ribbon Alliance for Safe Motherhood (WRA), and </a:t>
            </a:r>
            <a:r>
              <a:rPr lang="en-US" sz="11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ThinkWell</a:t>
            </a:r>
            <a:r>
              <a:rPr lang="en-US" sz="11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sz="11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1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information provided in this document is not official U.S. Government information and does not necessarily represent the views or positions of the U.S. Agency for International Development.</a:t>
            </a: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2627" y="4408813"/>
            <a:ext cx="392936" cy="392936"/>
          </a:xfrm>
          <a:prstGeom prst="rect">
            <a:avLst/>
          </a:prstGeom>
        </p:spPr>
      </p:pic>
      <p:sp>
        <p:nvSpPr>
          <p:cNvPr id="20" name="Rectangle 19"/>
          <p:cNvSpPr/>
          <p:nvPr userDrawn="1"/>
        </p:nvSpPr>
        <p:spPr>
          <a:xfrm>
            <a:off x="1283444" y="3655599"/>
            <a:ext cx="2718693" cy="507831"/>
          </a:xfrm>
          <a:prstGeom prst="rect">
            <a:avLst/>
          </a:prstGeom>
        </p:spPr>
        <p:txBody>
          <a:bodyPr wrap="none" lIns="0" rIns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1800" b="0" i="0" baseline="0" dirty="0" smtClean="0">
                <a:solidFill>
                  <a:schemeClr val="bg2"/>
                </a:solidFill>
                <a:latin typeface="Franklin Gothic Medium Regular" charset="0"/>
                <a:ea typeface="Franklin Gothic Medium Regular" charset="0"/>
                <a:cs typeface="Franklin Gothic Medium Regular" charset="0"/>
              </a:rPr>
              <a:t>http://</a:t>
            </a:r>
            <a:r>
              <a:rPr lang="en-US" sz="1800" b="0" i="0" baseline="0" dirty="0" err="1" smtClean="0">
                <a:solidFill>
                  <a:schemeClr val="bg2"/>
                </a:solidFill>
                <a:latin typeface="Franklin Gothic Medium Regular" charset="0"/>
                <a:ea typeface="Franklin Gothic Medium Regular" charset="0"/>
                <a:cs typeface="Franklin Gothic Medium Regular" charset="0"/>
              </a:rPr>
              <a:t>healthpolicyplus.com</a:t>
            </a:r>
            <a:endParaRPr lang="en-US" sz="1800" b="0" i="0" baseline="0" dirty="0" smtClean="0">
              <a:solidFill>
                <a:schemeClr val="bg2"/>
              </a:solidFill>
              <a:latin typeface="Franklin Gothic Medium Regular" charset="0"/>
              <a:ea typeface="Franklin Gothic Medium Regular" charset="0"/>
              <a:cs typeface="Franklin Gothic Medium Regular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4" y="3705592"/>
            <a:ext cx="434598" cy="434598"/>
          </a:xfrm>
          <a:prstGeom prst="rect">
            <a:avLst/>
          </a:prstGeom>
        </p:spPr>
      </p:pic>
      <p:sp>
        <p:nvSpPr>
          <p:cNvPr id="22" name="Rectangle 21"/>
          <p:cNvSpPr/>
          <p:nvPr userDrawn="1"/>
        </p:nvSpPr>
        <p:spPr>
          <a:xfrm>
            <a:off x="1283444" y="4335408"/>
            <a:ext cx="2746583" cy="50783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0" i="0" dirty="0" err="1" smtClean="0">
                <a:solidFill>
                  <a:schemeClr val="bg2"/>
                </a:solidFill>
                <a:latin typeface="Franklin Gothic Medium Regular" charset="0"/>
                <a:ea typeface="Franklin Gothic Medium Regular" charset="0"/>
                <a:cs typeface="Franklin Gothic Medium Regular" charset="0"/>
              </a:rPr>
              <a:t>HealthPolicyPlusProject</a:t>
            </a:r>
            <a:endParaRPr lang="en-US" sz="1800" b="0" i="0" dirty="0" smtClean="0">
              <a:solidFill>
                <a:schemeClr val="bg2"/>
              </a:solidFill>
              <a:latin typeface="Franklin Gothic Medium Regular" charset="0"/>
              <a:ea typeface="Franklin Gothic Medium Regular" charset="0"/>
              <a:cs typeface="Franklin Gothic Medium Regular" charset="0"/>
            </a:endParaRPr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4" y="4369832"/>
            <a:ext cx="434598" cy="434598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829" y="3705591"/>
            <a:ext cx="440733" cy="440733"/>
          </a:xfrm>
          <a:prstGeom prst="rect">
            <a:avLst/>
          </a:prstGeom>
        </p:spPr>
      </p:pic>
      <p:sp>
        <p:nvSpPr>
          <p:cNvPr id="39" name="Rectangle 38"/>
          <p:cNvSpPr/>
          <p:nvPr userDrawn="1"/>
        </p:nvSpPr>
        <p:spPr>
          <a:xfrm>
            <a:off x="5018125" y="3660934"/>
            <a:ext cx="3593933" cy="507831"/>
          </a:xfrm>
          <a:prstGeom prst="rect">
            <a:avLst/>
          </a:prstGeom>
        </p:spPr>
        <p:txBody>
          <a:bodyPr wrap="none" lIns="0" rIns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1800" b="0" i="0" baseline="0" dirty="0" err="1" smtClean="0">
                <a:solidFill>
                  <a:schemeClr val="bg2"/>
                </a:solidFill>
                <a:latin typeface="Franklin Gothic Medium Regular" charset="0"/>
                <a:ea typeface="Franklin Gothic Medium Regular" charset="0"/>
                <a:cs typeface="Franklin Gothic Medium Regular" charset="0"/>
              </a:rPr>
              <a:t>policyinfo@thepalladiumgroup.com</a:t>
            </a:r>
            <a:endParaRPr lang="en-US" sz="1800" b="0" i="0" baseline="0" dirty="0" smtClean="0">
              <a:solidFill>
                <a:schemeClr val="bg2"/>
              </a:solidFill>
              <a:latin typeface="Franklin Gothic Medium Regular" charset="0"/>
              <a:ea typeface="Franklin Gothic Medium Regular" charset="0"/>
              <a:cs typeface="Franklin Gothic Medium Regular" charset="0"/>
            </a:endParaRPr>
          </a:p>
        </p:txBody>
      </p:sp>
      <p:sp>
        <p:nvSpPr>
          <p:cNvPr id="40" name="TextBox 39"/>
          <p:cNvSpPr txBox="1"/>
          <p:nvPr userDrawn="1"/>
        </p:nvSpPr>
        <p:spPr>
          <a:xfrm>
            <a:off x="5018125" y="4380568"/>
            <a:ext cx="2611637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0" i="0" dirty="0" smtClean="0">
                <a:solidFill>
                  <a:schemeClr val="bg2"/>
                </a:solidFill>
                <a:latin typeface="Franklin Gothic Medium Regular" charset="0"/>
                <a:ea typeface="Franklin Gothic Medium Regular" charset="0"/>
                <a:cs typeface="Franklin Gothic Medium Regular" charset="0"/>
              </a:rPr>
              <a:t>@</a:t>
            </a:r>
            <a:r>
              <a:rPr lang="en-US" sz="1800" b="0" i="0" dirty="0" err="1" smtClean="0">
                <a:solidFill>
                  <a:schemeClr val="bg2"/>
                </a:solidFill>
                <a:latin typeface="Franklin Gothic Medium Regular" charset="0"/>
                <a:ea typeface="Franklin Gothic Medium Regular" charset="0"/>
                <a:cs typeface="Franklin Gothic Medium Regular" charset="0"/>
              </a:rPr>
              <a:t>HlthPolicyPlus</a:t>
            </a:r>
            <a:endParaRPr lang="en-US" sz="1800" b="0" i="0" dirty="0" smtClean="0">
              <a:solidFill>
                <a:schemeClr val="bg2"/>
              </a:solidFill>
              <a:latin typeface="Franklin Gothic Medium Regular" charset="0"/>
              <a:ea typeface="Franklin Gothic Medium Regular" charset="0"/>
              <a:cs typeface="Franklin Gothic Medium Regular" charset="0"/>
            </a:endParaRPr>
          </a:p>
        </p:txBody>
      </p:sp>
      <p:pic>
        <p:nvPicPr>
          <p:cNvPr id="41" name="Picture 40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3802" y="506002"/>
            <a:ext cx="5793435" cy="299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3805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303264" y="293586"/>
            <a:ext cx="1876908" cy="36293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80172" y="293586"/>
            <a:ext cx="963827" cy="362930"/>
          </a:xfrm>
          <a:prstGeom prst="rect">
            <a:avLst/>
          </a:prstGeom>
        </p:spPr>
        <p:txBody>
          <a:bodyPr/>
          <a:lstStyle/>
          <a:p>
            <a:fld id="{05666F1E-443A-4056-B2FF-AAE4AB960B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29920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524000"/>
            <a:ext cx="7772400" cy="1470025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lnSpc>
                <a:spcPts val="5200"/>
              </a:lnSpc>
              <a:defRPr sz="5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352800"/>
            <a:ext cx="6400800" cy="1524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ts val="1800"/>
              </a:lnSpc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9" name="Picture 8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81800" y="5989810"/>
            <a:ext cx="1736069" cy="70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Horizontal-usaid-logo.jp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91975" y="6053814"/>
            <a:ext cx="1898825" cy="579537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745480"/>
            <a:ext cx="777240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 userDrawn="1"/>
        </p:nvSpPr>
        <p:spPr>
          <a:xfrm>
            <a:off x="0" y="0"/>
            <a:ext cx="9144000" cy="685800"/>
          </a:xfrm>
          <a:custGeom>
            <a:avLst/>
            <a:gdLst>
              <a:gd name="connsiteX0" fmla="*/ 0 w 9144000"/>
              <a:gd name="connsiteY0" fmla="*/ 0 h 685800"/>
              <a:gd name="connsiteX1" fmla="*/ 9144000 w 9144000"/>
              <a:gd name="connsiteY1" fmla="*/ 0 h 685800"/>
              <a:gd name="connsiteX2" fmla="*/ 9144000 w 9144000"/>
              <a:gd name="connsiteY2" fmla="*/ 685800 h 685800"/>
              <a:gd name="connsiteX3" fmla="*/ 0 w 9144000"/>
              <a:gd name="connsiteY3" fmla="*/ 685800 h 685800"/>
              <a:gd name="connsiteX4" fmla="*/ 0 w 9144000"/>
              <a:gd name="connsiteY4" fmla="*/ 0 h 685800"/>
              <a:gd name="connsiteX0" fmla="*/ 0 w 9144000"/>
              <a:gd name="connsiteY0" fmla="*/ 0 h 685800"/>
              <a:gd name="connsiteX1" fmla="*/ 9144000 w 9144000"/>
              <a:gd name="connsiteY1" fmla="*/ 0 h 685800"/>
              <a:gd name="connsiteX2" fmla="*/ 9144000 w 9144000"/>
              <a:gd name="connsiteY2" fmla="*/ 685800 h 685800"/>
              <a:gd name="connsiteX3" fmla="*/ 0 w 9144000"/>
              <a:gd name="connsiteY3" fmla="*/ 156618 h 685800"/>
              <a:gd name="connsiteX4" fmla="*/ 0 w 9144000"/>
              <a:gd name="connsiteY4" fmla="*/ 0 h 68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685800">
                <a:moveTo>
                  <a:pt x="0" y="0"/>
                </a:moveTo>
                <a:lnTo>
                  <a:pt x="9144000" y="0"/>
                </a:lnTo>
                <a:lnTo>
                  <a:pt x="9144000" y="685800"/>
                </a:lnTo>
                <a:lnTo>
                  <a:pt x="0" y="156618"/>
                </a:lnTo>
                <a:lnTo>
                  <a:pt x="0" y="0"/>
                </a:lnTo>
                <a:close/>
              </a:path>
            </a:pathLst>
          </a:custGeom>
          <a:solidFill>
            <a:srgbClr val="FD99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Placeholder 9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486"/>
          <a:stretch/>
        </p:blipFill>
        <p:spPr>
          <a:xfrm>
            <a:off x="3780692" y="6005101"/>
            <a:ext cx="1879040" cy="676963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633994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49925" y="304800"/>
            <a:ext cx="2430588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 userDrawn="1"/>
        </p:nvSpPr>
        <p:spPr>
          <a:xfrm>
            <a:off x="0" y="6629400"/>
            <a:ext cx="9144000" cy="228600"/>
          </a:xfrm>
          <a:prstGeom prst="rect">
            <a:avLst/>
          </a:prstGeom>
          <a:solidFill>
            <a:srgbClr val="FD99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361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2"/>
          </p:nvPr>
        </p:nvSpPr>
        <p:spPr>
          <a:xfrm>
            <a:off x="6303264" y="293586"/>
            <a:ext cx="2840736" cy="362930"/>
          </a:xfrm>
          <a:prstGeom prst="rect">
            <a:avLst/>
          </a:prstGeom>
          <a:solidFill>
            <a:schemeClr val="tx1">
              <a:alpha val="80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780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673" r:id="rId5"/>
    <p:sldLayoutId id="2147483678" r:id="rId6"/>
    <p:sldLayoutId id="2147483676" r:id="rId7"/>
    <p:sldLayoutId id="2147483672" r:id="rId8"/>
    <p:sldLayoutId id="2147483701" r:id="rId9"/>
    <p:sldLayoutId id="2147483702" r:id="rId10"/>
    <p:sldLayoutId id="2147483703" r:id="rId11"/>
    <p:sldLayoutId id="2147483679" r:id="rId12"/>
    <p:sldLayoutId id="2147483661" r:id="rId13"/>
    <p:sldLayoutId id="2147483680" r:id="rId14"/>
    <p:sldLayoutId id="2147483684" r:id="rId15"/>
    <p:sldLayoutId id="2147483685" r:id="rId16"/>
    <p:sldLayoutId id="2147483686" r:id="rId17"/>
    <p:sldLayoutId id="2147483681" r:id="rId18"/>
    <p:sldLayoutId id="2147483682" r:id="rId19"/>
    <p:sldLayoutId id="2147483666" r:id="rId20"/>
    <p:sldLayoutId id="2147483664" r:id="rId21"/>
    <p:sldLayoutId id="2147483674" r:id="rId22"/>
    <p:sldLayoutId id="2147483662" r:id="rId23"/>
    <p:sldLayoutId id="2147483692" r:id="rId24"/>
    <p:sldLayoutId id="2147483693" r:id="rId25"/>
    <p:sldLayoutId id="2147483694" r:id="rId26"/>
    <p:sldLayoutId id="2147483675" r:id="rId27"/>
    <p:sldLayoutId id="2147483687" r:id="rId28"/>
    <p:sldLayoutId id="2147483688" r:id="rId29"/>
    <p:sldLayoutId id="2147483704" r:id="rId30"/>
    <p:sldLayoutId id="2147483707" r:id="rId31"/>
    <p:sldLayoutId id="2147483708" r:id="rId3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 spc="-150">
          <a:solidFill>
            <a:srgbClr val="313A40"/>
          </a:solidFill>
          <a:latin typeface="Franklin Gothic Medium Regular" charset="0"/>
          <a:ea typeface="Franklin Gothic Medium Regular" charset="0"/>
          <a:cs typeface="Franklin Gothic Medium Regular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90000"/>
        <a:buFontTx/>
        <a:buBlip>
          <a:blip r:embed="rId34"/>
        </a:buBlip>
        <a:defRPr sz="2800" b="0" i="0" kern="1200">
          <a:solidFill>
            <a:srgbClr val="313A4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charset="0"/>
        <a:buChar char="•"/>
        <a:defRPr sz="2400" b="0" i="0" kern="1200">
          <a:solidFill>
            <a:srgbClr val="313A4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80000"/>
        <a:buFont typeface="Courier New" charset="0"/>
        <a:buChar char="o"/>
        <a:defRPr sz="2000" b="0" i="0" kern="1200">
          <a:solidFill>
            <a:srgbClr val="313A4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Wingdings" charset="2"/>
        <a:buChar char="§"/>
        <a:defRPr sz="1800" b="0" i="0" kern="1200">
          <a:solidFill>
            <a:srgbClr val="313A4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80000"/>
        <a:buFont typeface="Arial" charset="0"/>
        <a:buChar char="•"/>
        <a:defRPr sz="1800" b="0" i="0" kern="1200">
          <a:solidFill>
            <a:srgbClr val="313A4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.png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>
              <a:lnSpc>
                <a:spcPts val="4400"/>
              </a:lnSpc>
            </a:pPr>
            <a:r>
              <a:rPr lang="en-US" sz="3600" dirty="0" smtClean="0">
                <a:solidFill>
                  <a:schemeClr val="tx2"/>
                </a:solidFill>
              </a:rPr>
              <a:t>New approaches to advocate for domestic financing for health in Tanzania</a:t>
            </a:r>
            <a:br>
              <a:rPr lang="en-US" sz="3600" dirty="0" smtClean="0">
                <a:solidFill>
                  <a:schemeClr val="tx2"/>
                </a:solidFill>
              </a:rPr>
            </a:br>
            <a:r>
              <a:rPr lang="en-US" sz="2800" i="1" dirty="0" smtClean="0">
                <a:solidFill>
                  <a:schemeClr val="tx2"/>
                </a:solidFill>
              </a:rPr>
              <a:t>Draft for consultation</a:t>
            </a:r>
            <a:endParaRPr lang="en-US" sz="2800" b="1" i="1" dirty="0">
              <a:solidFill>
                <a:schemeClr val="tx2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736848"/>
            <a:ext cx="6400800" cy="1524000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HP+ Tanzania</a:t>
            </a:r>
          </a:p>
          <a:p>
            <a:r>
              <a:rPr lang="en-US" sz="2400" b="1" dirty="0" smtClean="0"/>
              <a:t>October 2016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722221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48862" y="1671484"/>
            <a:ext cx="7426763" cy="4575329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Explore the context of international spending targets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Reflect on the impact they’ve had in Tanzania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Understand why increasing public spending is important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Propose potential new approaches specific to the Tanzanian context that could be more effective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48862" y="0"/>
            <a:ext cx="4432737" cy="121285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dirty="0">
                <a:solidFill>
                  <a:schemeClr val="tx2"/>
                </a:solidFill>
              </a:rPr>
              <a:t>Objectives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2075" y="4324350"/>
            <a:ext cx="2289741" cy="2134390"/>
          </a:xfrm>
          <a:prstGeom prst="rect">
            <a:avLst/>
          </a:prstGeom>
        </p:spPr>
      </p:pic>
      <p:sp>
        <p:nvSpPr>
          <p:cNvPr id="6" name="Slide Number Placeholder 4"/>
          <p:cNvSpPr txBox="1">
            <a:spLocks/>
          </p:cNvSpPr>
          <p:nvPr/>
        </p:nvSpPr>
        <p:spPr>
          <a:xfrm>
            <a:off x="8888361" y="6396750"/>
            <a:ext cx="255638" cy="36293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/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58207" y="0"/>
            <a:ext cx="17933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  <a:t>Draft for consultation</a:t>
            </a:r>
            <a:endParaRPr lang="en-US" sz="14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884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2310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3"/>
          <p:cNvSpPr txBox="1">
            <a:spLocks/>
          </p:cNvSpPr>
          <p:nvPr/>
        </p:nvSpPr>
        <p:spPr bwMode="auto">
          <a:xfrm>
            <a:off x="748862" y="415593"/>
            <a:ext cx="5489378" cy="4132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 b="0" i="0" spc="-150">
                <a:solidFill>
                  <a:srgbClr val="313A40"/>
                </a:solidFill>
                <a:latin typeface="Franklin Gothic Medium Regular" charset="0"/>
                <a:ea typeface="Franklin Gothic Medium Regular" charset="0"/>
                <a:cs typeface="Franklin Gothic Medium Regular" charset="0"/>
              </a:defRPr>
            </a:lvl1pPr>
          </a:lstStyle>
          <a:p>
            <a:r>
              <a:rPr lang="en-US" sz="3200" dirty="0">
                <a:solidFill>
                  <a:schemeClr val="tx2"/>
                </a:solidFill>
              </a:rPr>
              <a:t>Several international </a:t>
            </a:r>
            <a:r>
              <a:rPr lang="en-US" sz="3200" dirty="0" smtClean="0">
                <a:solidFill>
                  <a:schemeClr val="tx2"/>
                </a:solidFill>
              </a:rPr>
              <a:t>spending targets have been proposed</a:t>
            </a:r>
            <a:endParaRPr lang="en-US" sz="3200" dirty="0">
              <a:solidFill>
                <a:schemeClr val="tx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9120" y="6175367"/>
            <a:ext cx="32244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GGHE: General government health expenditure</a:t>
            </a:r>
          </a:p>
          <a:p>
            <a:r>
              <a:rPr lang="en-US" sz="1200" dirty="0" smtClean="0"/>
              <a:t>GGE: General government expenditure</a:t>
            </a:r>
          </a:p>
        </p:txBody>
      </p:sp>
      <p:sp>
        <p:nvSpPr>
          <p:cNvPr id="9" name="Notched Right Arrow 8"/>
          <p:cNvSpPr/>
          <p:nvPr/>
        </p:nvSpPr>
        <p:spPr>
          <a:xfrm>
            <a:off x="1716871" y="1261968"/>
            <a:ext cx="6725920" cy="92456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660885" y="1517926"/>
            <a:ext cx="416560" cy="41264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4782124" y="1517926"/>
            <a:ext cx="416560" cy="41264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6900484" y="1517926"/>
            <a:ext cx="416560" cy="41264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511920" y="1953976"/>
            <a:ext cx="7144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>2001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633158" y="1953976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>2009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751518" y="1953976"/>
            <a:ext cx="707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>2014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8423" y="2525835"/>
            <a:ext cx="860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>Source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18423" y="3884653"/>
            <a:ext cx="1289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>Description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18423" y="5253256"/>
            <a:ext cx="1042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>Measure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091052" y="2387336"/>
            <a:ext cx="15562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Abuja Declaration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000485" y="3376822"/>
            <a:ext cx="17373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 smtClean="0"/>
              <a:t>“We </a:t>
            </a:r>
            <a:r>
              <a:rPr lang="en-US" sz="1400" i="1" dirty="0"/>
              <a:t>pledge to set a target of allocating at least 15% of our annual budget to the improvement of the health </a:t>
            </a:r>
            <a:r>
              <a:rPr lang="en-US" sz="1400" i="1" dirty="0" smtClean="0"/>
              <a:t>sector”</a:t>
            </a:r>
            <a:endParaRPr lang="en-US" sz="1400" i="1" dirty="0"/>
          </a:p>
        </p:txBody>
      </p:sp>
      <p:sp>
        <p:nvSpPr>
          <p:cNvPr id="27" name="TextBox 26"/>
          <p:cNvSpPr txBox="1"/>
          <p:nvPr/>
        </p:nvSpPr>
        <p:spPr>
          <a:xfrm>
            <a:off x="1995746" y="5284034"/>
            <a:ext cx="17468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GGHE = 15% of GGE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323752" y="2525835"/>
            <a:ext cx="1259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WHO</a:t>
            </a:r>
            <a:endParaRPr lang="en-US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4034675" y="3269100"/>
            <a:ext cx="192024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/>
            </a:lvl1pPr>
          </a:lstStyle>
          <a:p>
            <a:r>
              <a:rPr lang="en-US" dirty="0" smtClean="0"/>
              <a:t>Amount of public spending on </a:t>
            </a:r>
            <a:r>
              <a:rPr lang="en-US" dirty="0"/>
              <a:t>health as a </a:t>
            </a:r>
            <a:r>
              <a:rPr lang="en-US" dirty="0" smtClean="0"/>
              <a:t>% of GDP - captures </a:t>
            </a:r>
            <a:r>
              <a:rPr lang="en-US" dirty="0"/>
              <a:t>both </a:t>
            </a:r>
            <a:r>
              <a:rPr lang="en-US" dirty="0" smtClean="0"/>
              <a:t>the priority </a:t>
            </a:r>
            <a:r>
              <a:rPr lang="en-US" dirty="0"/>
              <a:t>given </a:t>
            </a:r>
            <a:r>
              <a:rPr lang="en-US" dirty="0" smtClean="0"/>
              <a:t>to health in budget allocations, and the fiscal context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4072482" y="5284034"/>
            <a:ext cx="18358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GGHE = 5% of GDP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20361" y="2387336"/>
            <a:ext cx="1369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Chatham House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972661" y="3269100"/>
            <a:ext cx="226476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400"/>
            </a:lvl1pPr>
          </a:lstStyle>
          <a:p>
            <a:r>
              <a:rPr lang="en-US" dirty="0"/>
              <a:t>5% of GDP </a:t>
            </a:r>
            <a:r>
              <a:rPr lang="en-US" dirty="0" smtClean="0"/>
              <a:t>may be insufficient for </a:t>
            </a:r>
            <a:r>
              <a:rPr lang="en-US" dirty="0"/>
              <a:t>many </a:t>
            </a:r>
            <a:r>
              <a:rPr lang="en-US" dirty="0" smtClean="0"/>
              <a:t>LICs to </a:t>
            </a:r>
            <a:r>
              <a:rPr lang="en-US" dirty="0"/>
              <a:t>fund universal </a:t>
            </a:r>
            <a:r>
              <a:rPr lang="en-US" dirty="0" smtClean="0"/>
              <a:t>PHC services</a:t>
            </a:r>
            <a:r>
              <a:rPr lang="en-US" dirty="0"/>
              <a:t>, which </a:t>
            </a:r>
            <a:r>
              <a:rPr lang="en-US" dirty="0" smtClean="0"/>
              <a:t>is estimated to require at least $86 </a:t>
            </a:r>
            <a:r>
              <a:rPr lang="en-US" dirty="0"/>
              <a:t>per capita (</a:t>
            </a:r>
            <a:r>
              <a:rPr lang="en-US" dirty="0" smtClean="0"/>
              <a:t>in 2012 USD)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5982848" y="5068590"/>
            <a:ext cx="22443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GGHE = $86 per </a:t>
            </a:r>
            <a:r>
              <a:rPr lang="en-US" sz="1400" b="1" dirty="0" smtClean="0"/>
              <a:t>capita, </a:t>
            </a:r>
            <a:r>
              <a:rPr lang="en-US" sz="1400" b="1" dirty="0"/>
              <a:t>or GGHE = 5% of GDP </a:t>
            </a:r>
            <a:r>
              <a:rPr lang="en-US" sz="1400" b="1" i="1" dirty="0"/>
              <a:t>(whichever is greater)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076470" y="6175367"/>
            <a:ext cx="2089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GDP: Gross domestic product</a:t>
            </a:r>
          </a:p>
          <a:p>
            <a:r>
              <a:rPr lang="en-US" sz="1200" dirty="0"/>
              <a:t>LICs: low income countries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383509" y="6175367"/>
            <a:ext cx="18114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PHC: Primary health care</a:t>
            </a:r>
            <a:endParaRPr lang="en-US" sz="1200" dirty="0"/>
          </a:p>
        </p:txBody>
      </p:sp>
      <p:cxnSp>
        <p:nvCxnSpPr>
          <p:cNvPr id="39" name="Straight Connector 38"/>
          <p:cNvCxnSpPr/>
          <p:nvPr/>
        </p:nvCxnSpPr>
        <p:spPr>
          <a:xfrm>
            <a:off x="1696551" y="5919672"/>
            <a:ext cx="676656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1696551" y="4961027"/>
            <a:ext cx="676656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Slide Number Placeholder 4"/>
          <p:cNvSpPr txBox="1">
            <a:spLocks/>
          </p:cNvSpPr>
          <p:nvPr/>
        </p:nvSpPr>
        <p:spPr>
          <a:xfrm>
            <a:off x="8888361" y="6396750"/>
            <a:ext cx="255638" cy="36293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 smtClean="0"/>
              <a:t>4</a:t>
            </a:r>
            <a:endParaRPr lang="en-US" sz="1100" dirty="0"/>
          </a:p>
        </p:txBody>
      </p:sp>
      <p:sp>
        <p:nvSpPr>
          <p:cNvPr id="38" name="TextBox 37"/>
          <p:cNvSpPr txBox="1"/>
          <p:nvPr/>
        </p:nvSpPr>
        <p:spPr>
          <a:xfrm>
            <a:off x="7358207" y="0"/>
            <a:ext cx="17933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  <a:t>Draft for consultation</a:t>
            </a:r>
            <a:endParaRPr lang="en-US" sz="14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1747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"/>
          <p:cNvSpPr txBox="1">
            <a:spLocks/>
          </p:cNvSpPr>
          <p:nvPr/>
        </p:nvSpPr>
        <p:spPr>
          <a:xfrm>
            <a:off x="879470" y="6134686"/>
            <a:ext cx="8185871" cy="33435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90000"/>
              <a:buFontTx/>
              <a:buBlip>
                <a:blip r:embed="rId2"/>
              </a:buBlip>
              <a:defRPr sz="2800" b="0" i="0" kern="1200">
                <a:solidFill>
                  <a:srgbClr val="313A4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charset="0"/>
              <a:buChar char="•"/>
              <a:defRPr sz="2400" b="0" i="0" kern="1200">
                <a:solidFill>
                  <a:srgbClr val="313A4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Courier New" charset="0"/>
              <a:buChar char="o"/>
              <a:defRPr sz="2000" b="0" i="0" kern="1200">
                <a:solidFill>
                  <a:srgbClr val="313A4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charset="2"/>
              <a:buChar char="§"/>
              <a:defRPr sz="1800" b="0" i="0" kern="1200">
                <a:solidFill>
                  <a:srgbClr val="313A4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Arial" charset="0"/>
              <a:buChar char="•"/>
              <a:defRPr sz="1800" b="0" i="0" kern="1200">
                <a:solidFill>
                  <a:srgbClr val="313A4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baseline="30000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1</a:t>
            </a:r>
            <a:r>
              <a:rPr lang="en-US" sz="1000" baseline="300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1100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Ministry </a:t>
            </a:r>
            <a:r>
              <a:rPr lang="en-US" sz="11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of Finance and Planning, Tanzania. 2007/08-2016/17 Budget Volumes (as passed by National Assembly).</a:t>
            </a:r>
          </a:p>
          <a:p>
            <a:pPr>
              <a:spcBef>
                <a:spcPts val="0"/>
              </a:spcBef>
            </a:pPr>
            <a:r>
              <a:rPr lang="en-US" sz="1100" baseline="300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2 </a:t>
            </a:r>
            <a:r>
              <a:rPr lang="en-US" sz="11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International Monetary Fund, World Economic Outlook Database, April </a:t>
            </a:r>
            <a:r>
              <a:rPr lang="en-US" sz="1100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2016 and HP+ analysis</a:t>
            </a:r>
          </a:p>
          <a:p>
            <a:pPr>
              <a:spcBef>
                <a:spcPts val="0"/>
              </a:spcBef>
            </a:pPr>
            <a:r>
              <a:rPr lang="en-US" sz="1000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CFS - </a:t>
            </a:r>
            <a:r>
              <a:rPr lang="en-US" sz="10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Consolidated funds </a:t>
            </a:r>
            <a:r>
              <a:rPr lang="en-US" sz="1000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services, GGHE – General government health expenditure, GGE – General government expenditure</a:t>
            </a:r>
            <a:endParaRPr lang="en-US" sz="10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68626" y="1501976"/>
            <a:ext cx="6378711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u="sng" dirty="0" smtClean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Domestic health budget as a % of total govt. budget</a:t>
            </a:r>
            <a:r>
              <a:rPr lang="en-US" sz="1400" i="1" u="sng" baseline="30000" dirty="0" smtClean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1</a:t>
            </a:r>
            <a:r>
              <a:rPr lang="en-US" sz="1400" i="1" u="sng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 and as a % of GDP</a:t>
            </a:r>
            <a:r>
              <a:rPr lang="en-US" sz="1400" i="1" u="sng" baseline="30000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2</a:t>
            </a:r>
            <a:endParaRPr lang="en-US" sz="1400" i="1" u="sng" baseline="30000" dirty="0">
              <a:latin typeface="+mj-lt"/>
              <a:cs typeface="Arial" panose="020B0604020202020204" pitchFamily="34" charset="0"/>
            </a:endParaRPr>
          </a:p>
          <a:p>
            <a:endParaRPr lang="en-US" sz="1400" i="1" u="sng" baseline="300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54239" y="1813964"/>
            <a:ext cx="16503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>
                <a:solidFill>
                  <a:schemeClr val="tx2"/>
                </a:solidFill>
              </a:rPr>
              <a:t>Abuja target = 15%</a:t>
            </a:r>
            <a:endParaRPr lang="en-US" sz="1400" i="1" dirty="0">
              <a:solidFill>
                <a:schemeClr val="tx2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54239" y="3609144"/>
            <a:ext cx="1451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>
                <a:solidFill>
                  <a:schemeClr val="tx2"/>
                </a:solidFill>
              </a:rPr>
              <a:t>GDP target = 5%</a:t>
            </a:r>
            <a:endParaRPr lang="en-US" sz="1400" i="1" dirty="0">
              <a:solidFill>
                <a:schemeClr val="tx2"/>
              </a:solidFill>
            </a:endParaRPr>
          </a:p>
        </p:txBody>
      </p:sp>
      <p:sp>
        <p:nvSpPr>
          <p:cNvPr id="12" name="Title 3"/>
          <p:cNvSpPr txBox="1">
            <a:spLocks/>
          </p:cNvSpPr>
          <p:nvPr/>
        </p:nvSpPr>
        <p:spPr bwMode="auto">
          <a:xfrm>
            <a:off x="748862" y="415593"/>
            <a:ext cx="5735914" cy="4132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 b="0" i="0" spc="-150">
                <a:solidFill>
                  <a:srgbClr val="313A40"/>
                </a:solidFill>
                <a:latin typeface="Franklin Gothic Medium Regular" charset="0"/>
                <a:ea typeface="Franklin Gothic Medium Regular" charset="0"/>
                <a:cs typeface="Franklin Gothic Medium Regular" charset="0"/>
              </a:defRPr>
            </a:lvl1pPr>
          </a:lstStyle>
          <a:p>
            <a:r>
              <a:rPr lang="en-US" sz="3200" dirty="0" smtClean="0">
                <a:solidFill>
                  <a:schemeClr val="tx2"/>
                </a:solidFill>
              </a:rPr>
              <a:t>Spending targets appear to have limited impact on health budgets</a:t>
            </a:r>
            <a:endParaRPr lang="en-US" sz="3200" dirty="0">
              <a:solidFill>
                <a:schemeClr val="tx2"/>
              </a:solidFill>
            </a:endParaRPr>
          </a:p>
        </p:txBody>
      </p:sp>
      <p:graphicFrame>
        <p:nvGraphicFramePr>
          <p:cNvPr id="19" name="Chart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6545219"/>
              </p:ext>
            </p:extLst>
          </p:nvPr>
        </p:nvGraphicFramePr>
        <p:xfrm>
          <a:off x="568626" y="1800339"/>
          <a:ext cx="8200944" cy="38111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Slide Number Placeholder 4"/>
          <p:cNvSpPr txBox="1">
            <a:spLocks/>
          </p:cNvSpPr>
          <p:nvPr/>
        </p:nvSpPr>
        <p:spPr>
          <a:xfrm>
            <a:off x="8888361" y="6396750"/>
            <a:ext cx="255638" cy="36293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 smtClean="0"/>
              <a:t>5</a:t>
            </a:r>
            <a:endParaRPr lang="en-US" sz="1100" dirty="0"/>
          </a:p>
        </p:txBody>
      </p:sp>
      <p:sp>
        <p:nvSpPr>
          <p:cNvPr id="10" name="TextBox 9"/>
          <p:cNvSpPr txBox="1"/>
          <p:nvPr/>
        </p:nvSpPr>
        <p:spPr>
          <a:xfrm>
            <a:off x="7358207" y="0"/>
            <a:ext cx="17933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  <a:t>Draft for consultation</a:t>
            </a:r>
            <a:endParaRPr lang="en-US" sz="14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4464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4"/>
          <p:cNvSpPr txBox="1">
            <a:spLocks/>
          </p:cNvSpPr>
          <p:nvPr/>
        </p:nvSpPr>
        <p:spPr>
          <a:xfrm>
            <a:off x="8888361" y="6396750"/>
            <a:ext cx="255638" cy="36293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 smtClean="0"/>
              <a:t>6</a:t>
            </a:r>
            <a:endParaRPr lang="en-US" sz="1100" dirty="0"/>
          </a:p>
        </p:txBody>
      </p:sp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282218428"/>
              </p:ext>
            </p:extLst>
          </p:nvPr>
        </p:nvGraphicFramePr>
        <p:xfrm>
          <a:off x="438539" y="1828492"/>
          <a:ext cx="7741849" cy="35595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itle 3"/>
          <p:cNvSpPr txBox="1">
            <a:spLocks/>
          </p:cNvSpPr>
          <p:nvPr/>
        </p:nvSpPr>
        <p:spPr bwMode="auto">
          <a:xfrm>
            <a:off x="748862" y="415593"/>
            <a:ext cx="5489378" cy="4132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 b="0" i="0" spc="-150">
                <a:solidFill>
                  <a:srgbClr val="313A40"/>
                </a:solidFill>
                <a:latin typeface="Franklin Gothic Medium Regular" charset="0"/>
                <a:ea typeface="Franklin Gothic Medium Regular" charset="0"/>
                <a:cs typeface="Franklin Gothic Medium Regular" charset="0"/>
              </a:defRPr>
            </a:lvl1pPr>
          </a:lstStyle>
          <a:p>
            <a:r>
              <a:rPr lang="en-US" sz="3200" dirty="0" smtClean="0">
                <a:solidFill>
                  <a:schemeClr val="tx2"/>
                </a:solidFill>
              </a:rPr>
              <a:t>Resource gap is only projected to increase under HSSP IV</a:t>
            </a:r>
            <a:endParaRPr lang="en-US" sz="3200" dirty="0">
              <a:solidFill>
                <a:schemeClr val="tx2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68626" y="1501973"/>
            <a:ext cx="6378711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u="sng" dirty="0" smtClean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HSSP IV resource gap range, 2016-2020</a:t>
            </a:r>
            <a:endParaRPr lang="en-US" sz="1400" i="1" u="sng" baseline="30000" dirty="0">
              <a:latin typeface="+mj-lt"/>
              <a:cs typeface="Arial" panose="020B0604020202020204" pitchFamily="34" charset="0"/>
            </a:endParaRPr>
          </a:p>
          <a:p>
            <a:endParaRPr lang="en-US" sz="1400" i="1" u="sng" baseline="300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14" name="Text Placeholder 1"/>
          <p:cNvSpPr txBox="1">
            <a:spLocks/>
          </p:cNvSpPr>
          <p:nvPr/>
        </p:nvSpPr>
        <p:spPr>
          <a:xfrm>
            <a:off x="879470" y="6262503"/>
            <a:ext cx="8185871" cy="33435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90000"/>
              <a:buFontTx/>
              <a:buBlip>
                <a:blip r:embed="rId4"/>
              </a:buBlip>
              <a:defRPr sz="2800" b="0" i="0" kern="1200">
                <a:solidFill>
                  <a:srgbClr val="313A4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charset="0"/>
              <a:buChar char="•"/>
              <a:defRPr sz="2400" b="0" i="0" kern="1200">
                <a:solidFill>
                  <a:srgbClr val="313A4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Courier New" charset="0"/>
              <a:buChar char="o"/>
              <a:defRPr sz="2000" b="0" i="0" kern="1200">
                <a:solidFill>
                  <a:srgbClr val="313A4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charset="2"/>
              <a:buChar char="§"/>
              <a:defRPr sz="1800" b="0" i="0" kern="1200">
                <a:solidFill>
                  <a:srgbClr val="313A4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Arial" charset="0"/>
              <a:buChar char="•"/>
              <a:defRPr sz="1800" b="0" i="0" kern="1200">
                <a:solidFill>
                  <a:srgbClr val="313A4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baseline="30000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1</a:t>
            </a:r>
            <a:r>
              <a:rPr lang="en-US" sz="1000" baseline="300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11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Barker, C., Dutta, A., </a:t>
            </a:r>
            <a:r>
              <a:rPr lang="en-US" sz="1100" i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Sustainability Implications for Tanzania’s Fourth Health Sector Strategic Plan, 2015/16–2019/20</a:t>
            </a:r>
            <a:r>
              <a:rPr lang="en-US" sz="11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, Health Policy Project, Sept 2015</a:t>
            </a:r>
          </a:p>
          <a:p>
            <a:endParaRPr lang="en-US" sz="10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68626" y="5355930"/>
            <a:ext cx="80444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Tanzania </a:t>
            </a:r>
            <a:r>
              <a:rPr lang="en-US" sz="1600" dirty="0"/>
              <a:t>may face challenges in scaling up health programs and </a:t>
            </a:r>
            <a:r>
              <a:rPr lang="en-US" sz="1600" dirty="0" smtClean="0"/>
              <a:t>strengthening its health </a:t>
            </a:r>
            <a:r>
              <a:rPr lang="en-US" sz="1600" dirty="0"/>
              <a:t>system given these funding </a:t>
            </a:r>
            <a:r>
              <a:rPr lang="en-US" sz="1600" dirty="0" smtClean="0"/>
              <a:t>gaps – </a:t>
            </a:r>
            <a:r>
              <a:rPr lang="en-US" sz="1600" b="1" i="1" dirty="0" smtClean="0"/>
              <a:t>advocating for greater public spending on health will become increasingly critical</a:t>
            </a:r>
            <a:r>
              <a:rPr lang="en-US" sz="1600" dirty="0" smtClean="0"/>
              <a:t> </a:t>
            </a:r>
            <a:endParaRPr lang="en-US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7358207" y="0"/>
            <a:ext cx="17933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  <a:t>Draft for consultation</a:t>
            </a:r>
            <a:endParaRPr lang="en-US" sz="14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4434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568627" y="1698173"/>
            <a:ext cx="7810269" cy="3657758"/>
            <a:chOff x="1741936" y="2359454"/>
            <a:chExt cx="5274225" cy="3170632"/>
          </a:xfrm>
        </p:grpSpPr>
        <p:grpSp>
          <p:nvGrpSpPr>
            <p:cNvPr id="29" name="Group 28"/>
            <p:cNvGrpSpPr/>
            <p:nvPr/>
          </p:nvGrpSpPr>
          <p:grpSpPr>
            <a:xfrm>
              <a:off x="1741936" y="2359454"/>
              <a:ext cx="5274225" cy="3170632"/>
              <a:chOff x="1858528" y="2647040"/>
              <a:chExt cx="5274225" cy="3170632"/>
            </a:xfrm>
          </p:grpSpPr>
          <p:grpSp>
            <p:nvGrpSpPr>
              <p:cNvPr id="27" name="Group 26"/>
              <p:cNvGrpSpPr/>
              <p:nvPr/>
            </p:nvGrpSpPr>
            <p:grpSpPr>
              <a:xfrm>
                <a:off x="2133458" y="2647040"/>
                <a:ext cx="4999295" cy="3170632"/>
                <a:chOff x="2133458" y="2647040"/>
                <a:chExt cx="4999295" cy="3170632"/>
              </a:xfrm>
            </p:grpSpPr>
            <p:grpSp>
              <p:nvGrpSpPr>
                <p:cNvPr id="25" name="Group 24"/>
                <p:cNvGrpSpPr/>
                <p:nvPr/>
              </p:nvGrpSpPr>
              <p:grpSpPr>
                <a:xfrm>
                  <a:off x="2366283" y="2647040"/>
                  <a:ext cx="4766470" cy="3170632"/>
                  <a:chOff x="914400" y="1420789"/>
                  <a:chExt cx="4389120" cy="3928451"/>
                </a:xfrm>
              </p:grpSpPr>
              <p:grpSp>
                <p:nvGrpSpPr>
                  <p:cNvPr id="17" name="Group 16"/>
                  <p:cNvGrpSpPr/>
                  <p:nvPr/>
                </p:nvGrpSpPr>
                <p:grpSpPr>
                  <a:xfrm>
                    <a:off x="914400" y="1420789"/>
                    <a:ext cx="4389120" cy="3928451"/>
                    <a:chOff x="914400" y="1420789"/>
                    <a:chExt cx="4389120" cy="3928451"/>
                  </a:xfrm>
                </p:grpSpPr>
                <p:pic>
                  <p:nvPicPr>
                    <p:cNvPr id="14" name="Picture 13"/>
                    <p:cNvPicPr>
                      <a:picLocks noChangeAspect="1"/>
                    </p:cNvPicPr>
                    <p:nvPr/>
                  </p:nvPicPr>
                  <p:blipFill rotWithShape="1">
                    <a:blip r:embed="rId3"/>
                    <a:srcRect l="39752" t="38370" r="36247" b="23491"/>
                    <a:stretch/>
                  </p:blipFill>
                  <p:spPr>
                    <a:xfrm>
                      <a:off x="914400" y="1420789"/>
                      <a:ext cx="4389120" cy="3928451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9" name="Rectangle 8"/>
                    <p:cNvSpPr/>
                    <p:nvPr/>
                  </p:nvSpPr>
                  <p:spPr>
                    <a:xfrm>
                      <a:off x="914400" y="5083277"/>
                      <a:ext cx="2064774" cy="265963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24" name="Group 23"/>
                  <p:cNvGrpSpPr/>
                  <p:nvPr/>
                </p:nvGrpSpPr>
                <p:grpSpPr>
                  <a:xfrm>
                    <a:off x="2194068" y="4482082"/>
                    <a:ext cx="1150961" cy="510337"/>
                    <a:chOff x="1396181" y="5848894"/>
                    <a:chExt cx="1150961" cy="510337"/>
                  </a:xfrm>
                </p:grpSpPr>
                <p:sp>
                  <p:nvSpPr>
                    <p:cNvPr id="18" name="Rectangle 17"/>
                    <p:cNvSpPr/>
                    <p:nvPr/>
                  </p:nvSpPr>
                  <p:spPr>
                    <a:xfrm>
                      <a:off x="1396181" y="6174096"/>
                      <a:ext cx="452284" cy="83655"/>
                    </a:xfrm>
                    <a:prstGeom prst="rect">
                      <a:avLst/>
                    </a:prstGeom>
                    <a:solidFill>
                      <a:srgbClr val="00B0F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grpSp>
                  <p:nvGrpSpPr>
                    <p:cNvPr id="23" name="Group 22"/>
                    <p:cNvGrpSpPr/>
                    <p:nvPr/>
                  </p:nvGrpSpPr>
                  <p:grpSpPr>
                    <a:xfrm>
                      <a:off x="1396181" y="5848894"/>
                      <a:ext cx="1150961" cy="286625"/>
                      <a:chOff x="1396181" y="5848894"/>
                      <a:chExt cx="1150961" cy="286625"/>
                    </a:xfrm>
                  </p:grpSpPr>
                  <p:sp>
                    <p:nvSpPr>
                      <p:cNvPr id="6" name="Rectangle 5"/>
                      <p:cNvSpPr/>
                      <p:nvPr/>
                    </p:nvSpPr>
                    <p:spPr>
                      <a:xfrm>
                        <a:off x="1396181" y="5950374"/>
                        <a:ext cx="452284" cy="83655"/>
                      </a:xfrm>
                      <a:prstGeom prst="rect">
                        <a:avLst/>
                      </a:prstGeom>
                      <a:solidFill>
                        <a:srgbClr val="C0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7" name="TextBox 6"/>
                      <p:cNvSpPr txBox="1"/>
                      <p:nvPr/>
                    </p:nvSpPr>
                    <p:spPr>
                      <a:xfrm>
                        <a:off x="1848465" y="5848894"/>
                        <a:ext cx="698677" cy="286625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r>
                          <a:rPr lang="en-US" sz="1200" dirty="0" smtClean="0"/>
                          <a:t>Poorest 20%</a:t>
                        </a:r>
                        <a:endParaRPr lang="en-US" sz="1200" dirty="0"/>
                      </a:p>
                    </p:txBody>
                  </p:sp>
                </p:grpSp>
                <p:sp>
                  <p:nvSpPr>
                    <p:cNvPr id="20" name="TextBox 19"/>
                    <p:cNvSpPr txBox="1"/>
                    <p:nvPr/>
                  </p:nvSpPr>
                  <p:spPr>
                    <a:xfrm>
                      <a:off x="1848465" y="6072606"/>
                      <a:ext cx="691311" cy="28662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200" dirty="0" smtClean="0"/>
                        <a:t>Richest 20%</a:t>
                      </a:r>
                      <a:endParaRPr lang="en-US" sz="1200" dirty="0"/>
                    </a:p>
                  </p:txBody>
                </p:sp>
              </p:grpSp>
            </p:grpSp>
            <p:sp>
              <p:nvSpPr>
                <p:cNvPr id="26" name="TextBox 25"/>
                <p:cNvSpPr txBox="1"/>
                <p:nvPr/>
              </p:nvSpPr>
              <p:spPr>
                <a:xfrm>
                  <a:off x="2133458" y="2723588"/>
                  <a:ext cx="273699" cy="161076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>
                    <a:spcBef>
                      <a:spcPts val="120"/>
                    </a:spcBef>
                    <a:spcAft>
                      <a:spcPts val="300"/>
                    </a:spcAft>
                  </a:pPr>
                  <a:r>
                    <a:rPr lang="en-US" sz="1200" dirty="0" smtClean="0"/>
                    <a:t>14</a:t>
                  </a:r>
                </a:p>
                <a:p>
                  <a:pPr algn="ctr">
                    <a:spcBef>
                      <a:spcPts val="120"/>
                    </a:spcBef>
                    <a:spcAft>
                      <a:spcPts val="300"/>
                    </a:spcAft>
                  </a:pPr>
                  <a:r>
                    <a:rPr lang="en-US" sz="1200" dirty="0" smtClean="0"/>
                    <a:t>12</a:t>
                  </a:r>
                </a:p>
                <a:p>
                  <a:pPr algn="ctr">
                    <a:spcBef>
                      <a:spcPts val="120"/>
                    </a:spcBef>
                    <a:spcAft>
                      <a:spcPts val="300"/>
                    </a:spcAft>
                  </a:pPr>
                  <a:r>
                    <a:rPr lang="en-US" sz="1200" dirty="0" smtClean="0"/>
                    <a:t>10</a:t>
                  </a:r>
                </a:p>
                <a:p>
                  <a:pPr algn="ctr">
                    <a:spcBef>
                      <a:spcPts val="120"/>
                    </a:spcBef>
                    <a:spcAft>
                      <a:spcPts val="300"/>
                    </a:spcAft>
                  </a:pPr>
                  <a:r>
                    <a:rPr lang="en-US" sz="1200" dirty="0" smtClean="0"/>
                    <a:t>8</a:t>
                  </a:r>
                </a:p>
                <a:p>
                  <a:pPr algn="ctr">
                    <a:spcBef>
                      <a:spcPts val="120"/>
                    </a:spcBef>
                    <a:spcAft>
                      <a:spcPts val="300"/>
                    </a:spcAft>
                  </a:pPr>
                  <a:r>
                    <a:rPr lang="en-US" sz="1200" dirty="0" smtClean="0"/>
                    <a:t>6</a:t>
                  </a:r>
                </a:p>
                <a:p>
                  <a:pPr algn="ctr">
                    <a:spcBef>
                      <a:spcPts val="120"/>
                    </a:spcBef>
                    <a:spcAft>
                      <a:spcPts val="300"/>
                    </a:spcAft>
                  </a:pPr>
                  <a:r>
                    <a:rPr lang="en-US" sz="1200" dirty="0" smtClean="0"/>
                    <a:t>4</a:t>
                  </a:r>
                </a:p>
                <a:p>
                  <a:pPr algn="ctr">
                    <a:spcBef>
                      <a:spcPts val="120"/>
                    </a:spcBef>
                    <a:spcAft>
                      <a:spcPts val="300"/>
                    </a:spcAft>
                  </a:pPr>
                  <a:r>
                    <a:rPr lang="en-US" sz="1200" dirty="0" smtClean="0"/>
                    <a:t>2</a:t>
                  </a:r>
                </a:p>
                <a:p>
                  <a:pPr algn="ctr">
                    <a:spcBef>
                      <a:spcPts val="120"/>
                    </a:spcBef>
                  </a:pPr>
                  <a:r>
                    <a:rPr lang="en-US" sz="1200" dirty="0"/>
                    <a:t>0</a:t>
                  </a:r>
                  <a:endParaRPr lang="en-US" sz="1200" dirty="0" smtClean="0"/>
                </a:p>
              </p:txBody>
            </p:sp>
          </p:grpSp>
          <p:sp>
            <p:nvSpPr>
              <p:cNvPr id="28" name="TextBox 27"/>
              <p:cNvSpPr txBox="1"/>
              <p:nvPr/>
            </p:nvSpPr>
            <p:spPr>
              <a:xfrm rot="16200000">
                <a:off x="1003640" y="3515722"/>
                <a:ext cx="2025422" cy="3156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dirty="0" smtClean="0">
                    <a:latin typeface="+mj-lt"/>
                  </a:rPr>
                  <a:t>% of quintile facing catastrophic </a:t>
                </a:r>
              </a:p>
              <a:p>
                <a:pPr algn="ctr"/>
                <a:r>
                  <a:rPr lang="en-US" sz="1200" dirty="0" smtClean="0">
                    <a:latin typeface="+mj-lt"/>
                  </a:rPr>
                  <a:t>health expenditure</a:t>
                </a:r>
                <a:endParaRPr lang="en-US" sz="1200" dirty="0">
                  <a:latin typeface="+mj-lt"/>
                </a:endParaRPr>
              </a:p>
            </p:txBody>
          </p:sp>
        </p:grpSp>
        <p:sp>
          <p:nvSpPr>
            <p:cNvPr id="30" name="Rectangle 29"/>
            <p:cNvSpPr/>
            <p:nvPr/>
          </p:nvSpPr>
          <p:spPr>
            <a:xfrm>
              <a:off x="6153492" y="4046769"/>
              <a:ext cx="193101" cy="1342174"/>
            </a:xfrm>
            <a:prstGeom prst="rect">
              <a:avLst/>
            </a:prstGeom>
            <a:noFill/>
            <a:ln w="28575">
              <a:solidFill>
                <a:srgbClr val="D5722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Slide Number Placeholder 4"/>
          <p:cNvSpPr txBox="1">
            <a:spLocks/>
          </p:cNvSpPr>
          <p:nvPr/>
        </p:nvSpPr>
        <p:spPr>
          <a:xfrm>
            <a:off x="8888361" y="6396750"/>
            <a:ext cx="255638" cy="36293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 smtClean="0"/>
              <a:t>7</a:t>
            </a:r>
            <a:endParaRPr lang="en-US" sz="1100" dirty="0"/>
          </a:p>
        </p:txBody>
      </p:sp>
      <p:sp>
        <p:nvSpPr>
          <p:cNvPr id="32" name="Title 3"/>
          <p:cNvSpPr txBox="1">
            <a:spLocks/>
          </p:cNvSpPr>
          <p:nvPr/>
        </p:nvSpPr>
        <p:spPr bwMode="auto">
          <a:xfrm>
            <a:off x="748862" y="415593"/>
            <a:ext cx="5489378" cy="4132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 b="0" i="0" spc="-150">
                <a:solidFill>
                  <a:srgbClr val="313A40"/>
                </a:solidFill>
                <a:latin typeface="Franklin Gothic Medium Regular" charset="0"/>
                <a:ea typeface="Franklin Gothic Medium Regular" charset="0"/>
                <a:cs typeface="Franklin Gothic Medium Regular" charset="0"/>
              </a:defRPr>
            </a:lvl1pPr>
          </a:lstStyle>
          <a:p>
            <a:r>
              <a:rPr lang="en-US" sz="3200" dirty="0" smtClean="0">
                <a:solidFill>
                  <a:schemeClr val="tx2"/>
                </a:solidFill>
              </a:rPr>
              <a:t>Increased public spending leads to improved financial protection</a:t>
            </a:r>
            <a:endParaRPr lang="en-US" sz="3200" dirty="0">
              <a:solidFill>
                <a:schemeClr val="tx2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68626" y="1501973"/>
            <a:ext cx="63787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u="sng" dirty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Catastrophic health expenditure among poorest and richest </a:t>
            </a:r>
            <a:r>
              <a:rPr lang="en-US" sz="1400" i="1" u="sng" dirty="0" smtClean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quintiles</a:t>
            </a:r>
            <a:r>
              <a:rPr lang="en-US" sz="1400" i="1" u="sng" baseline="30000" dirty="0" smtClean="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1</a:t>
            </a:r>
            <a:endParaRPr lang="en-US" sz="1400" i="1" u="sng" baseline="30000" dirty="0">
              <a:solidFill>
                <a:srgbClr val="00000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5" name="Text Placeholder 1"/>
          <p:cNvSpPr txBox="1">
            <a:spLocks/>
          </p:cNvSpPr>
          <p:nvPr/>
        </p:nvSpPr>
        <p:spPr>
          <a:xfrm>
            <a:off x="879470" y="6262503"/>
            <a:ext cx="8185871" cy="33435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90000"/>
              <a:buFontTx/>
              <a:buBlip>
                <a:blip r:embed="rId4"/>
              </a:buBlip>
              <a:defRPr sz="2800" b="0" i="0" kern="1200">
                <a:solidFill>
                  <a:srgbClr val="313A4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charset="0"/>
              <a:buChar char="•"/>
              <a:defRPr sz="2400" b="0" i="0" kern="1200">
                <a:solidFill>
                  <a:srgbClr val="313A4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Courier New" charset="0"/>
              <a:buChar char="o"/>
              <a:defRPr sz="2000" b="0" i="0" kern="1200">
                <a:solidFill>
                  <a:srgbClr val="313A4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charset="2"/>
              <a:buChar char="§"/>
              <a:defRPr sz="1800" b="0" i="0" kern="1200">
                <a:solidFill>
                  <a:srgbClr val="313A4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Arial" charset="0"/>
              <a:buChar char="•"/>
              <a:defRPr sz="1800" b="0" i="0" kern="1200">
                <a:solidFill>
                  <a:srgbClr val="313A4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baseline="30000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1</a:t>
            </a:r>
            <a:r>
              <a:rPr lang="en-US" sz="1000" baseline="300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en-US" sz="1100" dirty="0">
                <a:solidFill>
                  <a:schemeClr val="tx2">
                    <a:lumMod val="75000"/>
                  </a:schemeClr>
                </a:solidFill>
              </a:rPr>
              <a:t>Public </a:t>
            </a:r>
            <a:r>
              <a:rPr lang="en-US" sz="1100" dirty="0" smtClean="0">
                <a:solidFill>
                  <a:schemeClr val="tx2">
                    <a:lumMod val="75000"/>
                  </a:schemeClr>
                </a:solidFill>
              </a:rPr>
              <a:t>Financing </a:t>
            </a:r>
            <a:r>
              <a:rPr lang="en-US" sz="1100" dirty="0">
                <a:solidFill>
                  <a:schemeClr val="tx2">
                    <a:lumMod val="75000"/>
                  </a:schemeClr>
                </a:solidFill>
              </a:rPr>
              <a:t>for Health in Africa: from Abuja to the SDGs, WHO, </a:t>
            </a:r>
            <a:r>
              <a:rPr lang="en-US" sz="1100" dirty="0" smtClean="0">
                <a:solidFill>
                  <a:schemeClr val="tx2">
                    <a:lumMod val="75000"/>
                  </a:schemeClr>
                </a:solidFill>
              </a:rPr>
              <a:t>2016</a:t>
            </a:r>
            <a:endParaRPr lang="en-US" sz="10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  <a:p>
            <a:pPr>
              <a:spcBef>
                <a:spcPts val="0"/>
              </a:spcBef>
            </a:pPr>
            <a:r>
              <a:rPr lang="en-US" sz="1100" baseline="30000" dirty="0">
                <a:solidFill>
                  <a:schemeClr val="tx2">
                    <a:lumMod val="75000"/>
                  </a:schemeClr>
                </a:solidFill>
              </a:rPr>
              <a:t>2</a:t>
            </a:r>
            <a:r>
              <a:rPr lang="en-US" sz="1100" dirty="0">
                <a:solidFill>
                  <a:schemeClr val="tx2">
                    <a:lumMod val="75000"/>
                  </a:schemeClr>
                </a:solidFill>
              </a:rPr>
              <a:t>Jowett et. al., Spending targets for health: no magic number, WHO, </a:t>
            </a:r>
            <a:r>
              <a:rPr lang="en-US" sz="1100" dirty="0" smtClean="0">
                <a:solidFill>
                  <a:schemeClr val="tx2">
                    <a:lumMod val="75000"/>
                  </a:schemeClr>
                </a:solidFill>
              </a:rPr>
              <a:t>2016</a:t>
            </a:r>
            <a:endParaRPr lang="en-US" sz="11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568626" y="5237395"/>
            <a:ext cx="80444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Cross-country evidence suggests that </a:t>
            </a:r>
            <a:r>
              <a:rPr lang="en-US" sz="1600" b="1" dirty="0" smtClean="0"/>
              <a:t>as </a:t>
            </a:r>
            <a:r>
              <a:rPr lang="en-US" sz="1600" b="1" dirty="0"/>
              <a:t>public spending increases</a:t>
            </a:r>
            <a:r>
              <a:rPr lang="en-US" sz="1600" dirty="0"/>
              <a:t>, there is convergence in UHC </a:t>
            </a:r>
            <a:r>
              <a:rPr lang="en-US" sz="1600" dirty="0" smtClean="0"/>
              <a:t>performance – initially </a:t>
            </a:r>
            <a:r>
              <a:rPr lang="en-US" sz="1600" b="1" dirty="0"/>
              <a:t>service </a:t>
            </a:r>
            <a:r>
              <a:rPr lang="en-US" sz="1600" b="1" dirty="0" smtClean="0"/>
              <a:t>coverage</a:t>
            </a:r>
            <a:r>
              <a:rPr lang="en-US" sz="1600" dirty="0" smtClean="0"/>
              <a:t> improves and eventually so does </a:t>
            </a:r>
            <a:r>
              <a:rPr lang="en-US" sz="1600" b="1" dirty="0" smtClean="0"/>
              <a:t>financial coverage</a:t>
            </a:r>
            <a:r>
              <a:rPr lang="en-US" sz="1600" baseline="30000" dirty="0" smtClean="0"/>
              <a:t>2</a:t>
            </a:r>
            <a:endParaRPr lang="en-US" sz="1600" baseline="30000" dirty="0"/>
          </a:p>
        </p:txBody>
      </p:sp>
      <p:grpSp>
        <p:nvGrpSpPr>
          <p:cNvPr id="10" name="Group 9"/>
          <p:cNvGrpSpPr/>
          <p:nvPr/>
        </p:nvGrpSpPr>
        <p:grpSpPr>
          <a:xfrm>
            <a:off x="1320529" y="3577229"/>
            <a:ext cx="6773604" cy="1755330"/>
            <a:chOff x="1320529" y="3577229"/>
            <a:chExt cx="6773604" cy="1755330"/>
          </a:xfrm>
        </p:grpSpPr>
        <p:sp>
          <p:nvSpPr>
            <p:cNvPr id="8" name="Rectangle 7"/>
            <p:cNvSpPr/>
            <p:nvPr/>
          </p:nvSpPr>
          <p:spPr>
            <a:xfrm>
              <a:off x="1320529" y="3577229"/>
              <a:ext cx="6773604" cy="9986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6866467" y="3729629"/>
              <a:ext cx="626533" cy="16029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TextBox 45"/>
          <p:cNvSpPr txBox="1"/>
          <p:nvPr/>
        </p:nvSpPr>
        <p:spPr>
          <a:xfrm rot="16200000">
            <a:off x="7437970" y="3905551"/>
            <a:ext cx="10695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Zambia 2006</a:t>
            </a:r>
            <a:endParaRPr lang="en-US" sz="1200" dirty="0"/>
          </a:p>
        </p:txBody>
      </p:sp>
      <p:sp>
        <p:nvSpPr>
          <p:cNvPr id="3" name="TextBox 2"/>
          <p:cNvSpPr txBox="1"/>
          <p:nvPr/>
        </p:nvSpPr>
        <p:spPr>
          <a:xfrm rot="16200000">
            <a:off x="938198" y="4030777"/>
            <a:ext cx="13199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Cabo Verde 2001</a:t>
            </a:r>
            <a:endParaRPr lang="en-US" sz="1200" dirty="0"/>
          </a:p>
        </p:txBody>
      </p:sp>
      <p:sp>
        <p:nvSpPr>
          <p:cNvPr id="37" name="TextBox 36"/>
          <p:cNvSpPr txBox="1"/>
          <p:nvPr/>
        </p:nvSpPr>
        <p:spPr>
          <a:xfrm rot="16200000">
            <a:off x="1729734" y="3876696"/>
            <a:ext cx="10118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Ghana 2006</a:t>
            </a:r>
            <a:endParaRPr lang="en-US" sz="1200" dirty="0"/>
          </a:p>
        </p:txBody>
      </p:sp>
      <p:sp>
        <p:nvSpPr>
          <p:cNvPr id="38" name="TextBox 37"/>
          <p:cNvSpPr txBox="1"/>
          <p:nvPr/>
        </p:nvSpPr>
        <p:spPr>
          <a:xfrm rot="16200000">
            <a:off x="2383251" y="3860635"/>
            <a:ext cx="9796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Kenya 2003</a:t>
            </a:r>
            <a:endParaRPr lang="en-US" sz="1200" dirty="0"/>
          </a:p>
        </p:txBody>
      </p:sp>
      <p:sp>
        <p:nvSpPr>
          <p:cNvPr id="39" name="TextBox 38"/>
          <p:cNvSpPr txBox="1"/>
          <p:nvPr/>
        </p:nvSpPr>
        <p:spPr>
          <a:xfrm rot="16200000">
            <a:off x="2990153" y="3891188"/>
            <a:ext cx="10407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Malawi 2004</a:t>
            </a:r>
            <a:endParaRPr lang="en-US" sz="1200" dirty="0"/>
          </a:p>
        </p:txBody>
      </p:sp>
      <p:sp>
        <p:nvSpPr>
          <p:cNvPr id="40" name="TextBox 39"/>
          <p:cNvSpPr txBox="1"/>
          <p:nvPr/>
        </p:nvSpPr>
        <p:spPr>
          <a:xfrm rot="16200000">
            <a:off x="3721159" y="3797636"/>
            <a:ext cx="8536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Mali 2001</a:t>
            </a:r>
            <a:endParaRPr lang="en-US" sz="1200" dirty="0"/>
          </a:p>
        </p:txBody>
      </p:sp>
      <p:sp>
        <p:nvSpPr>
          <p:cNvPr id="41" name="TextBox 40"/>
          <p:cNvSpPr txBox="1"/>
          <p:nvPr/>
        </p:nvSpPr>
        <p:spPr>
          <a:xfrm rot="16200000">
            <a:off x="4327131" y="3829119"/>
            <a:ext cx="9166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Niger 2011</a:t>
            </a:r>
            <a:endParaRPr lang="en-US" sz="1200" dirty="0"/>
          </a:p>
        </p:txBody>
      </p:sp>
      <p:sp>
        <p:nvSpPr>
          <p:cNvPr id="42" name="TextBox 41"/>
          <p:cNvSpPr txBox="1"/>
          <p:nvPr/>
        </p:nvSpPr>
        <p:spPr>
          <a:xfrm rot="16200000">
            <a:off x="4874369" y="3919336"/>
            <a:ext cx="10970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Rwanda 2010</a:t>
            </a:r>
            <a:endParaRPr lang="en-US" sz="1200" dirty="0"/>
          </a:p>
        </p:txBody>
      </p:sp>
      <p:sp>
        <p:nvSpPr>
          <p:cNvPr id="43" name="TextBox 42"/>
          <p:cNvSpPr txBox="1"/>
          <p:nvPr/>
        </p:nvSpPr>
        <p:spPr>
          <a:xfrm rot="16200000">
            <a:off x="5511471" y="3919689"/>
            <a:ext cx="10978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Senegal 2011</a:t>
            </a:r>
            <a:endParaRPr lang="en-US" sz="1200" dirty="0"/>
          </a:p>
        </p:txBody>
      </p:sp>
      <p:sp>
        <p:nvSpPr>
          <p:cNvPr id="44" name="TextBox 43"/>
          <p:cNvSpPr txBox="1"/>
          <p:nvPr/>
        </p:nvSpPr>
        <p:spPr>
          <a:xfrm rot="16200000">
            <a:off x="6157454" y="3911161"/>
            <a:ext cx="10807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Uganda 2002</a:t>
            </a:r>
            <a:endParaRPr lang="en-US" sz="1200" dirty="0"/>
          </a:p>
        </p:txBody>
      </p:sp>
      <p:sp>
        <p:nvSpPr>
          <p:cNvPr id="45" name="TextBox 44"/>
          <p:cNvSpPr txBox="1"/>
          <p:nvPr/>
        </p:nvSpPr>
        <p:spPr>
          <a:xfrm rot="16200000">
            <a:off x="6741253" y="3945594"/>
            <a:ext cx="1149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Tanzania 2010</a:t>
            </a:r>
            <a:endParaRPr lang="en-US" sz="1200" dirty="0"/>
          </a:p>
        </p:txBody>
      </p:sp>
      <p:sp>
        <p:nvSpPr>
          <p:cNvPr id="11" name="Rectangle 10"/>
          <p:cNvSpPr/>
          <p:nvPr/>
        </p:nvSpPr>
        <p:spPr>
          <a:xfrm>
            <a:off x="7188317" y="3550798"/>
            <a:ext cx="272415" cy="1336474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>
            <a:off x="7358207" y="0"/>
            <a:ext cx="17933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  <a:t>Draft for consultation</a:t>
            </a:r>
            <a:endParaRPr lang="en-US" sz="14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893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</a:t>
            </a:r>
            <a:r>
              <a:rPr lang="en-US" dirty="0" smtClean="0"/>
              <a:t>ew approaches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i="1" dirty="0" smtClean="0"/>
              <a:t>Draft for consultation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910750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80221" y="4057509"/>
            <a:ext cx="1371600" cy="329938"/>
          </a:xfrm>
          <a:prstGeom prst="roundRect">
            <a:avLst/>
          </a:prstGeom>
          <a:noFill/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>
                <a:solidFill>
                  <a:sysClr val="windowText" lastClr="000000"/>
                </a:solidFill>
              </a:rPr>
              <a:t>July - August</a:t>
            </a:r>
            <a:endParaRPr 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705056" y="4057509"/>
            <a:ext cx="1371600" cy="329938"/>
          </a:xfrm>
          <a:prstGeom prst="roundRect">
            <a:avLst/>
          </a:prstGeom>
          <a:noFill/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50" dirty="0" smtClean="0">
                <a:solidFill>
                  <a:sysClr val="windowText" lastClr="000000"/>
                </a:solidFill>
              </a:rPr>
              <a:t>September - October</a:t>
            </a:r>
            <a:endParaRPr lang="en-US" sz="850" dirty="0">
              <a:solidFill>
                <a:sysClr val="windowText" lastClr="000000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453887" y="1291690"/>
            <a:ext cx="1523814" cy="670845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Parliamentary debate and approval</a:t>
            </a:r>
            <a:endParaRPr lang="en-US" sz="1400" dirty="0"/>
          </a:p>
        </p:txBody>
      </p:sp>
      <p:sp>
        <p:nvSpPr>
          <p:cNvPr id="8" name="Right Arrow 7"/>
          <p:cNvSpPr/>
          <p:nvPr/>
        </p:nvSpPr>
        <p:spPr>
          <a:xfrm>
            <a:off x="300561" y="5884827"/>
            <a:ext cx="8677140" cy="706130"/>
          </a:xfrm>
          <a:prstGeom prst="rightArrow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Execution of Plan and Budget / Ongoing Monitoring and Evaluation</a:t>
            </a:r>
            <a:endParaRPr lang="en-US" sz="1200" dirty="0"/>
          </a:p>
        </p:txBody>
      </p:sp>
      <p:sp>
        <p:nvSpPr>
          <p:cNvPr id="9" name="Rounded Rectangle 8"/>
          <p:cNvSpPr/>
          <p:nvPr/>
        </p:nvSpPr>
        <p:spPr>
          <a:xfrm>
            <a:off x="1593331" y="4836127"/>
            <a:ext cx="1097280" cy="9144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ysClr val="windowText" lastClr="000000"/>
                </a:solidFill>
              </a:rPr>
              <a:t>Annual sector </a:t>
            </a:r>
            <a:r>
              <a:rPr lang="en-US" sz="1000" b="1" dirty="0" smtClean="0">
                <a:solidFill>
                  <a:sysClr val="windowText" lastClr="000000"/>
                </a:solidFill>
              </a:rPr>
              <a:t>consultative reviews</a:t>
            </a:r>
            <a:endParaRPr lang="en-US" sz="1000" b="1" dirty="0">
              <a:solidFill>
                <a:sysClr val="windowText" lastClr="000000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129891" y="4057509"/>
            <a:ext cx="2057400" cy="329938"/>
          </a:xfrm>
          <a:prstGeom prst="roundRect">
            <a:avLst/>
          </a:prstGeom>
          <a:noFill/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>
                <a:solidFill>
                  <a:sysClr val="windowText" lastClr="000000"/>
                </a:solidFill>
              </a:rPr>
              <a:t>November - January</a:t>
            </a:r>
            <a:endParaRPr 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240526" y="4057509"/>
            <a:ext cx="735291" cy="329938"/>
          </a:xfrm>
          <a:prstGeom prst="roundRect">
            <a:avLst/>
          </a:prstGeom>
          <a:noFill/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>
                <a:solidFill>
                  <a:sysClr val="windowText" lastClr="000000"/>
                </a:solidFill>
              </a:rPr>
              <a:t>February</a:t>
            </a:r>
            <a:endParaRPr 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029052" y="4057509"/>
            <a:ext cx="1371600" cy="329938"/>
          </a:xfrm>
          <a:prstGeom prst="roundRect">
            <a:avLst/>
          </a:prstGeom>
          <a:noFill/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>
                <a:solidFill>
                  <a:sysClr val="windowText" lastClr="000000"/>
                </a:solidFill>
              </a:rPr>
              <a:t>March - April</a:t>
            </a:r>
            <a:endParaRPr 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7453887" y="4057509"/>
            <a:ext cx="735291" cy="329938"/>
          </a:xfrm>
          <a:prstGeom prst="roundRect">
            <a:avLst/>
          </a:prstGeom>
          <a:noFill/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>
                <a:solidFill>
                  <a:sysClr val="windowText" lastClr="000000"/>
                </a:solidFill>
              </a:rPr>
              <a:t>May</a:t>
            </a:r>
            <a:endParaRPr 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8242410" y="4057509"/>
            <a:ext cx="735291" cy="329938"/>
          </a:xfrm>
          <a:prstGeom prst="roundRect">
            <a:avLst/>
          </a:prstGeom>
          <a:noFill/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>
                <a:solidFill>
                  <a:sysClr val="windowText" lastClr="000000"/>
                </a:solidFill>
              </a:rPr>
              <a:t>June</a:t>
            </a:r>
            <a:endParaRPr 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240526" y="1291690"/>
            <a:ext cx="2160126" cy="670845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Budget submission and review</a:t>
            </a:r>
            <a:endParaRPr lang="en-US" sz="1400" dirty="0"/>
          </a:p>
        </p:txBody>
      </p:sp>
      <p:sp>
        <p:nvSpPr>
          <p:cNvPr id="17" name="Rounded Rectangle 16"/>
          <p:cNvSpPr/>
          <p:nvPr/>
        </p:nvSpPr>
        <p:spPr>
          <a:xfrm>
            <a:off x="3129890" y="1291690"/>
            <a:ext cx="2058784" cy="670845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Planning and budget formulation</a:t>
            </a:r>
            <a:endParaRPr lang="en-US" sz="1400" dirty="0"/>
          </a:p>
        </p:txBody>
      </p:sp>
      <p:sp>
        <p:nvSpPr>
          <p:cNvPr id="18" name="Rounded Rectangle 17"/>
          <p:cNvSpPr/>
          <p:nvPr/>
        </p:nvSpPr>
        <p:spPr>
          <a:xfrm>
            <a:off x="280221" y="1291690"/>
            <a:ext cx="2796435" cy="670845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Reporting and stakeholder consultations</a:t>
            </a:r>
            <a:endParaRPr lang="en-US" sz="1400" dirty="0"/>
          </a:p>
        </p:txBody>
      </p:sp>
      <p:sp>
        <p:nvSpPr>
          <p:cNvPr id="24" name="Rounded Rectangle 23"/>
          <p:cNvSpPr/>
          <p:nvPr/>
        </p:nvSpPr>
        <p:spPr>
          <a:xfrm>
            <a:off x="2058186" y="2054129"/>
            <a:ext cx="1097280" cy="15547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ysClr val="windowText" lastClr="000000"/>
                </a:solidFill>
              </a:rPr>
              <a:t>MOF consultative meetings </a:t>
            </a:r>
            <a:r>
              <a:rPr lang="en-US" sz="1000" dirty="0" smtClean="0">
                <a:solidFill>
                  <a:sysClr val="windowText" lastClr="000000"/>
                </a:solidFill>
              </a:rPr>
              <a:t>with revenue generating MDAs and Agencies, and key strategic Ministries</a:t>
            </a:r>
            <a:endParaRPr lang="en-US" sz="1000" dirty="0">
              <a:solidFill>
                <a:sysClr val="windowText" lastClr="000000"/>
              </a:solidFill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5939403" y="4832137"/>
            <a:ext cx="1097280" cy="9144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ysClr val="windowText" lastClr="000000"/>
                </a:solidFill>
              </a:rPr>
              <a:t>Joint review of plans and budgets </a:t>
            </a:r>
            <a:r>
              <a:rPr lang="en-US" sz="1000" dirty="0" smtClean="0">
                <a:solidFill>
                  <a:sysClr val="windowText" lastClr="000000"/>
                </a:solidFill>
              </a:rPr>
              <a:t>by MOF, PO-PC, MDAs, RSs, LGAs</a:t>
            </a:r>
            <a:endParaRPr lang="en-US" sz="1000" dirty="0">
              <a:solidFill>
                <a:sysClr val="windowText" lastClr="000000"/>
              </a:solidFill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6440910" y="2374279"/>
            <a:ext cx="1097280" cy="9144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ysClr val="windowText" lastClr="000000"/>
                </a:solidFill>
              </a:rPr>
              <a:t>Parliamentary sub-committee review MTEF; Budget entry into IFMIS</a:t>
            </a:r>
            <a:endParaRPr lang="en-US" sz="1000" dirty="0">
              <a:solidFill>
                <a:sysClr val="windowText" lastClr="000000"/>
              </a:solidFill>
            </a:endParaRPr>
          </a:p>
        </p:txBody>
      </p:sp>
      <p:cxnSp>
        <p:nvCxnSpPr>
          <p:cNvPr id="34" name="Straight Connector 33"/>
          <p:cNvCxnSpPr>
            <a:stCxn id="30" idx="2"/>
          </p:cNvCxnSpPr>
          <p:nvPr/>
        </p:nvCxnSpPr>
        <p:spPr>
          <a:xfrm>
            <a:off x="6989550" y="3288679"/>
            <a:ext cx="0" cy="755055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ounded Rectangle 38"/>
          <p:cNvSpPr/>
          <p:nvPr/>
        </p:nvSpPr>
        <p:spPr>
          <a:xfrm>
            <a:off x="5059531" y="2374279"/>
            <a:ext cx="1097280" cy="9144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ysClr val="windowText" lastClr="000000"/>
                </a:solidFill>
              </a:rPr>
              <a:t>Submission of plan</a:t>
            </a:r>
            <a:r>
              <a:rPr lang="en-US" sz="1000" dirty="0" smtClean="0">
                <a:solidFill>
                  <a:sysClr val="windowText" lastClr="000000"/>
                </a:solidFill>
              </a:rPr>
              <a:t> and budget proposals to MOF</a:t>
            </a:r>
            <a:endParaRPr lang="en-US" sz="1000" dirty="0">
              <a:solidFill>
                <a:sysClr val="windowText" lastClr="000000"/>
              </a:solidFill>
            </a:endParaRPr>
          </a:p>
        </p:txBody>
      </p:sp>
      <p:cxnSp>
        <p:nvCxnSpPr>
          <p:cNvPr id="40" name="Straight Connector 39"/>
          <p:cNvCxnSpPr>
            <a:stCxn id="39" idx="2"/>
            <a:endCxn id="11" idx="0"/>
          </p:cNvCxnSpPr>
          <p:nvPr/>
        </p:nvCxnSpPr>
        <p:spPr>
          <a:xfrm>
            <a:off x="5608171" y="3288679"/>
            <a:ext cx="1" cy="76883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ounded Rectangle 43"/>
          <p:cNvSpPr/>
          <p:nvPr/>
        </p:nvSpPr>
        <p:spPr>
          <a:xfrm>
            <a:off x="417381" y="2374279"/>
            <a:ext cx="1097280" cy="9144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ysClr val="windowText" lastClr="000000"/>
                </a:solidFill>
              </a:rPr>
              <a:t>Submission of budget performance reports by MDAs, RSs, LGAs</a:t>
            </a:r>
            <a:endParaRPr lang="en-US" sz="1000" dirty="0">
              <a:solidFill>
                <a:sysClr val="windowText" lastClr="000000"/>
              </a:solidFill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7272892" y="4826699"/>
            <a:ext cx="1097280" cy="9144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>
                <a:solidFill>
                  <a:sysClr val="windowText" lastClr="000000"/>
                </a:solidFill>
              </a:rPr>
              <a:t>Submission of final budget </a:t>
            </a:r>
            <a:r>
              <a:rPr lang="en-US" sz="1000" dirty="0" smtClean="0">
                <a:solidFill>
                  <a:sysClr val="windowText" lastClr="000000"/>
                </a:solidFill>
              </a:rPr>
              <a:t>estimates to Cabinet; Production of Budget Book</a:t>
            </a:r>
            <a:endParaRPr lang="en-US" sz="1000" dirty="0">
              <a:solidFill>
                <a:sysClr val="windowText" lastClr="000000"/>
              </a:solidFill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8061416" y="2374279"/>
            <a:ext cx="1097280" cy="9144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ysClr val="windowText" lastClr="000000"/>
                </a:solidFill>
              </a:rPr>
              <a:t>National Budget Speech presented and debated; </a:t>
            </a:r>
            <a:r>
              <a:rPr lang="en-US" sz="1000" b="1" dirty="0" smtClean="0">
                <a:solidFill>
                  <a:sysClr val="windowText" lastClr="000000"/>
                </a:solidFill>
              </a:rPr>
              <a:t>Budget voted into Law</a:t>
            </a:r>
            <a:endParaRPr lang="en-US" sz="1000" b="1" dirty="0">
              <a:solidFill>
                <a:sysClr val="windowText" lastClr="000000"/>
              </a:solidFill>
            </a:endParaRPr>
          </a:p>
        </p:txBody>
      </p:sp>
      <p:cxnSp>
        <p:nvCxnSpPr>
          <p:cNvPr id="56" name="Straight Connector 55"/>
          <p:cNvCxnSpPr>
            <a:stCxn id="44" idx="2"/>
            <a:endCxn id="5" idx="0"/>
          </p:cNvCxnSpPr>
          <p:nvPr/>
        </p:nvCxnSpPr>
        <p:spPr>
          <a:xfrm>
            <a:off x="966021" y="3288679"/>
            <a:ext cx="0" cy="76883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endCxn id="9" idx="0"/>
          </p:cNvCxnSpPr>
          <p:nvPr/>
        </p:nvCxnSpPr>
        <p:spPr>
          <a:xfrm>
            <a:off x="2141971" y="4387447"/>
            <a:ext cx="0" cy="44868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24" idx="2"/>
          </p:cNvCxnSpPr>
          <p:nvPr/>
        </p:nvCxnSpPr>
        <p:spPr>
          <a:xfrm>
            <a:off x="2606826" y="3608829"/>
            <a:ext cx="0" cy="44868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ounded Rectangle 67"/>
          <p:cNvSpPr/>
          <p:nvPr/>
        </p:nvSpPr>
        <p:spPr>
          <a:xfrm>
            <a:off x="3609951" y="4832137"/>
            <a:ext cx="1097280" cy="9144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ysClr val="windowText" lastClr="000000"/>
                </a:solidFill>
              </a:rPr>
              <a:t>Preparation of plans and budgets by MDAs, RSs, LGAs</a:t>
            </a:r>
            <a:endParaRPr lang="en-US" sz="1000" dirty="0">
              <a:solidFill>
                <a:sysClr val="windowText" lastClr="000000"/>
              </a:solidFill>
            </a:endParaRPr>
          </a:p>
        </p:txBody>
      </p:sp>
      <p:cxnSp>
        <p:nvCxnSpPr>
          <p:cNvPr id="69" name="Straight Connector 68"/>
          <p:cNvCxnSpPr>
            <a:stCxn id="10" idx="2"/>
            <a:endCxn id="68" idx="0"/>
          </p:cNvCxnSpPr>
          <p:nvPr/>
        </p:nvCxnSpPr>
        <p:spPr>
          <a:xfrm>
            <a:off x="4158591" y="4387447"/>
            <a:ext cx="0" cy="44469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>
            <a:stCxn id="14" idx="2"/>
            <a:endCxn id="49" idx="0"/>
          </p:cNvCxnSpPr>
          <p:nvPr/>
        </p:nvCxnSpPr>
        <p:spPr>
          <a:xfrm flipH="1">
            <a:off x="7821532" y="4387447"/>
            <a:ext cx="1" cy="439252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>
            <a:stCxn id="25" idx="0"/>
          </p:cNvCxnSpPr>
          <p:nvPr/>
        </p:nvCxnSpPr>
        <p:spPr>
          <a:xfrm flipV="1">
            <a:off x="6488043" y="4387447"/>
            <a:ext cx="0" cy="44469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>
            <a:stCxn id="50" idx="2"/>
            <a:endCxn id="15" idx="0"/>
          </p:cNvCxnSpPr>
          <p:nvPr/>
        </p:nvCxnSpPr>
        <p:spPr>
          <a:xfrm>
            <a:off x="8610056" y="3288679"/>
            <a:ext cx="0" cy="76883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Rounded Rectangle 85"/>
          <p:cNvSpPr/>
          <p:nvPr/>
        </p:nvSpPr>
        <p:spPr>
          <a:xfrm>
            <a:off x="1532734" y="1988110"/>
            <a:ext cx="1656337" cy="3997911"/>
          </a:xfrm>
          <a:prstGeom prst="roundRect">
            <a:avLst/>
          </a:prstGeom>
          <a:noFill/>
          <a:ln w="38100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TextBox 86"/>
          <p:cNvSpPr txBox="1"/>
          <p:nvPr/>
        </p:nvSpPr>
        <p:spPr>
          <a:xfrm>
            <a:off x="1562654" y="5710621"/>
            <a:ext cx="15925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i="1" dirty="0" smtClean="0"/>
              <a:t>Key advocacy window</a:t>
            </a:r>
            <a:endParaRPr lang="en-US" sz="1200" b="1" i="1" dirty="0"/>
          </a:p>
        </p:txBody>
      </p:sp>
      <p:sp>
        <p:nvSpPr>
          <p:cNvPr id="90" name="Rounded Rectangle 89"/>
          <p:cNvSpPr/>
          <p:nvPr/>
        </p:nvSpPr>
        <p:spPr>
          <a:xfrm>
            <a:off x="5903582" y="1989709"/>
            <a:ext cx="1656337" cy="3997911"/>
          </a:xfrm>
          <a:prstGeom prst="roundRect">
            <a:avLst/>
          </a:prstGeom>
          <a:noFill/>
          <a:ln w="38100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TextBox 90"/>
          <p:cNvSpPr txBox="1"/>
          <p:nvPr/>
        </p:nvSpPr>
        <p:spPr>
          <a:xfrm>
            <a:off x="5933502" y="5712220"/>
            <a:ext cx="15925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i="1" dirty="0" smtClean="0"/>
              <a:t>Key advocacy window</a:t>
            </a:r>
            <a:endParaRPr lang="en-US" sz="1200" b="1" i="1" dirty="0"/>
          </a:p>
        </p:txBody>
      </p:sp>
      <p:sp>
        <p:nvSpPr>
          <p:cNvPr id="37" name="Slide Number Placeholder 4"/>
          <p:cNvSpPr txBox="1">
            <a:spLocks/>
          </p:cNvSpPr>
          <p:nvPr/>
        </p:nvSpPr>
        <p:spPr>
          <a:xfrm>
            <a:off x="8888361" y="6387419"/>
            <a:ext cx="255638" cy="36293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/>
              <a:t>9</a:t>
            </a:r>
          </a:p>
        </p:txBody>
      </p:sp>
      <p:sp>
        <p:nvSpPr>
          <p:cNvPr id="38" name="Title 3"/>
          <p:cNvSpPr txBox="1">
            <a:spLocks/>
          </p:cNvSpPr>
          <p:nvPr/>
        </p:nvSpPr>
        <p:spPr bwMode="auto">
          <a:xfrm>
            <a:off x="748862" y="415593"/>
            <a:ext cx="5623946" cy="4132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 b="0" i="0" spc="-150">
                <a:solidFill>
                  <a:srgbClr val="313A40"/>
                </a:solidFill>
                <a:latin typeface="Franklin Gothic Medium Regular" charset="0"/>
                <a:ea typeface="Franklin Gothic Medium Regular" charset="0"/>
                <a:cs typeface="Franklin Gothic Medium Regular" charset="0"/>
              </a:defRPr>
            </a:lvl1pPr>
          </a:lstStyle>
          <a:p>
            <a:r>
              <a:rPr lang="en-US" sz="3200" dirty="0" smtClean="0">
                <a:solidFill>
                  <a:schemeClr val="tx2"/>
                </a:solidFill>
              </a:rPr>
              <a:t>Two main periods to advocate for greater public spending on health</a:t>
            </a:r>
            <a:endParaRPr lang="en-US" sz="3200" dirty="0">
              <a:solidFill>
                <a:schemeClr val="tx2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358207" y="0"/>
            <a:ext cx="17933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  <a:t>Draft for consultation</a:t>
            </a:r>
            <a:endParaRPr lang="en-US" sz="14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3978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 animBg="1"/>
      <p:bldP spid="87" grpId="0"/>
      <p:bldP spid="90" grpId="0" animBg="1"/>
      <p:bldP spid="9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441828" y="1795492"/>
            <a:ext cx="4021399" cy="792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Prioritization of </a:t>
            </a:r>
            <a:r>
              <a:rPr lang="en-US" b="1" dirty="0"/>
              <a:t>a</a:t>
            </a:r>
            <a:r>
              <a:rPr lang="en-US" b="1" dirty="0" smtClean="0"/>
              <a:t>nnual needs </a:t>
            </a:r>
          </a:p>
          <a:p>
            <a:pPr algn="ctr"/>
            <a:r>
              <a:rPr lang="en-US" b="1" dirty="0" smtClean="0"/>
              <a:t>(based on the current approach)</a:t>
            </a:r>
            <a:endParaRPr lang="en-US" b="1" dirty="0"/>
          </a:p>
        </p:txBody>
      </p:sp>
      <p:sp>
        <p:nvSpPr>
          <p:cNvPr id="47" name="Rectangle 46"/>
          <p:cNvSpPr/>
          <p:nvPr/>
        </p:nvSpPr>
        <p:spPr>
          <a:xfrm>
            <a:off x="4693961" y="1793968"/>
            <a:ext cx="4023360" cy="7955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Focus on health sector targets</a:t>
            </a:r>
            <a:endParaRPr lang="en-US" b="1" dirty="0"/>
          </a:p>
        </p:txBody>
      </p:sp>
      <p:sp>
        <p:nvSpPr>
          <p:cNvPr id="55" name="Rectangle 54"/>
          <p:cNvSpPr/>
          <p:nvPr/>
        </p:nvSpPr>
        <p:spPr>
          <a:xfrm>
            <a:off x="441828" y="2820645"/>
            <a:ext cx="4021399" cy="792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Meeting middle income commitments</a:t>
            </a:r>
            <a:endParaRPr lang="en-US" b="1" dirty="0"/>
          </a:p>
        </p:txBody>
      </p:sp>
      <p:sp>
        <p:nvSpPr>
          <p:cNvPr id="56" name="Rectangle 55"/>
          <p:cNvSpPr/>
          <p:nvPr/>
        </p:nvSpPr>
        <p:spPr>
          <a:xfrm>
            <a:off x="4693961" y="2819121"/>
            <a:ext cx="4023360" cy="7955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Health as an investment</a:t>
            </a:r>
            <a:endParaRPr lang="en-US" b="1" dirty="0"/>
          </a:p>
        </p:txBody>
      </p:sp>
      <p:sp>
        <p:nvSpPr>
          <p:cNvPr id="10" name="Title 3"/>
          <p:cNvSpPr txBox="1">
            <a:spLocks/>
          </p:cNvSpPr>
          <p:nvPr/>
        </p:nvSpPr>
        <p:spPr bwMode="auto">
          <a:xfrm>
            <a:off x="748862" y="415593"/>
            <a:ext cx="5623946" cy="4132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 b="0" i="0" spc="-150">
                <a:solidFill>
                  <a:srgbClr val="313A40"/>
                </a:solidFill>
                <a:latin typeface="Franklin Gothic Medium Regular" charset="0"/>
                <a:ea typeface="Franklin Gothic Medium Regular" charset="0"/>
                <a:cs typeface="Franklin Gothic Medium Regular" charset="0"/>
              </a:defRPr>
            </a:lvl1pPr>
          </a:lstStyle>
          <a:p>
            <a:r>
              <a:rPr lang="en-US" sz="3200" dirty="0" smtClean="0">
                <a:solidFill>
                  <a:schemeClr val="tx2"/>
                </a:solidFill>
              </a:rPr>
              <a:t>New approaches and suggested criteria for assessment</a:t>
            </a:r>
            <a:endParaRPr lang="en-US" sz="3200" dirty="0">
              <a:solidFill>
                <a:schemeClr val="tx2"/>
              </a:solidFill>
            </a:endParaRPr>
          </a:p>
        </p:txBody>
      </p:sp>
      <p:sp>
        <p:nvSpPr>
          <p:cNvPr id="12" name="Slide Number Placeholder 4"/>
          <p:cNvSpPr txBox="1">
            <a:spLocks/>
          </p:cNvSpPr>
          <p:nvPr/>
        </p:nvSpPr>
        <p:spPr>
          <a:xfrm>
            <a:off x="8789437" y="6396750"/>
            <a:ext cx="354562" cy="36293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 smtClean="0"/>
              <a:t>10</a:t>
            </a:r>
            <a:endParaRPr lang="en-US" sz="1100" dirty="0"/>
          </a:p>
        </p:txBody>
      </p:sp>
      <p:sp>
        <p:nvSpPr>
          <p:cNvPr id="14" name="TextBox 13"/>
          <p:cNvSpPr txBox="1"/>
          <p:nvPr/>
        </p:nvSpPr>
        <p:spPr>
          <a:xfrm>
            <a:off x="336569" y="1314129"/>
            <a:ext cx="3697233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eaLnBrk="0" fontAlgn="base" hangingPunct="0">
              <a:spcAft>
                <a:spcPct val="0"/>
              </a:spcAft>
              <a:defRPr sz="1400" b="1" kern="0">
                <a:solidFill>
                  <a:srgbClr val="002776">
                    <a:lumMod val="50000"/>
                  </a:srgbClr>
                </a:solidFill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Four approaches</a:t>
            </a:r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 bwMode="auto">
          <a:xfrm flipH="1">
            <a:off x="315500" y="1591293"/>
            <a:ext cx="8412480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709085039"/>
              </p:ext>
            </p:extLst>
          </p:nvPr>
        </p:nvGraphicFramePr>
        <p:xfrm>
          <a:off x="365760" y="4095690"/>
          <a:ext cx="8488444" cy="24217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336569" y="3664985"/>
            <a:ext cx="3697233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eaLnBrk="0" fontAlgn="base" hangingPunct="0">
              <a:spcAft>
                <a:spcPct val="0"/>
              </a:spcAft>
              <a:defRPr sz="1400" b="1" kern="0">
                <a:solidFill>
                  <a:srgbClr val="002776">
                    <a:lumMod val="50000"/>
                  </a:srgbClr>
                </a:solidFill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Criteria for assessment</a:t>
            </a:r>
            <a:endParaRPr lang="en-US" dirty="0"/>
          </a:p>
        </p:txBody>
      </p:sp>
      <p:cxnSp>
        <p:nvCxnSpPr>
          <p:cNvPr id="19" name="Straight Connector 18"/>
          <p:cNvCxnSpPr/>
          <p:nvPr/>
        </p:nvCxnSpPr>
        <p:spPr bwMode="auto">
          <a:xfrm flipH="1">
            <a:off x="315500" y="3942149"/>
            <a:ext cx="8412480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7" name="Oval 6"/>
          <p:cNvSpPr/>
          <p:nvPr/>
        </p:nvSpPr>
        <p:spPr>
          <a:xfrm>
            <a:off x="345237" y="1703151"/>
            <a:ext cx="274320" cy="2743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1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>
            <a:off x="4609982" y="2769953"/>
            <a:ext cx="274320" cy="2743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4" name="Oval 23"/>
          <p:cNvSpPr/>
          <p:nvPr/>
        </p:nvSpPr>
        <p:spPr>
          <a:xfrm>
            <a:off x="345237" y="2769953"/>
            <a:ext cx="274320" cy="2743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5" name="Oval 24"/>
          <p:cNvSpPr/>
          <p:nvPr/>
        </p:nvSpPr>
        <p:spPr>
          <a:xfrm>
            <a:off x="4609982" y="1703151"/>
            <a:ext cx="274320" cy="2743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58207" y="0"/>
            <a:ext cx="17933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  <a:t>Draft for consultation</a:t>
            </a:r>
            <a:endParaRPr lang="en-US" sz="14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760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xtBox 62"/>
          <p:cNvSpPr txBox="1"/>
          <p:nvPr/>
        </p:nvSpPr>
        <p:spPr>
          <a:xfrm>
            <a:off x="4548593" y="3605515"/>
            <a:ext cx="3278145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eaLnBrk="0" fontAlgn="base" hangingPunct="0">
              <a:spcAft>
                <a:spcPct val="0"/>
              </a:spcAft>
              <a:defRPr sz="1400" b="1" kern="0">
                <a:solidFill>
                  <a:srgbClr val="002776">
                    <a:lumMod val="50000"/>
                  </a:srgbClr>
                </a:solidFill>
                <a:cs typeface="Arial" panose="020B0604020202020204" pitchFamily="34" charset="0"/>
              </a:defRPr>
            </a:lvl1pPr>
          </a:lstStyle>
          <a:p>
            <a:r>
              <a:rPr lang="en-US" dirty="0"/>
              <a:t>Pros and Cons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6569" y="3605515"/>
            <a:ext cx="3278145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algn="ctr" eaLnBrk="0" fontAlgn="base" hangingPunct="0">
              <a:spcAft>
                <a:spcPct val="0"/>
              </a:spcAft>
              <a:defRPr sz="1400" b="1" kern="0">
                <a:solidFill>
                  <a:srgbClr val="002776">
                    <a:lumMod val="50000"/>
                  </a:srgbClr>
                </a:solidFill>
                <a:cs typeface="Arial" panose="020B0604020202020204" pitchFamily="34" charset="0"/>
              </a:defRPr>
            </a:lvl1pPr>
          </a:lstStyle>
          <a:p>
            <a:pPr algn="l"/>
            <a:r>
              <a:rPr lang="en-US" dirty="0" smtClean="0"/>
              <a:t>Methods</a:t>
            </a:r>
            <a:endParaRPr lang="en-US" dirty="0"/>
          </a:p>
        </p:txBody>
      </p:sp>
      <p:cxnSp>
        <p:nvCxnSpPr>
          <p:cNvPr id="45" name="Straight Connector 44"/>
          <p:cNvCxnSpPr/>
          <p:nvPr/>
        </p:nvCxnSpPr>
        <p:spPr bwMode="auto">
          <a:xfrm flipH="1" flipV="1">
            <a:off x="396884" y="3870831"/>
            <a:ext cx="8412480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9" name="Rounded Rectangle 8"/>
          <p:cNvSpPr/>
          <p:nvPr/>
        </p:nvSpPr>
        <p:spPr bwMode="auto">
          <a:xfrm>
            <a:off x="369836" y="2235776"/>
            <a:ext cx="8404329" cy="1261311"/>
          </a:xfrm>
          <a:prstGeom prst="roundRect">
            <a:avLst/>
          </a:prstGeom>
          <a:solidFill>
            <a:schemeClr val="bg1"/>
          </a:solidFill>
          <a:ln w="76200" cap="flat" cmpd="sng" algn="ctr">
            <a:solidFill>
              <a:schemeClr val="accent1">
                <a:lumMod val="50000"/>
              </a:schemeClr>
            </a:solidFill>
            <a:prstDash val="solid"/>
          </a:ln>
          <a:effectLst/>
        </p:spPr>
        <p:txBody>
          <a:bodyPr lIns="45720" tIns="45720" rIns="45720" rtlCol="0" anchor="ctr"/>
          <a:lstStyle/>
          <a:p>
            <a:pPr defTabSz="957263">
              <a:spcBef>
                <a:spcPts val="400"/>
              </a:spcBef>
            </a:pPr>
            <a:endParaRPr lang="en-US" sz="1400" b="1" dirty="0" smtClean="0">
              <a:solidFill>
                <a:srgbClr val="002060"/>
              </a:solidFill>
              <a:latin typeface="+mj-lt"/>
              <a:cs typeface="Arial" charset="0"/>
            </a:endParaRPr>
          </a:p>
        </p:txBody>
      </p:sp>
      <p:cxnSp>
        <p:nvCxnSpPr>
          <p:cNvPr id="32" name="Straight Connector 31"/>
          <p:cNvCxnSpPr/>
          <p:nvPr/>
        </p:nvCxnSpPr>
        <p:spPr bwMode="auto">
          <a:xfrm flipH="1">
            <a:off x="4572000" y="3870008"/>
            <a:ext cx="1" cy="2543577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12" name="TextBox 11"/>
          <p:cNvSpPr txBox="1"/>
          <p:nvPr/>
        </p:nvSpPr>
        <p:spPr>
          <a:xfrm>
            <a:off x="442945" y="3937125"/>
            <a:ext cx="38100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Development partners and civil society;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individually prioritize their key budget concerns for the coming budget cycle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sz="1200" dirty="0" smtClean="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meet to discuss their budget concerns and prioritize 2-4 ‘budget asks’</a:t>
            </a:r>
          </a:p>
          <a:p>
            <a:pPr lvl="1"/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Analyses and advocacy briefs prepared to support budget asks.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Focused advocacy to GOT conducted for the priority ‘budget asks’</a:t>
            </a:r>
            <a:endParaRPr lang="en-US" sz="1200" dirty="0"/>
          </a:p>
        </p:txBody>
      </p:sp>
      <p:sp>
        <p:nvSpPr>
          <p:cNvPr id="16" name="TextBox 15"/>
          <p:cNvSpPr txBox="1"/>
          <p:nvPr/>
        </p:nvSpPr>
        <p:spPr>
          <a:xfrm>
            <a:off x="355739" y="2371027"/>
            <a:ext cx="22247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Potential gain</a:t>
            </a:r>
            <a:endParaRPr lang="en-US" sz="14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383932" y="2726095"/>
            <a:ext cx="22247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Timeline / Effort</a:t>
            </a:r>
            <a:endParaRPr lang="en-US" sz="14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383932" y="3111453"/>
            <a:ext cx="22247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Appeal to MOFP</a:t>
            </a:r>
            <a:endParaRPr lang="en-US" sz="1400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2537153" y="2294083"/>
            <a:ext cx="62229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57263"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  <a:cs typeface="Arial" charset="0"/>
              </a:rPr>
              <a:t>Limited to specific </a:t>
            </a:r>
            <a:r>
              <a:rPr lang="en-US" sz="1200" dirty="0" smtClean="0">
                <a:solidFill>
                  <a:srgbClr val="002060"/>
                </a:solidFill>
                <a:cs typeface="Arial" charset="0"/>
              </a:rPr>
              <a:t>asks that represent immediate needs, line item based and not linked to strategic goals</a:t>
            </a:r>
            <a:endParaRPr lang="en-US" sz="1200" b="1" dirty="0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522518" y="2744757"/>
            <a:ext cx="62229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57263"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  <a:cs typeface="Arial" charset="0"/>
              </a:rPr>
              <a:t>Annual process, </a:t>
            </a:r>
            <a:r>
              <a:rPr lang="en-US" sz="1200" dirty="0" smtClean="0">
                <a:solidFill>
                  <a:srgbClr val="002060"/>
                </a:solidFill>
                <a:cs typeface="Arial" charset="0"/>
              </a:rPr>
              <a:t>requires extensive donor/MOHCGDEC coordination </a:t>
            </a:r>
            <a:r>
              <a:rPr lang="en-US" sz="1200" dirty="0">
                <a:solidFill>
                  <a:srgbClr val="002060"/>
                </a:solidFill>
                <a:cs typeface="Arial" charset="0"/>
              </a:rPr>
              <a:t>and sustained effort 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537153" y="3130115"/>
            <a:ext cx="62229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57263"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  <a:cs typeface="Arial" charset="0"/>
              </a:rPr>
              <a:t>Limited, </a:t>
            </a:r>
            <a:r>
              <a:rPr lang="en-US" sz="1200" dirty="0" smtClean="0">
                <a:solidFill>
                  <a:srgbClr val="002060"/>
                </a:solidFill>
                <a:cs typeface="Arial" charset="0"/>
              </a:rPr>
              <a:t>doesn’t highlight efficiencies, health outcomes or links to broader development goals</a:t>
            </a:r>
            <a:endParaRPr lang="en-US" sz="1200" dirty="0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4982121" y="3937125"/>
            <a:ext cx="398734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Allows for customized approach each year</a:t>
            </a:r>
          </a:p>
          <a:p>
            <a:r>
              <a:rPr lang="en-US" sz="1200" dirty="0" smtClean="0"/>
              <a:t>Opportunistic</a:t>
            </a:r>
          </a:p>
          <a:p>
            <a:r>
              <a:rPr lang="en-US" sz="1200" dirty="0" smtClean="0"/>
              <a:t>Promotes communication between partners</a:t>
            </a:r>
          </a:p>
          <a:p>
            <a:r>
              <a:rPr lang="en-US" sz="1200" dirty="0" smtClean="0"/>
              <a:t>Most aligned with MOH current methods and budgeting cycle</a:t>
            </a:r>
            <a:endParaRPr lang="en-US" sz="1200" dirty="0"/>
          </a:p>
          <a:p>
            <a:endParaRPr lang="en-US" sz="1200" dirty="0"/>
          </a:p>
          <a:p>
            <a:r>
              <a:rPr lang="en-US" sz="1200" dirty="0" smtClean="0"/>
              <a:t>Wins are likely to be incremental rather than systematic</a:t>
            </a:r>
          </a:p>
          <a:p>
            <a:r>
              <a:rPr lang="en-US" sz="1200" dirty="0" smtClean="0"/>
              <a:t>Not rooted in any specific framework</a:t>
            </a:r>
          </a:p>
          <a:p>
            <a:r>
              <a:rPr lang="en-US" sz="1200" dirty="0" smtClean="0"/>
              <a:t>Line item based; not linked to outcomes</a:t>
            </a:r>
          </a:p>
          <a:p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/>
          </a:p>
        </p:txBody>
      </p:sp>
      <p:sp>
        <p:nvSpPr>
          <p:cNvPr id="65" name="Rectangle 64"/>
          <p:cNvSpPr/>
          <p:nvPr/>
        </p:nvSpPr>
        <p:spPr>
          <a:xfrm>
            <a:off x="4734006" y="3970253"/>
            <a:ext cx="21095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accent6"/>
                </a:solidFill>
                <a:sym typeface="Wingdings" panose="05000000000000000000" pitchFamily="2" charset="2"/>
              </a:rPr>
              <a:t></a:t>
            </a:r>
            <a:endParaRPr lang="en-US" sz="1400" b="1" dirty="0">
              <a:solidFill>
                <a:schemeClr val="accent6"/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4734006" y="4146360"/>
            <a:ext cx="21095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accent6"/>
                </a:solidFill>
                <a:sym typeface="Wingdings" panose="05000000000000000000" pitchFamily="2" charset="2"/>
              </a:rPr>
              <a:t></a:t>
            </a:r>
            <a:endParaRPr lang="en-US" sz="1400" b="1" dirty="0">
              <a:solidFill>
                <a:schemeClr val="accent6"/>
              </a:solidFill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4734006" y="4322467"/>
            <a:ext cx="21095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accent6"/>
                </a:solidFill>
                <a:sym typeface="Wingdings" panose="05000000000000000000" pitchFamily="2" charset="2"/>
              </a:rPr>
              <a:t></a:t>
            </a:r>
            <a:endParaRPr lang="en-US" sz="1400" b="1" dirty="0">
              <a:solidFill>
                <a:schemeClr val="accent6"/>
              </a:solidFill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4744892" y="5010485"/>
            <a:ext cx="21095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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4744892" y="5216515"/>
            <a:ext cx="21095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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4744892" y="5405281"/>
            <a:ext cx="21095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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4734006" y="4498573"/>
            <a:ext cx="21095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accent6"/>
                </a:solidFill>
                <a:sym typeface="Wingdings" panose="05000000000000000000" pitchFamily="2" charset="2"/>
              </a:rPr>
              <a:t></a:t>
            </a:r>
            <a:endParaRPr lang="en-US" sz="1400" b="1" dirty="0">
              <a:solidFill>
                <a:schemeClr val="accent6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573055" y="1657586"/>
            <a:ext cx="7997890" cy="367799"/>
            <a:chOff x="480526" y="1333782"/>
            <a:chExt cx="7997890" cy="691604"/>
          </a:xfrm>
          <a:solidFill>
            <a:schemeClr val="tx2">
              <a:lumMod val="75000"/>
            </a:schemeClr>
          </a:solidFill>
        </p:grpSpPr>
        <p:sp>
          <p:nvSpPr>
            <p:cNvPr id="4" name="Rectangle 3"/>
            <p:cNvSpPr/>
            <p:nvPr/>
          </p:nvSpPr>
          <p:spPr>
            <a:xfrm>
              <a:off x="480526" y="1333782"/>
              <a:ext cx="2388637" cy="6916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/>
                <a:t>Input based</a:t>
              </a:r>
              <a:endParaRPr lang="en-US" b="1" dirty="0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3285152" y="1333782"/>
              <a:ext cx="2388637" cy="6916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/>
                <a:t>Operational</a:t>
              </a:r>
              <a:endParaRPr lang="en-US" b="1" dirty="0"/>
            </a:p>
          </p:txBody>
        </p:sp>
        <p:sp>
          <p:nvSpPr>
            <p:cNvPr id="56" name="Rectangle 55"/>
            <p:cNvSpPr/>
            <p:nvPr/>
          </p:nvSpPr>
          <p:spPr>
            <a:xfrm>
              <a:off x="6089779" y="1333782"/>
              <a:ext cx="2388637" cy="6916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/>
                <a:t>Short term focus</a:t>
              </a:r>
              <a:endParaRPr lang="en-US" b="1" dirty="0"/>
            </a:p>
          </p:txBody>
        </p:sp>
      </p:grpSp>
      <p:sp>
        <p:nvSpPr>
          <p:cNvPr id="57" name="Title 3"/>
          <p:cNvSpPr txBox="1">
            <a:spLocks/>
          </p:cNvSpPr>
          <p:nvPr/>
        </p:nvSpPr>
        <p:spPr bwMode="auto">
          <a:xfrm>
            <a:off x="748862" y="415593"/>
            <a:ext cx="5623946" cy="4132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 b="0" i="0" spc="-150">
                <a:solidFill>
                  <a:srgbClr val="313A40"/>
                </a:solidFill>
                <a:latin typeface="Franklin Gothic Medium Regular" charset="0"/>
                <a:ea typeface="Franklin Gothic Medium Regular" charset="0"/>
                <a:cs typeface="Franklin Gothic Medium Regular" charset="0"/>
              </a:defRPr>
            </a:lvl1pPr>
          </a:lstStyle>
          <a:p>
            <a:r>
              <a:rPr lang="en-US" sz="3200" dirty="0" smtClean="0">
                <a:solidFill>
                  <a:schemeClr val="tx2"/>
                </a:solidFill>
              </a:rPr>
              <a:t>Prioritization of annual needs</a:t>
            </a:r>
            <a:endParaRPr lang="en-US" sz="3200" dirty="0">
              <a:solidFill>
                <a:schemeClr val="tx2"/>
              </a:solidFill>
            </a:endParaRPr>
          </a:p>
        </p:txBody>
      </p:sp>
      <p:sp>
        <p:nvSpPr>
          <p:cNvPr id="62" name="Slide Number Placeholder 4"/>
          <p:cNvSpPr txBox="1">
            <a:spLocks/>
          </p:cNvSpPr>
          <p:nvPr/>
        </p:nvSpPr>
        <p:spPr>
          <a:xfrm>
            <a:off x="8789437" y="6396750"/>
            <a:ext cx="354562" cy="36293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 smtClean="0"/>
              <a:t>11</a:t>
            </a:r>
            <a:endParaRPr lang="en-US" sz="1100" dirty="0"/>
          </a:p>
        </p:txBody>
      </p:sp>
      <p:sp>
        <p:nvSpPr>
          <p:cNvPr id="71" name="TextBox 70"/>
          <p:cNvSpPr txBox="1"/>
          <p:nvPr/>
        </p:nvSpPr>
        <p:spPr>
          <a:xfrm>
            <a:off x="336569" y="1314129"/>
            <a:ext cx="3697233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eaLnBrk="0" fontAlgn="base" hangingPunct="0">
              <a:spcAft>
                <a:spcPct val="0"/>
              </a:spcAft>
              <a:defRPr sz="1400" b="1" kern="0">
                <a:solidFill>
                  <a:srgbClr val="002776">
                    <a:lumMod val="50000"/>
                  </a:srgbClr>
                </a:solidFill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Key characteristics</a:t>
            </a:r>
            <a:endParaRPr lang="en-US" dirty="0"/>
          </a:p>
        </p:txBody>
      </p:sp>
      <p:cxnSp>
        <p:nvCxnSpPr>
          <p:cNvPr id="72" name="Straight Connector 71"/>
          <p:cNvCxnSpPr/>
          <p:nvPr/>
        </p:nvCxnSpPr>
        <p:spPr bwMode="auto">
          <a:xfrm flipH="1">
            <a:off x="315500" y="1591293"/>
            <a:ext cx="8412480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73" name="Oval 72"/>
          <p:cNvSpPr/>
          <p:nvPr/>
        </p:nvSpPr>
        <p:spPr>
          <a:xfrm>
            <a:off x="317245" y="256903"/>
            <a:ext cx="274320" cy="2743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1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3406980" y="2081870"/>
            <a:ext cx="2330040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eaLnBrk="0" fontAlgn="base" hangingPunct="0">
              <a:spcAft>
                <a:spcPct val="0"/>
              </a:spcAft>
              <a:defRPr/>
            </a:pPr>
            <a:r>
              <a:rPr lang="en-US" sz="1400" b="1" kern="0" dirty="0" smtClean="0">
                <a:solidFill>
                  <a:srgbClr val="002776">
                    <a:lumMod val="50000"/>
                  </a:srgbClr>
                </a:solidFill>
                <a:cs typeface="Arial" panose="020B0604020202020204" pitchFamily="34" charset="0"/>
              </a:rPr>
              <a:t>Assessment against criteria</a:t>
            </a:r>
            <a:endParaRPr lang="en-US" sz="1400" b="1" kern="0" dirty="0">
              <a:solidFill>
                <a:srgbClr val="002776">
                  <a:lumMod val="50000"/>
                </a:srgbClr>
              </a:solidFill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358207" y="0"/>
            <a:ext cx="17933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  <a:t>Draft for consultation</a:t>
            </a:r>
            <a:endParaRPr lang="en-US" sz="14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7049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49"/>
          <p:cNvSpPr txBox="1"/>
          <p:nvPr/>
        </p:nvSpPr>
        <p:spPr>
          <a:xfrm>
            <a:off x="336569" y="1314129"/>
            <a:ext cx="3697233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eaLnBrk="0" fontAlgn="base" hangingPunct="0">
              <a:spcAft>
                <a:spcPct val="0"/>
              </a:spcAft>
              <a:defRPr sz="1400" b="1" kern="0">
                <a:solidFill>
                  <a:srgbClr val="002776">
                    <a:lumMod val="50000"/>
                  </a:srgbClr>
                </a:solidFill>
                <a:cs typeface="Arial" panose="020B0604020202020204" pitchFamily="34" charset="0"/>
              </a:defRPr>
            </a:lvl1pPr>
          </a:lstStyle>
          <a:p>
            <a:r>
              <a:rPr lang="en-US" dirty="0"/>
              <a:t>Illustration of </a:t>
            </a:r>
            <a:r>
              <a:rPr lang="en-US" dirty="0" smtClean="0"/>
              <a:t>Impact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4585801" y="1314129"/>
            <a:ext cx="3697233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eaLnBrk="0" fontAlgn="base" hangingPunct="0">
              <a:spcAft>
                <a:spcPct val="0"/>
              </a:spcAft>
              <a:defRPr sz="1400" b="1" kern="0">
                <a:solidFill>
                  <a:srgbClr val="002776">
                    <a:lumMod val="50000"/>
                  </a:srgbClr>
                </a:solidFill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Improvements to this approach</a:t>
            </a:r>
            <a:endParaRPr lang="en-US" dirty="0"/>
          </a:p>
        </p:txBody>
      </p:sp>
      <p:cxnSp>
        <p:nvCxnSpPr>
          <p:cNvPr id="30" name="Straight Connector 29"/>
          <p:cNvCxnSpPr/>
          <p:nvPr/>
        </p:nvCxnSpPr>
        <p:spPr bwMode="auto">
          <a:xfrm flipH="1">
            <a:off x="365760" y="1591293"/>
            <a:ext cx="8412480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/>
          <p:cNvCxnSpPr/>
          <p:nvPr/>
        </p:nvCxnSpPr>
        <p:spPr bwMode="auto">
          <a:xfrm flipH="1">
            <a:off x="4566010" y="1591293"/>
            <a:ext cx="5990" cy="4977673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/>
          <a:srcRect l="2287" t="25638" r="18391" b="7045"/>
          <a:stretch/>
        </p:blipFill>
        <p:spPr>
          <a:xfrm>
            <a:off x="4801879" y="3744868"/>
            <a:ext cx="4037165" cy="2061993"/>
          </a:xfrm>
          <a:prstGeom prst="rect">
            <a:avLst/>
          </a:prstGeom>
        </p:spPr>
      </p:pic>
      <p:sp>
        <p:nvSpPr>
          <p:cNvPr id="49" name="Rectangle 48"/>
          <p:cNvSpPr/>
          <p:nvPr/>
        </p:nvSpPr>
        <p:spPr>
          <a:xfrm>
            <a:off x="4645071" y="1664081"/>
            <a:ext cx="402862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Further disaggregation of MOH budget lines (e.g. salaries) may reveal arguments for investment due to shortages in specific cadres or regions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Further disaggregation of development </a:t>
            </a:r>
            <a:r>
              <a:rPr lang="en-US" sz="1200" dirty="0"/>
              <a:t>budget can be used to </a:t>
            </a:r>
            <a:r>
              <a:rPr lang="en-US" sz="1200" dirty="0" smtClean="0"/>
              <a:t>increase budgets based on relative productivity and need;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LGA level dashboards can be developed to illustrate this</a:t>
            </a:r>
            <a:endParaRPr lang="en-US" sz="1200" dirty="0"/>
          </a:p>
          <a:p>
            <a:r>
              <a:rPr lang="en-US" sz="1200" dirty="0"/>
              <a:t> </a:t>
            </a:r>
          </a:p>
        </p:txBody>
      </p:sp>
      <p:graphicFrame>
        <p:nvGraphicFramePr>
          <p:cNvPr id="51" name="Chart 50"/>
          <p:cNvGraphicFramePr/>
          <p:nvPr>
            <p:extLst>
              <p:ext uri="{D42A27DB-BD31-4B8C-83A1-F6EECF244321}">
                <p14:modId xmlns:p14="http://schemas.microsoft.com/office/powerpoint/2010/main" val="111007008"/>
              </p:ext>
            </p:extLst>
          </p:nvPr>
        </p:nvGraphicFramePr>
        <p:xfrm>
          <a:off x="748862" y="2679744"/>
          <a:ext cx="2958412" cy="21136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3" name="TextBox 52"/>
          <p:cNvSpPr txBox="1"/>
          <p:nvPr/>
        </p:nvSpPr>
        <p:spPr>
          <a:xfrm>
            <a:off x="365759" y="1664081"/>
            <a:ext cx="41997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For FY 16/17, </a:t>
            </a:r>
            <a:r>
              <a:rPr lang="en-US" sz="1200" dirty="0"/>
              <a:t>new allocation of </a:t>
            </a:r>
            <a:r>
              <a:rPr lang="en-US" sz="1200" b="1" dirty="0"/>
              <a:t>TZS 251.5 </a:t>
            </a:r>
            <a:r>
              <a:rPr lang="en-US" sz="1200" b="1" dirty="0" smtClean="0"/>
              <a:t>billion </a:t>
            </a:r>
            <a:r>
              <a:rPr lang="en-US" sz="1200" dirty="0" smtClean="0"/>
              <a:t>in the </a:t>
            </a:r>
            <a:r>
              <a:rPr lang="en-US" sz="1200" dirty="0"/>
              <a:t>MOHCDGEC development </a:t>
            </a:r>
            <a:r>
              <a:rPr lang="en-US" sz="1200" dirty="0" smtClean="0"/>
              <a:t>vote, and a substantial portion was used to pay down MSD debt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However while the total health budget increased nominally it actually decreased proportionally relative to the prior year </a:t>
            </a:r>
            <a:endParaRPr lang="en-US" sz="1200" dirty="0"/>
          </a:p>
        </p:txBody>
      </p:sp>
      <p:sp>
        <p:nvSpPr>
          <p:cNvPr id="55" name="Right Brace 54"/>
          <p:cNvSpPr/>
          <p:nvPr/>
        </p:nvSpPr>
        <p:spPr>
          <a:xfrm>
            <a:off x="3357770" y="3025303"/>
            <a:ext cx="106790" cy="978573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56" name="TextBox 55"/>
          <p:cNvSpPr txBox="1"/>
          <p:nvPr/>
        </p:nvSpPr>
        <p:spPr>
          <a:xfrm>
            <a:off x="3455126" y="3398738"/>
            <a:ext cx="42191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New</a:t>
            </a:r>
            <a:endParaRPr lang="en-US" sz="1000" dirty="0"/>
          </a:p>
        </p:txBody>
      </p:sp>
      <p:graphicFrame>
        <p:nvGraphicFramePr>
          <p:cNvPr id="58" name="Chart 57"/>
          <p:cNvGraphicFramePr/>
          <p:nvPr>
            <p:extLst>
              <p:ext uri="{D42A27DB-BD31-4B8C-83A1-F6EECF244321}">
                <p14:modId xmlns:p14="http://schemas.microsoft.com/office/powerpoint/2010/main" val="276017277"/>
              </p:ext>
            </p:extLst>
          </p:nvPr>
        </p:nvGraphicFramePr>
        <p:xfrm>
          <a:off x="463147" y="4135526"/>
          <a:ext cx="4036519" cy="22659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1" name="TextBox 60"/>
          <p:cNvSpPr txBox="1"/>
          <p:nvPr/>
        </p:nvSpPr>
        <p:spPr>
          <a:xfrm rot="18955638">
            <a:off x="5847277" y="4615915"/>
            <a:ext cx="194636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spc="300" dirty="0" smtClean="0">
                <a:solidFill>
                  <a:schemeClr val="bg1">
                    <a:lumMod val="75000"/>
                  </a:schemeClr>
                </a:solidFill>
              </a:rPr>
              <a:t>SAMPLE</a:t>
            </a:r>
            <a:endParaRPr lang="en-US" sz="3400" b="1" spc="3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229879" y="6061568"/>
            <a:ext cx="4284672" cy="549381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pPr marL="228600" indent="-228600">
              <a:lnSpc>
                <a:spcPct val="90000"/>
              </a:lnSpc>
              <a:buClr>
                <a:schemeClr val="tx2"/>
              </a:buClr>
              <a:buSzPct val="90000"/>
              <a:buFontTx/>
              <a:buBlip>
                <a:blip r:embed="rId6"/>
              </a:buBlip>
            </a:pPr>
            <a:r>
              <a:rPr lang="en-US" sz="900" dirty="0">
                <a:solidFill>
                  <a:srgbClr val="084572"/>
                </a:solidFill>
                <a:ea typeface="Arial" panose="020B0604020202020204" pitchFamily="34" charset="0"/>
                <a:cs typeface="Arial" panose="020B0604020202020204" pitchFamily="34" charset="0"/>
              </a:rPr>
              <a:t>Source: Lee, B., Dutta, A., et. al., Budget Analysis of the Government of Tanzania’s Ministry of Health, Community Development, Gender, Elderly and Children Fiscal Year 2016/17</a:t>
            </a:r>
          </a:p>
        </p:txBody>
      </p:sp>
      <p:sp>
        <p:nvSpPr>
          <p:cNvPr id="22" name="Title 3"/>
          <p:cNvSpPr txBox="1">
            <a:spLocks/>
          </p:cNvSpPr>
          <p:nvPr/>
        </p:nvSpPr>
        <p:spPr bwMode="auto">
          <a:xfrm>
            <a:off x="748862" y="415593"/>
            <a:ext cx="5623946" cy="4132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 b="0" i="0" spc="-150">
                <a:solidFill>
                  <a:srgbClr val="313A40"/>
                </a:solidFill>
                <a:latin typeface="Franklin Gothic Medium Regular" charset="0"/>
                <a:ea typeface="Franklin Gothic Medium Regular" charset="0"/>
                <a:cs typeface="Franklin Gothic Medium Regular" charset="0"/>
              </a:defRPr>
            </a:lvl1pPr>
          </a:lstStyle>
          <a:p>
            <a:r>
              <a:rPr lang="en-US" sz="3200" dirty="0" smtClean="0">
                <a:solidFill>
                  <a:schemeClr val="tx2"/>
                </a:solidFill>
              </a:rPr>
              <a:t>Prioritization of annual needs</a:t>
            </a:r>
            <a:endParaRPr lang="en-US" sz="3200" dirty="0">
              <a:solidFill>
                <a:schemeClr val="tx2"/>
              </a:solidFill>
            </a:endParaRPr>
          </a:p>
        </p:txBody>
      </p:sp>
      <p:sp>
        <p:nvSpPr>
          <p:cNvPr id="24" name="Slide Number Placeholder 4"/>
          <p:cNvSpPr txBox="1">
            <a:spLocks/>
          </p:cNvSpPr>
          <p:nvPr/>
        </p:nvSpPr>
        <p:spPr>
          <a:xfrm>
            <a:off x="8789437" y="6396750"/>
            <a:ext cx="354562" cy="36293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 smtClean="0"/>
              <a:t>12</a:t>
            </a:r>
            <a:endParaRPr lang="en-US" sz="1100" dirty="0"/>
          </a:p>
        </p:txBody>
      </p:sp>
      <p:sp>
        <p:nvSpPr>
          <p:cNvPr id="26" name="Oval 25"/>
          <p:cNvSpPr/>
          <p:nvPr/>
        </p:nvSpPr>
        <p:spPr>
          <a:xfrm>
            <a:off x="317245" y="256903"/>
            <a:ext cx="274320" cy="2743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1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34777" y="3754696"/>
            <a:ext cx="771365" cy="20005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700" b="1" dirty="0" smtClean="0">
                <a:solidFill>
                  <a:schemeClr val="bg1"/>
                </a:solidFill>
              </a:rPr>
              <a:t>LGA Dashboard</a:t>
            </a:r>
            <a:endParaRPr lang="en-US" sz="700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358207" y="0"/>
            <a:ext cx="17933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  <a:t>Draft for consultation</a:t>
            </a:r>
            <a:endParaRPr lang="en-US" sz="14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5275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442945" y="3937125"/>
            <a:ext cx="38100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Link international health targets to national commitments (e.g. SDGs to Vision 2025)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Isolate intermediate outcomes that lead to topline indicators (e.g. 4+ ANC visits and SBA for MMR)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Develop dashboards to track progress against intermediate and final outcomes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Prioritize outcomes with lagging progress for budget advocacy work with </a:t>
            </a:r>
            <a:r>
              <a:rPr lang="en-US" sz="1200" dirty="0" err="1" smtClean="0"/>
              <a:t>GoT</a:t>
            </a:r>
            <a:endParaRPr lang="en-US" sz="12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/>
          </a:p>
          <a:p>
            <a:endParaRPr lang="en-US" sz="1200" dirty="0" smtClean="0"/>
          </a:p>
        </p:txBody>
      </p:sp>
      <p:sp>
        <p:nvSpPr>
          <p:cNvPr id="65" name="TextBox 64"/>
          <p:cNvSpPr txBox="1"/>
          <p:nvPr/>
        </p:nvSpPr>
        <p:spPr>
          <a:xfrm>
            <a:off x="4973824" y="3937125"/>
            <a:ext cx="39873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Tangible progress can be measured against well established targets</a:t>
            </a:r>
          </a:p>
          <a:p>
            <a:r>
              <a:rPr lang="en-US" sz="1200" dirty="0" smtClean="0"/>
              <a:t>Promotes</a:t>
            </a:r>
            <a:r>
              <a:rPr lang="en-US" sz="1200" dirty="0"/>
              <a:t> </a:t>
            </a:r>
            <a:r>
              <a:rPr lang="en-US" sz="1200" dirty="0" smtClean="0"/>
              <a:t>MOHCGDEC accountability for health outcomes</a:t>
            </a:r>
          </a:p>
          <a:p>
            <a:r>
              <a:rPr lang="en-US" sz="1200" dirty="0" smtClean="0"/>
              <a:t>Allows for consistent multi-year advocacy</a:t>
            </a:r>
          </a:p>
          <a:p>
            <a:r>
              <a:rPr lang="en-US" sz="1200" dirty="0" smtClean="0"/>
              <a:t>Relevant to the international community and external funding</a:t>
            </a:r>
          </a:p>
          <a:p>
            <a:endParaRPr lang="en-US" sz="1200" dirty="0"/>
          </a:p>
          <a:p>
            <a:r>
              <a:rPr lang="en-US" sz="1200" dirty="0"/>
              <a:t>T</a:t>
            </a:r>
            <a:r>
              <a:rPr lang="en-US" sz="1200" dirty="0" smtClean="0"/>
              <a:t>argets may not be fully owned by all stakeholders</a:t>
            </a:r>
          </a:p>
          <a:p>
            <a:r>
              <a:rPr lang="en-US" sz="1200" dirty="0" smtClean="0"/>
              <a:t>Time lag in data collection, processing and availability</a:t>
            </a:r>
          </a:p>
        </p:txBody>
      </p:sp>
      <p:sp>
        <p:nvSpPr>
          <p:cNvPr id="66" name="Rectangle 65"/>
          <p:cNvSpPr/>
          <p:nvPr/>
        </p:nvSpPr>
        <p:spPr>
          <a:xfrm>
            <a:off x="4736677" y="3970253"/>
            <a:ext cx="21095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accent6"/>
                </a:solidFill>
                <a:sym typeface="Wingdings" panose="05000000000000000000" pitchFamily="2" charset="2"/>
              </a:rPr>
              <a:t></a:t>
            </a:r>
            <a:endParaRPr lang="en-US" sz="1400" b="1" dirty="0">
              <a:solidFill>
                <a:schemeClr val="accent6"/>
              </a:solidFill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4736677" y="4322467"/>
            <a:ext cx="21095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accent6"/>
                </a:solidFill>
                <a:sym typeface="Wingdings" panose="05000000000000000000" pitchFamily="2" charset="2"/>
              </a:rPr>
              <a:t></a:t>
            </a:r>
            <a:endParaRPr lang="en-US" sz="1400" b="1" dirty="0">
              <a:solidFill>
                <a:schemeClr val="accent6"/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4741757" y="5214413"/>
            <a:ext cx="21095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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4741757" y="5391589"/>
            <a:ext cx="21095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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4736677" y="4498573"/>
            <a:ext cx="21095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accent6"/>
                </a:solidFill>
                <a:sym typeface="Wingdings" panose="05000000000000000000" pitchFamily="2" charset="2"/>
              </a:rPr>
              <a:t></a:t>
            </a:r>
            <a:endParaRPr lang="en-US" sz="1400" b="1" dirty="0">
              <a:solidFill>
                <a:schemeClr val="accent6"/>
              </a:solidFill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548593" y="3605515"/>
            <a:ext cx="3278145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eaLnBrk="0" fontAlgn="base" hangingPunct="0">
              <a:spcAft>
                <a:spcPct val="0"/>
              </a:spcAft>
              <a:defRPr sz="1400" b="1" kern="0">
                <a:solidFill>
                  <a:srgbClr val="002776">
                    <a:lumMod val="50000"/>
                  </a:srgbClr>
                </a:solidFill>
                <a:cs typeface="Arial" panose="020B0604020202020204" pitchFamily="34" charset="0"/>
              </a:defRPr>
            </a:lvl1pPr>
          </a:lstStyle>
          <a:p>
            <a:r>
              <a:rPr lang="en-US" dirty="0"/>
              <a:t>Pros and Cons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396884" y="3605515"/>
            <a:ext cx="3278145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algn="ctr" eaLnBrk="0" fontAlgn="base" hangingPunct="0">
              <a:spcAft>
                <a:spcPct val="0"/>
              </a:spcAft>
              <a:defRPr sz="1400" b="1" kern="0">
                <a:solidFill>
                  <a:srgbClr val="002776">
                    <a:lumMod val="50000"/>
                  </a:srgbClr>
                </a:solidFill>
                <a:cs typeface="Arial" panose="020B0604020202020204" pitchFamily="34" charset="0"/>
              </a:defRPr>
            </a:lvl1pPr>
          </a:lstStyle>
          <a:p>
            <a:pPr algn="l"/>
            <a:r>
              <a:rPr lang="en-US" dirty="0" smtClean="0"/>
              <a:t>Methods</a:t>
            </a:r>
            <a:endParaRPr lang="en-US" dirty="0"/>
          </a:p>
        </p:txBody>
      </p:sp>
      <p:cxnSp>
        <p:nvCxnSpPr>
          <p:cNvPr id="75" name="Straight Connector 74"/>
          <p:cNvCxnSpPr/>
          <p:nvPr/>
        </p:nvCxnSpPr>
        <p:spPr bwMode="auto">
          <a:xfrm flipH="1" flipV="1">
            <a:off x="396884" y="3870831"/>
            <a:ext cx="8412480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77" name="Rectangle 76"/>
          <p:cNvSpPr/>
          <p:nvPr/>
        </p:nvSpPr>
        <p:spPr>
          <a:xfrm>
            <a:off x="4736677" y="4691561"/>
            <a:ext cx="21095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accent6"/>
                </a:solidFill>
                <a:sym typeface="Wingdings" panose="05000000000000000000" pitchFamily="2" charset="2"/>
              </a:rPr>
              <a:t></a:t>
            </a:r>
            <a:endParaRPr lang="en-US" sz="1400" b="1" dirty="0">
              <a:solidFill>
                <a:schemeClr val="accent6"/>
              </a:solidFill>
            </a:endParaRPr>
          </a:p>
        </p:txBody>
      </p:sp>
      <p:cxnSp>
        <p:nvCxnSpPr>
          <p:cNvPr id="79" name="Straight Connector 78"/>
          <p:cNvCxnSpPr/>
          <p:nvPr/>
        </p:nvCxnSpPr>
        <p:spPr bwMode="auto">
          <a:xfrm flipH="1">
            <a:off x="4572000" y="3870008"/>
            <a:ext cx="1" cy="2543577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52" name="Title 3"/>
          <p:cNvSpPr txBox="1">
            <a:spLocks/>
          </p:cNvSpPr>
          <p:nvPr/>
        </p:nvSpPr>
        <p:spPr bwMode="auto">
          <a:xfrm>
            <a:off x="748862" y="415593"/>
            <a:ext cx="5623946" cy="4132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 b="0" i="0" spc="-150">
                <a:solidFill>
                  <a:srgbClr val="313A40"/>
                </a:solidFill>
                <a:latin typeface="Franklin Gothic Medium Regular" charset="0"/>
                <a:ea typeface="Franklin Gothic Medium Regular" charset="0"/>
                <a:cs typeface="Franklin Gothic Medium Regular" charset="0"/>
              </a:defRPr>
            </a:lvl1pPr>
          </a:lstStyle>
          <a:p>
            <a:r>
              <a:rPr lang="en-US" sz="3200" dirty="0" smtClean="0">
                <a:solidFill>
                  <a:schemeClr val="tx2"/>
                </a:solidFill>
              </a:rPr>
              <a:t>Focus on health sector targets</a:t>
            </a:r>
            <a:endParaRPr lang="en-US" sz="3200" dirty="0">
              <a:solidFill>
                <a:schemeClr val="tx2"/>
              </a:solidFill>
            </a:endParaRPr>
          </a:p>
        </p:txBody>
      </p:sp>
      <p:sp>
        <p:nvSpPr>
          <p:cNvPr id="97" name="Oval 96"/>
          <p:cNvSpPr/>
          <p:nvPr/>
        </p:nvSpPr>
        <p:spPr>
          <a:xfrm>
            <a:off x="317245" y="256903"/>
            <a:ext cx="274320" cy="2743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98" name="Rounded Rectangle 97"/>
          <p:cNvSpPr/>
          <p:nvPr/>
        </p:nvSpPr>
        <p:spPr bwMode="auto">
          <a:xfrm>
            <a:off x="369836" y="2235776"/>
            <a:ext cx="8404329" cy="1261311"/>
          </a:xfrm>
          <a:prstGeom prst="roundRect">
            <a:avLst/>
          </a:prstGeom>
          <a:solidFill>
            <a:schemeClr val="bg1"/>
          </a:solidFill>
          <a:ln w="76200" cap="flat" cmpd="sng" algn="ctr">
            <a:solidFill>
              <a:schemeClr val="accent1">
                <a:lumMod val="50000"/>
              </a:schemeClr>
            </a:solidFill>
            <a:prstDash val="solid"/>
          </a:ln>
          <a:effectLst/>
        </p:spPr>
        <p:txBody>
          <a:bodyPr lIns="45720" tIns="45720" rIns="45720" rtlCol="0" anchor="ctr"/>
          <a:lstStyle/>
          <a:p>
            <a:pPr defTabSz="957263">
              <a:spcBef>
                <a:spcPts val="400"/>
              </a:spcBef>
            </a:pPr>
            <a:endParaRPr lang="en-US" sz="1400" b="1" dirty="0" smtClean="0">
              <a:solidFill>
                <a:srgbClr val="002060"/>
              </a:solidFill>
              <a:latin typeface="+mj-lt"/>
              <a:cs typeface="Arial" charset="0"/>
            </a:endParaRPr>
          </a:p>
        </p:txBody>
      </p:sp>
      <p:sp>
        <p:nvSpPr>
          <p:cNvPr id="99" name="Rectangle 98"/>
          <p:cNvSpPr/>
          <p:nvPr/>
        </p:nvSpPr>
        <p:spPr>
          <a:xfrm>
            <a:off x="3406980" y="2081870"/>
            <a:ext cx="2330040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eaLnBrk="0" fontAlgn="base" hangingPunct="0">
              <a:spcAft>
                <a:spcPct val="0"/>
              </a:spcAft>
              <a:defRPr/>
            </a:pPr>
            <a:r>
              <a:rPr lang="en-US" sz="1400" b="1" kern="0" dirty="0" smtClean="0">
                <a:solidFill>
                  <a:srgbClr val="002776">
                    <a:lumMod val="50000"/>
                  </a:srgbClr>
                </a:solidFill>
                <a:cs typeface="Arial" panose="020B0604020202020204" pitchFamily="34" charset="0"/>
              </a:rPr>
              <a:t>Assessment against criteria</a:t>
            </a:r>
            <a:endParaRPr lang="en-US" sz="1400" b="1" kern="0" dirty="0">
              <a:solidFill>
                <a:srgbClr val="002776">
                  <a:lumMod val="50000"/>
                </a:srgbClr>
              </a:solidFill>
              <a:cs typeface="Arial" panose="020B0604020202020204" pitchFamily="34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2522518" y="2294083"/>
            <a:ext cx="62229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57263"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  <a:cs typeface="Arial" charset="0"/>
              </a:rPr>
              <a:t>Significant, both for specific health </a:t>
            </a:r>
            <a:r>
              <a:rPr lang="en-US" sz="1200" dirty="0" smtClean="0">
                <a:solidFill>
                  <a:srgbClr val="002060"/>
                </a:solidFill>
                <a:cs typeface="Arial" charset="0"/>
              </a:rPr>
              <a:t>areas (</a:t>
            </a:r>
            <a:r>
              <a:rPr lang="en-US" sz="1200" dirty="0">
                <a:solidFill>
                  <a:srgbClr val="002060"/>
                </a:solidFill>
                <a:cs typeface="Arial" charset="0"/>
              </a:rPr>
              <a:t>e</a:t>
            </a:r>
            <a:r>
              <a:rPr lang="en-US" sz="1200" dirty="0" smtClean="0">
                <a:solidFill>
                  <a:srgbClr val="002060"/>
                </a:solidFill>
                <a:cs typeface="Arial" charset="0"/>
              </a:rPr>
              <a:t>.g. MCH) </a:t>
            </a:r>
            <a:r>
              <a:rPr lang="en-US" sz="1200" dirty="0">
                <a:solidFill>
                  <a:srgbClr val="002060"/>
                </a:solidFill>
                <a:cs typeface="Arial" charset="0"/>
              </a:rPr>
              <a:t>and for health systems </a:t>
            </a:r>
            <a:r>
              <a:rPr lang="en-US" sz="1200" dirty="0" smtClean="0">
                <a:solidFill>
                  <a:srgbClr val="002060"/>
                </a:solidFill>
                <a:cs typeface="Arial" charset="0"/>
              </a:rPr>
              <a:t>goals (e.g. HRH and infrastructure investment)</a:t>
            </a:r>
            <a:endParaRPr lang="en-US" sz="1200" b="1" dirty="0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2522518" y="2673998"/>
            <a:ext cx="62229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57263">
              <a:spcBef>
                <a:spcPts val="400"/>
              </a:spcBef>
            </a:pPr>
            <a:r>
              <a:rPr lang="en-US" sz="1200" dirty="0" smtClean="0">
                <a:solidFill>
                  <a:srgbClr val="002060"/>
                </a:solidFill>
                <a:cs typeface="Arial" charset="0"/>
              </a:rPr>
              <a:t>Significant upfront effort to prioritize intermediate outcomes and monitoring system, then an annual progress check and update</a:t>
            </a:r>
            <a:endParaRPr lang="en-US" sz="1200" dirty="0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2522518" y="3053914"/>
            <a:ext cx="6222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57263"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  <a:cs typeface="Arial" charset="0"/>
              </a:rPr>
              <a:t>Limited, focused on national and international health targets and outcomes </a:t>
            </a:r>
            <a:r>
              <a:rPr lang="en-US" sz="1200" dirty="0" smtClean="0">
                <a:solidFill>
                  <a:srgbClr val="002060"/>
                </a:solidFill>
                <a:cs typeface="Arial" charset="0"/>
              </a:rPr>
              <a:t>without linking to MOFP priorities</a:t>
            </a:r>
            <a:endParaRPr lang="en-US" sz="1200" dirty="0">
              <a:solidFill>
                <a:srgbClr val="002060"/>
              </a:solidFill>
              <a:cs typeface="Arial" charset="0"/>
            </a:endParaRPr>
          </a:p>
        </p:txBody>
      </p:sp>
      <p:grpSp>
        <p:nvGrpSpPr>
          <p:cNvPr id="106" name="Group 105"/>
          <p:cNvGrpSpPr/>
          <p:nvPr/>
        </p:nvGrpSpPr>
        <p:grpSpPr>
          <a:xfrm>
            <a:off x="573055" y="1657586"/>
            <a:ext cx="7997890" cy="367799"/>
            <a:chOff x="480526" y="1333782"/>
            <a:chExt cx="7997890" cy="691604"/>
          </a:xfrm>
          <a:solidFill>
            <a:schemeClr val="tx2">
              <a:lumMod val="75000"/>
            </a:schemeClr>
          </a:solidFill>
        </p:grpSpPr>
        <p:sp>
          <p:nvSpPr>
            <p:cNvPr id="107" name="Rectangle 106"/>
            <p:cNvSpPr/>
            <p:nvPr/>
          </p:nvSpPr>
          <p:spPr>
            <a:xfrm>
              <a:off x="480526" y="1333782"/>
              <a:ext cx="2388637" cy="6916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/>
                <a:t>Outcome based</a:t>
              </a:r>
              <a:endParaRPr lang="en-US" b="1" dirty="0"/>
            </a:p>
          </p:txBody>
        </p:sp>
        <p:sp>
          <p:nvSpPr>
            <p:cNvPr id="108" name="Rectangle 107"/>
            <p:cNvSpPr/>
            <p:nvPr/>
          </p:nvSpPr>
          <p:spPr>
            <a:xfrm>
              <a:off x="3285152" y="1333782"/>
              <a:ext cx="2388637" cy="6916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/>
                <a:t>Strategic</a:t>
              </a:r>
              <a:endParaRPr lang="en-US" b="1" dirty="0"/>
            </a:p>
          </p:txBody>
        </p:sp>
        <p:sp>
          <p:nvSpPr>
            <p:cNvPr id="109" name="Rectangle 108"/>
            <p:cNvSpPr/>
            <p:nvPr/>
          </p:nvSpPr>
          <p:spPr>
            <a:xfrm>
              <a:off x="6089779" y="1333782"/>
              <a:ext cx="2388637" cy="6916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/>
                <a:t>Long ter</a:t>
              </a:r>
              <a:r>
                <a:rPr lang="en-US" b="1" dirty="0"/>
                <a:t>m</a:t>
              </a:r>
              <a:r>
                <a:rPr lang="en-US" b="1" dirty="0" smtClean="0"/>
                <a:t> focus</a:t>
              </a:r>
              <a:endParaRPr lang="en-US" b="1" dirty="0"/>
            </a:p>
          </p:txBody>
        </p:sp>
      </p:grpSp>
      <p:sp>
        <p:nvSpPr>
          <p:cNvPr id="110" name="TextBox 109"/>
          <p:cNvSpPr txBox="1"/>
          <p:nvPr/>
        </p:nvSpPr>
        <p:spPr>
          <a:xfrm>
            <a:off x="336569" y="1314129"/>
            <a:ext cx="3697233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eaLnBrk="0" fontAlgn="base" hangingPunct="0">
              <a:spcAft>
                <a:spcPct val="0"/>
              </a:spcAft>
              <a:defRPr sz="1400" b="1" kern="0">
                <a:solidFill>
                  <a:srgbClr val="002776">
                    <a:lumMod val="50000"/>
                  </a:srgbClr>
                </a:solidFill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Key characteristics</a:t>
            </a:r>
            <a:endParaRPr lang="en-US" dirty="0"/>
          </a:p>
        </p:txBody>
      </p:sp>
      <p:cxnSp>
        <p:nvCxnSpPr>
          <p:cNvPr id="111" name="Straight Connector 110"/>
          <p:cNvCxnSpPr/>
          <p:nvPr/>
        </p:nvCxnSpPr>
        <p:spPr bwMode="auto">
          <a:xfrm flipH="1">
            <a:off x="315500" y="1591293"/>
            <a:ext cx="8412480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126" name="TextBox 125"/>
          <p:cNvSpPr txBox="1"/>
          <p:nvPr/>
        </p:nvSpPr>
        <p:spPr>
          <a:xfrm>
            <a:off x="355739" y="2371027"/>
            <a:ext cx="22247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Potential gain</a:t>
            </a:r>
            <a:endParaRPr lang="en-US" sz="1400" b="1" dirty="0"/>
          </a:p>
        </p:txBody>
      </p:sp>
      <p:sp>
        <p:nvSpPr>
          <p:cNvPr id="127" name="TextBox 126"/>
          <p:cNvSpPr txBox="1"/>
          <p:nvPr/>
        </p:nvSpPr>
        <p:spPr>
          <a:xfrm>
            <a:off x="383932" y="2750942"/>
            <a:ext cx="22247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Timeline / Effort</a:t>
            </a:r>
            <a:endParaRPr lang="en-US" sz="1400" b="1" dirty="0"/>
          </a:p>
        </p:txBody>
      </p:sp>
      <p:sp>
        <p:nvSpPr>
          <p:cNvPr id="128" name="TextBox 127"/>
          <p:cNvSpPr txBox="1"/>
          <p:nvPr/>
        </p:nvSpPr>
        <p:spPr>
          <a:xfrm>
            <a:off x="383932" y="3130858"/>
            <a:ext cx="22247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Appeal to MOFP</a:t>
            </a:r>
            <a:endParaRPr lang="en-US" sz="1400" b="1" dirty="0"/>
          </a:p>
        </p:txBody>
      </p:sp>
      <p:sp>
        <p:nvSpPr>
          <p:cNvPr id="129" name="Slide Number Placeholder 4"/>
          <p:cNvSpPr txBox="1">
            <a:spLocks/>
          </p:cNvSpPr>
          <p:nvPr/>
        </p:nvSpPr>
        <p:spPr>
          <a:xfrm>
            <a:off x="8789437" y="6396750"/>
            <a:ext cx="354562" cy="36293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 smtClean="0"/>
              <a:t>13</a:t>
            </a:r>
            <a:endParaRPr lang="en-US" sz="1100" dirty="0"/>
          </a:p>
        </p:txBody>
      </p:sp>
      <p:sp>
        <p:nvSpPr>
          <p:cNvPr id="32" name="TextBox 31"/>
          <p:cNvSpPr txBox="1"/>
          <p:nvPr/>
        </p:nvSpPr>
        <p:spPr>
          <a:xfrm>
            <a:off x="7358207" y="0"/>
            <a:ext cx="17933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  <a:t>Draft for consultation</a:t>
            </a:r>
            <a:endParaRPr lang="en-US" sz="14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8889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/>
          <p:cNvSpPr/>
          <p:nvPr/>
        </p:nvSpPr>
        <p:spPr>
          <a:xfrm>
            <a:off x="4645071" y="1664081"/>
            <a:ext cx="402862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Advocate </a:t>
            </a:r>
            <a:r>
              <a:rPr lang="en-US" sz="1200" dirty="0"/>
              <a:t>for </a:t>
            </a:r>
            <a:r>
              <a:rPr lang="en-US" sz="1200" b="1" dirty="0"/>
              <a:t>program based </a:t>
            </a:r>
            <a:r>
              <a:rPr lang="en-US" sz="1200" b="1" dirty="0" smtClean="0"/>
              <a:t>budgeting </a:t>
            </a:r>
            <a:r>
              <a:rPr lang="en-US" sz="1200" dirty="0" smtClean="0"/>
              <a:t>implementation  to allow </a:t>
            </a:r>
            <a:r>
              <a:rPr lang="en-US" sz="1200" dirty="0"/>
              <a:t>for greater visibility on spending </a:t>
            </a:r>
            <a:r>
              <a:rPr lang="en-US" sz="1200" dirty="0" smtClean="0"/>
              <a:t>and stronger links to impact and health outcomes</a:t>
            </a:r>
          </a:p>
          <a:p>
            <a:endParaRPr lang="en-US" sz="1200" dirty="0"/>
          </a:p>
          <a:p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Workshops to determine </a:t>
            </a:r>
            <a:r>
              <a:rPr lang="en-US" sz="1200" b="1" dirty="0" smtClean="0"/>
              <a:t>key intermediate actions/outputs </a:t>
            </a:r>
            <a:r>
              <a:rPr lang="en-US" sz="1200" dirty="0" smtClean="0"/>
              <a:t>necessary to improve high level outcomes (e.g., BRN Workshop identified key initiatives and enablers to improve RMNCH)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/>
          </a:p>
          <a:p>
            <a:endParaRPr lang="en-US" sz="12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Tracking </a:t>
            </a:r>
            <a:r>
              <a:rPr lang="en-US" sz="1200" b="1" dirty="0" smtClean="0"/>
              <a:t>annual progress </a:t>
            </a:r>
            <a:r>
              <a:rPr lang="en-US" sz="1200" dirty="0" smtClean="0"/>
              <a:t>facilitated through dashboards for consistency and ease</a:t>
            </a:r>
          </a:p>
          <a:p>
            <a:endParaRPr lang="en-US" sz="12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Prioritized advocacy to GOT to fund key intermediate actions that will facilities progress against stated health sector targets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/>
          </a:p>
          <a:p>
            <a:r>
              <a:rPr lang="en-US" sz="1200" dirty="0"/>
              <a:t> 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65759" y="1664081"/>
            <a:ext cx="419972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An evaluation of the pay for performance (P4P) scheme in Rwanda revealed the </a:t>
            </a:r>
            <a:r>
              <a:rPr lang="en-US" sz="1200" dirty="0"/>
              <a:t>greatest effect on those services that had the highest payment rates and needed the least effort from the service </a:t>
            </a:r>
            <a:r>
              <a:rPr lang="en-US" sz="1200" dirty="0" smtClean="0"/>
              <a:t>provider.</a:t>
            </a:r>
            <a:r>
              <a:rPr lang="en-US" sz="1200" baseline="30000" dirty="0" smtClean="0"/>
              <a:t>1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b="1" dirty="0" smtClean="0"/>
              <a:t>P4P incentives </a:t>
            </a:r>
            <a:r>
              <a:rPr lang="en-US" sz="1200" dirty="0"/>
              <a:t>can improve both the </a:t>
            </a:r>
            <a:r>
              <a:rPr lang="en-US" sz="1200" b="1" dirty="0"/>
              <a:t>use and quality of </a:t>
            </a:r>
            <a:r>
              <a:rPr lang="en-US" sz="1200" b="1" dirty="0" smtClean="0"/>
              <a:t>MCH services</a:t>
            </a:r>
            <a:r>
              <a:rPr lang="en-US" sz="1200" dirty="0"/>
              <a:t>, and could </a:t>
            </a:r>
            <a:r>
              <a:rPr lang="en-US" sz="1200" dirty="0" smtClean="0"/>
              <a:t>serve to accelerate progress towards </a:t>
            </a:r>
            <a:r>
              <a:rPr lang="en-US" sz="1200" b="1" dirty="0" smtClean="0"/>
              <a:t>achievement of MCH targets</a:t>
            </a:r>
            <a:r>
              <a:rPr lang="en-US" sz="1200" dirty="0" smtClean="0"/>
              <a:t>.</a:t>
            </a:r>
            <a:endParaRPr lang="en-US" sz="1200" dirty="0"/>
          </a:p>
        </p:txBody>
      </p:sp>
      <p:sp>
        <p:nvSpPr>
          <p:cNvPr id="9" name="Rectangle 8"/>
          <p:cNvSpPr/>
          <p:nvPr/>
        </p:nvSpPr>
        <p:spPr>
          <a:xfrm>
            <a:off x="91440" y="6212291"/>
            <a:ext cx="8582253" cy="41066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pPr marL="228600" indent="-228600">
              <a:lnSpc>
                <a:spcPct val="90000"/>
              </a:lnSpc>
              <a:buClr>
                <a:schemeClr val="tx2"/>
              </a:buClr>
              <a:buSzPct val="90000"/>
              <a:buBlip>
                <a:blip r:embed="rId3"/>
              </a:buBlip>
            </a:pPr>
            <a:r>
              <a:rPr lang="en-US" sz="900" baseline="30000" dirty="0" smtClean="0">
                <a:solidFill>
                  <a:srgbClr val="084572"/>
                </a:solidFill>
                <a:ea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900" dirty="0" smtClean="0">
                <a:solidFill>
                  <a:srgbClr val="084572"/>
                </a:solidFill>
                <a:ea typeface="Arial" panose="020B0604020202020204" pitchFamily="34" charset="0"/>
                <a:cs typeface="Arial" panose="020B0604020202020204" pitchFamily="34" charset="0"/>
              </a:rPr>
              <a:t>Effect </a:t>
            </a:r>
            <a:r>
              <a:rPr lang="en-US" sz="900" dirty="0">
                <a:solidFill>
                  <a:srgbClr val="084572"/>
                </a:solidFill>
                <a:ea typeface="Arial" panose="020B0604020202020204" pitchFamily="34" charset="0"/>
                <a:cs typeface="Arial" panose="020B0604020202020204" pitchFamily="34" charset="0"/>
              </a:rPr>
              <a:t>on maternal and child health services in Rwanda of payment to primary health-care providers for performance: an impact </a:t>
            </a:r>
            <a:r>
              <a:rPr lang="en-US" sz="900" dirty="0" smtClean="0">
                <a:solidFill>
                  <a:srgbClr val="084572"/>
                </a:solidFill>
                <a:ea typeface="Arial" panose="020B0604020202020204" pitchFamily="34" charset="0"/>
                <a:cs typeface="Arial" panose="020B0604020202020204" pitchFamily="34" charset="0"/>
              </a:rPr>
              <a:t>evaluation, </a:t>
            </a:r>
            <a:r>
              <a:rPr lang="en-US" sz="900" dirty="0" err="1" smtClean="0">
                <a:solidFill>
                  <a:srgbClr val="084572"/>
                </a:solidFill>
                <a:ea typeface="Arial" panose="020B0604020202020204" pitchFamily="34" charset="0"/>
                <a:cs typeface="Arial" panose="020B0604020202020204" pitchFamily="34" charset="0"/>
              </a:rPr>
              <a:t>Basinga</a:t>
            </a:r>
            <a:r>
              <a:rPr lang="en-US" sz="900" dirty="0">
                <a:solidFill>
                  <a:srgbClr val="084572"/>
                </a:solidFill>
                <a:ea typeface="Arial" panose="020B0604020202020204" pitchFamily="34" charset="0"/>
                <a:cs typeface="Arial" panose="020B0604020202020204" pitchFamily="34" charset="0"/>
              </a:rPr>
              <a:t>, Paulin et </a:t>
            </a:r>
            <a:r>
              <a:rPr lang="en-US" sz="900" dirty="0" smtClean="0">
                <a:solidFill>
                  <a:srgbClr val="084572"/>
                </a:solidFill>
                <a:ea typeface="Arial" panose="020B0604020202020204" pitchFamily="34" charset="0"/>
                <a:cs typeface="Arial" panose="020B0604020202020204" pitchFamily="34" charset="0"/>
              </a:rPr>
              <a:t>al. The </a:t>
            </a:r>
            <a:r>
              <a:rPr lang="en-US" sz="900" dirty="0">
                <a:solidFill>
                  <a:srgbClr val="084572"/>
                </a:solidFill>
                <a:ea typeface="Arial" panose="020B0604020202020204" pitchFamily="34" charset="0"/>
                <a:cs typeface="Arial" panose="020B0604020202020204" pitchFamily="34" charset="0"/>
              </a:rPr>
              <a:t>Lancet , Volume 377 , Issue 9775 , 1421 - 1428</a:t>
            </a:r>
          </a:p>
          <a:p>
            <a:pPr marL="228600" indent="-228600">
              <a:lnSpc>
                <a:spcPct val="90000"/>
              </a:lnSpc>
              <a:buClr>
                <a:schemeClr val="tx2"/>
              </a:buClr>
              <a:buSzPct val="90000"/>
              <a:buFontTx/>
              <a:buBlip>
                <a:blip r:embed="rId3"/>
              </a:buBlip>
            </a:pPr>
            <a:r>
              <a:rPr lang="en-US" sz="900" dirty="0" smtClean="0">
                <a:solidFill>
                  <a:srgbClr val="084572"/>
                </a:solidFill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baseline="30000" dirty="0" smtClean="0">
                <a:solidFill>
                  <a:srgbClr val="084572"/>
                </a:solidFill>
                <a:ea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900" dirty="0" smtClean="0">
                <a:solidFill>
                  <a:srgbClr val="084572"/>
                </a:solidFill>
                <a:ea typeface="Arial" panose="020B0604020202020204" pitchFamily="34" charset="0"/>
                <a:cs typeface="Arial" panose="020B0604020202020204" pitchFamily="34" charset="0"/>
              </a:rPr>
              <a:t>Countdown to 2015 – Fulfilling the Health Agenda for Women and Children – The 2014 Report </a:t>
            </a:r>
            <a:endParaRPr lang="en-US" sz="900" dirty="0">
              <a:solidFill>
                <a:srgbClr val="084572"/>
              </a:solidFill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itle 3"/>
          <p:cNvSpPr txBox="1">
            <a:spLocks/>
          </p:cNvSpPr>
          <p:nvPr/>
        </p:nvSpPr>
        <p:spPr bwMode="auto">
          <a:xfrm>
            <a:off x="748862" y="415593"/>
            <a:ext cx="5623946" cy="4132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 b="0" i="0" spc="-150">
                <a:solidFill>
                  <a:srgbClr val="313A40"/>
                </a:solidFill>
                <a:latin typeface="Franklin Gothic Medium Regular" charset="0"/>
                <a:ea typeface="Franklin Gothic Medium Regular" charset="0"/>
                <a:cs typeface="Franklin Gothic Medium Regular" charset="0"/>
              </a:defRPr>
            </a:lvl1pPr>
          </a:lstStyle>
          <a:p>
            <a:r>
              <a:rPr lang="en-US" sz="3200" dirty="0" smtClean="0">
                <a:solidFill>
                  <a:schemeClr val="tx2"/>
                </a:solidFill>
              </a:rPr>
              <a:t>Focus on health sector targets</a:t>
            </a:r>
            <a:endParaRPr lang="en-US" sz="3200" dirty="0">
              <a:solidFill>
                <a:schemeClr val="tx2"/>
              </a:solidFill>
            </a:endParaRPr>
          </a:p>
        </p:txBody>
      </p:sp>
      <p:sp>
        <p:nvSpPr>
          <p:cNvPr id="35" name="Oval 34"/>
          <p:cNvSpPr/>
          <p:nvPr/>
        </p:nvSpPr>
        <p:spPr>
          <a:xfrm>
            <a:off x="317245" y="256903"/>
            <a:ext cx="274320" cy="2743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36569" y="1314129"/>
            <a:ext cx="3697233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eaLnBrk="0" fontAlgn="base" hangingPunct="0">
              <a:spcAft>
                <a:spcPct val="0"/>
              </a:spcAft>
              <a:defRPr sz="1400" b="1" kern="0">
                <a:solidFill>
                  <a:srgbClr val="002776">
                    <a:lumMod val="50000"/>
                  </a:srgbClr>
                </a:solidFill>
                <a:cs typeface="Arial" panose="020B0604020202020204" pitchFamily="34" charset="0"/>
              </a:defRPr>
            </a:lvl1pPr>
          </a:lstStyle>
          <a:p>
            <a:r>
              <a:rPr lang="en-US" dirty="0"/>
              <a:t>Illustration of </a:t>
            </a:r>
            <a:r>
              <a:rPr lang="en-US" dirty="0" smtClean="0"/>
              <a:t>Impact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4585801" y="1314129"/>
            <a:ext cx="3697233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eaLnBrk="0" fontAlgn="base" hangingPunct="0">
              <a:spcAft>
                <a:spcPct val="0"/>
              </a:spcAft>
              <a:defRPr sz="1400" b="1" kern="0">
                <a:solidFill>
                  <a:srgbClr val="002776">
                    <a:lumMod val="50000"/>
                  </a:srgbClr>
                </a:solidFill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Implementing this approach</a:t>
            </a:r>
            <a:endParaRPr lang="en-US" dirty="0"/>
          </a:p>
        </p:txBody>
      </p:sp>
      <p:cxnSp>
        <p:nvCxnSpPr>
          <p:cNvPr id="39" name="Straight Connector 38"/>
          <p:cNvCxnSpPr/>
          <p:nvPr/>
        </p:nvCxnSpPr>
        <p:spPr bwMode="auto">
          <a:xfrm flipH="1">
            <a:off x="365760" y="1591293"/>
            <a:ext cx="8412480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33000" t="60463" r="36500" b="10702"/>
          <a:stretch/>
        </p:blipFill>
        <p:spPr>
          <a:xfrm>
            <a:off x="804927" y="3358257"/>
            <a:ext cx="3321383" cy="1267576"/>
          </a:xfrm>
          <a:prstGeom prst="rect">
            <a:avLst/>
          </a:prstGeom>
        </p:spPr>
      </p:pic>
      <p:cxnSp>
        <p:nvCxnSpPr>
          <p:cNvPr id="42" name="Straight Connector 41"/>
          <p:cNvCxnSpPr/>
          <p:nvPr/>
        </p:nvCxnSpPr>
        <p:spPr bwMode="auto">
          <a:xfrm>
            <a:off x="4572000" y="1591293"/>
            <a:ext cx="0" cy="4620998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pic>
        <p:nvPicPr>
          <p:cNvPr id="43" name="Picture 42"/>
          <p:cNvPicPr>
            <a:picLocks noChangeAspect="1"/>
          </p:cNvPicPr>
          <p:nvPr/>
        </p:nvPicPr>
        <p:blipFill rotWithShape="1">
          <a:blip r:embed="rId4"/>
          <a:srcRect l="63438" t="60463" r="6330" b="10702"/>
          <a:stretch/>
        </p:blipFill>
        <p:spPr>
          <a:xfrm>
            <a:off x="748862" y="4911133"/>
            <a:ext cx="3377448" cy="1267576"/>
          </a:xfrm>
          <a:prstGeom prst="rect">
            <a:avLst/>
          </a:prstGeom>
        </p:spPr>
      </p:pic>
      <p:sp>
        <p:nvSpPr>
          <p:cNvPr id="44" name="Rounded Rectangle 43"/>
          <p:cNvSpPr/>
          <p:nvPr/>
        </p:nvSpPr>
        <p:spPr bwMode="auto">
          <a:xfrm>
            <a:off x="1140809" y="3121863"/>
            <a:ext cx="2649618" cy="18777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6800" tIns="46800" rIns="468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U5 </a:t>
            </a:r>
            <a:r>
              <a:rPr kumimoji="0" lang="en-US" sz="1200" b="1" u="none" strike="noStrike" kern="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mortality</a:t>
            </a:r>
            <a:r>
              <a:rPr kumimoji="0" lang="en-US" sz="1200" b="1" u="none" strike="noStrike" kern="0" cap="none" spc="0" normalizeH="0" baseline="3000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2</a:t>
            </a:r>
          </a:p>
        </p:txBody>
      </p:sp>
      <p:sp>
        <p:nvSpPr>
          <p:cNvPr id="45" name="Rounded Rectangle 44"/>
          <p:cNvSpPr/>
          <p:nvPr/>
        </p:nvSpPr>
        <p:spPr bwMode="auto">
          <a:xfrm>
            <a:off x="1140809" y="4694030"/>
            <a:ext cx="2649618" cy="18777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6800" tIns="46800" rIns="46800" bIns="46800" numCol="1" rtlCol="0" anchor="ctr" anchorCtr="0" compatLnSpc="1">
            <a:prstTxWarp prst="textNoShape">
              <a:avLst/>
            </a:prstTxWarp>
          </a:bodyPr>
          <a:lstStyle/>
          <a:p>
            <a:pPr lvl="0" algn="ctr">
              <a:defRPr/>
            </a:pPr>
            <a:r>
              <a:rPr kumimoji="0" lang="en-US" sz="1200" b="1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Maternal</a:t>
            </a:r>
            <a:r>
              <a:rPr kumimoji="0" lang="en-US" sz="1200" b="1" u="none" strike="noStrike" kern="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 mortality</a:t>
            </a:r>
            <a:r>
              <a:rPr lang="en-US" sz="1200" b="1" kern="0" baseline="30000" dirty="0">
                <a:solidFill>
                  <a:srgbClr val="FFFFFF"/>
                </a:solidFill>
              </a:rPr>
              <a:t>2</a:t>
            </a:r>
            <a:endParaRPr kumimoji="0" lang="en-US" sz="1200" b="1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46" name="Slide Number Placeholder 4"/>
          <p:cNvSpPr txBox="1">
            <a:spLocks/>
          </p:cNvSpPr>
          <p:nvPr/>
        </p:nvSpPr>
        <p:spPr>
          <a:xfrm>
            <a:off x="8789437" y="6396750"/>
            <a:ext cx="354562" cy="36293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 smtClean="0"/>
              <a:t>14</a:t>
            </a:r>
            <a:endParaRPr lang="en-US" sz="1100" dirty="0"/>
          </a:p>
        </p:txBody>
      </p:sp>
      <p:sp>
        <p:nvSpPr>
          <p:cNvPr id="17" name="TextBox 16"/>
          <p:cNvSpPr txBox="1"/>
          <p:nvPr/>
        </p:nvSpPr>
        <p:spPr>
          <a:xfrm>
            <a:off x="7358207" y="0"/>
            <a:ext cx="17933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  <a:t>Draft for consultation</a:t>
            </a:r>
            <a:endParaRPr lang="en-US" sz="14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253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442945" y="3937125"/>
            <a:ext cx="3810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Work with MOFP on macro-fiscal projections of TZ’s transition to lower middle income status and beyond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Model the funding implications of this change including transition timelines and projected changes in funding need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Prioritize budget advocacy to </a:t>
            </a:r>
            <a:r>
              <a:rPr lang="en-US" sz="1200" dirty="0" err="1" smtClean="0"/>
              <a:t>GoT</a:t>
            </a:r>
            <a:r>
              <a:rPr lang="en-US" sz="1200" dirty="0"/>
              <a:t> </a:t>
            </a:r>
            <a:r>
              <a:rPr lang="en-US" sz="1200" dirty="0" smtClean="0"/>
              <a:t>on the basis of these expected transitions and projected funding shortfalls for specific health interventions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FF000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 smtClean="0">
              <a:solidFill>
                <a:srgbClr val="FF000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FF0000"/>
              </a:solidFill>
            </a:endParaRPr>
          </a:p>
          <a:p>
            <a:endParaRPr lang="en-US" sz="1200" dirty="0"/>
          </a:p>
        </p:txBody>
      </p:sp>
      <p:sp>
        <p:nvSpPr>
          <p:cNvPr id="64" name="TextBox 63"/>
          <p:cNvSpPr txBox="1"/>
          <p:nvPr/>
        </p:nvSpPr>
        <p:spPr>
          <a:xfrm>
            <a:off x="4973824" y="3937125"/>
            <a:ext cx="383554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Needs can be well defined and time bound according to a transition strategy</a:t>
            </a:r>
          </a:p>
          <a:p>
            <a:r>
              <a:rPr lang="en-US" sz="1200" dirty="0"/>
              <a:t>Promotes consistent multi-year advocacy </a:t>
            </a:r>
          </a:p>
          <a:p>
            <a:r>
              <a:rPr lang="en-US" sz="1200" dirty="0"/>
              <a:t>D</a:t>
            </a:r>
            <a:r>
              <a:rPr lang="en-US" sz="1200" dirty="0" smtClean="0"/>
              <a:t>riven by multiple donors (GFATM, PEPFAR, GAVI etc.) and is a mandatory requirement of continued funding</a:t>
            </a:r>
          </a:p>
          <a:p>
            <a:r>
              <a:rPr lang="en-US" sz="1200" dirty="0"/>
              <a:t>L</a:t>
            </a:r>
            <a:r>
              <a:rPr lang="en-US" sz="1200" dirty="0" smtClean="0"/>
              <a:t>inked to a positive achievement (i.e. reaching a higher income status)</a:t>
            </a:r>
          </a:p>
          <a:p>
            <a:endParaRPr lang="en-US" sz="1200" dirty="0"/>
          </a:p>
          <a:p>
            <a:r>
              <a:rPr lang="en-US" sz="1200" dirty="0" smtClean="0"/>
              <a:t>Does not necessarily mobilize any new money</a:t>
            </a:r>
          </a:p>
          <a:p>
            <a:r>
              <a:rPr lang="en-US" sz="1200" dirty="0" smtClean="0"/>
              <a:t>Focused mostly on vertical programming (e.g. would not benefit SNHI pooling and sustainability)</a:t>
            </a:r>
          </a:p>
          <a:p>
            <a:r>
              <a:rPr lang="en-US" sz="1200" dirty="0" smtClean="0"/>
              <a:t>May not be priorities for all stakeholders</a:t>
            </a:r>
          </a:p>
          <a:p>
            <a:r>
              <a:rPr lang="en-US" sz="1200" dirty="0" smtClean="0"/>
              <a:t>Not linked to structural reforms</a:t>
            </a:r>
            <a:endParaRPr lang="en-US" sz="1200" dirty="0"/>
          </a:p>
        </p:txBody>
      </p:sp>
      <p:sp>
        <p:nvSpPr>
          <p:cNvPr id="65" name="Rectangle 64"/>
          <p:cNvSpPr/>
          <p:nvPr/>
        </p:nvSpPr>
        <p:spPr>
          <a:xfrm>
            <a:off x="4734006" y="3960093"/>
            <a:ext cx="21095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accent6"/>
                </a:solidFill>
                <a:sym typeface="Wingdings" panose="05000000000000000000" pitchFamily="2" charset="2"/>
              </a:rPr>
              <a:t></a:t>
            </a:r>
            <a:endParaRPr lang="en-US" sz="1400" b="1" dirty="0">
              <a:solidFill>
                <a:schemeClr val="accent6"/>
              </a:solidFill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4734006" y="4332627"/>
            <a:ext cx="21095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accent6"/>
                </a:solidFill>
                <a:sym typeface="Wingdings" panose="05000000000000000000" pitchFamily="2" charset="2"/>
              </a:rPr>
              <a:t></a:t>
            </a:r>
            <a:endParaRPr lang="en-US" sz="1400" b="1" dirty="0">
              <a:solidFill>
                <a:schemeClr val="accent6"/>
              </a:solidFill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4734006" y="5943929"/>
            <a:ext cx="21095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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4734006" y="5389963"/>
            <a:ext cx="21095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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4734006" y="5576550"/>
            <a:ext cx="21095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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4734006" y="4518893"/>
            <a:ext cx="21095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accent6"/>
                </a:solidFill>
                <a:sym typeface="Wingdings" panose="05000000000000000000" pitchFamily="2" charset="2"/>
              </a:rPr>
              <a:t></a:t>
            </a:r>
            <a:endParaRPr lang="en-US" sz="1400" b="1" dirty="0">
              <a:solidFill>
                <a:schemeClr val="accent6"/>
              </a:solidFill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4734006" y="4872403"/>
            <a:ext cx="21095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accent6"/>
                </a:solidFill>
                <a:sym typeface="Wingdings" panose="05000000000000000000" pitchFamily="2" charset="2"/>
              </a:rPr>
              <a:t></a:t>
            </a:r>
            <a:endParaRPr lang="en-US" sz="1400" b="1" dirty="0">
              <a:solidFill>
                <a:schemeClr val="accent6"/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4548593" y="3605515"/>
            <a:ext cx="3278145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eaLnBrk="0" fontAlgn="base" hangingPunct="0">
              <a:spcAft>
                <a:spcPct val="0"/>
              </a:spcAft>
              <a:defRPr sz="1400" b="1" kern="0">
                <a:solidFill>
                  <a:srgbClr val="002776">
                    <a:lumMod val="50000"/>
                  </a:srgbClr>
                </a:solidFill>
                <a:cs typeface="Arial" panose="020B0604020202020204" pitchFamily="34" charset="0"/>
              </a:defRPr>
            </a:lvl1pPr>
          </a:lstStyle>
          <a:p>
            <a:r>
              <a:rPr lang="en-US" dirty="0"/>
              <a:t>Pros and Cons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396884" y="3605515"/>
            <a:ext cx="3278145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algn="ctr" eaLnBrk="0" fontAlgn="base" hangingPunct="0">
              <a:spcAft>
                <a:spcPct val="0"/>
              </a:spcAft>
              <a:defRPr sz="1400" b="1" kern="0">
                <a:solidFill>
                  <a:srgbClr val="002776">
                    <a:lumMod val="50000"/>
                  </a:srgbClr>
                </a:solidFill>
                <a:cs typeface="Arial" panose="020B0604020202020204" pitchFamily="34" charset="0"/>
              </a:defRPr>
            </a:lvl1pPr>
          </a:lstStyle>
          <a:p>
            <a:pPr algn="l"/>
            <a:r>
              <a:rPr lang="en-US" dirty="0" smtClean="0"/>
              <a:t>Methods</a:t>
            </a:r>
            <a:endParaRPr lang="en-US" dirty="0"/>
          </a:p>
        </p:txBody>
      </p:sp>
      <p:cxnSp>
        <p:nvCxnSpPr>
          <p:cNvPr id="45" name="Straight Connector 44"/>
          <p:cNvCxnSpPr/>
          <p:nvPr/>
        </p:nvCxnSpPr>
        <p:spPr bwMode="auto">
          <a:xfrm flipH="1" flipV="1">
            <a:off x="396884" y="3870831"/>
            <a:ext cx="8412480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77" name="Straight Connector 76"/>
          <p:cNvCxnSpPr/>
          <p:nvPr/>
        </p:nvCxnSpPr>
        <p:spPr bwMode="auto">
          <a:xfrm flipH="1">
            <a:off x="4572000" y="3870008"/>
            <a:ext cx="1" cy="2543577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78" name="Rectangle 77"/>
          <p:cNvSpPr/>
          <p:nvPr/>
        </p:nvSpPr>
        <p:spPr>
          <a:xfrm>
            <a:off x="4734006" y="6126809"/>
            <a:ext cx="21095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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51" name="Rounded Rectangle 50"/>
          <p:cNvSpPr/>
          <p:nvPr/>
        </p:nvSpPr>
        <p:spPr bwMode="auto">
          <a:xfrm>
            <a:off x="369836" y="2235776"/>
            <a:ext cx="8404329" cy="1261311"/>
          </a:xfrm>
          <a:prstGeom prst="roundRect">
            <a:avLst/>
          </a:prstGeom>
          <a:solidFill>
            <a:schemeClr val="bg1"/>
          </a:solidFill>
          <a:ln w="76200" cap="flat" cmpd="sng" algn="ctr">
            <a:solidFill>
              <a:schemeClr val="accent1">
                <a:lumMod val="50000"/>
              </a:schemeClr>
            </a:solidFill>
            <a:prstDash val="solid"/>
          </a:ln>
          <a:effectLst/>
        </p:spPr>
        <p:txBody>
          <a:bodyPr lIns="45720" tIns="45720" rIns="45720" rtlCol="0" anchor="ctr"/>
          <a:lstStyle/>
          <a:p>
            <a:pPr defTabSz="957263">
              <a:spcBef>
                <a:spcPts val="400"/>
              </a:spcBef>
            </a:pPr>
            <a:endParaRPr lang="en-US" sz="1400" b="1" dirty="0" smtClean="0">
              <a:solidFill>
                <a:srgbClr val="002060"/>
              </a:solidFill>
              <a:latin typeface="+mj-lt"/>
              <a:cs typeface="Arial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2537153" y="2294084"/>
            <a:ext cx="62229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57263"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  <a:cs typeface="Arial" charset="0"/>
              </a:rPr>
              <a:t>S</a:t>
            </a:r>
            <a:r>
              <a:rPr lang="en-US" sz="1200" dirty="0" smtClean="0">
                <a:solidFill>
                  <a:srgbClr val="002060"/>
                </a:solidFill>
                <a:cs typeface="Arial" charset="0"/>
              </a:rPr>
              <a:t>ignificant; public funding must be mobilized to meet higher co-financing needs (though there could be limited impact on the total health budget given potential displacement effect)</a:t>
            </a:r>
            <a:endParaRPr lang="en-US" sz="1200" b="1" dirty="0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2522518" y="2741484"/>
            <a:ext cx="62229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57263"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  <a:cs typeface="Arial" charset="0"/>
              </a:rPr>
              <a:t>Multi year transition process, requires sustained effort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2537153" y="3032141"/>
            <a:ext cx="6222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57263">
              <a:spcBef>
                <a:spcPts val="400"/>
              </a:spcBef>
            </a:pPr>
            <a:r>
              <a:rPr lang="en-US" sz="1200" dirty="0" smtClean="0">
                <a:solidFill>
                  <a:srgbClr val="002060"/>
                </a:solidFill>
                <a:cs typeface="Arial" charset="0"/>
              </a:rPr>
              <a:t>Significant; Linked </a:t>
            </a:r>
            <a:r>
              <a:rPr lang="en-US" sz="1200" dirty="0">
                <a:solidFill>
                  <a:srgbClr val="002060"/>
                </a:solidFill>
                <a:cs typeface="Arial" charset="0"/>
              </a:rPr>
              <a:t>to broader economic progress and national developmental </a:t>
            </a:r>
            <a:r>
              <a:rPr lang="en-US" sz="1200" dirty="0" smtClean="0">
                <a:solidFill>
                  <a:srgbClr val="002060"/>
                </a:solidFill>
                <a:cs typeface="Arial" charset="0"/>
              </a:rPr>
              <a:t>vision as well as statutory requirements</a:t>
            </a:r>
            <a:endParaRPr lang="en-US" sz="1200" dirty="0">
              <a:solidFill>
                <a:srgbClr val="002060"/>
              </a:solidFill>
              <a:cs typeface="Arial" charset="0"/>
            </a:endParaRPr>
          </a:p>
        </p:txBody>
      </p:sp>
      <p:grpSp>
        <p:nvGrpSpPr>
          <p:cNvPr id="86" name="Group 85"/>
          <p:cNvGrpSpPr/>
          <p:nvPr/>
        </p:nvGrpSpPr>
        <p:grpSpPr>
          <a:xfrm>
            <a:off x="573055" y="1657586"/>
            <a:ext cx="7997890" cy="367799"/>
            <a:chOff x="480526" y="1333782"/>
            <a:chExt cx="7997890" cy="691604"/>
          </a:xfrm>
          <a:solidFill>
            <a:schemeClr val="tx2">
              <a:lumMod val="75000"/>
            </a:schemeClr>
          </a:solidFill>
        </p:grpSpPr>
        <p:sp>
          <p:nvSpPr>
            <p:cNvPr id="87" name="Rectangle 86"/>
            <p:cNvSpPr/>
            <p:nvPr/>
          </p:nvSpPr>
          <p:spPr>
            <a:xfrm>
              <a:off x="480526" y="1333782"/>
              <a:ext cx="2388637" cy="6916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/>
                <a:t>Statutory</a:t>
              </a:r>
              <a:endParaRPr lang="en-US" b="1" dirty="0"/>
            </a:p>
          </p:txBody>
        </p:sp>
        <p:sp>
          <p:nvSpPr>
            <p:cNvPr id="88" name="Rectangle 87"/>
            <p:cNvSpPr/>
            <p:nvPr/>
          </p:nvSpPr>
          <p:spPr>
            <a:xfrm>
              <a:off x="3285152" y="1333782"/>
              <a:ext cx="2388637" cy="6916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/>
                <a:t>Externally driven</a:t>
              </a:r>
              <a:endParaRPr lang="en-US" b="1" dirty="0"/>
            </a:p>
          </p:txBody>
        </p:sp>
        <p:sp>
          <p:nvSpPr>
            <p:cNvPr id="89" name="Rectangle 88"/>
            <p:cNvSpPr/>
            <p:nvPr/>
          </p:nvSpPr>
          <p:spPr>
            <a:xfrm>
              <a:off x="6089779" y="1333782"/>
              <a:ext cx="2388637" cy="6916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/>
                <a:t>Phased</a:t>
              </a:r>
              <a:endParaRPr lang="en-US" b="1" dirty="0"/>
            </a:p>
          </p:txBody>
        </p:sp>
      </p:grpSp>
      <p:sp>
        <p:nvSpPr>
          <p:cNvPr id="90" name="TextBox 89"/>
          <p:cNvSpPr txBox="1"/>
          <p:nvPr/>
        </p:nvSpPr>
        <p:spPr>
          <a:xfrm>
            <a:off x="336569" y="1314129"/>
            <a:ext cx="3697233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eaLnBrk="0" fontAlgn="base" hangingPunct="0">
              <a:spcAft>
                <a:spcPct val="0"/>
              </a:spcAft>
              <a:defRPr sz="1400" b="1" kern="0">
                <a:solidFill>
                  <a:srgbClr val="002776">
                    <a:lumMod val="50000"/>
                  </a:srgbClr>
                </a:solidFill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Key characteristics</a:t>
            </a:r>
            <a:endParaRPr lang="en-US" dirty="0"/>
          </a:p>
        </p:txBody>
      </p:sp>
      <p:cxnSp>
        <p:nvCxnSpPr>
          <p:cNvPr id="91" name="Straight Connector 90"/>
          <p:cNvCxnSpPr/>
          <p:nvPr/>
        </p:nvCxnSpPr>
        <p:spPr bwMode="auto">
          <a:xfrm flipH="1">
            <a:off x="315500" y="1591293"/>
            <a:ext cx="8412480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92" name="Title 3"/>
          <p:cNvSpPr txBox="1">
            <a:spLocks/>
          </p:cNvSpPr>
          <p:nvPr/>
        </p:nvSpPr>
        <p:spPr bwMode="auto">
          <a:xfrm>
            <a:off x="748862" y="415593"/>
            <a:ext cx="6081146" cy="4132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 b="0" i="0" spc="-150">
                <a:solidFill>
                  <a:srgbClr val="313A40"/>
                </a:solidFill>
                <a:latin typeface="Franklin Gothic Medium Regular" charset="0"/>
                <a:ea typeface="Franklin Gothic Medium Regular" charset="0"/>
                <a:cs typeface="Franklin Gothic Medium Regular" charset="0"/>
              </a:defRPr>
            </a:lvl1pPr>
          </a:lstStyle>
          <a:p>
            <a:r>
              <a:rPr lang="en-US" sz="3200" dirty="0" smtClean="0">
                <a:solidFill>
                  <a:schemeClr val="tx2"/>
                </a:solidFill>
              </a:rPr>
              <a:t>Meeting middle income commitments</a:t>
            </a:r>
            <a:endParaRPr lang="en-US" sz="3200" dirty="0">
              <a:solidFill>
                <a:schemeClr val="tx2"/>
              </a:solidFill>
            </a:endParaRPr>
          </a:p>
        </p:txBody>
      </p:sp>
      <p:sp>
        <p:nvSpPr>
          <p:cNvPr id="93" name="Oval 92"/>
          <p:cNvSpPr/>
          <p:nvPr/>
        </p:nvSpPr>
        <p:spPr>
          <a:xfrm>
            <a:off x="317245" y="256903"/>
            <a:ext cx="274320" cy="2743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3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94" name="Rectangle 93"/>
          <p:cNvSpPr/>
          <p:nvPr/>
        </p:nvSpPr>
        <p:spPr>
          <a:xfrm>
            <a:off x="3406980" y="2081870"/>
            <a:ext cx="2330040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eaLnBrk="0" fontAlgn="base" hangingPunct="0">
              <a:spcAft>
                <a:spcPct val="0"/>
              </a:spcAft>
              <a:defRPr/>
            </a:pPr>
            <a:r>
              <a:rPr lang="en-US" sz="1400" b="1" kern="0" dirty="0" smtClean="0">
                <a:solidFill>
                  <a:srgbClr val="002776">
                    <a:lumMod val="50000"/>
                  </a:srgbClr>
                </a:solidFill>
                <a:cs typeface="Arial" panose="020B0604020202020204" pitchFamily="34" charset="0"/>
              </a:rPr>
              <a:t>Assessment against criteria</a:t>
            </a:r>
            <a:endParaRPr lang="en-US" sz="1400" b="1" kern="0" dirty="0">
              <a:solidFill>
                <a:srgbClr val="002776">
                  <a:lumMod val="50000"/>
                </a:srgbClr>
              </a:solidFill>
              <a:cs typeface="Arial" panose="020B0604020202020204" pitchFamily="34" charset="0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355739" y="2371028"/>
            <a:ext cx="22247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Potential gain</a:t>
            </a:r>
            <a:endParaRPr lang="en-US" sz="1400" b="1" dirty="0"/>
          </a:p>
        </p:txBody>
      </p:sp>
      <p:sp>
        <p:nvSpPr>
          <p:cNvPr id="96" name="TextBox 95"/>
          <p:cNvSpPr txBox="1"/>
          <p:nvPr/>
        </p:nvSpPr>
        <p:spPr>
          <a:xfrm>
            <a:off x="383932" y="2726095"/>
            <a:ext cx="22247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Timeline / Effort</a:t>
            </a:r>
            <a:endParaRPr lang="en-US" sz="1400" b="1" dirty="0"/>
          </a:p>
        </p:txBody>
      </p:sp>
      <p:sp>
        <p:nvSpPr>
          <p:cNvPr id="97" name="TextBox 96"/>
          <p:cNvSpPr txBox="1"/>
          <p:nvPr/>
        </p:nvSpPr>
        <p:spPr>
          <a:xfrm>
            <a:off x="383932" y="3109085"/>
            <a:ext cx="22247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Appeal to MOFP</a:t>
            </a:r>
            <a:endParaRPr lang="en-US" sz="1400" b="1" dirty="0"/>
          </a:p>
        </p:txBody>
      </p:sp>
      <p:sp>
        <p:nvSpPr>
          <p:cNvPr id="98" name="Slide Number Placeholder 4"/>
          <p:cNvSpPr txBox="1">
            <a:spLocks/>
          </p:cNvSpPr>
          <p:nvPr/>
        </p:nvSpPr>
        <p:spPr>
          <a:xfrm>
            <a:off x="8789437" y="6396750"/>
            <a:ext cx="354562" cy="36293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 smtClean="0"/>
              <a:t>15</a:t>
            </a:r>
            <a:endParaRPr lang="en-US" sz="1100" dirty="0"/>
          </a:p>
        </p:txBody>
      </p:sp>
      <p:sp>
        <p:nvSpPr>
          <p:cNvPr id="34" name="TextBox 33"/>
          <p:cNvSpPr txBox="1"/>
          <p:nvPr/>
        </p:nvSpPr>
        <p:spPr>
          <a:xfrm>
            <a:off x="7358207" y="0"/>
            <a:ext cx="17933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  <a:t>Draft for consultation</a:t>
            </a:r>
            <a:endParaRPr lang="en-US" sz="14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4290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49"/>
          <p:cNvSpPr txBox="1"/>
          <p:nvPr/>
        </p:nvSpPr>
        <p:spPr>
          <a:xfrm>
            <a:off x="336569" y="1314129"/>
            <a:ext cx="3697233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eaLnBrk="0" fontAlgn="base" hangingPunct="0">
              <a:spcAft>
                <a:spcPct val="0"/>
              </a:spcAft>
              <a:defRPr sz="1400" b="1" kern="0">
                <a:solidFill>
                  <a:srgbClr val="002776">
                    <a:lumMod val="50000"/>
                  </a:srgbClr>
                </a:solidFill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Implementing this approach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65760" y="1664081"/>
            <a:ext cx="830793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Examine scenarios of how and when Tanzania reaches middle income status - </a:t>
            </a:r>
            <a:r>
              <a:rPr lang="en-US" sz="1200" dirty="0"/>
              <a:t> </a:t>
            </a:r>
            <a:r>
              <a:rPr lang="en-US" sz="1200" dirty="0" smtClean="0"/>
              <a:t>development of a phased implementation plan to achieve various policy, budgetary and operational targets will be required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 smtClean="0"/>
          </a:p>
          <a:p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 smtClean="0"/>
          </a:p>
          <a:p>
            <a:pPr lvl="2"/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Explore </a:t>
            </a:r>
            <a:r>
              <a:rPr lang="en-US" sz="1200" dirty="0"/>
              <a:t>intermediate financing </a:t>
            </a:r>
            <a:r>
              <a:rPr lang="en-US" sz="1200" dirty="0" smtClean="0"/>
              <a:t>mechanisms (including loans and guarantees) to </a:t>
            </a:r>
            <a:r>
              <a:rPr lang="en-US" sz="1200" dirty="0"/>
              <a:t>bridge the funding gap in the short </a:t>
            </a:r>
            <a:r>
              <a:rPr lang="en-US" sz="1200" dirty="0" smtClean="0"/>
              <a:t>term; develop </a:t>
            </a:r>
            <a:r>
              <a:rPr lang="en-US" sz="1200" dirty="0"/>
              <a:t>longer term financing strategies to increase the sustainable domestic funding of the health sector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/>
          </a:p>
        </p:txBody>
      </p:sp>
      <p:sp>
        <p:nvSpPr>
          <p:cNvPr id="16" name="Title 3"/>
          <p:cNvSpPr txBox="1">
            <a:spLocks/>
          </p:cNvSpPr>
          <p:nvPr/>
        </p:nvSpPr>
        <p:spPr bwMode="auto">
          <a:xfrm>
            <a:off x="748862" y="415593"/>
            <a:ext cx="5623946" cy="4132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 b="0" i="0" spc="-150">
                <a:solidFill>
                  <a:srgbClr val="313A40"/>
                </a:solidFill>
                <a:latin typeface="Franklin Gothic Medium Regular" charset="0"/>
                <a:ea typeface="Franklin Gothic Medium Regular" charset="0"/>
                <a:cs typeface="Franklin Gothic Medium Regular" charset="0"/>
              </a:defRPr>
            </a:lvl1pPr>
          </a:lstStyle>
          <a:p>
            <a:r>
              <a:rPr lang="en-US" sz="3200" dirty="0" smtClean="0">
                <a:solidFill>
                  <a:schemeClr val="tx2"/>
                </a:solidFill>
              </a:rPr>
              <a:t>Meeting middle income commitments</a:t>
            </a:r>
            <a:endParaRPr lang="en-US" sz="3200" dirty="0">
              <a:solidFill>
                <a:schemeClr val="tx2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317245" y="256903"/>
            <a:ext cx="274320" cy="2743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3</a:t>
            </a:r>
            <a:endParaRPr lang="en-US" sz="1600" b="1" dirty="0">
              <a:solidFill>
                <a:schemeClr val="tx1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556056" y="2157213"/>
            <a:ext cx="8042775" cy="3506687"/>
            <a:chOff x="637263" y="1972151"/>
            <a:chExt cx="8042775" cy="3506687"/>
          </a:xfrm>
        </p:grpSpPr>
        <p:graphicFrame>
          <p:nvGraphicFramePr>
            <p:cNvPr id="18" name="Diagram 17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870658784"/>
                </p:ext>
              </p:extLst>
            </p:nvPr>
          </p:nvGraphicFramePr>
          <p:xfrm>
            <a:off x="2554076" y="1972151"/>
            <a:ext cx="4203725" cy="350668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6" name="Rounded Rectangle 5"/>
            <p:cNvSpPr/>
            <p:nvPr/>
          </p:nvSpPr>
          <p:spPr>
            <a:xfrm>
              <a:off x="637263" y="2109783"/>
              <a:ext cx="2912215" cy="1556918"/>
            </a:xfrm>
            <a:prstGeom prst="roundRect">
              <a:avLst/>
            </a:prstGeom>
            <a:noFill/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en-GB" sz="1300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</a:rPr>
                <a:t>Multi-partner external assessments </a:t>
              </a:r>
            </a:p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en-GB" sz="1300" dirty="0" smtClean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</a:rPr>
                <a:t>Areas:</a:t>
              </a:r>
            </a:p>
            <a:p>
              <a:pPr marL="628650" lvl="1" indent="-171450">
                <a:buFont typeface="Arial" panose="020B0604020202020204" pitchFamily="34" charset="0"/>
                <a:buChar char="•"/>
              </a:pPr>
              <a:r>
                <a:rPr lang="en-GB" sz="1300" dirty="0" smtClean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</a:rPr>
                <a:t>Program performance</a:t>
              </a:r>
            </a:p>
            <a:p>
              <a:pPr marL="628650" lvl="1" indent="-171450">
                <a:buFont typeface="Arial" panose="020B0604020202020204" pitchFamily="34" charset="0"/>
                <a:buChar char="•"/>
              </a:pPr>
              <a:r>
                <a:rPr lang="en-GB" sz="1300" dirty="0" smtClean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</a:rPr>
                <a:t>Institutional capacity</a:t>
              </a:r>
            </a:p>
            <a:p>
              <a:pPr marL="628650" lvl="1" indent="-171450">
                <a:buFont typeface="Arial" panose="020B0604020202020204" pitchFamily="34" charset="0"/>
                <a:buChar char="•"/>
              </a:pPr>
              <a:r>
                <a:rPr lang="en-GB" sz="1300" dirty="0" smtClean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</a:rPr>
                <a:t>Financial sustainability</a:t>
              </a:r>
            </a:p>
            <a:p>
              <a:pPr marL="628650" lvl="1" indent="-171450">
                <a:buFont typeface="Arial" panose="020B0604020202020204" pitchFamily="34" charset="0"/>
                <a:buChar char="•"/>
              </a:pPr>
              <a:r>
                <a:rPr lang="en-GB" sz="1300" dirty="0" smtClean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</a:rPr>
                <a:t>Alignment with HSS priorities</a:t>
              </a:r>
              <a:endParaRPr lang="en-GB" sz="13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</a:endParaRPr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637263" y="3774260"/>
              <a:ext cx="2912215" cy="1556918"/>
            </a:xfrm>
            <a:prstGeom prst="roundRect">
              <a:avLst/>
            </a:prstGeom>
            <a:noFill/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en-GB" sz="1300" dirty="0" smtClean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</a:rPr>
                <a:t>Recurrent </a:t>
              </a:r>
              <a:r>
                <a:rPr lang="en-GB" sz="1300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</a:rPr>
                <a:t>r</a:t>
              </a:r>
              <a:r>
                <a:rPr lang="en-GB" sz="1300" dirty="0" smtClean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</a:rPr>
                <a:t>eport </a:t>
              </a:r>
              <a:r>
                <a:rPr lang="en-GB" sz="1300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</a:rPr>
                <a:t>of  plan implementation</a:t>
              </a:r>
            </a:p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en-GB" sz="1300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</a:rPr>
                <a:t>J</a:t>
              </a:r>
              <a:r>
                <a:rPr lang="en-GB" sz="1300" dirty="0" smtClean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</a:rPr>
                <a:t>oint </a:t>
              </a:r>
              <a:r>
                <a:rPr lang="en-GB" sz="1300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</a:rPr>
                <a:t>appraisal of strategies and their implementation</a:t>
              </a:r>
            </a:p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en-GB" sz="1300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</a:rPr>
                <a:t>Post-transition appraisal of transition process and future needs </a:t>
              </a:r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5767823" y="2109783"/>
              <a:ext cx="2912215" cy="1556918"/>
            </a:xfrm>
            <a:prstGeom prst="roundRect">
              <a:avLst/>
            </a:prstGeom>
            <a:noFill/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en-GB" sz="1300" dirty="0" smtClean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</a:rPr>
                <a:t>Actions </a:t>
              </a:r>
              <a:r>
                <a:rPr lang="en-GB" sz="1300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</a:rPr>
                <a:t>with assigned responsible parties and timelines</a:t>
              </a:r>
            </a:p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en-GB" sz="1300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</a:rPr>
                <a:t>Costed activities, and technical assistance needs identified</a:t>
              </a:r>
            </a:p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en-US" sz="1300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</a:rPr>
                <a:t>Holistic plan that takes into account all </a:t>
              </a:r>
              <a:r>
                <a:rPr lang="en-US" sz="1300" dirty="0" smtClean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</a:rPr>
                <a:t>external funding </a:t>
              </a:r>
              <a:r>
                <a:rPr lang="en-US" sz="1300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</a:rPr>
                <a:t>support</a:t>
              </a:r>
              <a:endParaRPr lang="en-GB" sz="13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</a:endParaRPr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5767823" y="3769179"/>
              <a:ext cx="2912215" cy="1556918"/>
            </a:xfrm>
            <a:prstGeom prst="roundRect">
              <a:avLst/>
            </a:prstGeom>
            <a:noFill/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/>
              <a:r>
                <a:rPr lang="en-GB" sz="1300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</a:rPr>
                <a:t>Support to be provided </a:t>
              </a:r>
              <a:r>
                <a:rPr lang="en-GB" sz="1300" dirty="0" smtClean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</a:rPr>
                <a:t>through:</a:t>
              </a:r>
            </a:p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en-GB" sz="1300" dirty="0" smtClean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</a:rPr>
                <a:t>Technical Assistance</a:t>
              </a:r>
            </a:p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en-US" sz="1300" dirty="0" smtClean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</a:rPr>
                <a:t>Implementing partners</a:t>
              </a:r>
              <a:endParaRPr lang="en-GB" sz="13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</a:endParaRPr>
            </a:p>
          </p:txBody>
        </p:sp>
      </p:grpSp>
      <p:cxnSp>
        <p:nvCxnSpPr>
          <p:cNvPr id="31" name="Straight Connector 30"/>
          <p:cNvCxnSpPr/>
          <p:nvPr/>
        </p:nvCxnSpPr>
        <p:spPr bwMode="auto">
          <a:xfrm flipH="1">
            <a:off x="315500" y="1591293"/>
            <a:ext cx="8412480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33" name="Slide Number Placeholder 4"/>
          <p:cNvSpPr txBox="1">
            <a:spLocks/>
          </p:cNvSpPr>
          <p:nvPr/>
        </p:nvSpPr>
        <p:spPr>
          <a:xfrm>
            <a:off x="8789437" y="6396750"/>
            <a:ext cx="354562" cy="36293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 smtClean="0"/>
              <a:t>16</a:t>
            </a:r>
            <a:endParaRPr lang="en-US" sz="1100" dirty="0"/>
          </a:p>
        </p:txBody>
      </p:sp>
      <p:sp>
        <p:nvSpPr>
          <p:cNvPr id="34" name="Rectangle 33"/>
          <p:cNvSpPr/>
          <p:nvPr/>
        </p:nvSpPr>
        <p:spPr>
          <a:xfrm>
            <a:off x="91440" y="6212291"/>
            <a:ext cx="8582253" cy="41066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pPr marL="228600" indent="-228600">
              <a:lnSpc>
                <a:spcPct val="90000"/>
              </a:lnSpc>
              <a:buClr>
                <a:schemeClr val="tx2"/>
              </a:buClr>
              <a:buSzPct val="90000"/>
              <a:buBlip>
                <a:blip r:embed="rId8"/>
              </a:buBlip>
            </a:pPr>
            <a:r>
              <a:rPr lang="en-US" sz="900" baseline="30000" dirty="0" smtClean="0">
                <a:solidFill>
                  <a:srgbClr val="084572"/>
                </a:solidFill>
                <a:ea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900" dirty="0" smtClean="0">
                <a:solidFill>
                  <a:srgbClr val="084572"/>
                </a:solidFill>
                <a:ea typeface="Arial" panose="020B0604020202020204" pitchFamily="34" charset="0"/>
                <a:cs typeface="Arial" panose="020B0604020202020204" pitchFamily="34" charset="0"/>
              </a:rPr>
              <a:t>Graphic adapted from GAVI WHO Consultation Orientation, Slide 25, June 2016</a:t>
            </a:r>
            <a:endParaRPr lang="en-US" sz="900" dirty="0">
              <a:solidFill>
                <a:srgbClr val="084572"/>
              </a:solidFill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501433" y="5594363"/>
            <a:ext cx="41411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 smtClean="0"/>
              <a:t>Comprehensive engagement approach to transition</a:t>
            </a:r>
            <a:r>
              <a:rPr lang="en-US" sz="1400" b="1" i="1" baseline="30000" dirty="0" smtClean="0"/>
              <a:t>1</a:t>
            </a:r>
            <a:endParaRPr lang="en-US" sz="1400" b="1" i="1" baseline="30000" dirty="0"/>
          </a:p>
        </p:txBody>
      </p:sp>
      <p:sp>
        <p:nvSpPr>
          <p:cNvPr id="20" name="TextBox 19"/>
          <p:cNvSpPr txBox="1"/>
          <p:nvPr/>
        </p:nvSpPr>
        <p:spPr>
          <a:xfrm>
            <a:off x="7358207" y="0"/>
            <a:ext cx="17933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  <a:t>Draft for consultation</a:t>
            </a:r>
            <a:endParaRPr lang="en-US" sz="14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5048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442945" y="3937125"/>
            <a:ext cx="3810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Build investment cases for health interventions showing multi-sectoral benefits, for example, link;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/>
          </a:p>
          <a:p>
            <a:pPr lvl="1" indent="-171450">
              <a:buFont typeface="Arial" panose="020B0604020202020204" pitchFamily="34" charset="0"/>
              <a:buChar char="•"/>
            </a:pPr>
            <a:r>
              <a:rPr lang="en-US" sz="1200" dirty="0"/>
              <a:t>I</a:t>
            </a:r>
            <a:r>
              <a:rPr lang="en-US" sz="1200" dirty="0" smtClean="0"/>
              <a:t>mproved nutrition/child health to better education attainment</a:t>
            </a:r>
          </a:p>
          <a:p>
            <a:pPr lvl="1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HRH investments to economic growth</a:t>
            </a:r>
          </a:p>
          <a:p>
            <a:pPr lvl="1" indent="-171450">
              <a:buFont typeface="Arial" panose="020B0604020202020204" pitchFamily="34" charset="0"/>
              <a:buChar char="•"/>
            </a:pPr>
            <a:r>
              <a:rPr lang="en-US" sz="1200" dirty="0"/>
              <a:t>I</a:t>
            </a:r>
            <a:r>
              <a:rPr lang="en-US" sz="1200" dirty="0" smtClean="0"/>
              <a:t>mproved access to increased labor productivity</a:t>
            </a:r>
          </a:p>
          <a:p>
            <a:pPr lvl="1"/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H</a:t>
            </a:r>
            <a:r>
              <a:rPr lang="en-US" sz="1200" dirty="0" smtClean="0"/>
              <a:t>ighlight where health sector budget execution and service delivery capabilities outperform relative to other sectors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Prioritize budget advocacy to </a:t>
            </a:r>
            <a:r>
              <a:rPr lang="en-US" sz="1200" dirty="0" err="1"/>
              <a:t>GoT</a:t>
            </a:r>
            <a:r>
              <a:rPr lang="en-US" sz="1200" dirty="0"/>
              <a:t> on the basis </a:t>
            </a:r>
            <a:r>
              <a:rPr lang="en-US" sz="1200" dirty="0" smtClean="0"/>
              <a:t>of economic returns and multi-sectoral benefits</a:t>
            </a:r>
            <a:endParaRPr lang="en-US" sz="1200" dirty="0"/>
          </a:p>
        </p:txBody>
      </p:sp>
      <p:sp>
        <p:nvSpPr>
          <p:cNvPr id="64" name="TextBox 63"/>
          <p:cNvSpPr txBox="1"/>
          <p:nvPr/>
        </p:nvSpPr>
        <p:spPr>
          <a:xfrm>
            <a:off x="4973824" y="3937125"/>
            <a:ext cx="398734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Highlights health’s relative contribution to GDP and other sectors – reframes as an investment not an expense</a:t>
            </a:r>
          </a:p>
          <a:p>
            <a:r>
              <a:rPr lang="en-US" sz="1200" dirty="0" smtClean="0"/>
              <a:t>Links specific interventions or health areas to broader developmental outcomes</a:t>
            </a:r>
          </a:p>
          <a:p>
            <a:r>
              <a:rPr lang="en-US" sz="1200" dirty="0" smtClean="0"/>
              <a:t>Conveys advocacy in MOFP language (e.g. impact on GDP per capita, return on investment)</a:t>
            </a:r>
          </a:p>
          <a:p>
            <a:r>
              <a:rPr lang="en-US" sz="1200" dirty="0" smtClean="0"/>
              <a:t>Provides a new rationale </a:t>
            </a:r>
            <a:r>
              <a:rPr lang="en-US" sz="1200" dirty="0"/>
              <a:t>for increasing investment on highly effective health interventions</a:t>
            </a:r>
            <a:endParaRPr lang="en-US" sz="1200" dirty="0" smtClean="0"/>
          </a:p>
          <a:p>
            <a:endParaRPr lang="en-US" sz="1200" dirty="0"/>
          </a:p>
          <a:p>
            <a:r>
              <a:rPr lang="en-US" sz="1200" dirty="0" smtClean="0"/>
              <a:t>Theoretical and limited evidence base (beyond concepts)</a:t>
            </a:r>
          </a:p>
          <a:p>
            <a:r>
              <a:rPr lang="en-US" sz="1200" dirty="0" smtClean="0"/>
              <a:t>Could be politically sensitive if it portrays other sectors negatively</a:t>
            </a:r>
          </a:p>
          <a:p>
            <a:r>
              <a:rPr lang="en-US" sz="1200" dirty="0" smtClean="0"/>
              <a:t>Requires significant analytical capacity and financial fluency among stakeholders and the MOH </a:t>
            </a:r>
          </a:p>
        </p:txBody>
      </p:sp>
      <p:sp>
        <p:nvSpPr>
          <p:cNvPr id="65" name="Rectangle 64"/>
          <p:cNvSpPr/>
          <p:nvPr/>
        </p:nvSpPr>
        <p:spPr>
          <a:xfrm>
            <a:off x="4739086" y="3980413"/>
            <a:ext cx="21095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accent6"/>
                </a:solidFill>
                <a:sym typeface="Wingdings" panose="05000000000000000000" pitchFamily="2" charset="2"/>
              </a:rPr>
              <a:t></a:t>
            </a:r>
            <a:endParaRPr lang="en-US" sz="1400" b="1" dirty="0">
              <a:solidFill>
                <a:schemeClr val="accent6"/>
              </a:solidFill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4739086" y="4318113"/>
            <a:ext cx="21095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accent6"/>
                </a:solidFill>
                <a:sym typeface="Wingdings" panose="05000000000000000000" pitchFamily="2" charset="2"/>
              </a:rPr>
              <a:t></a:t>
            </a:r>
            <a:endParaRPr lang="en-US" sz="1400" b="1" dirty="0">
              <a:solidFill>
                <a:schemeClr val="accent6"/>
              </a:solidFill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4739086" y="5545339"/>
            <a:ext cx="21095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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4739086" y="5751369"/>
            <a:ext cx="21095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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4739086" y="6092535"/>
            <a:ext cx="21095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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4739086" y="4677099"/>
            <a:ext cx="21095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accent6"/>
                </a:solidFill>
                <a:sym typeface="Wingdings" panose="05000000000000000000" pitchFamily="2" charset="2"/>
              </a:rPr>
              <a:t></a:t>
            </a:r>
            <a:endParaRPr lang="en-US" sz="1400" b="1" dirty="0">
              <a:solidFill>
                <a:schemeClr val="accent6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48593" y="3605515"/>
            <a:ext cx="3278145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eaLnBrk="0" fontAlgn="base" hangingPunct="0">
              <a:spcAft>
                <a:spcPct val="0"/>
              </a:spcAft>
              <a:defRPr sz="1400" b="1" kern="0">
                <a:solidFill>
                  <a:srgbClr val="002776">
                    <a:lumMod val="50000"/>
                  </a:srgbClr>
                </a:solidFill>
                <a:cs typeface="Arial" panose="020B0604020202020204" pitchFamily="34" charset="0"/>
              </a:defRPr>
            </a:lvl1pPr>
          </a:lstStyle>
          <a:p>
            <a:r>
              <a:rPr lang="en-US" dirty="0"/>
              <a:t>Pros and Cons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396884" y="3605515"/>
            <a:ext cx="3278145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algn="ctr" eaLnBrk="0" fontAlgn="base" hangingPunct="0">
              <a:spcAft>
                <a:spcPct val="0"/>
              </a:spcAft>
              <a:defRPr sz="1400" b="1" kern="0">
                <a:solidFill>
                  <a:srgbClr val="002776">
                    <a:lumMod val="50000"/>
                  </a:srgbClr>
                </a:solidFill>
                <a:cs typeface="Arial" panose="020B0604020202020204" pitchFamily="34" charset="0"/>
              </a:defRPr>
            </a:lvl1pPr>
          </a:lstStyle>
          <a:p>
            <a:pPr algn="l"/>
            <a:r>
              <a:rPr lang="en-US" dirty="0" smtClean="0"/>
              <a:t>Methods</a:t>
            </a:r>
            <a:endParaRPr lang="en-US" dirty="0"/>
          </a:p>
        </p:txBody>
      </p:sp>
      <p:cxnSp>
        <p:nvCxnSpPr>
          <p:cNvPr id="45" name="Straight Connector 44"/>
          <p:cNvCxnSpPr/>
          <p:nvPr/>
        </p:nvCxnSpPr>
        <p:spPr bwMode="auto">
          <a:xfrm flipH="1" flipV="1">
            <a:off x="396884" y="3870831"/>
            <a:ext cx="8412480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71" name="Straight Connector 70"/>
          <p:cNvCxnSpPr/>
          <p:nvPr/>
        </p:nvCxnSpPr>
        <p:spPr bwMode="auto">
          <a:xfrm flipH="1">
            <a:off x="4572000" y="3870008"/>
            <a:ext cx="1" cy="2543577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72" name="Rectangle 71"/>
          <p:cNvSpPr/>
          <p:nvPr/>
        </p:nvSpPr>
        <p:spPr>
          <a:xfrm>
            <a:off x="4739086" y="5022539"/>
            <a:ext cx="21095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accent6"/>
                </a:solidFill>
                <a:sym typeface="Wingdings" panose="05000000000000000000" pitchFamily="2" charset="2"/>
              </a:rPr>
              <a:t></a:t>
            </a:r>
            <a:endParaRPr lang="en-US" sz="1400" b="1" dirty="0">
              <a:solidFill>
                <a:schemeClr val="accent6"/>
              </a:solidFill>
            </a:endParaRPr>
          </a:p>
        </p:txBody>
      </p:sp>
      <p:sp>
        <p:nvSpPr>
          <p:cNvPr id="63" name="Title 3"/>
          <p:cNvSpPr txBox="1">
            <a:spLocks/>
          </p:cNvSpPr>
          <p:nvPr/>
        </p:nvSpPr>
        <p:spPr bwMode="auto">
          <a:xfrm>
            <a:off x="748862" y="415593"/>
            <a:ext cx="5623946" cy="4132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 b="0" i="0" spc="-150">
                <a:solidFill>
                  <a:srgbClr val="313A40"/>
                </a:solidFill>
                <a:latin typeface="Franklin Gothic Medium Regular" charset="0"/>
                <a:ea typeface="Franklin Gothic Medium Regular" charset="0"/>
                <a:cs typeface="Franklin Gothic Medium Regular" charset="0"/>
              </a:defRPr>
            </a:lvl1pPr>
          </a:lstStyle>
          <a:p>
            <a:r>
              <a:rPr lang="en-US" sz="3200" dirty="0" smtClean="0">
                <a:solidFill>
                  <a:schemeClr val="tx2"/>
                </a:solidFill>
              </a:rPr>
              <a:t>Health as an investment</a:t>
            </a:r>
            <a:endParaRPr lang="en-US" sz="3200" dirty="0">
              <a:solidFill>
                <a:schemeClr val="tx2"/>
              </a:solidFill>
            </a:endParaRPr>
          </a:p>
        </p:txBody>
      </p:sp>
      <p:sp>
        <p:nvSpPr>
          <p:cNvPr id="77" name="Oval 76"/>
          <p:cNvSpPr/>
          <p:nvPr/>
        </p:nvSpPr>
        <p:spPr>
          <a:xfrm>
            <a:off x="317245" y="256903"/>
            <a:ext cx="274320" cy="2743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4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78" name="Rounded Rectangle 77"/>
          <p:cNvSpPr/>
          <p:nvPr/>
        </p:nvSpPr>
        <p:spPr bwMode="auto">
          <a:xfrm>
            <a:off x="369836" y="2235776"/>
            <a:ext cx="8404329" cy="1261311"/>
          </a:xfrm>
          <a:prstGeom prst="roundRect">
            <a:avLst/>
          </a:prstGeom>
          <a:solidFill>
            <a:schemeClr val="bg1"/>
          </a:solidFill>
          <a:ln w="76200" cap="flat" cmpd="sng" algn="ctr">
            <a:solidFill>
              <a:schemeClr val="accent1">
                <a:lumMod val="50000"/>
              </a:schemeClr>
            </a:solidFill>
            <a:prstDash val="solid"/>
          </a:ln>
          <a:effectLst/>
        </p:spPr>
        <p:txBody>
          <a:bodyPr lIns="45720" tIns="45720" rIns="45720" rtlCol="0" anchor="ctr"/>
          <a:lstStyle/>
          <a:p>
            <a:pPr defTabSz="957263">
              <a:spcBef>
                <a:spcPts val="400"/>
              </a:spcBef>
            </a:pPr>
            <a:endParaRPr lang="en-US" sz="1400" b="1" dirty="0" smtClean="0">
              <a:solidFill>
                <a:srgbClr val="002060"/>
              </a:solidFill>
              <a:latin typeface="+mj-lt"/>
              <a:cs typeface="Arial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2537153" y="2312582"/>
            <a:ext cx="62229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57263"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  <a:cs typeface="Arial" charset="0"/>
              </a:rPr>
              <a:t>Significant; health is currently underfunded relative to other social </a:t>
            </a:r>
            <a:r>
              <a:rPr lang="en-US" sz="1200" dirty="0" smtClean="0">
                <a:solidFill>
                  <a:srgbClr val="002060"/>
                </a:solidFill>
                <a:cs typeface="Arial" charset="0"/>
              </a:rPr>
              <a:t>sectors and the empirical evidence that health is an investment is compelling</a:t>
            </a:r>
            <a:endParaRPr lang="en-US" sz="1200" b="1" dirty="0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2522518" y="2731068"/>
            <a:ext cx="62229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57263">
              <a:spcBef>
                <a:spcPts val="400"/>
              </a:spcBef>
            </a:pPr>
            <a:r>
              <a:rPr lang="en-US" sz="1200" dirty="0">
                <a:solidFill>
                  <a:srgbClr val="002060"/>
                </a:solidFill>
                <a:cs typeface="Arial" charset="0"/>
              </a:rPr>
              <a:t>Annual process due to fluctuations in </a:t>
            </a:r>
            <a:r>
              <a:rPr lang="en-US" sz="1200" dirty="0" smtClean="0">
                <a:solidFill>
                  <a:srgbClr val="002060"/>
                </a:solidFill>
                <a:cs typeface="Arial" charset="0"/>
              </a:rPr>
              <a:t>state of the economy (and consequently government revenues) </a:t>
            </a:r>
            <a:r>
              <a:rPr lang="en-US" sz="1200" dirty="0">
                <a:solidFill>
                  <a:srgbClr val="002060"/>
                </a:solidFill>
                <a:cs typeface="Arial" charset="0"/>
              </a:rPr>
              <a:t>and </a:t>
            </a:r>
            <a:r>
              <a:rPr lang="en-US" sz="1200" dirty="0" smtClean="0">
                <a:solidFill>
                  <a:srgbClr val="002060"/>
                </a:solidFill>
                <a:cs typeface="Arial" charset="0"/>
              </a:rPr>
              <a:t>competing MOFP priorities</a:t>
            </a:r>
            <a:endParaRPr lang="en-US" sz="1200" dirty="0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2537153" y="3159500"/>
            <a:ext cx="62229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57263">
              <a:spcBef>
                <a:spcPts val="400"/>
              </a:spcBef>
            </a:pPr>
            <a:r>
              <a:rPr lang="en-US" sz="1200" dirty="0" smtClean="0">
                <a:solidFill>
                  <a:srgbClr val="002060"/>
                </a:solidFill>
                <a:cs typeface="Arial" charset="0"/>
              </a:rPr>
              <a:t>Significant; Prioritizes demonstrating </a:t>
            </a:r>
            <a:r>
              <a:rPr lang="en-US" sz="1200" dirty="0">
                <a:solidFill>
                  <a:srgbClr val="002060"/>
                </a:solidFill>
                <a:cs typeface="Arial" charset="0"/>
              </a:rPr>
              <a:t>impact on other sectors and the </a:t>
            </a:r>
            <a:r>
              <a:rPr lang="en-US" sz="1200" dirty="0" smtClean="0">
                <a:solidFill>
                  <a:srgbClr val="002060"/>
                </a:solidFill>
                <a:cs typeface="Arial" charset="0"/>
              </a:rPr>
              <a:t>economy</a:t>
            </a:r>
            <a:endParaRPr lang="en-US" sz="1200" dirty="0">
              <a:solidFill>
                <a:srgbClr val="002060"/>
              </a:solidFill>
              <a:cs typeface="Arial" charset="0"/>
            </a:endParaRPr>
          </a:p>
        </p:txBody>
      </p:sp>
      <p:grpSp>
        <p:nvGrpSpPr>
          <p:cNvPr id="87" name="Group 86"/>
          <p:cNvGrpSpPr/>
          <p:nvPr/>
        </p:nvGrpSpPr>
        <p:grpSpPr>
          <a:xfrm>
            <a:off x="573055" y="1657586"/>
            <a:ext cx="7997890" cy="367799"/>
            <a:chOff x="480526" y="1333782"/>
            <a:chExt cx="7997890" cy="691604"/>
          </a:xfrm>
          <a:solidFill>
            <a:schemeClr val="tx2">
              <a:lumMod val="75000"/>
            </a:schemeClr>
          </a:solidFill>
        </p:grpSpPr>
        <p:sp>
          <p:nvSpPr>
            <p:cNvPr id="88" name="Rectangle 87"/>
            <p:cNvSpPr/>
            <p:nvPr/>
          </p:nvSpPr>
          <p:spPr>
            <a:xfrm>
              <a:off x="480526" y="1333782"/>
              <a:ext cx="2388637" cy="6916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/>
                <a:t>Economic</a:t>
              </a:r>
              <a:endParaRPr lang="en-US" b="1" dirty="0"/>
            </a:p>
          </p:txBody>
        </p:sp>
        <p:sp>
          <p:nvSpPr>
            <p:cNvPr id="89" name="Rectangle 88"/>
            <p:cNvSpPr/>
            <p:nvPr/>
          </p:nvSpPr>
          <p:spPr>
            <a:xfrm>
              <a:off x="3285152" y="1333782"/>
              <a:ext cx="2388637" cy="6916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/>
                <a:t>Multi-sectoral</a:t>
              </a:r>
              <a:endParaRPr lang="en-US" b="1" dirty="0"/>
            </a:p>
          </p:txBody>
        </p:sp>
        <p:sp>
          <p:nvSpPr>
            <p:cNvPr id="90" name="Rectangle 89"/>
            <p:cNvSpPr/>
            <p:nvPr/>
          </p:nvSpPr>
          <p:spPr>
            <a:xfrm>
              <a:off x="6089779" y="1333782"/>
              <a:ext cx="2388637" cy="6916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/>
                <a:t>Relative performance</a:t>
              </a:r>
              <a:endParaRPr lang="en-US" b="1" dirty="0"/>
            </a:p>
          </p:txBody>
        </p:sp>
      </p:grpSp>
      <p:sp>
        <p:nvSpPr>
          <p:cNvPr id="91" name="TextBox 90"/>
          <p:cNvSpPr txBox="1"/>
          <p:nvPr/>
        </p:nvSpPr>
        <p:spPr>
          <a:xfrm>
            <a:off x="336569" y="1314129"/>
            <a:ext cx="3697233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eaLnBrk="0" fontAlgn="base" hangingPunct="0">
              <a:spcAft>
                <a:spcPct val="0"/>
              </a:spcAft>
              <a:defRPr sz="1400" b="1" kern="0">
                <a:solidFill>
                  <a:srgbClr val="002776">
                    <a:lumMod val="50000"/>
                  </a:srgbClr>
                </a:solidFill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Key characteristics</a:t>
            </a:r>
            <a:endParaRPr lang="en-US" dirty="0"/>
          </a:p>
        </p:txBody>
      </p:sp>
      <p:cxnSp>
        <p:nvCxnSpPr>
          <p:cNvPr id="92" name="Straight Connector 91"/>
          <p:cNvCxnSpPr/>
          <p:nvPr/>
        </p:nvCxnSpPr>
        <p:spPr bwMode="auto">
          <a:xfrm flipH="1">
            <a:off x="315500" y="1591293"/>
            <a:ext cx="8412480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93" name="Rectangle 92"/>
          <p:cNvSpPr/>
          <p:nvPr/>
        </p:nvSpPr>
        <p:spPr>
          <a:xfrm>
            <a:off x="3406980" y="2081870"/>
            <a:ext cx="2330040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eaLnBrk="0" fontAlgn="base" hangingPunct="0">
              <a:spcAft>
                <a:spcPct val="0"/>
              </a:spcAft>
              <a:defRPr/>
            </a:pPr>
            <a:r>
              <a:rPr lang="en-US" sz="1400" b="1" kern="0" dirty="0" smtClean="0">
                <a:solidFill>
                  <a:srgbClr val="002776">
                    <a:lumMod val="50000"/>
                  </a:srgbClr>
                </a:solidFill>
                <a:cs typeface="Arial" panose="020B0604020202020204" pitchFamily="34" charset="0"/>
              </a:rPr>
              <a:t>Assessment against criteria</a:t>
            </a:r>
            <a:endParaRPr lang="en-US" sz="1400" b="1" kern="0" dirty="0">
              <a:solidFill>
                <a:srgbClr val="002776">
                  <a:lumMod val="50000"/>
                </a:srgbClr>
              </a:solidFill>
              <a:cs typeface="Arial" panose="020B0604020202020204" pitchFamily="34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355739" y="2389526"/>
            <a:ext cx="22247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Potential gain</a:t>
            </a:r>
            <a:endParaRPr lang="en-US" sz="1400" b="1" dirty="0"/>
          </a:p>
        </p:txBody>
      </p:sp>
      <p:sp>
        <p:nvSpPr>
          <p:cNvPr id="95" name="TextBox 94"/>
          <p:cNvSpPr txBox="1"/>
          <p:nvPr/>
        </p:nvSpPr>
        <p:spPr>
          <a:xfrm>
            <a:off x="383932" y="2808012"/>
            <a:ext cx="22247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Timeline / Effort</a:t>
            </a:r>
            <a:endParaRPr lang="en-US" sz="1400" b="1" dirty="0"/>
          </a:p>
        </p:txBody>
      </p:sp>
      <p:sp>
        <p:nvSpPr>
          <p:cNvPr id="96" name="TextBox 95"/>
          <p:cNvSpPr txBox="1"/>
          <p:nvPr/>
        </p:nvSpPr>
        <p:spPr>
          <a:xfrm>
            <a:off x="383932" y="3144111"/>
            <a:ext cx="22247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Appeal to MOFP</a:t>
            </a:r>
            <a:endParaRPr lang="en-US" sz="1400" b="1" dirty="0"/>
          </a:p>
        </p:txBody>
      </p:sp>
      <p:sp>
        <p:nvSpPr>
          <p:cNvPr id="97" name="Slide Number Placeholder 4"/>
          <p:cNvSpPr txBox="1">
            <a:spLocks/>
          </p:cNvSpPr>
          <p:nvPr/>
        </p:nvSpPr>
        <p:spPr>
          <a:xfrm>
            <a:off x="8789437" y="6396750"/>
            <a:ext cx="354562" cy="36293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 smtClean="0"/>
              <a:t>17</a:t>
            </a:r>
            <a:endParaRPr lang="en-US" sz="1100" dirty="0"/>
          </a:p>
        </p:txBody>
      </p:sp>
      <p:sp>
        <p:nvSpPr>
          <p:cNvPr id="33" name="TextBox 32"/>
          <p:cNvSpPr txBox="1"/>
          <p:nvPr/>
        </p:nvSpPr>
        <p:spPr>
          <a:xfrm>
            <a:off x="7358207" y="0"/>
            <a:ext cx="17933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  <a:t>Draft for consultation</a:t>
            </a:r>
            <a:endParaRPr lang="en-US" sz="14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9839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65760" y="1664081"/>
            <a:ext cx="83079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Develop </a:t>
            </a:r>
            <a:r>
              <a:rPr lang="en-US" sz="1200" dirty="0"/>
              <a:t>investment </a:t>
            </a:r>
            <a:r>
              <a:rPr lang="en-US" sz="1200" dirty="0" smtClean="0"/>
              <a:t>cases modeled </a:t>
            </a:r>
            <a:r>
              <a:rPr lang="en-US" sz="1200" dirty="0"/>
              <a:t>on examples from other </a:t>
            </a:r>
            <a:r>
              <a:rPr lang="en-US" sz="1200" dirty="0" smtClean="0"/>
              <a:t>countries (e.g. RMNCH investment case)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Summarize findings from the literature on returns on investments in health and tailor to local context</a:t>
            </a:r>
            <a:endParaRPr lang="en-US" sz="1200" dirty="0"/>
          </a:p>
          <a:p>
            <a:endParaRPr lang="en-US" sz="12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Present the Tanzania specific analyses developed to the MOFP illustrating how MOHCGDEC has capacity to achieve them</a:t>
            </a:r>
            <a:endParaRPr lang="en-US" sz="1200" dirty="0"/>
          </a:p>
        </p:txBody>
      </p:sp>
      <p:grpSp>
        <p:nvGrpSpPr>
          <p:cNvPr id="6" name="Group 5"/>
          <p:cNvGrpSpPr/>
          <p:nvPr/>
        </p:nvGrpSpPr>
        <p:grpSpPr>
          <a:xfrm>
            <a:off x="1441232" y="2798857"/>
            <a:ext cx="6261537" cy="3625794"/>
            <a:chOff x="4813468" y="2159306"/>
            <a:chExt cx="3964772" cy="2464328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3"/>
            <a:srcRect l="49000" t="39070" r="28000" b="36745"/>
            <a:stretch/>
          </p:blipFill>
          <p:spPr>
            <a:xfrm>
              <a:off x="4813468" y="2159306"/>
              <a:ext cx="3964772" cy="2240958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5389594" y="4414448"/>
              <a:ext cx="2879511" cy="2091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i="1" dirty="0" smtClean="0"/>
                <a:t>How better health contributes to higher GDP per capital</a:t>
              </a:r>
              <a:r>
                <a:rPr lang="en-US" sz="1400" b="1" i="1" baseline="30000" dirty="0" smtClean="0"/>
                <a:t>1</a:t>
              </a:r>
              <a:endParaRPr lang="en-US" sz="1400" b="1" i="1" baseline="30000" dirty="0"/>
            </a:p>
          </p:txBody>
        </p:sp>
      </p:grpSp>
      <p:sp>
        <p:nvSpPr>
          <p:cNvPr id="17" name="Rectangle 16"/>
          <p:cNvSpPr/>
          <p:nvPr/>
        </p:nvSpPr>
        <p:spPr>
          <a:xfrm>
            <a:off x="91440" y="6316109"/>
            <a:ext cx="8582253" cy="292068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pPr marL="228600" indent="-228600">
              <a:lnSpc>
                <a:spcPct val="90000"/>
              </a:lnSpc>
              <a:buClr>
                <a:schemeClr val="tx2"/>
              </a:buClr>
              <a:buSzPct val="90000"/>
              <a:buFontTx/>
              <a:buBlip>
                <a:blip r:embed="rId4"/>
              </a:buBlip>
            </a:pPr>
            <a:r>
              <a:rPr lang="en-US" sz="900" baseline="30000" dirty="0" smtClean="0">
                <a:solidFill>
                  <a:srgbClr val="084572"/>
                </a:solidFill>
                <a:ea typeface="Arial" panose="020B0604020202020204" pitchFamily="34" charset="0"/>
                <a:cs typeface="Arial" panose="020B0604020202020204" pitchFamily="34" charset="0"/>
              </a:rPr>
              <a:t>21</a:t>
            </a:r>
            <a:r>
              <a:rPr lang="en-US" sz="900" dirty="0" smtClean="0">
                <a:solidFill>
                  <a:srgbClr val="084572"/>
                </a:solidFill>
                <a:ea typeface="Arial" panose="020B0604020202020204" pitchFamily="34" charset="0"/>
                <a:cs typeface="Arial" panose="020B0604020202020204" pitchFamily="34" charset="0"/>
              </a:rPr>
              <a:t>The Lancet, Global Health 2035, Policy Brief #2, The returns to investing in health, December 2013</a:t>
            </a:r>
            <a:endParaRPr lang="en-US" sz="900" dirty="0">
              <a:solidFill>
                <a:srgbClr val="084572"/>
              </a:solidFill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itle 3"/>
          <p:cNvSpPr txBox="1">
            <a:spLocks/>
          </p:cNvSpPr>
          <p:nvPr/>
        </p:nvSpPr>
        <p:spPr bwMode="auto">
          <a:xfrm>
            <a:off x="748862" y="415593"/>
            <a:ext cx="5623946" cy="4132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 b="0" i="0" spc="-150">
                <a:solidFill>
                  <a:srgbClr val="313A40"/>
                </a:solidFill>
                <a:latin typeface="Franklin Gothic Medium Regular" charset="0"/>
                <a:ea typeface="Franklin Gothic Medium Regular" charset="0"/>
                <a:cs typeface="Franklin Gothic Medium Regular" charset="0"/>
              </a:defRPr>
            </a:lvl1pPr>
          </a:lstStyle>
          <a:p>
            <a:r>
              <a:rPr lang="en-US" sz="3200" dirty="0" smtClean="0">
                <a:solidFill>
                  <a:schemeClr val="tx2"/>
                </a:solidFill>
              </a:rPr>
              <a:t>Health as an investment</a:t>
            </a:r>
            <a:endParaRPr lang="en-US" sz="3200" dirty="0">
              <a:solidFill>
                <a:schemeClr val="tx2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317245" y="256903"/>
            <a:ext cx="274320" cy="27432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4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36569" y="1314129"/>
            <a:ext cx="3697233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eaLnBrk="0" fontAlgn="base" hangingPunct="0">
              <a:spcAft>
                <a:spcPct val="0"/>
              </a:spcAft>
              <a:defRPr sz="1400" b="1" kern="0">
                <a:solidFill>
                  <a:srgbClr val="002776">
                    <a:lumMod val="50000"/>
                  </a:srgbClr>
                </a:solidFill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Implementing this approach</a:t>
            </a:r>
            <a:endParaRPr lang="en-US" dirty="0"/>
          </a:p>
        </p:txBody>
      </p:sp>
      <p:cxnSp>
        <p:nvCxnSpPr>
          <p:cNvPr id="27" name="Straight Connector 26"/>
          <p:cNvCxnSpPr/>
          <p:nvPr/>
        </p:nvCxnSpPr>
        <p:spPr bwMode="auto">
          <a:xfrm flipH="1">
            <a:off x="315500" y="1591293"/>
            <a:ext cx="8412480" cy="0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29" name="Slide Number Placeholder 4"/>
          <p:cNvSpPr txBox="1">
            <a:spLocks/>
          </p:cNvSpPr>
          <p:nvPr/>
        </p:nvSpPr>
        <p:spPr>
          <a:xfrm>
            <a:off x="8789437" y="6396750"/>
            <a:ext cx="354562" cy="36293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 smtClean="0"/>
              <a:t>18</a:t>
            </a:r>
            <a:endParaRPr lang="en-US" sz="1100" dirty="0"/>
          </a:p>
        </p:txBody>
      </p:sp>
      <p:sp>
        <p:nvSpPr>
          <p:cNvPr id="14" name="TextBox 13"/>
          <p:cNvSpPr txBox="1"/>
          <p:nvPr/>
        </p:nvSpPr>
        <p:spPr>
          <a:xfrm>
            <a:off x="7358207" y="0"/>
            <a:ext cx="17933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  <a:t>Draft for consultation</a:t>
            </a:r>
            <a:endParaRPr lang="en-US" sz="14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3464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Box 81"/>
          <p:cNvSpPr txBox="1"/>
          <p:nvPr/>
        </p:nvSpPr>
        <p:spPr>
          <a:xfrm>
            <a:off x="2281905" y="1580936"/>
            <a:ext cx="15454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>Potential gain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002540" y="1580936"/>
            <a:ext cx="1724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>Timeline/ Effort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5898100" y="1580936"/>
            <a:ext cx="17329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2"/>
                </a:solidFill>
              </a:rPr>
              <a:t>Appeal to MOFP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438841" y="2269841"/>
            <a:ext cx="1682465" cy="792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Prioritization of annual needs</a:t>
            </a:r>
            <a:endParaRPr lang="en-US" dirty="0"/>
          </a:p>
        </p:txBody>
      </p:sp>
      <p:sp>
        <p:nvSpPr>
          <p:cNvPr id="86" name="Rectangle 85"/>
          <p:cNvSpPr/>
          <p:nvPr/>
        </p:nvSpPr>
        <p:spPr>
          <a:xfrm>
            <a:off x="438841" y="3358931"/>
            <a:ext cx="1682465" cy="792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Focus on health sector targets</a:t>
            </a:r>
            <a:endParaRPr lang="en-US" dirty="0"/>
          </a:p>
        </p:txBody>
      </p:sp>
      <p:sp>
        <p:nvSpPr>
          <p:cNvPr id="87" name="Rectangle 86"/>
          <p:cNvSpPr/>
          <p:nvPr/>
        </p:nvSpPr>
        <p:spPr>
          <a:xfrm>
            <a:off x="438841" y="4448021"/>
            <a:ext cx="1682465" cy="792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Meeting middle income commitments</a:t>
            </a:r>
            <a:endParaRPr lang="en-US" dirty="0"/>
          </a:p>
        </p:txBody>
      </p:sp>
      <p:sp>
        <p:nvSpPr>
          <p:cNvPr id="88" name="Rectangle 87"/>
          <p:cNvSpPr/>
          <p:nvPr/>
        </p:nvSpPr>
        <p:spPr>
          <a:xfrm>
            <a:off x="438841" y="5537111"/>
            <a:ext cx="1682465" cy="792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Health as an investment</a:t>
            </a:r>
            <a:endParaRPr lang="en-US" dirty="0"/>
          </a:p>
        </p:txBody>
      </p:sp>
      <p:sp>
        <p:nvSpPr>
          <p:cNvPr id="89" name="TextBox 88"/>
          <p:cNvSpPr txBox="1"/>
          <p:nvPr/>
        </p:nvSpPr>
        <p:spPr>
          <a:xfrm>
            <a:off x="2526318" y="2481415"/>
            <a:ext cx="105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Limited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2394238" y="3557950"/>
            <a:ext cx="132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Significant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2394238" y="4655692"/>
            <a:ext cx="132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Significant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2394238" y="5748685"/>
            <a:ext cx="132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Significant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4234763" y="2379208"/>
            <a:ext cx="1259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Annual, continuous</a:t>
            </a:r>
            <a:endParaRPr lang="en-US" dirty="0"/>
          </a:p>
        </p:txBody>
      </p:sp>
      <p:sp>
        <p:nvSpPr>
          <p:cNvPr id="95" name="TextBox 94"/>
          <p:cNvSpPr txBox="1"/>
          <p:nvPr/>
        </p:nvSpPr>
        <p:spPr>
          <a:xfrm>
            <a:off x="3946761" y="3455743"/>
            <a:ext cx="18358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Multi-year, front loaded effort</a:t>
            </a:r>
            <a:endParaRPr lang="en-US" dirty="0"/>
          </a:p>
        </p:txBody>
      </p:sp>
      <p:sp>
        <p:nvSpPr>
          <p:cNvPr id="96" name="TextBox 95"/>
          <p:cNvSpPr txBox="1"/>
          <p:nvPr/>
        </p:nvSpPr>
        <p:spPr>
          <a:xfrm>
            <a:off x="3946761" y="4553485"/>
            <a:ext cx="18358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Multi-year, continuous</a:t>
            </a:r>
            <a:endParaRPr lang="en-US" dirty="0"/>
          </a:p>
        </p:txBody>
      </p:sp>
      <p:sp>
        <p:nvSpPr>
          <p:cNvPr id="97" name="TextBox 96"/>
          <p:cNvSpPr txBox="1"/>
          <p:nvPr/>
        </p:nvSpPr>
        <p:spPr>
          <a:xfrm>
            <a:off x="3946761" y="5646478"/>
            <a:ext cx="18358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Annual, continuous</a:t>
            </a:r>
            <a:endParaRPr lang="en-US" dirty="0"/>
          </a:p>
        </p:txBody>
      </p:sp>
      <p:sp>
        <p:nvSpPr>
          <p:cNvPr id="98" name="TextBox 97"/>
          <p:cNvSpPr txBox="1"/>
          <p:nvPr/>
        </p:nvSpPr>
        <p:spPr>
          <a:xfrm>
            <a:off x="6259449" y="2481415"/>
            <a:ext cx="1010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Limited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6124473" y="5748685"/>
            <a:ext cx="128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S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ignificant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6124473" y="3564628"/>
            <a:ext cx="128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Limited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6124473" y="4662370"/>
            <a:ext cx="128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Significant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7878118" y="1580936"/>
            <a:ext cx="857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2"/>
                </a:solidFill>
              </a:rPr>
              <a:t>Priority</a:t>
            </a:r>
            <a:endParaRPr lang="en-US" b="1" dirty="0">
              <a:solidFill>
                <a:schemeClr val="tx2"/>
              </a:solidFill>
            </a:endParaRPr>
          </a:p>
        </p:txBody>
      </p:sp>
      <p:cxnSp>
        <p:nvCxnSpPr>
          <p:cNvPr id="104" name="Straight Connector 103"/>
          <p:cNvCxnSpPr/>
          <p:nvPr/>
        </p:nvCxnSpPr>
        <p:spPr>
          <a:xfrm flipV="1">
            <a:off x="2121306" y="3210626"/>
            <a:ext cx="6638763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 flipV="1">
            <a:off x="2121306" y="4299716"/>
            <a:ext cx="6638763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/>
          <p:nvPr/>
        </p:nvCxnSpPr>
        <p:spPr>
          <a:xfrm flipV="1">
            <a:off x="2121306" y="5388806"/>
            <a:ext cx="6638763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/>
          <p:nvPr/>
        </p:nvCxnSpPr>
        <p:spPr>
          <a:xfrm flipV="1">
            <a:off x="7849446" y="1930482"/>
            <a:ext cx="0" cy="4560175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/>
          <p:cNvSpPr txBox="1"/>
          <p:nvPr/>
        </p:nvSpPr>
        <p:spPr>
          <a:xfrm>
            <a:off x="7813802" y="2481415"/>
            <a:ext cx="1010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TBD</a:t>
            </a:r>
            <a:endParaRPr lang="en-US" b="1" dirty="0"/>
          </a:p>
        </p:txBody>
      </p:sp>
      <p:sp>
        <p:nvSpPr>
          <p:cNvPr id="111" name="TextBox 110"/>
          <p:cNvSpPr txBox="1"/>
          <p:nvPr/>
        </p:nvSpPr>
        <p:spPr>
          <a:xfrm>
            <a:off x="7813802" y="3572620"/>
            <a:ext cx="1010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TBD</a:t>
            </a:r>
            <a:endParaRPr lang="en-US" b="1" dirty="0"/>
          </a:p>
        </p:txBody>
      </p:sp>
      <p:sp>
        <p:nvSpPr>
          <p:cNvPr id="112" name="TextBox 111"/>
          <p:cNvSpPr txBox="1"/>
          <p:nvPr/>
        </p:nvSpPr>
        <p:spPr>
          <a:xfrm>
            <a:off x="7801977" y="4662370"/>
            <a:ext cx="1010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TBD</a:t>
            </a:r>
            <a:endParaRPr lang="en-US" b="1" dirty="0"/>
          </a:p>
        </p:txBody>
      </p:sp>
      <p:sp>
        <p:nvSpPr>
          <p:cNvPr id="113" name="TextBox 112"/>
          <p:cNvSpPr txBox="1"/>
          <p:nvPr/>
        </p:nvSpPr>
        <p:spPr>
          <a:xfrm>
            <a:off x="7801977" y="5752589"/>
            <a:ext cx="1010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TBD</a:t>
            </a:r>
            <a:endParaRPr lang="en-US" b="1" dirty="0"/>
          </a:p>
        </p:txBody>
      </p:sp>
      <p:sp>
        <p:nvSpPr>
          <p:cNvPr id="32" name="Title 3"/>
          <p:cNvSpPr txBox="1">
            <a:spLocks/>
          </p:cNvSpPr>
          <p:nvPr/>
        </p:nvSpPr>
        <p:spPr bwMode="auto">
          <a:xfrm>
            <a:off x="748862" y="415593"/>
            <a:ext cx="5623946" cy="4132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 b="0" i="0" spc="-150">
                <a:solidFill>
                  <a:srgbClr val="313A40"/>
                </a:solidFill>
                <a:latin typeface="Franklin Gothic Medium Regular" charset="0"/>
                <a:ea typeface="Franklin Gothic Medium Regular" charset="0"/>
                <a:cs typeface="Franklin Gothic Medium Regular" charset="0"/>
              </a:defRPr>
            </a:lvl1pPr>
          </a:lstStyle>
          <a:p>
            <a:r>
              <a:rPr lang="en-US" sz="3200" dirty="0" smtClean="0">
                <a:solidFill>
                  <a:schemeClr val="tx2"/>
                </a:solidFill>
              </a:rPr>
              <a:t>Summary of approaches</a:t>
            </a:r>
            <a:endParaRPr lang="en-US" sz="3200" dirty="0">
              <a:solidFill>
                <a:schemeClr val="tx2"/>
              </a:solidFill>
            </a:endParaRPr>
          </a:p>
        </p:txBody>
      </p:sp>
      <p:sp>
        <p:nvSpPr>
          <p:cNvPr id="33" name="Slide Number Placeholder 4"/>
          <p:cNvSpPr txBox="1">
            <a:spLocks/>
          </p:cNvSpPr>
          <p:nvPr/>
        </p:nvSpPr>
        <p:spPr>
          <a:xfrm>
            <a:off x="8789437" y="6396750"/>
            <a:ext cx="354562" cy="36293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 smtClean="0"/>
              <a:t>19</a:t>
            </a:r>
            <a:endParaRPr lang="en-US" sz="1100" dirty="0"/>
          </a:p>
        </p:txBody>
      </p:sp>
      <p:sp>
        <p:nvSpPr>
          <p:cNvPr id="2" name="Rectangle 1"/>
          <p:cNvSpPr/>
          <p:nvPr/>
        </p:nvSpPr>
        <p:spPr>
          <a:xfrm>
            <a:off x="3460157" y="3244334"/>
            <a:ext cx="2223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Research questions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7358207" y="0"/>
            <a:ext cx="17933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  <a:t>Draft for consultation</a:t>
            </a:r>
            <a:endParaRPr lang="en-US" sz="14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621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3"/>
          <p:cNvSpPr txBox="1">
            <a:spLocks/>
          </p:cNvSpPr>
          <p:nvPr/>
        </p:nvSpPr>
        <p:spPr bwMode="auto">
          <a:xfrm>
            <a:off x="748862" y="415593"/>
            <a:ext cx="5623946" cy="4132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 b="0" i="0" spc="-150">
                <a:solidFill>
                  <a:srgbClr val="313A40"/>
                </a:solidFill>
                <a:latin typeface="Franklin Gothic Medium Regular" charset="0"/>
                <a:ea typeface="Franklin Gothic Medium Regular" charset="0"/>
                <a:cs typeface="Franklin Gothic Medium Regular" charset="0"/>
              </a:defRPr>
            </a:lvl1pPr>
          </a:lstStyle>
          <a:p>
            <a:r>
              <a:rPr lang="en-US" sz="3200" dirty="0" smtClean="0">
                <a:solidFill>
                  <a:schemeClr val="tx2"/>
                </a:solidFill>
              </a:rPr>
              <a:t>Next steps</a:t>
            </a:r>
            <a:endParaRPr lang="en-US" sz="3200" dirty="0">
              <a:solidFill>
                <a:schemeClr val="tx2"/>
              </a:solidFill>
            </a:endParaRPr>
          </a:p>
        </p:txBody>
      </p:sp>
      <p:sp>
        <p:nvSpPr>
          <p:cNvPr id="33" name="Slide Number Placeholder 4"/>
          <p:cNvSpPr txBox="1">
            <a:spLocks/>
          </p:cNvSpPr>
          <p:nvPr/>
        </p:nvSpPr>
        <p:spPr>
          <a:xfrm>
            <a:off x="8789437" y="6396750"/>
            <a:ext cx="354562" cy="36293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 smtClean="0"/>
              <a:t>20</a:t>
            </a:r>
            <a:endParaRPr lang="en-US" sz="1100" dirty="0"/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748862" y="1671484"/>
            <a:ext cx="7426763" cy="45753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90000"/>
              <a:buFontTx/>
              <a:buBlip>
                <a:blip r:embed="rId3"/>
              </a:buBlip>
              <a:defRPr sz="2800" b="0" i="0" kern="1200">
                <a:solidFill>
                  <a:srgbClr val="313A4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charset="0"/>
              <a:buChar char="•"/>
              <a:defRPr sz="2400" b="0" i="0" kern="1200">
                <a:solidFill>
                  <a:srgbClr val="313A4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Courier New" charset="0"/>
              <a:buChar char="o"/>
              <a:defRPr sz="2000" b="0" i="0" kern="1200">
                <a:solidFill>
                  <a:srgbClr val="313A4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charset="2"/>
              <a:buChar char="§"/>
              <a:defRPr sz="1800" b="0" i="0" kern="1200">
                <a:solidFill>
                  <a:srgbClr val="313A4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Arial" charset="0"/>
              <a:buChar char="•"/>
              <a:defRPr sz="1800" b="0" i="0" kern="1200">
                <a:solidFill>
                  <a:srgbClr val="313A4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Discuss potential new approaches during round table discussion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j-lt"/>
              </a:rPr>
              <a:t>Summarize initial reactions, questions and feedback from discussions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D</a:t>
            </a:r>
            <a:r>
              <a:rPr lang="en-US" sz="2400" dirty="0" smtClean="0">
                <a:latin typeface="+mj-lt"/>
              </a:rPr>
              <a:t>etermine which approach(</a:t>
            </a:r>
            <a:r>
              <a:rPr lang="en-US" sz="2400" dirty="0" err="1" smtClean="0">
                <a:latin typeface="+mj-lt"/>
              </a:rPr>
              <a:t>es</a:t>
            </a:r>
            <a:r>
              <a:rPr lang="en-US" sz="2400" dirty="0" smtClean="0">
                <a:latin typeface="+mj-lt"/>
              </a:rPr>
              <a:t>) should be;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+mj-lt"/>
              </a:rPr>
              <a:t>Tweaked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+mj-lt"/>
              </a:rPr>
              <a:t>Eliminated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+mj-lt"/>
              </a:rPr>
              <a:t>Prioritized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+mj-lt"/>
              </a:rPr>
              <a:t>Added </a:t>
            </a:r>
          </a:p>
          <a:p>
            <a:pPr marL="342900" lvl="1" indent="-342900">
              <a:spcBef>
                <a:spcPts val="1000"/>
              </a:spcBef>
              <a:buClr>
                <a:schemeClr val="tx2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Refine analysis on subset of approaches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 smtClean="0">
              <a:latin typeface="+mj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358207" y="0"/>
            <a:ext cx="17933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  <a:t>Draft for consultation</a:t>
            </a:r>
            <a:endParaRPr lang="en-US" sz="14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464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1036964" y="2105009"/>
            <a:ext cx="7070071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dirty="0" smtClean="0">
                <a:solidFill>
                  <a:schemeClr val="tx2"/>
                </a:solidFill>
                <a:latin typeface="Century Gothic" panose="020B0502020202020204" pitchFamily="34" charset="0"/>
              </a:rPr>
              <a:t>Thank You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rgbClr val="FD99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995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1003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HP+">
      <a:dk1>
        <a:srgbClr val="2E3235"/>
      </a:dk1>
      <a:lt1>
        <a:srgbClr val="FFFFFF"/>
      </a:lt1>
      <a:dk2>
        <a:srgbClr val="345998"/>
      </a:dk2>
      <a:lt2>
        <a:srgbClr val="E6E7E8"/>
      </a:lt2>
      <a:accent1>
        <a:srgbClr val="C76C2D"/>
      </a:accent1>
      <a:accent2>
        <a:srgbClr val="682665"/>
      </a:accent2>
      <a:accent3>
        <a:srgbClr val="001E5E"/>
      </a:accent3>
      <a:accent4>
        <a:srgbClr val="144533"/>
      </a:accent4>
      <a:accent5>
        <a:srgbClr val="4472C4"/>
      </a:accent5>
      <a:accent6>
        <a:srgbClr val="70AD47"/>
      </a:accent6>
      <a:hlink>
        <a:srgbClr val="345998"/>
      </a:hlink>
      <a:folHlink>
        <a:srgbClr val="8992AB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26154</TotalTime>
  <Words>2679</Words>
  <Application>Microsoft Office PowerPoint</Application>
  <PresentationFormat>On-screen Show (4:3)</PresentationFormat>
  <Paragraphs>473</Paragraphs>
  <Slides>22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4" baseType="lpstr">
      <vt:lpstr>Arial</vt:lpstr>
      <vt:lpstr>Calibri</vt:lpstr>
      <vt:lpstr>Century Gothic</vt:lpstr>
      <vt:lpstr>Courier New</vt:lpstr>
      <vt:lpstr>Eras Demi ITC</vt:lpstr>
      <vt:lpstr>Franklin Gothic Book</vt:lpstr>
      <vt:lpstr>Franklin Gothic Medium</vt:lpstr>
      <vt:lpstr>Franklin Gothic Medium Regular</vt:lpstr>
      <vt:lpstr>Georgia</vt:lpstr>
      <vt:lpstr>Georgia Regular</vt:lpstr>
      <vt:lpstr>Wingdings</vt:lpstr>
      <vt:lpstr>Office Theme</vt:lpstr>
      <vt:lpstr>New approaches to advocate for domestic financing for health in Tanzania Draft for consultation</vt:lpstr>
      <vt:lpstr>Objectives</vt:lpstr>
      <vt:lpstr>Background</vt:lpstr>
      <vt:lpstr>PowerPoint Presentation</vt:lpstr>
      <vt:lpstr>PowerPoint Presentation</vt:lpstr>
      <vt:lpstr>PowerPoint Presentation</vt:lpstr>
      <vt:lpstr>PowerPoint Presentation</vt:lpstr>
      <vt:lpstr>New approaches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Jonathan Silberman</dc:creator>
  <cp:lastModifiedBy>Lee, Bryant</cp:lastModifiedBy>
  <cp:revision>530</cp:revision>
  <dcterms:created xsi:type="dcterms:W3CDTF">2016-04-24T14:49:08Z</dcterms:created>
  <dcterms:modified xsi:type="dcterms:W3CDTF">2016-10-25T09:01:18Z</dcterms:modified>
</cp:coreProperties>
</file>