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984E-1A39-427C-BEA3-64E7FE84C278}" type="datetimeFigureOut">
              <a:rPr lang="fr-FR" smtClean="0"/>
              <a:t>15/04/2015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F944-826F-4B4F-9C49-0D7180B107E8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984E-1A39-427C-BEA3-64E7FE84C278}" type="datetimeFigureOut">
              <a:rPr lang="fr-FR" smtClean="0"/>
              <a:t>15/04/2015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F944-826F-4B4F-9C49-0D7180B107E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984E-1A39-427C-BEA3-64E7FE84C278}" type="datetimeFigureOut">
              <a:rPr lang="fr-FR" smtClean="0"/>
              <a:t>15/04/2015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F944-826F-4B4F-9C49-0D7180B107E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984E-1A39-427C-BEA3-64E7FE84C278}" type="datetimeFigureOut">
              <a:rPr lang="fr-FR" smtClean="0"/>
              <a:t>15/04/2015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F944-826F-4B4F-9C49-0D7180B107E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984E-1A39-427C-BEA3-64E7FE84C278}" type="datetimeFigureOut">
              <a:rPr lang="fr-FR" smtClean="0"/>
              <a:t>15/04/2015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F944-826F-4B4F-9C49-0D7180B107E8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984E-1A39-427C-BEA3-64E7FE84C278}" type="datetimeFigureOut">
              <a:rPr lang="fr-FR" smtClean="0"/>
              <a:t>15/04/2015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F944-826F-4B4F-9C49-0D7180B107E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984E-1A39-427C-BEA3-64E7FE84C278}" type="datetimeFigureOut">
              <a:rPr lang="fr-FR" smtClean="0"/>
              <a:t>15/04/2015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F944-826F-4B4F-9C49-0D7180B107E8}" type="slidenum">
              <a:rPr lang="fr-FR" smtClean="0"/>
              <a:t>‹N°›</a:t>
            </a:fld>
            <a:endParaRPr lang="fr-FR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984E-1A39-427C-BEA3-64E7FE84C278}" type="datetimeFigureOut">
              <a:rPr lang="fr-FR" smtClean="0"/>
              <a:t>15/04/2015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F944-826F-4B4F-9C49-0D7180B107E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984E-1A39-427C-BEA3-64E7FE84C278}" type="datetimeFigureOut">
              <a:rPr lang="fr-FR" smtClean="0"/>
              <a:t>15/04/2015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F944-826F-4B4F-9C49-0D7180B107E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984E-1A39-427C-BEA3-64E7FE84C278}" type="datetimeFigureOut">
              <a:rPr lang="fr-FR" smtClean="0"/>
              <a:t>15/04/2015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F944-826F-4B4F-9C49-0D7180B107E8}" type="slidenum">
              <a:rPr lang="fr-FR" smtClean="0"/>
              <a:t>‹N°›</a:t>
            </a:fld>
            <a:endParaRPr lang="fr-FR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984E-1A39-427C-BEA3-64E7FE84C278}" type="datetimeFigureOut">
              <a:rPr lang="fr-FR" smtClean="0"/>
              <a:t>15/04/2015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DF944-826F-4B4F-9C49-0D7180B107E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4F9984E-1A39-427C-BEA3-64E7FE84C278}" type="datetimeFigureOut">
              <a:rPr lang="fr-FR" smtClean="0"/>
              <a:t>15/04/2015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29DF944-826F-4B4F-9C49-0D7180B107E8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Indicateurs et objectifs 2022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Finalisation de la SNFS-CU 2016-2022 </a:t>
            </a:r>
            <a:r>
              <a:rPr lang="fr-FR" dirty="0"/>
              <a:t>Bénin </a:t>
            </a:r>
            <a:endParaRPr lang="fr-FR" dirty="0" smtClean="0"/>
          </a:p>
          <a:p>
            <a:r>
              <a:rPr lang="fr-FR" sz="1800" dirty="0" smtClean="0"/>
              <a:t>Rencontre du 16 Avril 2015</a:t>
            </a: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152669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990600"/>
          </a:xfrm>
        </p:spPr>
        <p:txBody>
          <a:bodyPr/>
          <a:lstStyle/>
          <a:p>
            <a:r>
              <a:rPr lang="fr-FR" dirty="0" smtClean="0"/>
              <a:t>Hypothèses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435280" cy="525658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b="1" i="1" dirty="0" smtClean="0"/>
              <a:t>Développement du RAMU :</a:t>
            </a:r>
          </a:p>
          <a:p>
            <a:pPr>
              <a:buFontTx/>
              <a:buChar char="-"/>
            </a:pPr>
            <a:r>
              <a:rPr lang="fr-FR" dirty="0" smtClean="0"/>
              <a:t>Le panier </a:t>
            </a:r>
            <a:r>
              <a:rPr lang="fr-FR" dirty="0"/>
              <a:t>de </a:t>
            </a:r>
            <a:r>
              <a:rPr lang="fr-FR" dirty="0" smtClean="0"/>
              <a:t>soins est </a:t>
            </a:r>
            <a:r>
              <a:rPr lang="fr-FR" dirty="0"/>
              <a:t>revu à la baisse </a:t>
            </a:r>
            <a:r>
              <a:rPr lang="fr-FR" dirty="0" smtClean="0"/>
              <a:t>(cf. option 2: FCFA 7.800) </a:t>
            </a:r>
          </a:p>
          <a:p>
            <a:pPr>
              <a:buFontTx/>
              <a:buChar char="-"/>
            </a:pPr>
            <a:r>
              <a:rPr lang="fr-FR" dirty="0" smtClean="0"/>
              <a:t>La couverture </a:t>
            </a:r>
            <a:r>
              <a:rPr lang="fr-FR" dirty="0"/>
              <a:t>en 2022 </a:t>
            </a:r>
            <a:r>
              <a:rPr lang="fr-FR" dirty="0" smtClean="0"/>
              <a:t>est de </a:t>
            </a:r>
            <a:r>
              <a:rPr lang="fr-FR" dirty="0"/>
              <a:t>30% </a:t>
            </a:r>
            <a:r>
              <a:rPr lang="fr-FR" dirty="0" smtClean="0"/>
              <a:t>(</a:t>
            </a:r>
            <a:r>
              <a:rPr lang="fr-FR" dirty="0"/>
              <a:t>dont 100% du secteur formel, 100% des démunis = 15% de la population et 15% de la population informelle non pauvre</a:t>
            </a:r>
            <a:r>
              <a:rPr lang="fr-FR" dirty="0" smtClean="0"/>
              <a:t>)</a:t>
            </a:r>
          </a:p>
          <a:p>
            <a:pPr>
              <a:buFontTx/>
              <a:buChar char="-"/>
            </a:pPr>
            <a:r>
              <a:rPr lang="fr-FR" dirty="0" smtClean="0"/>
              <a:t>Le financement </a:t>
            </a:r>
            <a:r>
              <a:rPr lang="fr-FR" dirty="0"/>
              <a:t>du RAMU par l’Etat </a:t>
            </a:r>
            <a:r>
              <a:rPr lang="fr-FR" dirty="0" smtClean="0"/>
              <a:t>&lt; 0,5</a:t>
            </a:r>
            <a:r>
              <a:rPr lang="fr-FR" dirty="0"/>
              <a:t>% du PNB en 2022</a:t>
            </a:r>
            <a:r>
              <a:rPr lang="fr-FR" dirty="0" smtClean="0"/>
              <a:t>.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 </a:t>
            </a:r>
          </a:p>
          <a:p>
            <a:pPr marL="0" indent="0">
              <a:buNone/>
            </a:pPr>
            <a:r>
              <a:rPr lang="fr-FR" b="1" i="1" dirty="0" smtClean="0"/>
              <a:t>Financement public :</a:t>
            </a:r>
            <a:r>
              <a:rPr lang="fr-FR" b="1" i="1" dirty="0"/>
              <a:t> </a:t>
            </a:r>
            <a:endParaRPr lang="fr-FR" dirty="0"/>
          </a:p>
          <a:p>
            <a:pPr lvl="0">
              <a:buFontTx/>
              <a:buChar char="-"/>
            </a:pPr>
            <a:r>
              <a:rPr lang="fr-FR" dirty="0" smtClean="0"/>
              <a:t>L’OS n°1 est </a:t>
            </a:r>
            <a:r>
              <a:rPr lang="fr-FR" dirty="0"/>
              <a:t>d’améliorer l’utilisation rationnelle des ressources du secteur. </a:t>
            </a:r>
            <a:r>
              <a:rPr lang="fr-FR" dirty="0" smtClean="0"/>
              <a:t>Mais des augmentations de dépenses sont nécessaires, </a:t>
            </a:r>
            <a:r>
              <a:rPr lang="fr-FR" dirty="0"/>
              <a:t>telles celles relatives au personnel de santé </a:t>
            </a:r>
            <a:r>
              <a:rPr lang="fr-FR" dirty="0" smtClean="0"/>
              <a:t>et sa motivation</a:t>
            </a:r>
            <a:r>
              <a:rPr lang="fr-FR" dirty="0"/>
              <a:t>. L’outil FBR s’inscrit dans </a:t>
            </a:r>
            <a:r>
              <a:rPr lang="fr-FR" dirty="0" smtClean="0"/>
              <a:t>cette redistribution. </a:t>
            </a:r>
            <a:r>
              <a:rPr lang="fr-FR" dirty="0"/>
              <a:t>Au total l’augmentation nécessaire du budget pour améliorer le système de santé public </a:t>
            </a:r>
            <a:r>
              <a:rPr lang="fr-FR" dirty="0" smtClean="0"/>
              <a:t>est maîtrisée </a:t>
            </a:r>
            <a:r>
              <a:rPr lang="fr-FR" dirty="0"/>
              <a:t>(+2,3 points de </a:t>
            </a:r>
            <a:r>
              <a:rPr lang="fr-FR" dirty="0" smtClean="0"/>
              <a:t>budget).</a:t>
            </a:r>
          </a:p>
          <a:p>
            <a:pPr lvl="0">
              <a:buFontTx/>
              <a:buChar char="-"/>
            </a:pPr>
            <a:r>
              <a:rPr lang="fr-FR" dirty="0" smtClean="0"/>
              <a:t>La </a:t>
            </a:r>
            <a:r>
              <a:rPr lang="fr-FR" dirty="0"/>
              <a:t>part du budget de l’Etat consacrée à la santé sera au total de 14%, répartie entre : 9% au Ministère de la Santé, 3% aux autres secteurs et 2% au RAMU. </a:t>
            </a:r>
            <a:endParaRPr lang="fr-FR" dirty="0" smtClean="0"/>
          </a:p>
          <a:p>
            <a:pPr lvl="0">
              <a:buFontTx/>
              <a:buChar char="-"/>
            </a:pPr>
            <a:r>
              <a:rPr lang="fr-FR" dirty="0" smtClean="0"/>
              <a:t>Les </a:t>
            </a:r>
            <a:r>
              <a:rPr lang="fr-FR" dirty="0"/>
              <a:t>hypothèses tablent sur une augmentation de la pression fiscale de 22% environ (valeur actuelle) à 26,5% (stable à partir de 2018). </a:t>
            </a:r>
          </a:p>
        </p:txBody>
      </p:sp>
    </p:spTree>
    <p:extLst>
      <p:ext uri="{BB962C8B-B14F-4D97-AF65-F5344CB8AC3E}">
        <p14:creationId xmlns:p14="http://schemas.microsoft.com/office/powerpoint/2010/main" val="303719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Illustration</a:t>
            </a: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38" y="1844824"/>
            <a:ext cx="8346702" cy="4817397"/>
          </a:xfrm>
          <a:prstGeom prst="rect">
            <a:avLst/>
          </a:prstGeom>
          <a:noFill/>
        </p:spPr>
      </p:pic>
      <p:sp>
        <p:nvSpPr>
          <p:cNvPr id="5" name="Accolade ouvrante 4"/>
          <p:cNvSpPr/>
          <p:nvPr/>
        </p:nvSpPr>
        <p:spPr>
          <a:xfrm rot="5400000">
            <a:off x="3812858" y="5049748"/>
            <a:ext cx="170815" cy="673735"/>
          </a:xfrm>
          <a:prstGeom prst="leftBrace">
            <a:avLst>
              <a:gd name="adj1" fmla="val 8333"/>
              <a:gd name="adj2" fmla="val 50907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278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Chiffres</a:t>
            </a:r>
            <a:endParaRPr lang="fr-FR" dirty="0"/>
          </a:p>
        </p:txBody>
      </p:sp>
      <p:pic>
        <p:nvPicPr>
          <p:cNvPr id="3080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12256039" cy="4711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126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té">
  <a:themeElements>
    <a:clrScheme name="Clarté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té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46</TotalTime>
  <Words>90</Words>
  <Application>Microsoft Office PowerPoint</Application>
  <PresentationFormat>Affichage à l'écran (4:3)</PresentationFormat>
  <Paragraphs>17</Paragraphs>
  <Slides>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Clarté</vt:lpstr>
      <vt:lpstr>Indicateurs et objectifs 2022</vt:lpstr>
      <vt:lpstr>Hypothèses</vt:lpstr>
      <vt:lpstr>Illustration</vt:lpstr>
      <vt:lpstr>Chiffres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Indicateurs et objectifs 2022</dc:title>
  <dc:creator>Bigeard, Mr Alexis - bf</dc:creator>
  <cp:lastModifiedBy>Bigeard, Mr Alexis - bf</cp:lastModifiedBy>
  <cp:revision>8</cp:revision>
  <dcterms:created xsi:type="dcterms:W3CDTF">2015-04-15T16:43:25Z</dcterms:created>
  <dcterms:modified xsi:type="dcterms:W3CDTF">2015-04-15T17:29:27Z</dcterms:modified>
</cp:coreProperties>
</file>