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5" r:id="rId3"/>
    <p:sldId id="258" r:id="rId4"/>
    <p:sldId id="259" r:id="rId5"/>
    <p:sldId id="260" r:id="rId6"/>
    <p:sldId id="261" r:id="rId7"/>
    <p:sldId id="262" r:id="rId8"/>
    <p:sldId id="263" r:id="rId9"/>
    <p:sldId id="264" r:id="rId10"/>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0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0937A36F-3F2F-45E6-85B6-12A970E6177E}" type="datetimeFigureOut">
              <a:rPr lang="fr-FR" smtClean="0"/>
              <a:t>10/12/2015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2AAE0AF-A5F9-45A6-B921-880AB6FA83AE}" type="slidenum">
              <a:rPr lang="fr-FR" smtClean="0"/>
              <a:t>‹N°›</a:t>
            </a:fld>
            <a:endParaRPr lang="fr-FR"/>
          </a:p>
        </p:txBody>
      </p:sp>
    </p:spTree>
    <p:extLst>
      <p:ext uri="{BB962C8B-B14F-4D97-AF65-F5344CB8AC3E}">
        <p14:creationId xmlns:p14="http://schemas.microsoft.com/office/powerpoint/2010/main" val="41368823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937A36F-3F2F-45E6-85B6-12A970E6177E}" type="datetimeFigureOut">
              <a:rPr lang="fr-FR" smtClean="0"/>
              <a:t>10/12/2015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2AAE0AF-A5F9-45A6-B921-880AB6FA83AE}" type="slidenum">
              <a:rPr lang="fr-FR" smtClean="0"/>
              <a:t>‹N°›</a:t>
            </a:fld>
            <a:endParaRPr lang="fr-FR"/>
          </a:p>
        </p:txBody>
      </p:sp>
    </p:spTree>
    <p:extLst>
      <p:ext uri="{BB962C8B-B14F-4D97-AF65-F5344CB8AC3E}">
        <p14:creationId xmlns:p14="http://schemas.microsoft.com/office/powerpoint/2010/main" val="18992260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0937A36F-3F2F-45E6-85B6-12A970E6177E}" type="datetimeFigureOut">
              <a:rPr lang="fr-FR" smtClean="0"/>
              <a:t>10/12/2015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2AAE0AF-A5F9-45A6-B921-880AB6FA83AE}" type="slidenum">
              <a:rPr lang="fr-FR" smtClean="0"/>
              <a:t>‹N°›</a:t>
            </a:fld>
            <a:endParaRPr lang="fr-FR"/>
          </a:p>
        </p:txBody>
      </p:sp>
    </p:spTree>
    <p:extLst>
      <p:ext uri="{BB962C8B-B14F-4D97-AF65-F5344CB8AC3E}">
        <p14:creationId xmlns:p14="http://schemas.microsoft.com/office/powerpoint/2010/main" val="42250093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0937A36F-3F2F-45E6-85B6-12A970E6177E}" type="datetimeFigureOut">
              <a:rPr lang="fr-FR" smtClean="0"/>
              <a:t>10/12/2015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2AAE0AF-A5F9-45A6-B921-880AB6FA83AE}" type="slidenum">
              <a:rPr lang="fr-FR" smtClean="0"/>
              <a:t>‹N°›</a:t>
            </a:fld>
            <a:endParaRPr lang="fr-FR"/>
          </a:p>
        </p:txBody>
      </p:sp>
    </p:spTree>
    <p:extLst>
      <p:ext uri="{BB962C8B-B14F-4D97-AF65-F5344CB8AC3E}">
        <p14:creationId xmlns:p14="http://schemas.microsoft.com/office/powerpoint/2010/main" val="1387851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0937A36F-3F2F-45E6-85B6-12A970E6177E}" type="datetimeFigureOut">
              <a:rPr lang="fr-FR" smtClean="0"/>
              <a:t>10/12/2015</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52AAE0AF-A5F9-45A6-B921-880AB6FA83AE}" type="slidenum">
              <a:rPr lang="fr-FR" smtClean="0"/>
              <a:t>‹N°›</a:t>
            </a:fld>
            <a:endParaRPr lang="fr-FR"/>
          </a:p>
        </p:txBody>
      </p:sp>
    </p:spTree>
    <p:extLst>
      <p:ext uri="{BB962C8B-B14F-4D97-AF65-F5344CB8AC3E}">
        <p14:creationId xmlns:p14="http://schemas.microsoft.com/office/powerpoint/2010/main" val="17615205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0937A36F-3F2F-45E6-85B6-12A970E6177E}" type="datetimeFigureOut">
              <a:rPr lang="fr-FR" smtClean="0"/>
              <a:t>10/12/2015</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52AAE0AF-A5F9-45A6-B921-880AB6FA83AE}" type="slidenum">
              <a:rPr lang="fr-FR" smtClean="0"/>
              <a:t>‹N°›</a:t>
            </a:fld>
            <a:endParaRPr lang="fr-FR"/>
          </a:p>
        </p:txBody>
      </p:sp>
    </p:spTree>
    <p:extLst>
      <p:ext uri="{BB962C8B-B14F-4D97-AF65-F5344CB8AC3E}">
        <p14:creationId xmlns:p14="http://schemas.microsoft.com/office/powerpoint/2010/main" val="20844614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0937A36F-3F2F-45E6-85B6-12A970E6177E}" type="datetimeFigureOut">
              <a:rPr lang="fr-FR" smtClean="0"/>
              <a:t>10/12/2015</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52AAE0AF-A5F9-45A6-B921-880AB6FA83AE}" type="slidenum">
              <a:rPr lang="fr-FR" smtClean="0"/>
              <a:t>‹N°›</a:t>
            </a:fld>
            <a:endParaRPr lang="fr-FR"/>
          </a:p>
        </p:txBody>
      </p:sp>
    </p:spTree>
    <p:extLst>
      <p:ext uri="{BB962C8B-B14F-4D97-AF65-F5344CB8AC3E}">
        <p14:creationId xmlns:p14="http://schemas.microsoft.com/office/powerpoint/2010/main" val="22590876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0937A36F-3F2F-45E6-85B6-12A970E6177E}" type="datetimeFigureOut">
              <a:rPr lang="fr-FR" smtClean="0"/>
              <a:t>10/12/2015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2AAE0AF-A5F9-45A6-B921-880AB6FA83AE}" type="slidenum">
              <a:rPr lang="fr-FR" smtClean="0"/>
              <a:t>‹N°›</a:t>
            </a:fld>
            <a:endParaRPr lang="fr-FR"/>
          </a:p>
        </p:txBody>
      </p:sp>
    </p:spTree>
    <p:extLst>
      <p:ext uri="{BB962C8B-B14F-4D97-AF65-F5344CB8AC3E}">
        <p14:creationId xmlns:p14="http://schemas.microsoft.com/office/powerpoint/2010/main" val="1620919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0937A36F-3F2F-45E6-85B6-12A970E6177E}" type="datetimeFigureOut">
              <a:rPr lang="fr-FR" smtClean="0"/>
              <a:t>10/12/2015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2AAE0AF-A5F9-45A6-B921-880AB6FA83AE}" type="slidenum">
              <a:rPr lang="fr-FR" smtClean="0"/>
              <a:t>‹N°›</a:t>
            </a:fld>
            <a:endParaRPr lang="fr-FR"/>
          </a:p>
        </p:txBody>
      </p:sp>
    </p:spTree>
    <p:extLst>
      <p:ext uri="{BB962C8B-B14F-4D97-AF65-F5344CB8AC3E}">
        <p14:creationId xmlns:p14="http://schemas.microsoft.com/office/powerpoint/2010/main" val="23094861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937A36F-3F2F-45E6-85B6-12A970E6177E}" type="datetimeFigureOut">
              <a:rPr lang="fr-FR" smtClean="0"/>
              <a:t>10/12/2015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2AAE0AF-A5F9-45A6-B921-880AB6FA83AE}" type="slidenum">
              <a:rPr lang="fr-FR" smtClean="0"/>
              <a:t>‹N°›</a:t>
            </a:fld>
            <a:endParaRPr lang="fr-FR"/>
          </a:p>
        </p:txBody>
      </p:sp>
    </p:spTree>
    <p:extLst>
      <p:ext uri="{BB962C8B-B14F-4D97-AF65-F5344CB8AC3E}">
        <p14:creationId xmlns:p14="http://schemas.microsoft.com/office/powerpoint/2010/main" val="26932814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937A36F-3F2F-45E6-85B6-12A970E6177E}" type="datetimeFigureOut">
              <a:rPr lang="fr-FR" smtClean="0"/>
              <a:t>10/12/2015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2AAE0AF-A5F9-45A6-B921-880AB6FA83AE}" type="slidenum">
              <a:rPr lang="fr-FR" smtClean="0"/>
              <a:t>‹N°›</a:t>
            </a:fld>
            <a:endParaRPr lang="fr-FR"/>
          </a:p>
        </p:txBody>
      </p:sp>
    </p:spTree>
    <p:extLst>
      <p:ext uri="{BB962C8B-B14F-4D97-AF65-F5344CB8AC3E}">
        <p14:creationId xmlns:p14="http://schemas.microsoft.com/office/powerpoint/2010/main" val="40895623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2_Title Slide">
    <p:bg>
      <p:bgPr>
        <a:solidFill>
          <a:srgbClr val="1E7FB8"/>
        </a:solidFill>
        <a:effectLst/>
      </p:bgPr>
    </p:bg>
    <p:spTree>
      <p:nvGrpSpPr>
        <p:cNvPr id="1" name=""/>
        <p:cNvGrpSpPr/>
        <p:nvPr/>
      </p:nvGrpSpPr>
      <p:grpSpPr>
        <a:xfrm>
          <a:off x="0" y="0"/>
          <a:ext cx="0" cy="0"/>
          <a:chOff x="0" y="0"/>
          <a:chExt cx="0" cy="0"/>
        </a:xfrm>
      </p:grpSpPr>
      <p:pic>
        <p:nvPicPr>
          <p:cNvPr id="2" name="Picture 16" descr="WHO-EN-BW-H"/>
          <p:cNvPicPr>
            <a:picLocks noChangeAspect="1" noChangeArrowheads="1"/>
          </p:cNvPicPr>
          <p:nvPr userDrawn="1"/>
        </p:nvPicPr>
        <p:blipFill>
          <a:blip r:embed="rId2">
            <a:lum contrast="12000"/>
            <a:grayscl/>
            <a:biLevel thresh="50000"/>
            <a:extLst>
              <a:ext uri="{28A0092B-C50C-407E-A947-70E740481C1C}">
                <a14:useLocalDpi xmlns:a14="http://schemas.microsoft.com/office/drawing/2010/main" val="0"/>
              </a:ext>
            </a:extLst>
          </a:blip>
          <a:srcRect/>
          <a:stretch>
            <a:fillRect/>
          </a:stretch>
        </p:blipFill>
        <p:spPr bwMode="auto">
          <a:xfrm>
            <a:off x="611188" y="476250"/>
            <a:ext cx="4103687" cy="1262063"/>
          </a:xfrm>
          <a:prstGeom prst="rect">
            <a:avLst/>
          </a:prstGeom>
          <a:noFill/>
          <a:extLst>
            <a:ext uri="{909E8E84-426E-40DD-AFC4-6F175D3DCCD1}">
              <a14:hiddenFill xmlns:a14="http://schemas.microsoft.com/office/drawing/2010/main">
                <a:solidFill>
                  <a:srgbClr val="FFFFFF"/>
                </a:solidFill>
              </a14:hiddenFill>
            </a:ext>
          </a:extLst>
        </p:spPr>
      </p:pic>
      <p:sp>
        <p:nvSpPr>
          <p:cNvPr id="3" name="Line 17"/>
          <p:cNvSpPr>
            <a:spLocks noChangeShapeType="1"/>
          </p:cNvSpPr>
          <p:nvPr userDrawn="1"/>
        </p:nvSpPr>
        <p:spPr bwMode="auto">
          <a:xfrm>
            <a:off x="0" y="2667000"/>
            <a:ext cx="9144000" cy="0"/>
          </a:xfrm>
          <a:prstGeom prst="line">
            <a:avLst/>
          </a:prstGeom>
          <a:noFill/>
          <a:ln w="317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 name="Line 18"/>
          <p:cNvSpPr>
            <a:spLocks noChangeShapeType="1"/>
          </p:cNvSpPr>
          <p:nvPr userDrawn="1"/>
        </p:nvSpPr>
        <p:spPr bwMode="auto">
          <a:xfrm>
            <a:off x="1331913" y="1916113"/>
            <a:ext cx="0" cy="4941887"/>
          </a:xfrm>
          <a:prstGeom prst="line">
            <a:avLst/>
          </a:prstGeom>
          <a:noFill/>
          <a:ln w="285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 name="Title 1"/>
          <p:cNvSpPr>
            <a:spLocks noGrp="1"/>
          </p:cNvSpPr>
          <p:nvPr>
            <p:ph type="title" idx="4294967295" hasCustomPrompt="1"/>
          </p:nvPr>
        </p:nvSpPr>
        <p:spPr>
          <a:xfrm>
            <a:off x="1331912" y="2667000"/>
            <a:ext cx="7278687" cy="2865581"/>
          </a:xfrm>
        </p:spPr>
        <p:txBody>
          <a:bodyPr/>
          <a:lstStyle>
            <a:lvl1pPr>
              <a:defRPr lang="fr-CH" sz="4400" b="0" kern="1200" dirty="0" smtClean="0">
                <a:solidFill>
                  <a:schemeClr val="bg1"/>
                </a:solidFill>
                <a:latin typeface="+mn-lt"/>
                <a:ea typeface="+mn-ea"/>
                <a:cs typeface="+mn-cs"/>
              </a:defRPr>
            </a:lvl1pPr>
          </a:lstStyle>
          <a:p>
            <a:r>
              <a:rPr lang="fr-CH" dirty="0" smtClean="0">
                <a:solidFill>
                  <a:schemeClr val="bg1"/>
                </a:solidFill>
              </a:rPr>
              <a:t/>
            </a:r>
            <a:br>
              <a:rPr lang="fr-CH" dirty="0" smtClean="0">
                <a:solidFill>
                  <a:schemeClr val="bg1"/>
                </a:solidFill>
              </a:rPr>
            </a:br>
            <a:r>
              <a:rPr lang="fr-CH" dirty="0" smtClean="0">
                <a:solidFill>
                  <a:schemeClr val="bg1"/>
                </a:solidFill>
              </a:rPr>
              <a:t/>
            </a:r>
            <a:br>
              <a:rPr lang="fr-CH" dirty="0" smtClean="0">
                <a:solidFill>
                  <a:schemeClr val="bg1"/>
                </a:solidFill>
              </a:rPr>
            </a:br>
            <a:r>
              <a:rPr lang="fr-CH" dirty="0" smtClean="0">
                <a:solidFill>
                  <a:schemeClr val="bg1"/>
                </a:solidFill>
              </a:rPr>
              <a:t>Insert </a:t>
            </a:r>
            <a:r>
              <a:rPr lang="fr-CH" dirty="0" err="1" smtClean="0">
                <a:solidFill>
                  <a:schemeClr val="bg1"/>
                </a:solidFill>
              </a:rPr>
              <a:t>Title</a:t>
            </a:r>
            <a:r>
              <a:rPr lang="fr-CH" dirty="0" smtClean="0">
                <a:solidFill>
                  <a:schemeClr val="bg1"/>
                </a:solidFill>
              </a:rPr>
              <a:t> </a:t>
            </a:r>
            <a:r>
              <a:rPr lang="fr-CH" dirty="0" err="1" smtClean="0">
                <a:solidFill>
                  <a:schemeClr val="bg1"/>
                </a:solidFill>
              </a:rPr>
              <a:t>here</a:t>
            </a:r>
            <a:r>
              <a:rPr lang="fr-CH" dirty="0" smtClean="0">
                <a:solidFill>
                  <a:schemeClr val="bg1"/>
                </a:solidFill>
              </a:rPr>
              <a:t/>
            </a:r>
            <a:br>
              <a:rPr lang="fr-CH" dirty="0" smtClean="0">
                <a:solidFill>
                  <a:schemeClr val="bg1"/>
                </a:solidFill>
              </a:rPr>
            </a:br>
            <a:r>
              <a:rPr lang="fr-CH" dirty="0" smtClean="0">
                <a:solidFill>
                  <a:schemeClr val="bg1"/>
                </a:solidFill>
              </a:rPr>
              <a:t/>
            </a:r>
            <a:br>
              <a:rPr lang="fr-CH" dirty="0" smtClean="0">
                <a:solidFill>
                  <a:schemeClr val="bg1"/>
                </a:solidFill>
              </a:rPr>
            </a:br>
            <a:r>
              <a:rPr lang="fr-CH" dirty="0">
                <a:solidFill>
                  <a:schemeClr val="bg1"/>
                </a:solidFill>
              </a:rPr>
              <a:t/>
            </a:r>
            <a:br>
              <a:rPr lang="fr-CH" dirty="0">
                <a:solidFill>
                  <a:schemeClr val="bg1"/>
                </a:solidFill>
              </a:rPr>
            </a:br>
            <a:endParaRPr lang="en-US" dirty="0">
              <a:solidFill>
                <a:schemeClr val="bg1"/>
              </a:solidFill>
            </a:endParaRPr>
          </a:p>
        </p:txBody>
      </p:sp>
    </p:spTree>
    <p:extLst>
      <p:ext uri="{BB962C8B-B14F-4D97-AF65-F5344CB8AC3E}">
        <p14:creationId xmlns:p14="http://schemas.microsoft.com/office/powerpoint/2010/main" val="40792622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37A36F-3F2F-45E6-85B6-12A970E6177E}" type="datetimeFigureOut">
              <a:rPr lang="fr-FR" smtClean="0"/>
              <a:t>10/12/2015</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AAE0AF-A5F9-45A6-B921-880AB6FA83AE}" type="slidenum">
              <a:rPr lang="fr-FR" smtClean="0"/>
              <a:t>‹N°›</a:t>
            </a:fld>
            <a:endParaRPr lang="fr-FR"/>
          </a:p>
        </p:txBody>
      </p:sp>
    </p:spTree>
    <p:extLst>
      <p:ext uri="{BB962C8B-B14F-4D97-AF65-F5344CB8AC3E}">
        <p14:creationId xmlns:p14="http://schemas.microsoft.com/office/powerpoint/2010/main" val="4460786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331912" y="2492896"/>
            <a:ext cx="7278687" cy="3039685"/>
          </a:xfrm>
        </p:spPr>
        <p:txBody>
          <a:bodyPr>
            <a:noAutofit/>
          </a:bodyPr>
          <a:lstStyle/>
          <a:p>
            <a:pPr algn="r"/>
            <a:r>
              <a:rPr lang="fr-FR" sz="2600" dirty="0" smtClean="0">
                <a:solidFill>
                  <a:schemeClr val="bg1"/>
                </a:solidFill>
              </a:rPr>
              <a:t>«</a:t>
            </a:r>
            <a:r>
              <a:rPr lang="fr-FR" sz="2600" dirty="0">
                <a:solidFill>
                  <a:schemeClr val="bg1"/>
                </a:solidFill>
              </a:rPr>
              <a:t> </a:t>
            </a:r>
            <a:r>
              <a:rPr lang="fr-FR" sz="2600" i="1" dirty="0" smtClean="0">
                <a:solidFill>
                  <a:schemeClr val="bg1"/>
                </a:solidFill>
              </a:rPr>
              <a:t>Formation des membres du groupe de travail national sur la Couverture Sanitaire Universelle</a:t>
            </a:r>
            <a:r>
              <a:rPr lang="fr-FR" sz="2600" dirty="0" smtClean="0">
                <a:solidFill>
                  <a:schemeClr val="bg1"/>
                </a:solidFill>
              </a:rPr>
              <a:t>»</a:t>
            </a:r>
            <a:r>
              <a:rPr lang="fr-FR" sz="2600" dirty="0">
                <a:solidFill>
                  <a:schemeClr val="bg1"/>
                </a:solidFill>
              </a:rPr>
              <a:t/>
            </a:r>
            <a:br>
              <a:rPr lang="fr-FR" sz="2600" dirty="0">
                <a:solidFill>
                  <a:schemeClr val="bg1"/>
                </a:solidFill>
              </a:rPr>
            </a:br>
            <a:r>
              <a:rPr lang="fr-FR" sz="2600" dirty="0">
                <a:solidFill>
                  <a:schemeClr val="bg1"/>
                </a:solidFill>
              </a:rPr>
              <a:t/>
            </a:r>
            <a:br>
              <a:rPr lang="fr-FR" sz="2600" dirty="0">
                <a:solidFill>
                  <a:schemeClr val="bg1"/>
                </a:solidFill>
              </a:rPr>
            </a:br>
            <a:r>
              <a:rPr lang="fr-FR" sz="2800" b="1" dirty="0">
                <a:solidFill>
                  <a:schemeClr val="bg1"/>
                </a:solidFill>
              </a:rPr>
              <a:t>Niger, Décembre 2015</a:t>
            </a:r>
            <a:r>
              <a:rPr lang="fr-FR" sz="3600" b="1" dirty="0"/>
              <a:t/>
            </a:r>
            <a:br>
              <a:rPr lang="fr-FR" sz="3600" b="1" dirty="0"/>
            </a:br>
            <a:endParaRPr lang="en-US" sz="2600" dirty="0" smtClean="0">
              <a:solidFill>
                <a:schemeClr val="bg1"/>
              </a:solidFill>
            </a:endParaRPr>
          </a:p>
        </p:txBody>
      </p:sp>
      <p:sp>
        <p:nvSpPr>
          <p:cNvPr id="3" name="Sous-titre 2"/>
          <p:cNvSpPr txBox="1">
            <a:spLocks/>
          </p:cNvSpPr>
          <p:nvPr/>
        </p:nvSpPr>
        <p:spPr>
          <a:xfrm>
            <a:off x="5101449" y="6113009"/>
            <a:ext cx="4024536" cy="504056"/>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2000" dirty="0" smtClean="0">
                <a:solidFill>
                  <a:schemeClr val="bg1"/>
                </a:solidFill>
              </a:rPr>
              <a:t>Alexis Bigeard, OMS IST/WA</a:t>
            </a:r>
            <a:endParaRPr lang="fr-FR" sz="2000" dirty="0">
              <a:solidFill>
                <a:schemeClr val="bg1"/>
              </a:solidFill>
            </a:endParaRPr>
          </a:p>
        </p:txBody>
      </p:sp>
      <p:sp>
        <p:nvSpPr>
          <p:cNvPr id="4" name="Rectangle 3"/>
          <p:cNvSpPr/>
          <p:nvPr/>
        </p:nvSpPr>
        <p:spPr>
          <a:xfrm>
            <a:off x="1866381" y="4869160"/>
            <a:ext cx="5956695" cy="70788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fr-FR"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Les </a:t>
            </a:r>
            <a:r>
              <a:rPr lang="fr-FR" sz="40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acteurs du changement</a:t>
            </a:r>
            <a:endParaRPr lang="fr-FR" sz="4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25338553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43608" y="1051992"/>
            <a:ext cx="7314735" cy="52820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ZoneTexte 2"/>
          <p:cNvSpPr txBox="1"/>
          <p:nvPr/>
        </p:nvSpPr>
        <p:spPr>
          <a:xfrm>
            <a:off x="1119420" y="2176912"/>
            <a:ext cx="3528392" cy="3816429"/>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fr-FR" sz="2200" dirty="0" smtClean="0"/>
              <a:t>Un changement adaptatif est concerné par des problèmes pour lesquelles vous ne connaissez pas encore les solutions, qui requièrent souvent non seulement des changements d’attitude ou de choix, mais également des cœurs et des esprits, et qui peut donner une transformation du système</a:t>
            </a:r>
            <a:endParaRPr lang="fr-FR" sz="2200" dirty="0"/>
          </a:p>
        </p:txBody>
      </p:sp>
      <p:sp>
        <p:nvSpPr>
          <p:cNvPr id="5" name="ZoneTexte 4"/>
          <p:cNvSpPr txBox="1"/>
          <p:nvPr/>
        </p:nvSpPr>
        <p:spPr>
          <a:xfrm>
            <a:off x="4973426" y="2130622"/>
            <a:ext cx="3087960" cy="2123658"/>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fr-FR" sz="2200" dirty="0" smtClean="0"/>
              <a:t>Un changement technique concerne la mise en œuvre de solutions pour des problèmes dont les réponses sont connues</a:t>
            </a:r>
            <a:endParaRPr lang="fr-FR" sz="2200" dirty="0"/>
          </a:p>
        </p:txBody>
      </p:sp>
      <p:sp>
        <p:nvSpPr>
          <p:cNvPr id="6" name="ZoneTexte 5"/>
          <p:cNvSpPr txBox="1"/>
          <p:nvPr/>
        </p:nvSpPr>
        <p:spPr>
          <a:xfrm>
            <a:off x="1037603" y="1009104"/>
            <a:ext cx="7023783" cy="954107"/>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fr-FR" sz="2800" dirty="0" smtClean="0"/>
              <a:t>Changement adaptatif vs changement technique</a:t>
            </a:r>
            <a:endParaRPr lang="fr-FR" sz="2800" dirty="0"/>
          </a:p>
        </p:txBody>
      </p:sp>
    </p:spTree>
    <p:extLst>
      <p:ext uri="{BB962C8B-B14F-4D97-AF65-F5344CB8AC3E}">
        <p14:creationId xmlns:p14="http://schemas.microsoft.com/office/powerpoint/2010/main" val="41187867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548680"/>
            <a:ext cx="8208912" cy="914397"/>
          </a:xfrm>
        </p:spPr>
        <p:txBody>
          <a:bodyPr>
            <a:normAutofit fontScale="90000"/>
          </a:bodyPr>
          <a:lstStyle/>
          <a:p>
            <a:r>
              <a:rPr lang="fr-FR" dirty="0" smtClean="0"/>
              <a:t>Questions : l’acteur du changement</a:t>
            </a:r>
            <a:endParaRPr lang="fr-FR" dirty="0"/>
          </a:p>
        </p:txBody>
      </p:sp>
      <p:sp>
        <p:nvSpPr>
          <p:cNvPr id="3" name="Espace réservé du contenu 2"/>
          <p:cNvSpPr>
            <a:spLocks noGrp="1"/>
          </p:cNvSpPr>
          <p:nvPr>
            <p:ph idx="1"/>
          </p:nvPr>
        </p:nvSpPr>
        <p:spPr/>
        <p:txBody>
          <a:bodyPr/>
          <a:lstStyle/>
          <a:p>
            <a:endParaRPr lang="fr-FR" dirty="0"/>
          </a:p>
          <a:p>
            <a:pPr marL="0" indent="0">
              <a:buNone/>
            </a:pPr>
            <a:endParaRPr lang="fr-FR" dirty="0"/>
          </a:p>
        </p:txBody>
      </p:sp>
      <p:sp>
        <p:nvSpPr>
          <p:cNvPr id="5" name="ZoneTexte 4"/>
          <p:cNvSpPr txBox="1"/>
          <p:nvPr/>
        </p:nvSpPr>
        <p:spPr>
          <a:xfrm>
            <a:off x="899592" y="1699529"/>
            <a:ext cx="7416824" cy="4524315"/>
          </a:xfrm>
          <a:prstGeom prst="rect">
            <a:avLst/>
          </a:prstGeom>
          <a:noFill/>
        </p:spPr>
        <p:txBody>
          <a:bodyPr wrap="square" rtlCol="0">
            <a:spAutoFit/>
          </a:bodyPr>
          <a:lstStyle/>
          <a:p>
            <a:endParaRPr lang="fr-FR" dirty="0" smtClean="0"/>
          </a:p>
          <a:p>
            <a:r>
              <a:rPr lang="fr-FR" dirty="0" smtClean="0"/>
              <a:t>Au niveau individuel: </a:t>
            </a:r>
          </a:p>
          <a:p>
            <a:pPr marL="285750" indent="-285750">
              <a:buFontTx/>
              <a:buChar char="-"/>
            </a:pPr>
            <a:r>
              <a:rPr lang="fr-FR" dirty="0" smtClean="0"/>
              <a:t>Quelles capacités de réforme ?</a:t>
            </a:r>
          </a:p>
          <a:p>
            <a:pPr marL="285750" indent="-285750">
              <a:buFontTx/>
              <a:buChar char="-"/>
            </a:pPr>
            <a:r>
              <a:rPr lang="fr-FR" dirty="0" smtClean="0"/>
              <a:t>Quelle capacité de recul par rapport à l’existant ? </a:t>
            </a:r>
          </a:p>
          <a:p>
            <a:pPr marL="285750" indent="-285750">
              <a:buFontTx/>
              <a:buChar char="-"/>
            </a:pPr>
            <a:r>
              <a:rPr lang="fr-FR" dirty="0" smtClean="0"/>
              <a:t>Quel engagement dans l’action ?</a:t>
            </a:r>
          </a:p>
          <a:p>
            <a:endParaRPr lang="fr-FR" dirty="0"/>
          </a:p>
          <a:p>
            <a:r>
              <a:rPr lang="fr-FR" dirty="0" smtClean="0"/>
              <a:t>Au niveau collectif :</a:t>
            </a:r>
          </a:p>
          <a:p>
            <a:pPr marL="285750" indent="-285750">
              <a:buFontTx/>
              <a:buChar char="-"/>
            </a:pPr>
            <a:r>
              <a:rPr lang="fr-FR" dirty="0" smtClean="0"/>
              <a:t>Quels acteurs sur quelles positions légitimes ?</a:t>
            </a:r>
          </a:p>
          <a:p>
            <a:pPr marL="285750" indent="-285750">
              <a:buFontTx/>
              <a:buChar char="-"/>
            </a:pPr>
            <a:r>
              <a:rPr lang="fr-FR" dirty="0" smtClean="0"/>
              <a:t>Quels lieux de développement des réformes ?</a:t>
            </a:r>
          </a:p>
          <a:p>
            <a:pPr marL="285750" indent="-285750">
              <a:buFontTx/>
              <a:buChar char="-"/>
            </a:pPr>
            <a:r>
              <a:rPr lang="fr-FR" dirty="0" smtClean="0"/>
              <a:t>Quelle place au relationnel ?</a:t>
            </a:r>
          </a:p>
          <a:p>
            <a:pPr marL="285750" indent="-285750">
              <a:buFontTx/>
              <a:buChar char="-"/>
            </a:pPr>
            <a:endParaRPr lang="fr-FR" dirty="0"/>
          </a:p>
          <a:p>
            <a:r>
              <a:rPr lang="fr-FR" dirty="0" smtClean="0"/>
              <a:t>Au niveau systémique :</a:t>
            </a:r>
          </a:p>
          <a:p>
            <a:pPr marL="285750" indent="-285750">
              <a:buFontTx/>
              <a:buChar char="-"/>
            </a:pPr>
            <a:r>
              <a:rPr lang="fr-FR" dirty="0" smtClean="0"/>
              <a:t>Quelles articulations entre types d’acteurs ?</a:t>
            </a:r>
          </a:p>
          <a:p>
            <a:pPr marL="285750" indent="-285750">
              <a:buFontTx/>
              <a:buChar char="-"/>
            </a:pPr>
            <a:r>
              <a:rPr lang="fr-FR" dirty="0" smtClean="0"/>
              <a:t>Quel parts de l’institutionnel et du légal ?</a:t>
            </a:r>
          </a:p>
          <a:p>
            <a:pPr marL="285750" indent="-285750">
              <a:buFontTx/>
              <a:buChar char="-"/>
            </a:pPr>
            <a:r>
              <a:rPr lang="fr-FR" dirty="0" smtClean="0"/>
              <a:t>Quelle part au changement culturel ?</a:t>
            </a:r>
          </a:p>
          <a:p>
            <a:endParaRPr lang="fr-FR" dirty="0" smtClean="0"/>
          </a:p>
        </p:txBody>
      </p:sp>
    </p:spTree>
    <p:extLst>
      <p:ext uri="{BB962C8B-B14F-4D97-AF65-F5344CB8AC3E}">
        <p14:creationId xmlns:p14="http://schemas.microsoft.com/office/powerpoint/2010/main" val="9189789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Une formation pour quoi ?</a:t>
            </a:r>
            <a:endParaRPr lang="fr-FR" dirty="0"/>
          </a:p>
        </p:txBody>
      </p:sp>
      <p:sp>
        <p:nvSpPr>
          <p:cNvPr id="3" name="Espace réservé du contenu 2"/>
          <p:cNvSpPr>
            <a:spLocks noGrp="1"/>
          </p:cNvSpPr>
          <p:nvPr>
            <p:ph idx="1"/>
          </p:nvPr>
        </p:nvSpPr>
        <p:spPr>
          <a:xfrm>
            <a:off x="457200" y="2708920"/>
            <a:ext cx="8229600" cy="3417243"/>
          </a:xfrm>
        </p:spPr>
        <p:txBody>
          <a:bodyPr/>
          <a:lstStyle/>
          <a:p>
            <a:r>
              <a:rPr lang="fr-FR" dirty="0" smtClean="0"/>
              <a:t>Masse critique</a:t>
            </a:r>
          </a:p>
          <a:p>
            <a:r>
              <a:rPr lang="fr-FR" dirty="0" smtClean="0"/>
              <a:t>« Champion »</a:t>
            </a:r>
          </a:p>
          <a:p>
            <a:r>
              <a:rPr lang="fr-FR" dirty="0" smtClean="0"/>
              <a:t>Expertise</a:t>
            </a:r>
          </a:p>
          <a:p>
            <a:r>
              <a:rPr lang="fr-FR" dirty="0" smtClean="0"/>
              <a:t>Influence</a:t>
            </a:r>
            <a:endParaRPr lang="fr-FR" dirty="0"/>
          </a:p>
        </p:txBody>
      </p:sp>
    </p:spTree>
    <p:extLst>
      <p:ext uri="{BB962C8B-B14F-4D97-AF65-F5344CB8AC3E}">
        <p14:creationId xmlns:p14="http://schemas.microsoft.com/office/powerpoint/2010/main" val="4499436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smtClean="0"/>
              <a:t>Des déceptions…</a:t>
            </a:r>
            <a:endParaRPr lang="fr-FR" dirty="0"/>
          </a:p>
        </p:txBody>
      </p:sp>
      <p:sp>
        <p:nvSpPr>
          <p:cNvPr id="3" name="Espace réservé du contenu 2"/>
          <p:cNvSpPr>
            <a:spLocks noGrp="1"/>
          </p:cNvSpPr>
          <p:nvPr>
            <p:ph idx="1"/>
          </p:nvPr>
        </p:nvSpPr>
        <p:spPr>
          <a:xfrm>
            <a:off x="457200" y="2636912"/>
            <a:ext cx="8229600" cy="3489251"/>
          </a:xfrm>
        </p:spPr>
        <p:txBody>
          <a:bodyPr/>
          <a:lstStyle/>
          <a:p>
            <a:r>
              <a:rPr lang="fr-FR" dirty="0" smtClean="0"/>
              <a:t>Appropriation</a:t>
            </a:r>
          </a:p>
          <a:p>
            <a:r>
              <a:rPr lang="fr-FR" dirty="0" smtClean="0"/>
              <a:t>Continuum</a:t>
            </a:r>
          </a:p>
          <a:p>
            <a:r>
              <a:rPr lang="fr-FR" dirty="0" smtClean="0"/>
              <a:t>Mise en œuvre</a:t>
            </a:r>
          </a:p>
          <a:p>
            <a:r>
              <a:rPr lang="fr-FR" dirty="0" smtClean="0"/>
              <a:t>Changement sur le terrain / pour les populations</a:t>
            </a:r>
            <a:endParaRPr lang="fr-FR" dirty="0"/>
          </a:p>
        </p:txBody>
      </p:sp>
    </p:spTree>
    <p:extLst>
      <p:ext uri="{BB962C8B-B14F-4D97-AF65-F5344CB8AC3E}">
        <p14:creationId xmlns:p14="http://schemas.microsoft.com/office/powerpoint/2010/main" val="20388007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Des habitudes…</a:t>
            </a:r>
            <a:endParaRPr lang="fr-FR" dirty="0"/>
          </a:p>
        </p:txBody>
      </p:sp>
      <p:sp>
        <p:nvSpPr>
          <p:cNvPr id="3" name="Espace réservé du contenu 2"/>
          <p:cNvSpPr>
            <a:spLocks noGrp="1"/>
          </p:cNvSpPr>
          <p:nvPr>
            <p:ph idx="1"/>
          </p:nvPr>
        </p:nvSpPr>
        <p:spPr/>
        <p:txBody>
          <a:bodyPr/>
          <a:lstStyle/>
          <a:p>
            <a:r>
              <a:rPr lang="fr-FR" dirty="0" smtClean="0"/>
              <a:t>Ateliers, séminaires…</a:t>
            </a:r>
          </a:p>
          <a:p>
            <a:r>
              <a:rPr lang="fr-FR" dirty="0" smtClean="0"/>
              <a:t>Groupes « intersectoriels »</a:t>
            </a:r>
          </a:p>
          <a:p>
            <a:r>
              <a:rPr lang="fr-FR" dirty="0" smtClean="0"/>
              <a:t>Groupes « inclusifs »</a:t>
            </a:r>
          </a:p>
          <a:p>
            <a:r>
              <a:rPr lang="fr-FR" dirty="0" smtClean="0"/>
              <a:t>Des stratégies, des plans, des suivis…</a:t>
            </a:r>
          </a:p>
          <a:p>
            <a:r>
              <a:rPr lang="fr-FR" dirty="0" smtClean="0"/>
              <a:t>Des études, des études, des études…</a:t>
            </a:r>
          </a:p>
          <a:p>
            <a:r>
              <a:rPr lang="fr-FR" dirty="0" smtClean="0"/>
              <a:t>Des idées !</a:t>
            </a:r>
          </a:p>
        </p:txBody>
      </p:sp>
    </p:spTree>
    <p:extLst>
      <p:ext uri="{BB962C8B-B14F-4D97-AF65-F5344CB8AC3E}">
        <p14:creationId xmlns:p14="http://schemas.microsoft.com/office/powerpoint/2010/main" val="35479229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Des bonnes expériences aussi</a:t>
            </a:r>
            <a:endParaRPr lang="fr-FR" dirty="0"/>
          </a:p>
        </p:txBody>
      </p:sp>
      <p:sp>
        <p:nvSpPr>
          <p:cNvPr id="3" name="Espace réservé du contenu 2"/>
          <p:cNvSpPr>
            <a:spLocks noGrp="1"/>
          </p:cNvSpPr>
          <p:nvPr>
            <p:ph idx="1"/>
          </p:nvPr>
        </p:nvSpPr>
        <p:spPr/>
        <p:txBody>
          <a:bodyPr/>
          <a:lstStyle/>
          <a:p>
            <a:r>
              <a:rPr lang="fr-FR" dirty="0" smtClean="0"/>
              <a:t>Ex 1 : société civile au Burkina Faso</a:t>
            </a:r>
          </a:p>
          <a:p>
            <a:r>
              <a:rPr lang="fr-FR" dirty="0" smtClean="0"/>
              <a:t>Ex 2 : haut responsable en Ouganda</a:t>
            </a:r>
          </a:p>
          <a:p>
            <a:r>
              <a:rPr lang="fr-FR" dirty="0" smtClean="0"/>
              <a:t>Ex 3 : groupe de travail CRM au Mali</a:t>
            </a:r>
          </a:p>
          <a:p>
            <a:r>
              <a:rPr lang="fr-FR" dirty="0" smtClean="0"/>
              <a:t>Ex 4 : développeur de simulations financières au Burkina Faso</a:t>
            </a:r>
          </a:p>
          <a:p>
            <a:r>
              <a:rPr lang="fr-FR" dirty="0" smtClean="0"/>
              <a:t>Ex 5 : Groupe Technique de Travail au Bénin</a:t>
            </a:r>
          </a:p>
          <a:p>
            <a:pPr marL="0" indent="0">
              <a:buNone/>
            </a:pPr>
            <a:endParaRPr lang="fr-FR" dirty="0"/>
          </a:p>
        </p:txBody>
      </p:sp>
    </p:spTree>
    <p:extLst>
      <p:ext uri="{BB962C8B-B14F-4D97-AF65-F5344CB8AC3E}">
        <p14:creationId xmlns:p14="http://schemas.microsoft.com/office/powerpoint/2010/main" val="39201872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Quelques clés</a:t>
            </a:r>
            <a:endParaRPr lang="fr-FR" dirty="0"/>
          </a:p>
        </p:txBody>
      </p:sp>
      <p:sp>
        <p:nvSpPr>
          <p:cNvPr id="3" name="Espace réservé du contenu 2"/>
          <p:cNvSpPr>
            <a:spLocks noGrp="1"/>
          </p:cNvSpPr>
          <p:nvPr>
            <p:ph idx="1"/>
          </p:nvPr>
        </p:nvSpPr>
        <p:spPr/>
        <p:txBody>
          <a:bodyPr/>
          <a:lstStyle/>
          <a:p>
            <a:r>
              <a:rPr lang="fr-FR" dirty="0" smtClean="0"/>
              <a:t>Une affaire de long terme</a:t>
            </a:r>
          </a:p>
          <a:p>
            <a:r>
              <a:rPr lang="fr-FR" dirty="0" smtClean="0"/>
              <a:t>Mais qui requière une omniprésence</a:t>
            </a:r>
          </a:p>
          <a:p>
            <a:r>
              <a:rPr lang="fr-FR" dirty="0" smtClean="0"/>
              <a:t>Qui requière de la transparence</a:t>
            </a:r>
          </a:p>
          <a:p>
            <a:r>
              <a:rPr lang="fr-FR" dirty="0" smtClean="0"/>
              <a:t>Où chaque partie peut jouer un rôle (institutionnel, politique, académique, population organisée, média, réseaux…)</a:t>
            </a:r>
            <a:endParaRPr lang="fr-FR" dirty="0"/>
          </a:p>
        </p:txBody>
      </p:sp>
    </p:spTree>
    <p:extLst>
      <p:ext uri="{BB962C8B-B14F-4D97-AF65-F5344CB8AC3E}">
        <p14:creationId xmlns:p14="http://schemas.microsoft.com/office/powerpoint/2010/main" val="403915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Un combat en valeur</a:t>
            </a:r>
            <a:endParaRPr lang="fr-FR" dirty="0"/>
          </a:p>
        </p:txBody>
      </p:sp>
      <p:sp>
        <p:nvSpPr>
          <p:cNvPr id="3" name="Espace réservé du contenu 2"/>
          <p:cNvSpPr>
            <a:spLocks noGrp="1"/>
          </p:cNvSpPr>
          <p:nvPr>
            <p:ph idx="1"/>
          </p:nvPr>
        </p:nvSpPr>
        <p:spPr/>
        <p:txBody>
          <a:bodyPr/>
          <a:lstStyle/>
          <a:p>
            <a:endParaRPr lang="fr-FR" dirty="0" smtClean="0"/>
          </a:p>
          <a:p>
            <a:r>
              <a:rPr lang="fr-FR" dirty="0" smtClean="0"/>
              <a:t>La santé comme </a:t>
            </a:r>
            <a:r>
              <a:rPr lang="fr-FR" dirty="0" err="1" smtClean="0"/>
              <a:t>pré-requis</a:t>
            </a:r>
            <a:r>
              <a:rPr lang="fr-FR" dirty="0" smtClean="0"/>
              <a:t> à l’égalité</a:t>
            </a:r>
          </a:p>
          <a:p>
            <a:r>
              <a:rPr lang="fr-FR" dirty="0" smtClean="0"/>
              <a:t>L’éducation pas également distribuée </a:t>
            </a:r>
          </a:p>
          <a:p>
            <a:r>
              <a:rPr lang="fr-FR" dirty="0" smtClean="0"/>
              <a:t>Du traditionnel au national</a:t>
            </a:r>
          </a:p>
          <a:p>
            <a:r>
              <a:rPr lang="fr-FR" dirty="0" smtClean="0"/>
              <a:t>Du national à l’international</a:t>
            </a:r>
          </a:p>
          <a:p>
            <a:r>
              <a:rPr lang="fr-FR" dirty="0" smtClean="0"/>
              <a:t>‘Positive action</a:t>
            </a:r>
            <a:r>
              <a:rPr lang="fr-FR" dirty="0"/>
              <a:t>’ </a:t>
            </a:r>
            <a:r>
              <a:rPr lang="fr-FR" dirty="0" smtClean="0"/>
              <a:t>?</a:t>
            </a:r>
          </a:p>
          <a:p>
            <a:r>
              <a:rPr lang="fr-FR" dirty="0" smtClean="0"/>
              <a:t> </a:t>
            </a:r>
            <a:r>
              <a:rPr lang="fr-FR" dirty="0"/>
              <a:t>Responsabilité sociale et politique</a:t>
            </a:r>
          </a:p>
          <a:p>
            <a:endParaRPr lang="fr-FR" dirty="0"/>
          </a:p>
        </p:txBody>
      </p:sp>
    </p:spTree>
    <p:extLst>
      <p:ext uri="{BB962C8B-B14F-4D97-AF65-F5344CB8AC3E}">
        <p14:creationId xmlns:p14="http://schemas.microsoft.com/office/powerpoint/2010/main" val="2784560148"/>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374</TotalTime>
  <Words>304</Words>
  <Application>Microsoft Office PowerPoint</Application>
  <PresentationFormat>Affichage à l'écran (4:3)</PresentationFormat>
  <Paragraphs>58</Paragraphs>
  <Slides>9</Slides>
  <Notes>0</Notes>
  <HiddenSlides>0</HiddenSlides>
  <MMClips>0</MMClips>
  <ScaleCrop>false</ScaleCrop>
  <HeadingPairs>
    <vt:vector size="4" baseType="variant">
      <vt:variant>
        <vt:lpstr>Thème</vt:lpstr>
      </vt:variant>
      <vt:variant>
        <vt:i4>1</vt:i4>
      </vt:variant>
      <vt:variant>
        <vt:lpstr>Titres des diapositives</vt:lpstr>
      </vt:variant>
      <vt:variant>
        <vt:i4>9</vt:i4>
      </vt:variant>
    </vt:vector>
  </HeadingPairs>
  <TitlesOfParts>
    <vt:vector size="10" baseType="lpstr">
      <vt:lpstr>Thème Office</vt:lpstr>
      <vt:lpstr>« Formation des membres du groupe de travail national sur la Couverture Sanitaire Universelle»  Niger, Décembre 2015 </vt:lpstr>
      <vt:lpstr>Présentation PowerPoint</vt:lpstr>
      <vt:lpstr>Questions : l’acteur du changement</vt:lpstr>
      <vt:lpstr>Une formation pour quoi ?</vt:lpstr>
      <vt:lpstr>Des déceptions…</vt:lpstr>
      <vt:lpstr>Des habitudes…</vt:lpstr>
      <vt:lpstr>Des bonnes expériences aussi</vt:lpstr>
      <vt:lpstr>Quelques clés</vt:lpstr>
      <vt:lpstr>Un combat en valeur</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Formation des membres du groupe de travail national sur la Couverture Sanitaire Universelle»  Niger, Décembre 2015</dc:title>
  <dc:creator>Bigeard, Mr Alexis - bf</dc:creator>
  <cp:lastModifiedBy>Bigeard, Mr Alexis - bf</cp:lastModifiedBy>
  <cp:revision>10</cp:revision>
  <dcterms:created xsi:type="dcterms:W3CDTF">2015-11-23T15:44:32Z</dcterms:created>
  <dcterms:modified xsi:type="dcterms:W3CDTF">2015-12-10T11:22:46Z</dcterms:modified>
</cp:coreProperties>
</file>