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8" r:id="rId8"/>
    <p:sldId id="265" r:id="rId9"/>
    <p:sldId id="26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47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C1974-F02A-4208-8BD8-DFBAA5503AE8}" type="datetimeFigureOut">
              <a:rPr lang="fr-FR" smtClean="0"/>
              <a:pPr/>
              <a:t>16/04/2015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19B67-D65B-4651-9BFC-C1D74BD2CE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958166" cy="2571768"/>
          </a:xfrm>
        </p:spPr>
        <p:txBody>
          <a:bodyPr>
            <a:normAutofit fontScale="90000"/>
          </a:bodyPr>
          <a:lstStyle/>
          <a:p>
            <a:r>
              <a:rPr lang="fr-CH" b="1" dirty="0"/>
              <a:t>Stratégie Nationale de Financement de la Santé pour la Couverture Universelle du Bénin</a:t>
            </a:r>
            <a:r>
              <a:rPr lang="fr-FR" dirty="0"/>
              <a:t/>
            </a:r>
            <a:br>
              <a:rPr lang="fr-FR" dirty="0"/>
            </a:br>
            <a:r>
              <a:rPr lang="fr-CH" b="1" dirty="0"/>
              <a:t>2016-2022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572008"/>
            <a:ext cx="6415110" cy="1066792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chemeClr val="tx2"/>
                </a:solidFill>
              </a:rPr>
              <a:t>Processus d’élaboration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214290"/>
            <a:ext cx="1515375" cy="1290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 smtClean="0"/>
              <a:t>Contexte 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Méthodologie 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Différentes étapes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Contraintes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La vision du Bénin est de disposer en 2025 d’un système de </a:t>
            </a:r>
            <a:r>
              <a:rPr lang="fr-FR" dirty="0" smtClean="0"/>
              <a:t>santé ayant les caractéristiques suivantes:</a:t>
            </a:r>
          </a:p>
          <a:p>
            <a:pPr lvl="1"/>
            <a:r>
              <a:rPr lang="fr-FR" dirty="0"/>
              <a:t>Initiatives publiques et privées, individuelles et collectives, </a:t>
            </a:r>
            <a:endParaRPr lang="fr-FR" dirty="0" smtClean="0"/>
          </a:p>
          <a:p>
            <a:pPr lvl="1"/>
            <a:r>
              <a:rPr lang="fr-FR" dirty="0" smtClean="0"/>
              <a:t>Disponibilité permanente de l’offre de soins de qualité,</a:t>
            </a:r>
          </a:p>
          <a:p>
            <a:pPr lvl="1"/>
            <a:r>
              <a:rPr lang="fr-FR" dirty="0" smtClean="0"/>
              <a:t>Equité et accessibilité à toutes les catégories de la population,</a:t>
            </a:r>
          </a:p>
          <a:p>
            <a:pPr lvl="1"/>
            <a:r>
              <a:rPr lang="fr-FR" dirty="0" smtClean="0"/>
              <a:t>Solidarité </a:t>
            </a:r>
            <a:r>
              <a:rPr lang="fr-FR" dirty="0"/>
              <a:t>et </a:t>
            </a:r>
            <a:r>
              <a:rPr lang="fr-FR" dirty="0" smtClean="0"/>
              <a:t>partage </a:t>
            </a:r>
            <a:r>
              <a:rPr lang="fr-FR" dirty="0"/>
              <a:t>de risques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Plan National de Développement Sanitaire (PNDS 2009-2018</a:t>
            </a:r>
            <a:r>
              <a:rPr lang="fr-FR" dirty="0" smtClean="0"/>
              <a:t>),</a:t>
            </a:r>
          </a:p>
          <a:p>
            <a:r>
              <a:rPr lang="fr-FR" dirty="0"/>
              <a:t>C</a:t>
            </a:r>
            <a:r>
              <a:rPr lang="fr-FR" dirty="0" smtClean="0"/>
              <a:t>inq </a:t>
            </a:r>
            <a:r>
              <a:rPr lang="fr-FR" dirty="0"/>
              <a:t>(05) domaines prioritaires </a:t>
            </a:r>
            <a:r>
              <a:rPr lang="fr-FR" dirty="0" smtClean="0"/>
              <a:t>orientent </a:t>
            </a:r>
            <a:r>
              <a:rPr lang="fr-FR" dirty="0"/>
              <a:t>l’action </a:t>
            </a:r>
            <a:r>
              <a:rPr lang="fr-FR" dirty="0" smtClean="0"/>
              <a:t>sanitaire,</a:t>
            </a:r>
          </a:p>
          <a:p>
            <a:r>
              <a:rPr lang="fr-FR" dirty="0"/>
              <a:t>B</a:t>
            </a:r>
            <a:r>
              <a:rPr lang="fr-FR" dirty="0" smtClean="0"/>
              <a:t>arrière </a:t>
            </a:r>
            <a:r>
              <a:rPr lang="fr-FR" dirty="0"/>
              <a:t>financière constitue une importante contrainte pour les </a:t>
            </a:r>
            <a:r>
              <a:rPr lang="fr-FR" dirty="0" smtClean="0"/>
              <a:t>populations </a:t>
            </a:r>
          </a:p>
          <a:p>
            <a:pPr>
              <a:buNone/>
            </a:pPr>
            <a:r>
              <a:rPr lang="fr-FR" dirty="0" smtClean="0">
                <a:solidFill>
                  <a:schemeClr val="tx2"/>
                </a:solidFill>
              </a:rPr>
              <a:t>    Axe stratégique 4: mécanisme </a:t>
            </a:r>
            <a:r>
              <a:rPr lang="fr-FR" dirty="0">
                <a:solidFill>
                  <a:schemeClr val="tx2"/>
                </a:solidFill>
              </a:rPr>
              <a:t>de financement de la santé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6357950" y="4429132"/>
            <a:ext cx="1000132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METHODOLOGIE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Constitution d’équipes multidisciplinaires et multisectorielles pour aider à opérationnaliser l’axe stratégique 4 du PNDS:</a:t>
            </a:r>
          </a:p>
          <a:p>
            <a:pPr lvl="1"/>
            <a:r>
              <a:rPr lang="fr-FR" dirty="0" smtClean="0"/>
              <a:t>GTT financement</a:t>
            </a:r>
          </a:p>
          <a:p>
            <a:pPr lvl="1"/>
            <a:r>
              <a:rPr lang="fr-FR" dirty="0" smtClean="0"/>
              <a:t>SGTT RAMU</a:t>
            </a:r>
          </a:p>
          <a:p>
            <a:r>
              <a:rPr lang="fr-FR" dirty="0" smtClean="0"/>
              <a:t>Mise en place des institutions pour la gestion et le suivi du RAMU:</a:t>
            </a:r>
          </a:p>
          <a:p>
            <a:pPr lvl="1"/>
            <a:r>
              <a:rPr lang="fr-FR" dirty="0" smtClean="0"/>
              <a:t>ANAM et son Conseil d’administration</a:t>
            </a:r>
          </a:p>
          <a:p>
            <a:pPr lvl="1"/>
            <a:r>
              <a:rPr lang="fr-FR" dirty="0" smtClean="0"/>
              <a:t>Comité de pilotage du RAMU</a:t>
            </a:r>
          </a:p>
          <a:p>
            <a:pPr lvl="1"/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METHODOLOGIE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Etablissement d’un partenariat international d’accompagnement avec le P4H,</a:t>
            </a:r>
          </a:p>
          <a:p>
            <a:r>
              <a:rPr lang="fr-FR" dirty="0" smtClean="0"/>
              <a:t>Production intellectuelle par du travail en ligne et des regroupements en atelier,</a:t>
            </a:r>
          </a:p>
          <a:p>
            <a:r>
              <a:rPr lang="fr-FR" dirty="0" smtClean="0"/>
              <a:t>Présentation pour validation ou consultation des résultats des travaux du SGTT-RAMU au cabinet du MS ou au gouvernement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ETAPES</a:t>
            </a:r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843029" cy="346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42387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POINTS FORTS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Bon accompagnement de l’OMS qui a facilité l’appropriation des concepts,</a:t>
            </a:r>
          </a:p>
          <a:p>
            <a:r>
              <a:rPr lang="fr-FR" dirty="0" smtClean="0"/>
              <a:t>Mise en place d’une équipe qui a travaillé dans la convivialité,</a:t>
            </a:r>
          </a:p>
          <a:p>
            <a:r>
              <a:rPr lang="fr-FR" dirty="0" smtClean="0"/>
              <a:t>Adoption de solutions adaptées à la situation du Bénin,</a:t>
            </a:r>
          </a:p>
          <a:p>
            <a:r>
              <a:rPr lang="fr-FR" dirty="0" smtClean="0"/>
              <a:t>Implication de plusieurs acteurs de la CSU,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786058"/>
            <a:ext cx="7772400" cy="1470025"/>
          </a:xfrm>
        </p:spPr>
        <p:txBody>
          <a:bodyPr/>
          <a:lstStyle/>
          <a:p>
            <a:r>
              <a:rPr lang="fr-FR" dirty="0" smtClean="0"/>
              <a:t>MERCI POUR VOTRE AIMABLE ATTENTION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254</Words>
  <Application>Microsoft Office PowerPoint</Application>
  <PresentationFormat>Affichage à l'écran (4:3)</PresentationFormat>
  <Paragraphs>83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Stratégie Nationale de Financement de la Santé pour la Couverture Universelle du Bénin 2016-2022</vt:lpstr>
      <vt:lpstr>PLAN</vt:lpstr>
      <vt:lpstr>CONTEXTE</vt:lpstr>
      <vt:lpstr>CONTEXTE (2)</vt:lpstr>
      <vt:lpstr>METHODOLOGIE</vt:lpstr>
      <vt:lpstr>METHODOLOGIE (2)</vt:lpstr>
      <vt:lpstr>ETAPES</vt:lpstr>
      <vt:lpstr>POINTS FORTS </vt:lpstr>
      <vt:lpstr>MERCI POUR VOTRE AIMABLE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NATIOANLE DE FINANCEMENT DE LA SANTE - RAMU</dc:title>
  <dc:creator>DMB</dc:creator>
  <cp:lastModifiedBy>DMB</cp:lastModifiedBy>
  <cp:revision>41</cp:revision>
  <dcterms:created xsi:type="dcterms:W3CDTF">2015-04-15T17:54:19Z</dcterms:created>
  <dcterms:modified xsi:type="dcterms:W3CDTF">2015-04-16T07:20:54Z</dcterms:modified>
</cp:coreProperties>
</file>