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A7322-35B1-4CFC-9D5E-FA4EDB7C91D4}" type="datetimeFigureOut">
              <a:rPr lang="en-US" smtClean="0"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A1B34-94C3-4B1B-9686-FA9B5A287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2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96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4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181" y="4407378"/>
            <a:ext cx="7772943" cy="136209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181" y="2907056"/>
            <a:ext cx="7772943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00736" indent="0">
              <a:buNone/>
              <a:defRPr sz="1600"/>
            </a:lvl2pPr>
            <a:lvl3pPr marL="801472" indent="0">
              <a:buNone/>
              <a:defRPr sz="1400"/>
            </a:lvl3pPr>
            <a:lvl4pPr marL="1202207" indent="0">
              <a:buNone/>
              <a:defRPr sz="1200"/>
            </a:lvl4pPr>
            <a:lvl5pPr marL="1602943" indent="0">
              <a:buNone/>
              <a:defRPr sz="1200"/>
            </a:lvl5pPr>
            <a:lvl6pPr marL="2003679" indent="0">
              <a:buNone/>
              <a:defRPr sz="1200"/>
            </a:lvl6pPr>
            <a:lvl7pPr marL="2404415" indent="0">
              <a:buNone/>
              <a:defRPr sz="1200"/>
            </a:lvl7pPr>
            <a:lvl8pPr marL="2805151" indent="0">
              <a:buNone/>
              <a:defRPr sz="1200"/>
            </a:lvl8pPr>
            <a:lvl9pPr marL="320588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091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254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345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472" y="1534879"/>
            <a:ext cx="4039867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472" y="2174172"/>
            <a:ext cx="4039867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04" y="1534879"/>
            <a:ext cx="4041225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04" y="2174172"/>
            <a:ext cx="4041225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4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48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39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3572"/>
            <a:ext cx="3008181" cy="116195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608" y="273571"/>
            <a:ext cx="5110921" cy="585298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472" y="1435530"/>
            <a:ext cx="3008181" cy="4691027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68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1877" y="4800456"/>
            <a:ext cx="5486943" cy="5673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1877" y="613376"/>
            <a:ext cx="5486943" cy="4113648"/>
          </a:xfrm>
        </p:spPr>
        <p:txBody>
          <a:bodyPr/>
          <a:lstStyle>
            <a:lvl1pPr marL="0" indent="0">
              <a:buNone/>
              <a:defRPr sz="2800"/>
            </a:lvl1pPr>
            <a:lvl2pPr marL="400736" indent="0">
              <a:buNone/>
              <a:defRPr sz="2500"/>
            </a:lvl2pPr>
            <a:lvl3pPr marL="801472" indent="0">
              <a:buNone/>
              <a:defRPr sz="2100"/>
            </a:lvl3pPr>
            <a:lvl4pPr marL="1202207" indent="0">
              <a:buNone/>
              <a:defRPr sz="1800"/>
            </a:lvl4pPr>
            <a:lvl5pPr marL="1602943" indent="0">
              <a:buNone/>
              <a:defRPr sz="1800"/>
            </a:lvl5pPr>
            <a:lvl6pPr marL="2003679" indent="0">
              <a:buNone/>
              <a:defRPr sz="1800"/>
            </a:lvl6pPr>
            <a:lvl7pPr marL="2404415" indent="0">
              <a:buNone/>
              <a:defRPr sz="1800"/>
            </a:lvl7pPr>
            <a:lvl8pPr marL="2805151" indent="0">
              <a:buNone/>
              <a:defRPr sz="1800"/>
            </a:lvl8pPr>
            <a:lvl9pPr marL="3205886" indent="0">
              <a:buNone/>
              <a:defRPr sz="1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1877" y="5367757"/>
            <a:ext cx="5486943" cy="804876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6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6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8515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27682" cy="58515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309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42539" y="1542079"/>
            <a:ext cx="8291501" cy="430946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1544742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9C697F5-0697-4761-B8A9-5C152E7214B1}" type="datetimeFigureOut">
              <a:rPr lang="en-US" smtClean="0"/>
              <a:t>11/28/2013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2567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8A5DD2-5997-45FA-AF31-4F11B6D27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21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2541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3450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2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3827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  <a:endParaRPr lang="en-GB" altLang="fr-FR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539" y="1542079"/>
            <a:ext cx="8291501" cy="430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Click to edit Master text styles</a:t>
            </a:r>
          </a:p>
          <a:p>
            <a:pPr lvl="1"/>
            <a:r>
              <a:rPr lang="en-GB" altLang="fr-FR" smtClean="0"/>
              <a:t>Second level</a:t>
            </a:r>
          </a:p>
          <a:p>
            <a:pPr lvl="2"/>
            <a:r>
              <a:rPr lang="en-GB" altLang="fr-FR" smtClean="0"/>
              <a:t>Third level</a:t>
            </a:r>
          </a:p>
          <a:p>
            <a:pPr lvl="3"/>
            <a:r>
              <a:rPr lang="en-GB" altLang="fr-FR" smtClean="0"/>
              <a:t>Fourth level</a:t>
            </a:r>
          </a:p>
        </p:txBody>
      </p:sp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1358" y="6015688"/>
            <a:ext cx="9144000" cy="842312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/>
          <a:lstStyle/>
          <a:p>
            <a:endParaRPr lang="fr-FR" altLang="fr-FR"/>
          </a:p>
        </p:txBody>
      </p: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359734" y="6398688"/>
            <a:ext cx="355660" cy="3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0" eaLnBrk="1" hangingPunct="1">
              <a:defRPr/>
            </a:pPr>
            <a:fld id="{4E6CBC8D-9CD9-42F1-AE6E-07107E87F327}" type="slidenum">
              <a:rPr lang="en-US" altLang="fr-FR" sz="1500" smtClean="0">
                <a:solidFill>
                  <a:srgbClr val="72BBE8"/>
                </a:solidFill>
                <a:latin typeface="Arial Narrow" pitchFamily="34" charset="0"/>
              </a:rPr>
              <a:pPr algn="r" rtl="0" eaLnBrk="1" hangingPunct="1">
                <a:defRPr/>
              </a:pPr>
              <a:t>‹#›</a:t>
            </a:fld>
            <a:r>
              <a:rPr lang="en-GB" altLang="fr-FR" sz="1500" smtClean="0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GB" altLang="fr-FR" sz="2100" baseline="14000" smtClean="0">
                <a:solidFill>
                  <a:schemeClr val="bg1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1030" name="Picture 17" descr="WHO-EN-white-H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751" y="6040166"/>
            <a:ext cx="2207266" cy="71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+mj-lt"/>
          <a:ea typeface="+mj-ea"/>
          <a:cs typeface="+mj-cs"/>
        </a:defRPr>
      </a:lvl1pPr>
      <a:lvl2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2pPr>
      <a:lvl3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3pPr>
      <a:lvl4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4pPr>
      <a:lvl5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5pPr>
      <a:lvl6pPr marL="400736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6pPr>
      <a:lvl7pPr marL="801472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7pPr>
      <a:lvl8pPr marL="1202207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8pPr>
      <a:lvl9pPr marL="1602943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9pPr>
    </p:titleStyle>
    <p:bodyStyle>
      <a:lvl1pPr marL="342295" indent="-342295" algn="l" defTabSz="914179" rtl="0" eaLnBrk="1" fontAlgn="base" hangingPunct="1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500">
          <a:solidFill>
            <a:srgbClr val="000066"/>
          </a:solidFill>
          <a:latin typeface="+mn-lt"/>
          <a:ea typeface="+mn-ea"/>
          <a:cs typeface="+mn-cs"/>
        </a:defRPr>
      </a:lvl1pPr>
      <a:lvl2pPr marL="805646" indent="-282464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Font typeface="Arial" pitchFamily="34" charset="0"/>
        <a:buChar char="–"/>
        <a:defRPr sz="2100">
          <a:solidFill>
            <a:srgbClr val="000066"/>
          </a:solidFill>
          <a:latin typeface="+mn-lt"/>
          <a:cs typeface="+mn-cs"/>
        </a:defRPr>
      </a:lvl2pPr>
      <a:lvl3pPr marL="1256474" indent="-269940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•"/>
        <a:defRPr sz="2100">
          <a:solidFill>
            <a:srgbClr val="000066"/>
          </a:solidFill>
          <a:latin typeface="+mn-lt"/>
          <a:cs typeface="+mn-cs"/>
        </a:defRPr>
      </a:lvl3pPr>
      <a:lvl4pPr marL="1664167" indent="-226806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–"/>
        <a:defRPr sz="2100">
          <a:solidFill>
            <a:srgbClr val="000066"/>
          </a:solidFill>
          <a:latin typeface="+mn-lt"/>
          <a:cs typeface="+mn-cs"/>
        </a:defRPr>
      </a:lvl4pPr>
      <a:lvl5pPr marL="1988374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5pPr>
      <a:lvl6pPr marL="2389109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6pPr>
      <a:lvl7pPr marL="2789845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7pPr>
      <a:lvl8pPr marL="3190581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8pPr>
      <a:lvl9pPr marL="3591317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9pPr>
    </p:bodyStyle>
    <p:otherStyle>
      <a:defPPr>
        <a:defRPr lang="fr-FR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 bwMode="auto">
          <a:xfrm>
            <a:off x="467544" y="1484784"/>
            <a:ext cx="7772400" cy="136815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sz="3200" smtClean="0">
                <a:latin typeface="Arial" pitchFamily="34" charset="0"/>
              </a:rPr>
              <a:t>Atelier sur les sources </a:t>
            </a:r>
            <a:br>
              <a:rPr lang="fr-FR" sz="3200" smtClean="0">
                <a:latin typeface="Arial" pitchFamily="34" charset="0"/>
              </a:rPr>
            </a:br>
            <a:r>
              <a:rPr lang="fr-FR" sz="3200" smtClean="0">
                <a:latin typeface="Arial" pitchFamily="34" charset="0"/>
              </a:rPr>
              <a:t>de financement novatrices pour la CSU</a:t>
            </a:r>
            <a:endParaRPr lang="fr-FR" sz="3200" dirty="0">
              <a:latin typeface="Arial" pitchFamily="34" charset="0"/>
            </a:endParaRPr>
          </a:p>
        </p:txBody>
      </p:sp>
      <p:sp>
        <p:nvSpPr>
          <p:cNvPr id="6" name="Subtitle 1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8208912" cy="2400672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b="1" dirty="0" smtClean="0">
                <a:latin typeface="Arial" pitchFamily="34" charset="0"/>
              </a:rPr>
              <a:t>Guide pour le Travail de </a:t>
            </a:r>
            <a:r>
              <a:rPr lang="en-GB" b="1" dirty="0" err="1" smtClean="0">
                <a:latin typeface="Arial" pitchFamily="34" charset="0"/>
              </a:rPr>
              <a:t>groupe</a:t>
            </a:r>
            <a:r>
              <a:rPr lang="en-GB" b="1" dirty="0" smtClean="0">
                <a:latin typeface="Arial" pitchFamily="34" charset="0"/>
              </a:rPr>
              <a:t>:</a:t>
            </a:r>
          </a:p>
          <a:p>
            <a:pPr algn="ctr"/>
            <a:endParaRPr lang="en-GB" b="1" dirty="0">
              <a:latin typeface="Arial" pitchFamily="34" charset="0"/>
            </a:endParaRPr>
          </a:p>
          <a:p>
            <a:pPr marL="457200" indent="-457200" algn="ctr">
              <a:buAutoNum type="arabicPeriod"/>
            </a:pPr>
            <a:r>
              <a:rPr lang="en-GB" b="1" dirty="0" smtClean="0">
                <a:latin typeface="Arial" pitchFamily="34" charset="0"/>
              </a:rPr>
              <a:t>Proposer des </a:t>
            </a:r>
            <a:r>
              <a:rPr lang="en-GB" b="1" dirty="0" err="1" smtClean="0">
                <a:latin typeface="Arial" pitchFamily="34" charset="0"/>
              </a:rPr>
              <a:t>mécanismes</a:t>
            </a:r>
            <a:endParaRPr lang="en-GB" b="1" dirty="0" smtClean="0">
              <a:latin typeface="Arial" pitchFamily="34" charset="0"/>
            </a:endParaRPr>
          </a:p>
          <a:p>
            <a:pPr marL="457200" indent="-457200" algn="ctr">
              <a:buAutoNum type="arabicPeriod"/>
            </a:pPr>
            <a:r>
              <a:rPr lang="en-GB" b="1" dirty="0" smtClean="0">
                <a:latin typeface="Arial" pitchFamily="34" charset="0"/>
              </a:rPr>
              <a:t>Donner </a:t>
            </a:r>
            <a:r>
              <a:rPr lang="en-GB" b="1" dirty="0" err="1" smtClean="0">
                <a:latin typeface="Arial" pitchFamily="34" charset="0"/>
              </a:rPr>
              <a:t>une</a:t>
            </a:r>
            <a:r>
              <a:rPr lang="en-GB" b="1" dirty="0" smtClean="0">
                <a:latin typeface="Arial" pitchFamily="34" charset="0"/>
              </a:rPr>
              <a:t> première </a:t>
            </a:r>
            <a:r>
              <a:rPr lang="en-GB" b="1" dirty="0" err="1" smtClean="0">
                <a:latin typeface="Arial" pitchFamily="34" charset="0"/>
              </a:rPr>
              <a:t>évaluation</a:t>
            </a:r>
            <a:endParaRPr lang="en-GB" b="1" dirty="0" smtClean="0">
              <a:latin typeface="Arial" pitchFamily="34" charset="0"/>
            </a:endParaRPr>
          </a:p>
          <a:p>
            <a:pPr marL="457200" indent="-457200" algn="ctr">
              <a:buAutoNum type="arabicPeriod"/>
            </a:pPr>
            <a:endParaRPr lang="en-GB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307738" y="188640"/>
            <a:ext cx="8368718" cy="75895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 fontScale="97500"/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smtClean="0"/>
              <a:t>Sources novatrices potentielles</a:t>
            </a:r>
            <a:endParaRPr lang="fr-FR" dirty="0"/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395536" y="1196752"/>
            <a:ext cx="8352283" cy="4752528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smtClean="0"/>
              <a:t>Nouvelles taxes obligatoires:</a:t>
            </a:r>
            <a:endParaRPr lang="fr-FR" smtClean="0"/>
          </a:p>
          <a:p>
            <a:pPr lvl="1"/>
            <a:r>
              <a:rPr lang="fr-FR" smtClean="0"/>
              <a:t>Taxe sur les billets d’avion</a:t>
            </a:r>
          </a:p>
          <a:p>
            <a:pPr lvl="1"/>
            <a:r>
              <a:rPr lang="fr-FR" smtClean="0"/>
              <a:t>Taxe sur les transactions financières</a:t>
            </a:r>
          </a:p>
          <a:p>
            <a:pPr lvl="1"/>
            <a:r>
              <a:rPr lang="fr-FR" smtClean="0"/>
              <a:t>Taxe sur le tabac </a:t>
            </a:r>
          </a:p>
          <a:p>
            <a:pPr lvl="1"/>
            <a:r>
              <a:rPr lang="fr-FR" smtClean="0"/>
              <a:t>Taxe sur l’alcool</a:t>
            </a:r>
          </a:p>
          <a:p>
            <a:pPr lvl="1"/>
            <a:r>
              <a:rPr lang="fr-FR" smtClean="0"/>
              <a:t>Taxe sur les compagnies importantes (y-a-t-il des secteurs à privilégier/écarter en priorité?) </a:t>
            </a:r>
          </a:p>
          <a:p>
            <a:pPr lvl="1"/>
            <a:r>
              <a:rPr lang="fr-FR" smtClean="0"/>
              <a:t>Obligations diaspora </a:t>
            </a:r>
          </a:p>
          <a:p>
            <a:pPr lvl="1"/>
            <a:r>
              <a:rPr lang="fr-FR" smtClean="0"/>
              <a:t>Taxe du secteur informel</a:t>
            </a:r>
          </a:p>
          <a:p>
            <a:pPr lvl="1"/>
            <a:r>
              <a:rPr lang="fr-FR" smtClean="0"/>
              <a:t>Taxes sur des produits de consommation</a:t>
            </a:r>
          </a:p>
          <a:p>
            <a:r>
              <a:rPr lang="fr-FR" b="1" smtClean="0"/>
              <a:t>Nouvelles taxes volontaires sur le consommateur:</a:t>
            </a:r>
          </a:p>
          <a:p>
            <a:pPr lvl="1"/>
            <a:r>
              <a:rPr lang="fr-FR" smtClean="0"/>
              <a:t>Contribution billets d’avion</a:t>
            </a:r>
          </a:p>
          <a:p>
            <a:pPr lvl="1"/>
            <a:r>
              <a:rPr lang="fr-FR" smtClean="0"/>
              <a:t>Contribution de solidarité sur les téléphones portables</a:t>
            </a:r>
          </a:p>
          <a:p>
            <a:pPr lvl="1"/>
            <a:r>
              <a:rPr lang="fr-FR" smtClean="0"/>
              <a:t>Contributions sur des produits de consommation</a:t>
            </a:r>
          </a:p>
          <a:p>
            <a:r>
              <a:rPr lang="en-GB" b="1" smtClean="0"/>
              <a:t>Détaxe </a:t>
            </a:r>
            <a:r>
              <a:rPr lang="en-GB" smtClean="0"/>
              <a:t>(réduction de la TVA en faveur de la santé par exemple)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304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323528" y="764704"/>
            <a:ext cx="8352283" cy="5544617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b="1" u="sng" smtClean="0"/>
          </a:p>
          <a:p>
            <a:r>
              <a:rPr lang="fr-FR" b="1" i="1" smtClean="0"/>
              <a:t>Faisabilité politique</a:t>
            </a:r>
            <a:r>
              <a:rPr lang="fr-FR" b="1" smtClean="0"/>
              <a:t>: </a:t>
            </a:r>
            <a:r>
              <a:rPr lang="fr-FR" smtClean="0"/>
              <a:t>le mécanisme de financement est-il acceptable et à quel point par les parties prenantes essentielles à sa mise en œuvre? </a:t>
            </a:r>
          </a:p>
          <a:p>
            <a:r>
              <a:rPr lang="fr-FR" b="1" i="1" smtClean="0"/>
              <a:t>Pérennité</a:t>
            </a:r>
            <a:r>
              <a:rPr lang="fr-FR" i="1" smtClean="0"/>
              <a:t>:</a:t>
            </a:r>
            <a:r>
              <a:rPr lang="fr-FR" smtClean="0"/>
              <a:t> Le mécanisme sera-t-il applicable dans le temps? Cette longévité peut dépendre de la nature du mécanisme  ou de facteurs politiques.</a:t>
            </a:r>
          </a:p>
          <a:p>
            <a:r>
              <a:rPr lang="fr-FR" b="1" i="1" smtClean="0"/>
              <a:t>Stabilité</a:t>
            </a:r>
            <a:r>
              <a:rPr lang="fr-FR" smtClean="0"/>
              <a:t>: dans quelle mesure le mécanisme de financement offre-t-il une source de revenue stable d’année en année? </a:t>
            </a:r>
          </a:p>
          <a:p>
            <a:r>
              <a:rPr lang="fr-FR" b="1" i="1" smtClean="0"/>
              <a:t>Progressivité</a:t>
            </a:r>
            <a:r>
              <a:rPr lang="fr-FR" b="1" smtClean="0"/>
              <a:t>.</a:t>
            </a:r>
            <a:r>
              <a:rPr lang="fr-FR" smtClean="0"/>
              <a:t> Dans quelle mesure le mécanisme de financement différencie-t-il entre ceux plus ou moins capables de contribuer financièrement (</a:t>
            </a:r>
            <a:r>
              <a:rPr lang="fr-FR" i="1" smtClean="0"/>
              <a:t>équité verticale</a:t>
            </a:r>
            <a:r>
              <a:rPr lang="fr-FR" smtClean="0"/>
              <a:t>) (i.e. ceux aux revenus plus élevés devraient contribuer une plus large proportion de leurs revenues que ceux aux revenues plus modestes)? Le mécanisme est il équitable horizontalement ( ceux dans la même situation financière payent la même chose)?</a:t>
            </a:r>
          </a:p>
          <a:p>
            <a:r>
              <a:rPr lang="fr-FR" b="1" i="1" smtClean="0"/>
              <a:t>Effets collatéraux</a:t>
            </a:r>
            <a:r>
              <a:rPr lang="fr-FR" b="1" smtClean="0"/>
              <a:t>. </a:t>
            </a:r>
            <a:r>
              <a:rPr lang="fr-FR" smtClean="0"/>
              <a:t>Le mécanismes a-t-il des effets collatéraux positifs ou négatifs (efficacité économique, impact sur les comportements, impact sur le contrat social, etc.).</a:t>
            </a:r>
          </a:p>
          <a:p>
            <a:r>
              <a:rPr lang="fr-FR" b="1" i="1" smtClean="0"/>
              <a:t>Gouvernance</a:t>
            </a:r>
            <a:r>
              <a:rPr lang="fr-FR" b="1" smtClean="0"/>
              <a:t>. </a:t>
            </a:r>
            <a:r>
              <a:rPr lang="fr-FR" smtClean="0"/>
              <a:t>Les arrangements institutionnels et opérationnels sont ils en place pour implémenter ce mécanisme? / Quels seraient les risques de fraudes, corruption découlant de la mise en œuvre de ce mécanisme et que faire pour en réduire les risques? </a:t>
            </a:r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smtClean="0"/>
          </a:p>
          <a:p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467544" y="395372"/>
            <a:ext cx="8154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Sources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novatrices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potentielles – critères qualitatifs de sélection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7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O">
  <a:themeElements>
    <a:clrScheme name="Presentation (2)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Presentation (2)">
      <a:majorFont>
        <a:latin typeface="Arial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resentation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WHO</Template>
  <TotalTime>49</TotalTime>
  <Words>317</Words>
  <Application>Microsoft Office PowerPoint</Application>
  <PresentationFormat>On-screen Show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WHO</vt:lpstr>
      <vt:lpstr>PowerPoint Presentation</vt:lpstr>
      <vt:lpstr>PowerPoint Presentation</vt:lpstr>
      <vt:lpstr>PowerPoint Presentation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MATHIVET, Benoit</dc:creator>
  <cp:lastModifiedBy>MATHIVET, Benoit</cp:lastModifiedBy>
  <cp:revision>13</cp:revision>
  <dcterms:created xsi:type="dcterms:W3CDTF">2013-11-28T08:20:19Z</dcterms:created>
  <dcterms:modified xsi:type="dcterms:W3CDTF">2013-11-28T10:27:14Z</dcterms:modified>
</cp:coreProperties>
</file>