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3" r:id="rId1"/>
    <p:sldMasterId id="2147483676" r:id="rId2"/>
    <p:sldMasterId id="2147483678" r:id="rId3"/>
    <p:sldMasterId id="2147483758" r:id="rId4"/>
    <p:sldMasterId id="2147483760" r:id="rId5"/>
  </p:sldMasterIdLst>
  <p:notesMasterIdLst>
    <p:notesMasterId r:id="rId14"/>
  </p:notesMasterIdLst>
  <p:handoutMasterIdLst>
    <p:handoutMasterId r:id="rId15"/>
  </p:handoutMasterIdLst>
  <p:sldIdLst>
    <p:sldId id="709" r:id="rId6"/>
    <p:sldId id="659" r:id="rId7"/>
    <p:sldId id="704" r:id="rId8"/>
    <p:sldId id="703" r:id="rId9"/>
    <p:sldId id="699" r:id="rId10"/>
    <p:sldId id="684" r:id="rId11"/>
    <p:sldId id="661" r:id="rId12"/>
    <p:sldId id="705" r:id="rId13"/>
  </p:sldIdLst>
  <p:sldSz cx="9144000" cy="6858000" type="screen4x3"/>
  <p:notesSz cx="6858000" cy="99456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200" b="1" kern="1200">
        <a:solidFill>
          <a:srgbClr val="999999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DBA1"/>
    <a:srgbClr val="BABA93"/>
    <a:srgbClr val="BABB93"/>
    <a:srgbClr val="DEDEAF"/>
    <a:srgbClr val="999999"/>
    <a:srgbClr val="D9D9D9"/>
    <a:srgbClr val="FFE052"/>
    <a:srgbClr val="FFC5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0" autoAdjust="0"/>
    <p:restoredTop sz="92185" autoAdjust="0"/>
  </p:normalViewPr>
  <p:slideViewPr>
    <p:cSldViewPr snapToGrid="0">
      <p:cViewPr>
        <p:scale>
          <a:sx n="75" d="100"/>
          <a:sy n="75" d="100"/>
        </p:scale>
        <p:origin x="-1224" y="-72"/>
      </p:cViewPr>
      <p:guideLst>
        <p:guide orient="horz" pos="2160"/>
        <p:guide pos="288"/>
        <p:guide pos="726"/>
        <p:guide pos="5029"/>
        <p:guide pos="43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1936"/>
    </p:cViewPr>
  </p:sorterViewPr>
  <p:notesViewPr>
    <p:cSldViewPr snapToGrid="0">
      <p:cViewPr varScale="1">
        <p:scale>
          <a:sx n="52" d="100"/>
          <a:sy n="52" d="100"/>
        </p:scale>
        <p:origin x="-1896" y="-84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8268F8-5815-41FE-B9A1-D690EC7812DF}" type="doc">
      <dgm:prSet loTypeId="urn:microsoft.com/office/officeart/2005/8/layout/arrow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1FE93851-01E3-441C-B45B-3AB8FB3766DC}">
      <dgm:prSet phldrT="[Texte]"/>
      <dgm:spPr/>
      <dgm:t>
        <a:bodyPr/>
        <a:lstStyle/>
        <a:p>
          <a:r>
            <a:rPr lang="fr-FR" dirty="0" smtClean="0"/>
            <a:t>Financement de la santé</a:t>
          </a:r>
          <a:endParaRPr lang="fr-FR" dirty="0"/>
        </a:p>
      </dgm:t>
    </dgm:pt>
    <dgm:pt modelId="{DBBE2080-5EF2-46E5-A412-637FE12E6A34}" type="parTrans" cxnId="{02570959-8188-4752-8DE3-2396A4333F05}">
      <dgm:prSet/>
      <dgm:spPr/>
      <dgm:t>
        <a:bodyPr/>
        <a:lstStyle/>
        <a:p>
          <a:endParaRPr lang="fr-FR"/>
        </a:p>
      </dgm:t>
    </dgm:pt>
    <dgm:pt modelId="{1682540C-B978-428A-A9BE-A043E0C04648}" type="sibTrans" cxnId="{02570959-8188-4752-8DE3-2396A4333F05}">
      <dgm:prSet/>
      <dgm:spPr/>
      <dgm:t>
        <a:bodyPr/>
        <a:lstStyle/>
        <a:p>
          <a:endParaRPr lang="fr-FR"/>
        </a:p>
      </dgm:t>
    </dgm:pt>
    <dgm:pt modelId="{C70BD502-C569-4185-B613-568F85E1B059}">
      <dgm:prSet phldrT="[Texte]"/>
      <dgm:spPr/>
      <dgm:t>
        <a:bodyPr/>
        <a:lstStyle/>
        <a:p>
          <a:r>
            <a:rPr lang="fr-FR" dirty="0" smtClean="0"/>
            <a:t>Protection Sociale en Santé</a:t>
          </a:r>
          <a:endParaRPr lang="fr-FR" dirty="0"/>
        </a:p>
      </dgm:t>
    </dgm:pt>
    <dgm:pt modelId="{E16558FD-DBC7-47E3-B871-344200289A61}" type="parTrans" cxnId="{F69F182F-D8D1-44C8-86DD-E1D0C5E23EA5}">
      <dgm:prSet/>
      <dgm:spPr/>
      <dgm:t>
        <a:bodyPr/>
        <a:lstStyle/>
        <a:p>
          <a:endParaRPr lang="fr-FR"/>
        </a:p>
      </dgm:t>
    </dgm:pt>
    <dgm:pt modelId="{B2EC576C-3BAA-4F98-B9D0-1B59768EEA22}" type="sibTrans" cxnId="{F69F182F-D8D1-44C8-86DD-E1D0C5E23EA5}">
      <dgm:prSet/>
      <dgm:spPr/>
      <dgm:t>
        <a:bodyPr/>
        <a:lstStyle/>
        <a:p>
          <a:endParaRPr lang="fr-FR"/>
        </a:p>
      </dgm:t>
    </dgm:pt>
    <dgm:pt modelId="{6F285CA9-B0FF-46BE-951B-A9372492E8AF}" type="pres">
      <dgm:prSet presAssocID="{4C8268F8-5815-41FE-B9A1-D690EC7812D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7D5568C-86CE-4F2A-A1CA-0A77C1155958}" type="pres">
      <dgm:prSet presAssocID="{1FE93851-01E3-441C-B45B-3AB8FB3766DC}" presName="arrow" presStyleLbl="node1" presStyleIdx="0" presStyleCnt="2" custScaleY="100059" custRadScaleRad="99063" custRadScaleInc="-8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928220-D433-4979-A6BE-94EE72A672DD}" type="pres">
      <dgm:prSet presAssocID="{C70BD502-C569-4185-B613-568F85E1B059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2570959-8188-4752-8DE3-2396A4333F05}" srcId="{4C8268F8-5815-41FE-B9A1-D690EC7812DF}" destId="{1FE93851-01E3-441C-B45B-3AB8FB3766DC}" srcOrd="0" destOrd="0" parTransId="{DBBE2080-5EF2-46E5-A412-637FE12E6A34}" sibTransId="{1682540C-B978-428A-A9BE-A043E0C04648}"/>
    <dgm:cxn modelId="{F69F182F-D8D1-44C8-86DD-E1D0C5E23EA5}" srcId="{4C8268F8-5815-41FE-B9A1-D690EC7812DF}" destId="{C70BD502-C569-4185-B613-568F85E1B059}" srcOrd="1" destOrd="0" parTransId="{E16558FD-DBC7-47E3-B871-344200289A61}" sibTransId="{B2EC576C-3BAA-4F98-B9D0-1B59768EEA22}"/>
    <dgm:cxn modelId="{46E56A94-F0F5-4D0F-8E42-9EB9218F8829}" type="presOf" srcId="{1FE93851-01E3-441C-B45B-3AB8FB3766DC}" destId="{47D5568C-86CE-4F2A-A1CA-0A77C1155958}" srcOrd="0" destOrd="0" presId="urn:microsoft.com/office/officeart/2005/8/layout/arrow5"/>
    <dgm:cxn modelId="{4BBB3E8C-58FD-4582-87B7-4F3F280639C5}" type="presOf" srcId="{4C8268F8-5815-41FE-B9A1-D690EC7812DF}" destId="{6F285CA9-B0FF-46BE-951B-A9372492E8AF}" srcOrd="0" destOrd="0" presId="urn:microsoft.com/office/officeart/2005/8/layout/arrow5"/>
    <dgm:cxn modelId="{4FE77416-5B9B-47D0-871C-038033358EC5}" type="presOf" srcId="{C70BD502-C569-4185-B613-568F85E1B059}" destId="{D7928220-D433-4979-A6BE-94EE72A672DD}" srcOrd="0" destOrd="0" presId="urn:microsoft.com/office/officeart/2005/8/layout/arrow5"/>
    <dgm:cxn modelId="{3189CC8A-7A7E-4DCB-A1A4-3AB6B8B1080F}" type="presParOf" srcId="{6F285CA9-B0FF-46BE-951B-A9372492E8AF}" destId="{47D5568C-86CE-4F2A-A1CA-0A77C1155958}" srcOrd="0" destOrd="0" presId="urn:microsoft.com/office/officeart/2005/8/layout/arrow5"/>
    <dgm:cxn modelId="{EE74C0A3-CAB0-4441-817C-312732542B62}" type="presParOf" srcId="{6F285CA9-B0FF-46BE-951B-A9372492E8AF}" destId="{D7928220-D433-4979-A6BE-94EE72A672D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A48A6A-ABF2-4900-8A64-22E6667E52B3}" type="doc">
      <dgm:prSet loTypeId="urn:microsoft.com/office/officeart/2005/8/layout/pyramid4" loCatId="pyramid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0ADCA693-C452-4989-A9FA-1707942ABEDE}">
      <dgm:prSet phldrT="[Texte]" custT="1"/>
      <dgm:spPr/>
      <dgm:t>
        <a:bodyPr/>
        <a:lstStyle/>
        <a:p>
          <a:r>
            <a:rPr lang="fr-FR" sz="1400" b="1" dirty="0" smtClean="0">
              <a:solidFill>
                <a:schemeClr val="tx1"/>
              </a:solidFill>
            </a:rPr>
            <a:t>Offre de soins</a:t>
          </a:r>
          <a:endParaRPr lang="fr-FR" sz="1400" b="1" dirty="0">
            <a:solidFill>
              <a:schemeClr val="tx1"/>
            </a:solidFill>
          </a:endParaRPr>
        </a:p>
      </dgm:t>
    </dgm:pt>
    <dgm:pt modelId="{A777C6E2-4DD7-44E0-9481-6801C848E485}" type="parTrans" cxnId="{B8321427-EBEC-452A-A686-37072522F8F3}">
      <dgm:prSet/>
      <dgm:spPr/>
      <dgm:t>
        <a:bodyPr/>
        <a:lstStyle/>
        <a:p>
          <a:endParaRPr lang="fr-FR"/>
        </a:p>
      </dgm:t>
    </dgm:pt>
    <dgm:pt modelId="{0225C40D-C1A9-4F5F-B6F4-2C96F315BBD8}" type="sibTrans" cxnId="{B8321427-EBEC-452A-A686-37072522F8F3}">
      <dgm:prSet/>
      <dgm:spPr/>
      <dgm:t>
        <a:bodyPr/>
        <a:lstStyle/>
        <a:p>
          <a:endParaRPr lang="fr-FR"/>
        </a:p>
      </dgm:t>
    </dgm:pt>
    <dgm:pt modelId="{93A7151E-F9AE-402B-B302-6F33DB1BDAD2}">
      <dgm:prSet phldrT="[Texte]" custT="1"/>
      <dgm:spPr/>
      <dgm:t>
        <a:bodyPr/>
        <a:lstStyle/>
        <a:p>
          <a:r>
            <a:rPr lang="fr-FR" sz="1400" b="1" dirty="0" smtClean="0">
              <a:solidFill>
                <a:schemeClr val="tx1"/>
              </a:solidFill>
            </a:rPr>
            <a:t>Universalité</a:t>
          </a:r>
          <a:endParaRPr lang="fr-FR" sz="1400" b="1" dirty="0">
            <a:solidFill>
              <a:schemeClr val="tx1"/>
            </a:solidFill>
          </a:endParaRPr>
        </a:p>
      </dgm:t>
    </dgm:pt>
    <dgm:pt modelId="{2531445D-AE08-4902-8A61-585EDA1CEC80}" type="parTrans" cxnId="{B4532BC1-2E03-4DB1-952F-8ED9418B3D6F}">
      <dgm:prSet/>
      <dgm:spPr/>
      <dgm:t>
        <a:bodyPr/>
        <a:lstStyle/>
        <a:p>
          <a:endParaRPr lang="fr-FR"/>
        </a:p>
      </dgm:t>
    </dgm:pt>
    <dgm:pt modelId="{315C5BBF-11B6-4DE8-974A-1ED15C21EEB3}" type="sibTrans" cxnId="{B4532BC1-2E03-4DB1-952F-8ED9418B3D6F}">
      <dgm:prSet/>
      <dgm:spPr/>
      <dgm:t>
        <a:bodyPr/>
        <a:lstStyle/>
        <a:p>
          <a:endParaRPr lang="fr-FR"/>
        </a:p>
      </dgm:t>
    </dgm:pt>
    <dgm:pt modelId="{F24FE1F8-A458-460B-8BD6-1353558157BB}">
      <dgm:prSet phldrT="[Texte]" custT="1"/>
      <dgm:spPr/>
      <dgm:t>
        <a:bodyPr/>
        <a:lstStyle/>
        <a:p>
          <a:r>
            <a:rPr lang="fr-FR" sz="3300" b="1" dirty="0" smtClean="0"/>
            <a:t>CSU</a:t>
          </a:r>
          <a:endParaRPr lang="fr-FR" sz="3300" b="1" dirty="0"/>
        </a:p>
      </dgm:t>
    </dgm:pt>
    <dgm:pt modelId="{A8973301-C58E-40D6-B70F-69242A8C40C8}" type="parTrans" cxnId="{6E0B47A7-FE1D-419F-BCC8-973FA0966DAA}">
      <dgm:prSet/>
      <dgm:spPr/>
      <dgm:t>
        <a:bodyPr/>
        <a:lstStyle/>
        <a:p>
          <a:endParaRPr lang="fr-FR"/>
        </a:p>
      </dgm:t>
    </dgm:pt>
    <dgm:pt modelId="{D66AF841-81EC-4779-85C4-ACFDBFE50FCD}" type="sibTrans" cxnId="{6E0B47A7-FE1D-419F-BCC8-973FA0966DAA}">
      <dgm:prSet/>
      <dgm:spPr/>
      <dgm:t>
        <a:bodyPr/>
        <a:lstStyle/>
        <a:p>
          <a:endParaRPr lang="fr-FR"/>
        </a:p>
      </dgm:t>
    </dgm:pt>
    <dgm:pt modelId="{8025821F-44A9-4F56-A9AD-86ED538BFA2D}">
      <dgm:prSet phldrT="[Texte]" custT="1"/>
      <dgm:spPr/>
      <dgm:t>
        <a:bodyPr/>
        <a:lstStyle/>
        <a:p>
          <a:r>
            <a:rPr lang="fr-FR" sz="1400" b="1" dirty="0" smtClean="0">
              <a:solidFill>
                <a:schemeClr val="tx1"/>
              </a:solidFill>
            </a:rPr>
            <a:t>Couverture du risque financier</a:t>
          </a:r>
          <a:endParaRPr lang="fr-FR" sz="1400" b="1" dirty="0">
            <a:solidFill>
              <a:schemeClr val="tx1"/>
            </a:solidFill>
          </a:endParaRPr>
        </a:p>
      </dgm:t>
    </dgm:pt>
    <dgm:pt modelId="{9DBEE78B-D6E4-45E6-AA05-AE8CFFE79DAB}" type="parTrans" cxnId="{A438D117-A4F3-4458-8A4B-EC1FDC8016F8}">
      <dgm:prSet/>
      <dgm:spPr/>
      <dgm:t>
        <a:bodyPr/>
        <a:lstStyle/>
        <a:p>
          <a:endParaRPr lang="fr-FR"/>
        </a:p>
      </dgm:t>
    </dgm:pt>
    <dgm:pt modelId="{983D9C62-FBDA-437D-811D-1253A481982F}" type="sibTrans" cxnId="{A438D117-A4F3-4458-8A4B-EC1FDC8016F8}">
      <dgm:prSet/>
      <dgm:spPr/>
      <dgm:t>
        <a:bodyPr/>
        <a:lstStyle/>
        <a:p>
          <a:endParaRPr lang="fr-FR"/>
        </a:p>
      </dgm:t>
    </dgm:pt>
    <dgm:pt modelId="{4F756996-8CFE-43C8-9A53-74D2CFC88BD5}" type="pres">
      <dgm:prSet presAssocID="{FAA48A6A-ABF2-4900-8A64-22E6667E52B3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B7D5BFA-23BD-40CA-895E-180A39F711A2}" type="pres">
      <dgm:prSet presAssocID="{FAA48A6A-ABF2-4900-8A64-22E6667E52B3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CF13F5-DA67-4C21-8227-A1111EEEAED2}" type="pres">
      <dgm:prSet presAssocID="{FAA48A6A-ABF2-4900-8A64-22E6667E52B3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48257C-CDDC-4ADC-BB52-2E0271D870BE}" type="pres">
      <dgm:prSet presAssocID="{FAA48A6A-ABF2-4900-8A64-22E6667E52B3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73B0F-3421-4892-A300-9F594013DF69}" type="pres">
      <dgm:prSet presAssocID="{FAA48A6A-ABF2-4900-8A64-22E6667E52B3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8A1778B-D039-4246-998C-0BF148DEADA5}" type="presOf" srcId="{93A7151E-F9AE-402B-B302-6F33DB1BDAD2}" destId="{C1CF13F5-DA67-4C21-8227-A1111EEEAED2}" srcOrd="0" destOrd="0" presId="urn:microsoft.com/office/officeart/2005/8/layout/pyramid4"/>
    <dgm:cxn modelId="{10AD50A4-AD79-4DAA-8A9C-8B34969950A0}" type="presOf" srcId="{F24FE1F8-A458-460B-8BD6-1353558157BB}" destId="{5748257C-CDDC-4ADC-BB52-2E0271D870BE}" srcOrd="0" destOrd="0" presId="urn:microsoft.com/office/officeart/2005/8/layout/pyramid4"/>
    <dgm:cxn modelId="{A438D117-A4F3-4458-8A4B-EC1FDC8016F8}" srcId="{FAA48A6A-ABF2-4900-8A64-22E6667E52B3}" destId="{8025821F-44A9-4F56-A9AD-86ED538BFA2D}" srcOrd="3" destOrd="0" parTransId="{9DBEE78B-D6E4-45E6-AA05-AE8CFFE79DAB}" sibTransId="{983D9C62-FBDA-437D-811D-1253A481982F}"/>
    <dgm:cxn modelId="{545FB2DA-8536-4BC9-A979-3590B8321116}" type="presOf" srcId="{0ADCA693-C452-4989-A9FA-1707942ABEDE}" destId="{9B7D5BFA-23BD-40CA-895E-180A39F711A2}" srcOrd="0" destOrd="0" presId="urn:microsoft.com/office/officeart/2005/8/layout/pyramid4"/>
    <dgm:cxn modelId="{2C16E620-B7A5-479D-A785-C856059B290E}" type="presOf" srcId="{8025821F-44A9-4F56-A9AD-86ED538BFA2D}" destId="{07673B0F-3421-4892-A300-9F594013DF69}" srcOrd="0" destOrd="0" presId="urn:microsoft.com/office/officeart/2005/8/layout/pyramid4"/>
    <dgm:cxn modelId="{6E0B47A7-FE1D-419F-BCC8-973FA0966DAA}" srcId="{FAA48A6A-ABF2-4900-8A64-22E6667E52B3}" destId="{F24FE1F8-A458-460B-8BD6-1353558157BB}" srcOrd="2" destOrd="0" parTransId="{A8973301-C58E-40D6-B70F-69242A8C40C8}" sibTransId="{D66AF841-81EC-4779-85C4-ACFDBFE50FCD}"/>
    <dgm:cxn modelId="{B8321427-EBEC-452A-A686-37072522F8F3}" srcId="{FAA48A6A-ABF2-4900-8A64-22E6667E52B3}" destId="{0ADCA693-C452-4989-A9FA-1707942ABEDE}" srcOrd="0" destOrd="0" parTransId="{A777C6E2-4DD7-44E0-9481-6801C848E485}" sibTransId="{0225C40D-C1A9-4F5F-B6F4-2C96F315BBD8}"/>
    <dgm:cxn modelId="{B4532BC1-2E03-4DB1-952F-8ED9418B3D6F}" srcId="{FAA48A6A-ABF2-4900-8A64-22E6667E52B3}" destId="{93A7151E-F9AE-402B-B302-6F33DB1BDAD2}" srcOrd="1" destOrd="0" parTransId="{2531445D-AE08-4902-8A61-585EDA1CEC80}" sibTransId="{315C5BBF-11B6-4DE8-974A-1ED15C21EEB3}"/>
    <dgm:cxn modelId="{0BE7254C-1CFB-432D-893F-7C402029053C}" type="presOf" srcId="{FAA48A6A-ABF2-4900-8A64-22E6667E52B3}" destId="{4F756996-8CFE-43C8-9A53-74D2CFC88BD5}" srcOrd="0" destOrd="0" presId="urn:microsoft.com/office/officeart/2005/8/layout/pyramid4"/>
    <dgm:cxn modelId="{3D72C618-5C99-43EE-A5D0-F52FBFBA4A99}" type="presParOf" srcId="{4F756996-8CFE-43C8-9A53-74D2CFC88BD5}" destId="{9B7D5BFA-23BD-40CA-895E-180A39F711A2}" srcOrd="0" destOrd="0" presId="urn:microsoft.com/office/officeart/2005/8/layout/pyramid4"/>
    <dgm:cxn modelId="{A2B3343C-4134-40E5-B828-F7E11CE9E9AB}" type="presParOf" srcId="{4F756996-8CFE-43C8-9A53-74D2CFC88BD5}" destId="{C1CF13F5-DA67-4C21-8227-A1111EEEAED2}" srcOrd="1" destOrd="0" presId="urn:microsoft.com/office/officeart/2005/8/layout/pyramid4"/>
    <dgm:cxn modelId="{A3B60ECC-351F-4CCD-A80B-0A79D4B07AFF}" type="presParOf" srcId="{4F756996-8CFE-43C8-9A53-74D2CFC88BD5}" destId="{5748257C-CDDC-4ADC-BB52-2E0271D870BE}" srcOrd="2" destOrd="0" presId="urn:microsoft.com/office/officeart/2005/8/layout/pyramid4"/>
    <dgm:cxn modelId="{EC73B854-967E-419C-A330-3BA4E8F310E0}" type="presParOf" srcId="{4F756996-8CFE-43C8-9A53-74D2CFC88BD5}" destId="{07673B0F-3421-4892-A300-9F594013DF69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5568C-86CE-4F2A-A1CA-0A77C1155958}">
      <dsp:nvSpPr>
        <dsp:cNvPr id="0" name=""/>
        <dsp:cNvSpPr/>
      </dsp:nvSpPr>
      <dsp:spPr>
        <a:xfrm rot="16200000">
          <a:off x="27419" y="1605"/>
          <a:ext cx="2661905" cy="2663475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Financement de la santé</a:t>
          </a:r>
          <a:endParaRPr lang="fr-FR" sz="2300" kern="1200" dirty="0"/>
        </a:p>
      </dsp:txBody>
      <dsp:txXfrm rot="5400000">
        <a:off x="26635" y="667865"/>
        <a:ext cx="2197642" cy="1330953"/>
      </dsp:txXfrm>
    </dsp:sp>
    <dsp:sp modelId="{D7928220-D433-4979-A6BE-94EE72A672DD}">
      <dsp:nvSpPr>
        <dsp:cNvPr id="0" name=""/>
        <dsp:cNvSpPr/>
      </dsp:nvSpPr>
      <dsp:spPr>
        <a:xfrm rot="5400000">
          <a:off x="5112471" y="1195"/>
          <a:ext cx="2661905" cy="2661905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Protection Sociale en Santé</a:t>
          </a:r>
          <a:endParaRPr lang="fr-FR" sz="2300" kern="1200" dirty="0"/>
        </a:p>
      </dsp:txBody>
      <dsp:txXfrm rot="-5400000">
        <a:off x="5578305" y="666671"/>
        <a:ext cx="2196072" cy="13309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D5BFA-23BD-40CA-895E-180A39F711A2}">
      <dsp:nvSpPr>
        <dsp:cNvPr id="0" name=""/>
        <dsp:cNvSpPr/>
      </dsp:nvSpPr>
      <dsp:spPr>
        <a:xfrm>
          <a:off x="2032000" y="0"/>
          <a:ext cx="2032000" cy="2032000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solidFill>
                <a:schemeClr val="tx1"/>
              </a:solidFill>
            </a:rPr>
            <a:t>Offre de soins</a:t>
          </a:r>
          <a:endParaRPr lang="fr-FR" sz="1400" b="1" kern="1200" dirty="0">
            <a:solidFill>
              <a:schemeClr val="tx1"/>
            </a:solidFill>
          </a:endParaRPr>
        </a:p>
      </dsp:txBody>
      <dsp:txXfrm>
        <a:off x="2540000" y="1016000"/>
        <a:ext cx="1016000" cy="1016000"/>
      </dsp:txXfrm>
    </dsp:sp>
    <dsp:sp modelId="{C1CF13F5-DA67-4C21-8227-A1111EEEAED2}">
      <dsp:nvSpPr>
        <dsp:cNvPr id="0" name=""/>
        <dsp:cNvSpPr/>
      </dsp:nvSpPr>
      <dsp:spPr>
        <a:xfrm>
          <a:off x="1016000" y="2032000"/>
          <a:ext cx="2032000" cy="2032000"/>
        </a:xfrm>
        <a:prstGeom prst="triangl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solidFill>
                <a:schemeClr val="tx1"/>
              </a:solidFill>
            </a:rPr>
            <a:t>Universalité</a:t>
          </a:r>
          <a:endParaRPr lang="fr-FR" sz="1400" b="1" kern="1200" dirty="0">
            <a:solidFill>
              <a:schemeClr val="tx1"/>
            </a:solidFill>
          </a:endParaRPr>
        </a:p>
      </dsp:txBody>
      <dsp:txXfrm>
        <a:off x="1524000" y="3048000"/>
        <a:ext cx="1016000" cy="1016000"/>
      </dsp:txXfrm>
    </dsp:sp>
    <dsp:sp modelId="{5748257C-CDDC-4ADC-BB52-2E0271D870BE}">
      <dsp:nvSpPr>
        <dsp:cNvPr id="0" name=""/>
        <dsp:cNvSpPr/>
      </dsp:nvSpPr>
      <dsp:spPr>
        <a:xfrm rot="10800000">
          <a:off x="2032000" y="2032000"/>
          <a:ext cx="2032000" cy="2032000"/>
        </a:xfrm>
        <a:prstGeom prst="triangl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 smtClean="0"/>
            <a:t>CSU</a:t>
          </a:r>
          <a:endParaRPr lang="fr-FR" sz="3300" b="1" kern="1200" dirty="0"/>
        </a:p>
      </dsp:txBody>
      <dsp:txXfrm rot="10800000">
        <a:off x="2540000" y="2032000"/>
        <a:ext cx="1016000" cy="1016000"/>
      </dsp:txXfrm>
    </dsp:sp>
    <dsp:sp modelId="{07673B0F-3421-4892-A300-9F594013DF69}">
      <dsp:nvSpPr>
        <dsp:cNvPr id="0" name=""/>
        <dsp:cNvSpPr/>
      </dsp:nvSpPr>
      <dsp:spPr>
        <a:xfrm>
          <a:off x="3048000" y="2032000"/>
          <a:ext cx="2032000" cy="2032000"/>
        </a:xfrm>
        <a:prstGeom prst="triangl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solidFill>
                <a:schemeClr val="tx1"/>
              </a:solidFill>
            </a:rPr>
            <a:t>Couverture du risque financier</a:t>
          </a:r>
          <a:endParaRPr lang="fr-FR" sz="1400" b="1" kern="1200" dirty="0">
            <a:solidFill>
              <a:schemeClr val="tx1"/>
            </a:solidFill>
          </a:endParaRPr>
        </a:p>
      </dsp:txBody>
      <dsp:txXfrm>
        <a:off x="3556000" y="3048000"/>
        <a:ext cx="1016000" cy="101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fld id="{3A947750-705B-5848-9D09-7DC92C9B2D54}" type="slidenum">
              <a:rPr lang="de-DE"/>
              <a:pPr>
                <a:defRPr/>
              </a:pPr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9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pPr>
              <a:defRPr/>
            </a:pPr>
            <a:fld id="{1EA0AFEE-EC6B-7C4C-9B5B-BDFD62574389}" type="slidenum">
              <a:rPr lang="de-DE"/>
              <a:pPr>
                <a:defRPr/>
              </a:pPr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311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fld id="{B699C78F-1D21-CD4F-B440-DF0BADD41737}" type="slidenum">
              <a:rPr lang="de-DE" sz="1200" b="0">
                <a:solidFill>
                  <a:schemeClr val="tx1"/>
                </a:solidFill>
                <a:latin typeface="Times" charset="0"/>
              </a:rPr>
              <a:pPr/>
              <a:t>2</a:t>
            </a:fld>
            <a:endParaRPr lang="de-DE" sz="12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fld id="{B5988A10-40CC-D14D-AF65-C3205308E5B9}" type="slidenum">
              <a:rPr lang="de-DE" sz="1200" b="0">
                <a:solidFill>
                  <a:schemeClr val="tx1"/>
                </a:solidFill>
                <a:latin typeface="Times" charset="0"/>
                <a:cs typeface="Arial" charset="0"/>
              </a:rPr>
              <a:pPr/>
              <a:t>4</a:t>
            </a:fld>
            <a:endParaRPr lang="de-DE" sz="1200" b="0">
              <a:solidFill>
                <a:schemeClr val="tx1"/>
              </a:solidFill>
              <a:latin typeface="Times" charset="0"/>
              <a:cs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fld id="{BCC83359-E1B0-EA4E-8155-45F342FDDA82}" type="slidenum">
              <a:rPr lang="de-DE" sz="1200" b="0">
                <a:solidFill>
                  <a:schemeClr val="tx1"/>
                </a:solidFill>
                <a:latin typeface="Times" charset="0"/>
              </a:rPr>
              <a:pPr/>
              <a:t>5</a:t>
            </a:fld>
            <a:endParaRPr lang="de-DE" sz="12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fld id="{7DB7126F-9CCB-7D49-A3C2-D44830FF1454}" type="slidenum">
              <a:rPr lang="de-DE" sz="1200" b="0">
                <a:solidFill>
                  <a:schemeClr val="tx1"/>
                </a:solidFill>
                <a:latin typeface="Times" charset="0"/>
              </a:rPr>
              <a:pPr/>
              <a:t>6</a:t>
            </a:fld>
            <a:endParaRPr lang="de-DE" sz="12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fld id="{1B560414-FBBC-CC49-B24C-7A7EE6A3AD97}" type="slidenum">
              <a:rPr lang="de-DE" sz="1200" b="0">
                <a:solidFill>
                  <a:schemeClr val="tx1"/>
                </a:solidFill>
                <a:latin typeface="Times" charset="0"/>
              </a:rPr>
              <a:pPr/>
              <a:t>7</a:t>
            </a:fld>
            <a:endParaRPr lang="de-DE" sz="12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262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8270"/>
          </a:xfrm>
          <a:prstGeom prst="rect">
            <a:avLst/>
          </a:prstGeom>
        </p:spPr>
        <p:txBody>
          <a:bodyPr lIns="80147" tIns="40074" rIns="80147" bIns="40074"/>
          <a:lstStyle/>
          <a:p>
            <a:r>
              <a:rPr lang="de-D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3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38D4-3BDA-4B9F-9C6D-982A654127FC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CC8-156E-4FF8-ABD7-D1363BAC93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31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00188"/>
            <a:ext cx="8150225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02468" name="Line 4"/>
          <p:cNvSpPr>
            <a:spLocks noChangeShapeType="1"/>
          </p:cNvSpPr>
          <p:nvPr/>
        </p:nvSpPr>
        <p:spPr bwMode="auto">
          <a:xfrm>
            <a:off x="0" y="127793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blurRad="63500" dist="29783" dir="1514402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6015038"/>
            <a:ext cx="9144000" cy="842962"/>
          </a:xfrm>
          <a:prstGeom prst="rect">
            <a:avLst/>
          </a:prstGeom>
          <a:solidFill>
            <a:srgbClr val="1E7F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927100" y="6453188"/>
            <a:ext cx="53721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7263"/>
            <a:r>
              <a:rPr lang="en-US" sz="1400">
                <a:solidFill>
                  <a:schemeClr val="bg1"/>
                </a:solidFill>
                <a:latin typeface="Arial Narrow" charset="0"/>
              </a:rPr>
              <a:t>Better financing for better health</a:t>
            </a:r>
            <a:r>
              <a:rPr lang="en-US" sz="1300">
                <a:solidFill>
                  <a:schemeClr val="bg1"/>
                </a:solidFill>
                <a:latin typeface="Arial Narrow" charset="0"/>
              </a:rPr>
              <a:t> </a:t>
            </a:r>
            <a:r>
              <a:rPr lang="en-US" sz="1800" baseline="12000">
                <a:solidFill>
                  <a:schemeClr val="bg1"/>
                </a:solidFill>
                <a:latin typeface="Arial Narrow" charset="0"/>
              </a:rPr>
              <a:t>	            </a:t>
            </a:r>
            <a:r>
              <a:rPr lang="en-US" sz="1400">
                <a:solidFill>
                  <a:schemeClr val="bg1"/>
                </a:solidFill>
                <a:latin typeface="Arial Narrow" charset="0"/>
              </a:rPr>
              <a:t>Health Systems and Services (HSS)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58775" y="6399213"/>
            <a:ext cx="3556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7263"/>
            <a:fld id="{5329483E-8323-C445-9EDF-BC2CCC9C2B1A}" type="slidenum">
              <a:rPr lang="en-US" sz="1600">
                <a:solidFill>
                  <a:srgbClr val="72BBE8"/>
                </a:solidFill>
                <a:latin typeface="Arial Narrow" charset="0"/>
              </a:rPr>
              <a:pPr defTabSz="957263"/>
              <a:t>‹N°›</a:t>
            </a:fld>
            <a:r>
              <a:rPr lang="en-US" sz="1600">
                <a:solidFill>
                  <a:srgbClr val="72BBE8"/>
                </a:solidFill>
                <a:latin typeface="Arial Narrow" charset="0"/>
              </a:rPr>
              <a:t> </a:t>
            </a:r>
            <a:r>
              <a:rPr lang="en-US" baseline="14000">
                <a:solidFill>
                  <a:schemeClr val="bg1"/>
                </a:solidFill>
                <a:latin typeface="Arial Narrow" charset="0"/>
              </a:rPr>
              <a:t>|</a:t>
            </a:r>
          </a:p>
        </p:txBody>
      </p:sp>
      <p:pic>
        <p:nvPicPr>
          <p:cNvPr id="1032" name="Picture 8" descr="WHO-EN-BW-H"/>
          <p:cNvPicPr>
            <a:picLocks noChangeAspect="1" noChangeArrowheads="1"/>
          </p:cNvPicPr>
          <p:nvPr/>
        </p:nvPicPr>
        <p:blipFill>
          <a:blip r:embed="rId3">
            <a:lum contrast="1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6070600"/>
            <a:ext cx="24082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+mj-lt"/>
          <a:ea typeface="ＭＳ Ｐゴシック" charset="0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ＭＳ Ｐゴシック" charset="0"/>
          <a:cs typeface="Arial" pitchFamily="-106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ＭＳ Ｐゴシック" charset="0"/>
          <a:cs typeface="Arial" pitchFamily="-106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ＭＳ Ｐゴシック" charset="0"/>
          <a:cs typeface="Arial" pitchFamily="-106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ＭＳ Ｐゴシック" charset="0"/>
          <a:cs typeface="Arial" pitchFamily="-106" charset="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Arial" pitchFamily="-106" charset="0"/>
          <a:cs typeface="Arial" pitchFamily="-106" charset="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Arial" pitchFamily="-106" charset="0"/>
          <a:cs typeface="Arial" pitchFamily="-106" charset="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Arial" pitchFamily="-106" charset="0"/>
          <a:cs typeface="Arial" pitchFamily="-106" charset="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pitchFamily="-106" charset="0"/>
          <a:ea typeface="Arial" pitchFamily="-106" charset="0"/>
          <a:cs typeface="Arial" pitchFamily="-106" charset="0"/>
        </a:defRPr>
      </a:lvl9pPr>
    </p:titleStyle>
    <p:bodyStyle>
      <a:lvl1pPr marL="358775" indent="-358775" algn="l" defTabSz="957263" rtl="0" eaLnBrk="0" fontAlgn="base" hangingPunct="0">
        <a:spcBef>
          <a:spcPct val="80000"/>
        </a:spcBef>
        <a:spcAft>
          <a:spcPct val="0"/>
        </a:spcAft>
        <a:buClr>
          <a:srgbClr val="1E7FB8"/>
        </a:buClr>
        <a:buFont typeface="Wingdings" charset="0"/>
        <a:buChar char="l"/>
        <a:defRPr sz="2600">
          <a:solidFill>
            <a:srgbClr val="000066"/>
          </a:solidFill>
          <a:latin typeface="+mn-lt"/>
          <a:ea typeface="ＭＳ Ｐゴシック" charset="0"/>
          <a:cs typeface="+mn-cs"/>
        </a:defRPr>
      </a:lvl1pPr>
      <a:lvl2pPr marL="844550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200">
          <a:solidFill>
            <a:srgbClr val="000066"/>
          </a:solidFill>
          <a:latin typeface="+mn-lt"/>
          <a:ea typeface="+mn-ea"/>
          <a:cs typeface="+mn-cs"/>
        </a:defRPr>
      </a:lvl2pPr>
      <a:lvl3pPr marL="1316038" indent="-282575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•"/>
        <a:defRPr sz="2200">
          <a:solidFill>
            <a:srgbClr val="000066"/>
          </a:solidFill>
          <a:latin typeface="Arial Narrow" pitchFamily="-106" charset="0"/>
          <a:ea typeface="+mn-ea"/>
          <a:cs typeface="+mn-cs"/>
        </a:defRPr>
      </a:lvl3pPr>
      <a:lvl4pPr marL="1743075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–"/>
        <a:defRPr sz="2200">
          <a:solidFill>
            <a:srgbClr val="000066"/>
          </a:solidFill>
          <a:latin typeface="Arial Narrow" pitchFamily="-106" charset="0"/>
          <a:ea typeface="+mn-ea"/>
          <a:cs typeface="+mn-cs"/>
        </a:defRPr>
      </a:lvl4pPr>
      <a:lvl5pPr marL="2082800" indent="-150813" algn="r" defTabSz="957263" rtl="1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ea typeface="+mn-ea"/>
          <a:cs typeface="+mn-cs"/>
        </a:defRPr>
      </a:lvl5pPr>
      <a:lvl6pPr marL="2540000" indent="-150813" algn="r" defTabSz="957263" rtl="1" fontAlgn="base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ea typeface="+mn-ea"/>
          <a:cs typeface="+mn-cs"/>
        </a:defRPr>
      </a:lvl6pPr>
      <a:lvl7pPr marL="2997200" indent="-150813" algn="r" defTabSz="957263" rtl="1" fontAlgn="base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ea typeface="+mn-ea"/>
          <a:cs typeface="+mn-cs"/>
        </a:defRPr>
      </a:lvl7pPr>
      <a:lvl8pPr marL="3454400" indent="-150813" algn="r" defTabSz="957263" rtl="1" fontAlgn="base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ea typeface="+mn-ea"/>
          <a:cs typeface="+mn-cs"/>
        </a:defRPr>
      </a:lvl8pPr>
      <a:lvl9pPr marL="3911600" indent="-150813" algn="r" defTabSz="957263" rtl="1" fontAlgn="base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5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00188"/>
            <a:ext cx="8150225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2052" name="Line 6"/>
          <p:cNvSpPr>
            <a:spLocks noChangeShapeType="1"/>
          </p:cNvSpPr>
          <p:nvPr/>
        </p:nvSpPr>
        <p:spPr bwMode="auto">
          <a:xfrm>
            <a:off x="0" y="127793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blurRad="63500" dist="29783" dir="1514402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3951" tIns="41976" rIns="83951" bIns="41976"/>
          <a:lstStyle/>
          <a:p>
            <a:pPr>
              <a:defRPr/>
            </a:pPr>
            <a:endParaRPr lang="en-US"/>
          </a:p>
        </p:txBody>
      </p:sp>
      <p:sp>
        <p:nvSpPr>
          <p:cNvPr id="2053" name="Rectangle 12"/>
          <p:cNvSpPr>
            <a:spLocks noChangeArrowheads="1"/>
          </p:cNvSpPr>
          <p:nvPr/>
        </p:nvSpPr>
        <p:spPr bwMode="auto">
          <a:xfrm>
            <a:off x="1588" y="6015038"/>
            <a:ext cx="9144000" cy="842962"/>
          </a:xfrm>
          <a:prstGeom prst="rect">
            <a:avLst/>
          </a:prstGeom>
          <a:solidFill>
            <a:srgbClr val="1E7F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51" tIns="41976" rIns="83951" bIns="41976" anchor="ctr"/>
          <a:lstStyle/>
          <a:p>
            <a:pPr algn="r" rtl="1"/>
            <a:endParaRPr lang="en-ZA"/>
          </a:p>
        </p:txBody>
      </p:sp>
      <p:sp>
        <p:nvSpPr>
          <p:cNvPr id="2054" name="Rectangle 13"/>
          <p:cNvSpPr>
            <a:spLocks noChangeArrowheads="1"/>
          </p:cNvSpPr>
          <p:nvPr/>
        </p:nvSpPr>
        <p:spPr bwMode="auto">
          <a:xfrm>
            <a:off x="927100" y="6426200"/>
            <a:ext cx="22939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7263"/>
            <a:r>
              <a:rPr lang="en-GB" sz="1300">
                <a:solidFill>
                  <a:srgbClr val="96CCEE"/>
                </a:solidFill>
                <a:latin typeface="Arial Narrow" charset="0"/>
              </a:rPr>
              <a:t> </a:t>
            </a:r>
            <a:fld id="{AD5F60A1-D843-2743-BF83-E82CA805CD0F}" type="datetime4">
              <a:rPr lang="en-GB" sz="1300" b="0">
                <a:solidFill>
                  <a:srgbClr val="96CCEE"/>
                </a:solidFill>
                <a:latin typeface="Arial Narrow" charset="0"/>
              </a:rPr>
              <a:pPr defTabSz="957263"/>
              <a:t>13 November 2015</a:t>
            </a:fld>
            <a:endParaRPr lang="en-GB" sz="1300">
              <a:solidFill>
                <a:srgbClr val="96CCEE"/>
              </a:solidFill>
              <a:latin typeface="Arial Narrow" charset="0"/>
            </a:endParaRPr>
          </a:p>
        </p:txBody>
      </p:sp>
      <p:sp>
        <p:nvSpPr>
          <p:cNvPr id="2055" name="Rectangle 14"/>
          <p:cNvSpPr>
            <a:spLocks noChangeArrowheads="1"/>
          </p:cNvSpPr>
          <p:nvPr/>
        </p:nvSpPr>
        <p:spPr bwMode="auto">
          <a:xfrm>
            <a:off x="358775" y="6399213"/>
            <a:ext cx="3571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defTabSz="957263"/>
            <a:fld id="{DFB9730B-B214-4043-BA9C-A5E69D171953}" type="slidenum">
              <a:rPr lang="en-US" sz="1600">
                <a:solidFill>
                  <a:srgbClr val="72BBE8"/>
                </a:solidFill>
                <a:latin typeface="Arial Narrow" charset="0"/>
              </a:rPr>
              <a:pPr algn="r" defTabSz="957263"/>
              <a:t>‹N°›</a:t>
            </a:fld>
            <a:r>
              <a:rPr lang="en-GB" sz="1600">
                <a:solidFill>
                  <a:srgbClr val="72BBE8"/>
                </a:solidFill>
                <a:latin typeface="Arial Narrow" charset="0"/>
              </a:rPr>
              <a:t> </a:t>
            </a:r>
            <a:r>
              <a:rPr lang="en-US" baseline="14000">
                <a:solidFill>
                  <a:schemeClr val="bg1"/>
                </a:solidFill>
                <a:latin typeface="Arial Narrow" charset="0"/>
              </a:rPr>
              <a:t>|</a:t>
            </a:r>
          </a:p>
        </p:txBody>
      </p:sp>
      <p:pic>
        <p:nvPicPr>
          <p:cNvPr id="2056" name="Picture 17" descr="WHO-EN-BW-H"/>
          <p:cNvPicPr>
            <a:picLocks noChangeAspect="1" noChangeArrowheads="1"/>
          </p:cNvPicPr>
          <p:nvPr/>
        </p:nvPicPr>
        <p:blipFill>
          <a:blip r:embed="rId2">
            <a:lum contrast="1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50" y="6015038"/>
            <a:ext cx="24098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+mj-lt"/>
          <a:ea typeface="ＭＳ Ｐゴシック" charset="0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5pPr>
      <a:lvl6pPr marL="419755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6pPr>
      <a:lvl7pPr marL="839511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7pPr>
      <a:lvl8pPr marL="1259266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8pPr>
      <a:lvl9pPr marL="1679021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57188" indent="-357188" algn="l" defTabSz="957263" rtl="0" eaLnBrk="0" fontAlgn="base" hangingPunct="0">
        <a:spcBef>
          <a:spcPct val="80000"/>
        </a:spcBef>
        <a:spcAft>
          <a:spcPct val="0"/>
        </a:spcAft>
        <a:buClr>
          <a:srgbClr val="1E7FB8"/>
        </a:buClr>
        <a:buFont typeface="Wingdings" charset="0"/>
        <a:buChar char="l"/>
        <a:defRPr sz="2600">
          <a:solidFill>
            <a:srgbClr val="000066"/>
          </a:solidFill>
          <a:latin typeface="+mn-lt"/>
          <a:ea typeface="ＭＳ Ｐゴシック" charset="0"/>
          <a:cs typeface="+mn-cs"/>
        </a:defRPr>
      </a:lvl1pPr>
      <a:lvl2pPr marL="842963" indent="-295275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200">
          <a:solidFill>
            <a:srgbClr val="000066"/>
          </a:solidFill>
          <a:latin typeface="+mn-lt"/>
          <a:ea typeface="Arial" pitchFamily="-65" charset="0"/>
          <a:cs typeface="+mn-cs"/>
        </a:defRPr>
      </a:lvl2pPr>
      <a:lvl3pPr marL="1316038" indent="-282575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•"/>
        <a:defRPr sz="2200">
          <a:solidFill>
            <a:srgbClr val="000066"/>
          </a:solidFill>
          <a:latin typeface="Arial Narrow" pitchFamily="34" charset="0"/>
          <a:ea typeface="Arial" pitchFamily="-65" charset="0"/>
          <a:cs typeface="+mn-cs"/>
        </a:defRPr>
      </a:lvl3pPr>
      <a:lvl4pPr marL="1743075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–"/>
        <a:defRPr sz="2200">
          <a:solidFill>
            <a:srgbClr val="000066"/>
          </a:solidFill>
          <a:latin typeface="Arial Narrow" pitchFamily="34" charset="0"/>
          <a:ea typeface="Arial" pitchFamily="-65" charset="0"/>
          <a:cs typeface="+mn-cs"/>
        </a:defRPr>
      </a:lvl4pPr>
      <a:lvl5pPr marL="2081213" indent="-150813" algn="r" defTabSz="957263" rtl="1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ea typeface="Arial" pitchFamily="-65" charset="0"/>
          <a:cs typeface="+mn-cs"/>
        </a:defRPr>
      </a:lvl5pPr>
      <a:lvl6pPr marL="2502500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6pPr>
      <a:lvl7pPr marL="2922255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7pPr>
      <a:lvl8pPr marL="3342011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8pPr>
      <a:lvl9pPr marL="3761766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755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511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266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9021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8777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8532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287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8043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00188"/>
            <a:ext cx="8150225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0" y="127793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blurRad="63500" dist="29783" dir="1514402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3951" tIns="41976" rIns="83951" bIns="41976"/>
          <a:lstStyle/>
          <a:p>
            <a:pPr>
              <a:defRPr/>
            </a:pPr>
            <a:endParaRPr lang="en-US"/>
          </a:p>
        </p:txBody>
      </p:sp>
      <p:sp>
        <p:nvSpPr>
          <p:cNvPr id="3077" name="Rectangle 12"/>
          <p:cNvSpPr>
            <a:spLocks noChangeArrowheads="1"/>
          </p:cNvSpPr>
          <p:nvPr/>
        </p:nvSpPr>
        <p:spPr bwMode="auto">
          <a:xfrm>
            <a:off x="1588" y="6015038"/>
            <a:ext cx="9144000" cy="842962"/>
          </a:xfrm>
          <a:prstGeom prst="rect">
            <a:avLst/>
          </a:prstGeom>
          <a:solidFill>
            <a:srgbClr val="1E7F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51" tIns="41976" rIns="83951" bIns="41976" anchor="ctr"/>
          <a:lstStyle/>
          <a:p>
            <a:pPr algn="r" rtl="1"/>
            <a:endParaRPr lang="en-ZA"/>
          </a:p>
        </p:txBody>
      </p:sp>
      <p:sp>
        <p:nvSpPr>
          <p:cNvPr id="3078" name="Rectangle 13"/>
          <p:cNvSpPr>
            <a:spLocks noChangeArrowheads="1"/>
          </p:cNvSpPr>
          <p:nvPr/>
        </p:nvSpPr>
        <p:spPr bwMode="auto">
          <a:xfrm>
            <a:off x="927100" y="6426200"/>
            <a:ext cx="22939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7263"/>
            <a:r>
              <a:rPr lang="en-GB" sz="1300">
                <a:solidFill>
                  <a:srgbClr val="96CCEE"/>
                </a:solidFill>
                <a:latin typeface="Arial Narrow" charset="0"/>
              </a:rPr>
              <a:t> </a:t>
            </a:r>
            <a:fld id="{ACABD034-A82F-7047-99CA-50012AB52608}" type="datetime4">
              <a:rPr lang="en-GB" sz="1300" b="0">
                <a:solidFill>
                  <a:srgbClr val="96CCEE"/>
                </a:solidFill>
                <a:latin typeface="Arial Narrow" charset="0"/>
              </a:rPr>
              <a:pPr defTabSz="957263"/>
              <a:t>13 November 2015</a:t>
            </a:fld>
            <a:endParaRPr lang="en-GB" sz="1300">
              <a:solidFill>
                <a:srgbClr val="96CCEE"/>
              </a:solidFill>
              <a:latin typeface="Arial Narrow" charset="0"/>
            </a:endParaRPr>
          </a:p>
        </p:txBody>
      </p:sp>
      <p:sp>
        <p:nvSpPr>
          <p:cNvPr id="3079" name="Rectangle 14"/>
          <p:cNvSpPr>
            <a:spLocks noChangeArrowheads="1"/>
          </p:cNvSpPr>
          <p:nvPr/>
        </p:nvSpPr>
        <p:spPr bwMode="auto">
          <a:xfrm>
            <a:off x="358775" y="6399213"/>
            <a:ext cx="3571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defTabSz="957263"/>
            <a:fld id="{62ACFBEC-CC12-CF4F-8FC5-0C977741749B}" type="slidenum">
              <a:rPr lang="en-US" sz="1600">
                <a:solidFill>
                  <a:srgbClr val="72BBE8"/>
                </a:solidFill>
                <a:latin typeface="Arial Narrow" charset="0"/>
              </a:rPr>
              <a:pPr algn="r" defTabSz="957263"/>
              <a:t>‹N°›</a:t>
            </a:fld>
            <a:r>
              <a:rPr lang="en-GB" sz="1600">
                <a:solidFill>
                  <a:srgbClr val="72BBE8"/>
                </a:solidFill>
                <a:latin typeface="Arial Narrow" charset="0"/>
              </a:rPr>
              <a:t> </a:t>
            </a:r>
            <a:r>
              <a:rPr lang="en-US" baseline="14000">
                <a:solidFill>
                  <a:schemeClr val="bg1"/>
                </a:solidFill>
                <a:latin typeface="Arial Narrow" charset="0"/>
              </a:rPr>
              <a:t>|</a:t>
            </a:r>
          </a:p>
        </p:txBody>
      </p:sp>
      <p:pic>
        <p:nvPicPr>
          <p:cNvPr id="3080" name="Picture 17" descr="WHO-EN-BW-H"/>
          <p:cNvPicPr>
            <a:picLocks noChangeAspect="1" noChangeArrowheads="1"/>
          </p:cNvPicPr>
          <p:nvPr/>
        </p:nvPicPr>
        <p:blipFill>
          <a:blip r:embed="rId2">
            <a:lum contrast="1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50" y="6015038"/>
            <a:ext cx="24098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+mj-lt"/>
          <a:ea typeface="ＭＳ Ｐゴシック" charset="0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ea typeface="ＭＳ Ｐゴシック" charset="0"/>
          <a:cs typeface="Arial" charset="0"/>
        </a:defRPr>
      </a:lvl5pPr>
      <a:lvl6pPr marL="419755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6pPr>
      <a:lvl7pPr marL="839511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7pPr>
      <a:lvl8pPr marL="1259266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8pPr>
      <a:lvl9pPr marL="1679021" algn="ctr" defTabSz="957567" rtl="0" eaLnBrk="1" fontAlgn="base" hangingPunct="1">
        <a:spcBef>
          <a:spcPct val="0"/>
        </a:spcBef>
        <a:spcAft>
          <a:spcPct val="0"/>
        </a:spcAft>
        <a:defRPr sz="3700" b="1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57188" indent="-357188" algn="l" defTabSz="957263" rtl="0" eaLnBrk="0" fontAlgn="base" hangingPunct="0">
        <a:spcBef>
          <a:spcPct val="80000"/>
        </a:spcBef>
        <a:spcAft>
          <a:spcPct val="0"/>
        </a:spcAft>
        <a:buClr>
          <a:srgbClr val="1E7FB8"/>
        </a:buClr>
        <a:buFont typeface="Wingdings" charset="0"/>
        <a:buChar char="l"/>
        <a:defRPr sz="2600">
          <a:solidFill>
            <a:srgbClr val="000066"/>
          </a:solidFill>
          <a:latin typeface="+mn-lt"/>
          <a:ea typeface="ＭＳ Ｐゴシック" charset="0"/>
          <a:cs typeface="+mn-cs"/>
        </a:defRPr>
      </a:lvl1pPr>
      <a:lvl2pPr marL="842963" indent="-295275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200">
          <a:solidFill>
            <a:srgbClr val="000066"/>
          </a:solidFill>
          <a:latin typeface="+mn-lt"/>
          <a:ea typeface="Arial" pitchFamily="-65" charset="0"/>
          <a:cs typeface="+mn-cs"/>
        </a:defRPr>
      </a:lvl2pPr>
      <a:lvl3pPr marL="1316038" indent="-282575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•"/>
        <a:defRPr sz="2200">
          <a:solidFill>
            <a:srgbClr val="000066"/>
          </a:solidFill>
          <a:latin typeface="Arial Narrow" pitchFamily="34" charset="0"/>
          <a:ea typeface="Arial" pitchFamily="-65" charset="0"/>
          <a:cs typeface="+mn-cs"/>
        </a:defRPr>
      </a:lvl3pPr>
      <a:lvl4pPr marL="1743075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–"/>
        <a:defRPr sz="2200">
          <a:solidFill>
            <a:srgbClr val="000066"/>
          </a:solidFill>
          <a:latin typeface="Arial Narrow" pitchFamily="34" charset="0"/>
          <a:ea typeface="Arial" pitchFamily="-65" charset="0"/>
          <a:cs typeface="+mn-cs"/>
        </a:defRPr>
      </a:lvl4pPr>
      <a:lvl5pPr marL="2081213" indent="-150813" algn="r" defTabSz="957263" rtl="1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ea typeface="Arial" pitchFamily="-65" charset="0"/>
          <a:cs typeface="+mn-cs"/>
        </a:defRPr>
      </a:lvl5pPr>
      <a:lvl6pPr marL="2502500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6pPr>
      <a:lvl7pPr marL="2922255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7pPr>
      <a:lvl8pPr marL="3342011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8pPr>
      <a:lvl9pPr marL="3761766" indent="-151578" algn="r" defTabSz="957567" rtl="1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755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511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266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9021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8777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8532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287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8043" algn="l" defTabSz="83951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2913" y="1381125"/>
            <a:ext cx="8291512" cy="461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>
            <a:off x="0" y="124618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147" tIns="40074" rIns="80147" bIns="40074"/>
          <a:lstStyle/>
          <a:p>
            <a:endParaRPr lang="en-US"/>
          </a:p>
        </p:txBody>
      </p:sp>
      <p:sp>
        <p:nvSpPr>
          <p:cNvPr id="4101" name="Rectangle 12"/>
          <p:cNvSpPr>
            <a:spLocks noChangeArrowheads="1"/>
          </p:cNvSpPr>
          <p:nvPr/>
        </p:nvSpPr>
        <p:spPr bwMode="auto">
          <a:xfrm>
            <a:off x="1588" y="6015038"/>
            <a:ext cx="9144000" cy="842962"/>
          </a:xfrm>
          <a:prstGeom prst="rect">
            <a:avLst/>
          </a:prstGeom>
          <a:solidFill>
            <a:srgbClr val="1E7F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 anchor="ctr"/>
          <a:lstStyle/>
          <a:p>
            <a:endParaRPr lang="en-US"/>
          </a:p>
        </p:txBody>
      </p:sp>
      <p:sp>
        <p:nvSpPr>
          <p:cNvPr id="4102" name="Rectangle 13"/>
          <p:cNvSpPr>
            <a:spLocks noChangeArrowheads="1"/>
          </p:cNvSpPr>
          <p:nvPr/>
        </p:nvSpPr>
        <p:spPr bwMode="auto">
          <a:xfrm>
            <a:off x="927100" y="6426200"/>
            <a:ext cx="42481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12813"/>
            <a:r>
              <a:rPr lang="en-US" sz="1200">
                <a:solidFill>
                  <a:srgbClr val="96CCEE"/>
                </a:solidFill>
                <a:latin typeface="Arial Narrow" charset="0"/>
              </a:rPr>
              <a:t>Universal coverage policies</a:t>
            </a:r>
            <a:r>
              <a:rPr lang="en-US" sz="1200">
                <a:solidFill>
                  <a:srgbClr val="72BBE8"/>
                </a:solidFill>
                <a:latin typeface="Arial Narrow" charset="0"/>
              </a:rPr>
              <a:t> </a:t>
            </a:r>
            <a:r>
              <a:rPr lang="en-US" sz="1200">
                <a:solidFill>
                  <a:schemeClr val="bg1"/>
                </a:solidFill>
                <a:latin typeface="Arial Narrow" charset="0"/>
              </a:rPr>
              <a:t> </a:t>
            </a:r>
            <a:r>
              <a:rPr lang="en-US" sz="1800" baseline="12000">
                <a:solidFill>
                  <a:schemeClr val="bg1"/>
                </a:solidFill>
                <a:latin typeface="Arial Narrow" charset="0"/>
              </a:rPr>
              <a:t>| </a:t>
            </a:r>
            <a:r>
              <a:rPr lang="en-US" sz="1800" b="0" baseline="12000">
                <a:solidFill>
                  <a:srgbClr val="72BBE8"/>
                </a:solidFill>
                <a:latin typeface="Arial Narrow" charset="0"/>
              </a:rPr>
              <a:t>March 23, 2009</a:t>
            </a:r>
          </a:p>
        </p:txBody>
      </p:sp>
      <p:sp>
        <p:nvSpPr>
          <p:cNvPr id="4103" name="Rectangle 14"/>
          <p:cNvSpPr>
            <a:spLocks noChangeArrowheads="1"/>
          </p:cNvSpPr>
          <p:nvPr/>
        </p:nvSpPr>
        <p:spPr bwMode="auto">
          <a:xfrm>
            <a:off x="360363" y="6399213"/>
            <a:ext cx="3556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 defTabSz="912813"/>
            <a:fld id="{B6C2CBEB-C12D-524A-9107-D262FBEA8C0A}" type="slidenum">
              <a:rPr lang="ar-SA" sz="1500">
                <a:solidFill>
                  <a:srgbClr val="72BBE8"/>
                </a:solidFill>
                <a:latin typeface="Arial Narrow" charset="0"/>
              </a:rPr>
              <a:pPr algn="r" defTabSz="912813"/>
              <a:t>‹N°›</a:t>
            </a:fld>
            <a:r>
              <a:rPr lang="en-US" sz="1500">
                <a:solidFill>
                  <a:srgbClr val="72BBE8"/>
                </a:solidFill>
                <a:latin typeface="Arial Narrow" charset="0"/>
              </a:rPr>
              <a:t> </a:t>
            </a:r>
            <a:r>
              <a:rPr lang="en-US" sz="2100" baseline="14000">
                <a:solidFill>
                  <a:schemeClr val="bg1"/>
                </a:solidFill>
                <a:latin typeface="Arial Narrow" charset="0"/>
              </a:rPr>
              <a:t>|</a:t>
            </a:r>
          </a:p>
        </p:txBody>
      </p:sp>
      <p:pic>
        <p:nvPicPr>
          <p:cNvPr id="4104" name="Picture 17" descr="WHO-EN-white-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63" y="6040438"/>
            <a:ext cx="2208212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+mj-lt"/>
          <a:ea typeface="ＭＳ Ｐゴシック" charset="0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ＭＳ Ｐゴシック" charset="0"/>
          <a:cs typeface="Arial" pitchFamily="-65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ＭＳ Ｐゴシック" charset="0"/>
          <a:cs typeface="Arial" pitchFamily="-65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ＭＳ Ｐゴシック" charset="0"/>
          <a:cs typeface="Arial" pitchFamily="-65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ＭＳ Ｐゴシック" charset="0"/>
          <a:cs typeface="Arial" pitchFamily="-65" charset="0"/>
        </a:defRPr>
      </a:lvl5pPr>
      <a:lvl6pPr marL="400736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Arial" pitchFamily="-65" charset="0"/>
          <a:cs typeface="Arial" pitchFamily="-65" charset="0"/>
        </a:defRPr>
      </a:lvl6pPr>
      <a:lvl7pPr marL="801472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Arial" pitchFamily="-65" charset="0"/>
          <a:cs typeface="Arial" pitchFamily="-65" charset="0"/>
        </a:defRPr>
      </a:lvl7pPr>
      <a:lvl8pPr marL="1202207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Arial" pitchFamily="-65" charset="0"/>
          <a:cs typeface="Arial" pitchFamily="-65" charset="0"/>
        </a:defRPr>
      </a:lvl8pPr>
      <a:lvl9pPr marL="1602943" algn="ctr" defTabSz="914179" rtl="0" fontAlgn="base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pitchFamily="-65" charset="0"/>
          <a:ea typeface="Arial" pitchFamily="-65" charset="0"/>
          <a:cs typeface="Arial" pitchFamily="-65" charset="0"/>
        </a:defRPr>
      </a:lvl9pPr>
    </p:titleStyle>
    <p:bodyStyle>
      <a:lvl1pPr marL="341313" indent="-341313" algn="l" defTabSz="912813" rtl="0" eaLnBrk="0" fontAlgn="base" hangingPunct="0">
        <a:spcBef>
          <a:spcPct val="80000"/>
        </a:spcBef>
        <a:spcAft>
          <a:spcPct val="0"/>
        </a:spcAft>
        <a:buClr>
          <a:srgbClr val="1E7FB8"/>
        </a:buClr>
        <a:buFont typeface="Wingdings" charset="0"/>
        <a:buChar char="l"/>
        <a:defRPr sz="2500">
          <a:solidFill>
            <a:srgbClr val="000066"/>
          </a:solidFill>
          <a:latin typeface="+mn-lt"/>
          <a:ea typeface="ＭＳ Ｐゴシック" charset="0"/>
          <a:cs typeface="+mn-cs"/>
        </a:defRPr>
      </a:lvl1pPr>
      <a:lvl2pPr marL="804863" indent="-280988" algn="l" defTabSz="91281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100">
          <a:solidFill>
            <a:srgbClr val="000066"/>
          </a:solidFill>
          <a:latin typeface="+mn-lt"/>
          <a:ea typeface="+mn-ea"/>
          <a:cs typeface="+mn-cs"/>
        </a:defRPr>
      </a:lvl2pPr>
      <a:lvl3pPr marL="1255713" indent="-269875" algn="l" defTabSz="91281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•"/>
        <a:defRPr sz="2100">
          <a:solidFill>
            <a:srgbClr val="000066"/>
          </a:solidFill>
          <a:latin typeface="Arial Narrow" pitchFamily="-65" charset="0"/>
          <a:ea typeface="+mn-ea"/>
          <a:cs typeface="+mn-cs"/>
        </a:defRPr>
      </a:lvl3pPr>
      <a:lvl4pPr marL="1663700" indent="-225425" algn="l" defTabSz="912813" rtl="0" eaLnBrk="0" fontAlgn="base" hangingPunct="0">
        <a:spcBef>
          <a:spcPct val="20000"/>
        </a:spcBef>
        <a:spcAft>
          <a:spcPct val="0"/>
        </a:spcAft>
        <a:buClr>
          <a:srgbClr val="1E7FB8"/>
        </a:buClr>
        <a:buChar char="–"/>
        <a:defRPr sz="2100">
          <a:solidFill>
            <a:srgbClr val="000066"/>
          </a:solidFill>
          <a:latin typeface="Arial Narrow" pitchFamily="-65" charset="0"/>
          <a:ea typeface="+mn-ea"/>
          <a:cs typeface="+mn-cs"/>
        </a:defRPr>
      </a:lvl4pPr>
      <a:lvl5pPr marL="1987550" indent="-144463" algn="r" defTabSz="912813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5pPr>
      <a:lvl6pPr marL="2389109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6pPr>
      <a:lvl7pPr marL="2789845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7pPr>
      <a:lvl8pPr marL="3190581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8pPr>
      <a:lvl9pPr marL="3591317" indent="-144710" algn="r" defTabSz="914179" rtl="1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36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72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207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43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79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415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151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86" algn="l" defTabSz="40073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66800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9263" y="6281738"/>
            <a:ext cx="838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00000"/>
                </a:solidFill>
              </a:defRPr>
            </a:lvl1pPr>
          </a:lstStyle>
          <a:p>
            <a:pPr>
              <a:defRPr/>
            </a:pPr>
            <a:fld id="{F3A5AE46-A2B6-0748-B7E2-21B0C3E74793}" type="datetime1">
              <a:rPr lang="en-US"/>
              <a:pPr>
                <a:defRPr/>
              </a:pPr>
              <a:t>11/13/2015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404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AEF03B-3341-594F-B7A9-D7C6C0589CE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  <p:pic>
        <p:nvPicPr>
          <p:cNvPr id="512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25" y="141288"/>
            <a:ext cx="14795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6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4h-network.net/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hyperlink" Target="http://www.intranet.p4h-network.ne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hyperlink" Target="http://intranet.p4h-network.net/wp-content/uploads/2012/12/P4H_TOR_general_v3_Jun2014.pdf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6600" y="2623469"/>
            <a:ext cx="7772400" cy="225968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Réseau P4H</a:t>
            </a:r>
            <a:br>
              <a:rPr lang="fr-FR" dirty="0" smtClean="0"/>
            </a:br>
            <a:r>
              <a:rPr lang="fr-FR" dirty="0" smtClean="0"/>
              <a:t>Présentation </a:t>
            </a:r>
            <a:r>
              <a:rPr lang="fr-FR" dirty="0" smtClean="0"/>
              <a:t>aux partenaires impliqués dans la CSU / PSS en Mauritanie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076056" y="5517232"/>
            <a:ext cx="3704456" cy="841648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fr-FR" dirty="0" smtClean="0"/>
              <a:t>AB, Point Focal Afrique de l’Ouest P4H</a:t>
            </a:r>
            <a:endParaRPr lang="fr-FR" dirty="0" smtClean="0"/>
          </a:p>
          <a:p>
            <a:pPr algn="r"/>
            <a:r>
              <a:rPr lang="fr-FR" dirty="0" smtClean="0"/>
              <a:t>Le 13/11/2015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1325" cy="322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90800" y="177800"/>
            <a:ext cx="390525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197100" y="2871024"/>
            <a:ext cx="725487" cy="355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19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122363"/>
            <a:ext cx="8616950" cy="5189537"/>
          </a:xfrm>
        </p:spPr>
        <p:txBody>
          <a:bodyPr/>
          <a:lstStyle/>
          <a:p>
            <a:pPr marL="57150" indent="0">
              <a:lnSpc>
                <a:spcPct val="120000"/>
              </a:lnSpc>
              <a:spcAft>
                <a:spcPts val="1800"/>
              </a:spcAft>
              <a:buFont typeface="Arial" charset="0"/>
              <a:buNone/>
            </a:pPr>
            <a:r>
              <a:rPr lang="fr-CH" sz="2000" dirty="0">
                <a:latin typeface="Calibri" charset="0"/>
                <a:ea typeface="ＭＳ Ｐゴシック" charset="0"/>
                <a:cs typeface="Calibri" charset="0"/>
              </a:rPr>
              <a:t>Un RESEAU mondial de partenaires au développement cherchant à promouvoir la couverture sanitaire universelle (CSU)/protection sociale en santé (PSS) – en ciblant particulièrement l'appui conjoint (bi et multilatéral) aux pays.</a:t>
            </a:r>
          </a:p>
          <a:p>
            <a:pPr marL="57150" indent="0">
              <a:lnSpc>
                <a:spcPct val="120000"/>
              </a:lnSpc>
              <a:spcAft>
                <a:spcPts val="1800"/>
              </a:spcAft>
              <a:buNone/>
            </a:pPr>
            <a:endParaRPr lang="fr-CH" sz="2000" dirty="0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</a:endParaRPr>
          </a:p>
          <a:p>
            <a:pPr marL="57150" indent="0">
              <a:lnSpc>
                <a:spcPct val="120000"/>
              </a:lnSpc>
              <a:spcAft>
                <a:spcPts val="1800"/>
              </a:spcAft>
            </a:pPr>
            <a:endParaRPr lang="en-GB" sz="2000" dirty="0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</a:endParaRPr>
          </a:p>
          <a:p>
            <a:pPr marL="57150" indent="0">
              <a:lnSpc>
                <a:spcPct val="120000"/>
              </a:lnSpc>
              <a:spcAft>
                <a:spcPts val="1800"/>
              </a:spcAft>
            </a:pPr>
            <a:endParaRPr lang="en-GB" sz="2000" dirty="0">
              <a:solidFill>
                <a:srgbClr val="000000"/>
              </a:solidFill>
              <a:latin typeface="Calibri" charset="0"/>
              <a:ea typeface="ＭＳ Ｐゴシック" charset="0"/>
              <a:cs typeface="Calibri" charset="0"/>
            </a:endParaRPr>
          </a:p>
          <a:p>
            <a:pPr marL="57150" indent="0">
              <a:spcBef>
                <a:spcPts val="575"/>
              </a:spcBef>
              <a:buFont typeface="Arial" charset="0"/>
              <a:buNone/>
            </a:pPr>
            <a:endParaRPr lang="en-GB" dirty="0">
              <a:latin typeface="Calibri" charset="0"/>
              <a:ea typeface="ＭＳ Ｐゴシック" charset="0"/>
              <a:cs typeface="Calibri" charset="0"/>
            </a:endParaRPr>
          </a:p>
          <a:p>
            <a:pPr marL="57150" indent="0">
              <a:spcAft>
                <a:spcPts val="1800"/>
              </a:spcAft>
              <a:buFont typeface="Arial" charset="0"/>
              <a:buNone/>
            </a:pPr>
            <a:endParaRPr lang="en-GB" dirty="0">
              <a:latin typeface="Calibri" charset="0"/>
              <a:ea typeface="ＭＳ Ｐゴシック" charset="0"/>
              <a:cs typeface="Calibri" charset="0"/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9863"/>
            <a:ext cx="7315200" cy="744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3200" b="1" dirty="0" err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Qu'est-ce</a:t>
            </a:r>
            <a:r>
              <a:rPr lang="de-DE" sz="3200" b="1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de-DE" sz="3200" b="1" dirty="0" err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que</a:t>
            </a:r>
            <a:r>
              <a:rPr lang="de-DE" sz="3200" b="1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 P4H ? </a:t>
            </a:r>
            <a:endParaRPr lang="de-DE" sz="1800" i="1" dirty="0">
              <a:solidFill>
                <a:srgbClr val="00009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0752138" y="4741863"/>
            <a:ext cx="1857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/>
          </a:p>
        </p:txBody>
      </p:sp>
      <p:grpSp>
        <p:nvGrpSpPr>
          <p:cNvPr id="11268" name="Group 2"/>
          <p:cNvGrpSpPr>
            <a:grpSpLocks/>
          </p:cNvGrpSpPr>
          <p:nvPr/>
        </p:nvGrpSpPr>
        <p:grpSpPr bwMode="auto">
          <a:xfrm>
            <a:off x="783166" y="2667000"/>
            <a:ext cx="6786033" cy="2473426"/>
            <a:chOff x="2799677" y="4707467"/>
            <a:chExt cx="6090324" cy="1998136"/>
          </a:xfrm>
        </p:grpSpPr>
        <p:pic>
          <p:nvPicPr>
            <p:cNvPr id="11269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9677" y="4707467"/>
              <a:ext cx="6022591" cy="1013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0" name="Picture 18" descr="logo_aeci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760" y="5618988"/>
              <a:ext cx="1504175" cy="1086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1" name="Picture 14" descr="logo_pri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194" y="5920645"/>
              <a:ext cx="1083735" cy="58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1" descr="SDC_RGB_hoch_pos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3034" y="5927665"/>
              <a:ext cx="1060966" cy="613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3" name="Picture 2" descr="Horizontal_CMYK.eps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1810" y="5821895"/>
              <a:ext cx="1718191" cy="66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3065062" y="5185390"/>
            <a:ext cx="55581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</a:pPr>
            <a:r>
              <a:rPr lang="en-US" sz="2400" dirty="0" smtClean="0">
                <a:latin typeface="Calibri" charset="0"/>
              </a:rPr>
              <a:t>Internet</a:t>
            </a:r>
            <a:r>
              <a:rPr lang="en-US" sz="2400" dirty="0">
                <a:latin typeface="Calibri" charset="0"/>
              </a:rPr>
              <a:t>: </a:t>
            </a:r>
            <a:r>
              <a:rPr lang="en-US" sz="2400" dirty="0">
                <a:latin typeface="Calibri" charset="0"/>
                <a:hlinkClick r:id="rId8"/>
              </a:rPr>
              <a:t>www.p4h-network.net</a:t>
            </a:r>
            <a:endParaRPr lang="en-US" sz="2400" dirty="0">
              <a:latin typeface="Calibri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z="2400" dirty="0">
                <a:latin typeface="Calibri" charset="0"/>
              </a:rPr>
              <a:t>Intranet: </a:t>
            </a:r>
            <a:r>
              <a:rPr lang="en-US" sz="2400" dirty="0">
                <a:latin typeface="Calibri" charset="0"/>
                <a:hlinkClick r:id="rId9"/>
              </a:rPr>
              <a:t>intranet.p4h-network.net</a:t>
            </a:r>
            <a:endParaRPr lang="en-US" sz="2400" dirty="0">
              <a:latin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5660" y="293201"/>
            <a:ext cx="6542496" cy="940966"/>
          </a:xfrm>
        </p:spPr>
        <p:txBody>
          <a:bodyPr>
            <a:normAutofit/>
          </a:bodyPr>
          <a:lstStyle/>
          <a:p>
            <a:r>
              <a:rPr lang="fr-FR" dirty="0" smtClean="0"/>
              <a:t>Objectif commun</a:t>
            </a:r>
            <a:endParaRPr lang="fr-FR" sz="2200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838352106"/>
              </p:ext>
            </p:extLst>
          </p:nvPr>
        </p:nvGraphicFramePr>
        <p:xfrm>
          <a:off x="539552" y="2636912"/>
          <a:ext cx="777686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458758934"/>
              </p:ext>
            </p:extLst>
          </p:nvPr>
        </p:nvGraphicFramePr>
        <p:xfrm>
          <a:off x="1403648" y="134846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467544" y="5805264"/>
            <a:ext cx="8568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hlinkClick r:id="rId12"/>
              </a:rPr>
              <a:t>http://</a:t>
            </a:r>
            <a:r>
              <a:rPr lang="fr-FR" sz="1600" dirty="0" smtClean="0">
                <a:hlinkClick r:id="rId12"/>
              </a:rPr>
              <a:t>intranet.p4h-network.net/wp-content/uploads/2012/12/P4H_TOR_general_v3_Jun2014.pdf</a:t>
            </a:r>
            <a:r>
              <a:rPr lang="fr-FR" sz="1600" dirty="0" smtClean="0"/>
              <a:t>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50357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177" y="571499"/>
            <a:ext cx="6456612" cy="698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467" y="0"/>
            <a:ext cx="7090833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fr-CH" sz="3000" b="1" dirty="0">
                <a:latin typeface="Calibri" charset="0"/>
                <a:ea typeface="ＭＳ Ｐゴシック" charset="0"/>
                <a:cs typeface="ＭＳ Ｐゴシック" charset="0"/>
              </a:rPr>
              <a:t>Travailler sur la </a:t>
            </a:r>
            <a:r>
              <a:rPr lang="fr-CH" sz="3000" b="1" dirty="0" smtClean="0">
                <a:latin typeface="Calibri" charset="0"/>
                <a:ea typeface="ＭＳ Ｐゴシック" charset="0"/>
                <a:cs typeface="ＭＳ Ｐゴシック" charset="0"/>
              </a:rPr>
              <a:t>CUS </a:t>
            </a:r>
            <a:r>
              <a:rPr lang="fr-CH" sz="3000" b="1" dirty="0">
                <a:latin typeface="Calibri" charset="0"/>
                <a:ea typeface="ＭＳ Ｐゴシック" charset="0"/>
                <a:cs typeface="ＭＳ Ｐゴシック" charset="0"/>
              </a:rPr>
              <a:t>avec différents secteurs</a:t>
            </a:r>
            <a:endParaRPr lang="de-DE" sz="3000" i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98381"/>
              </p:ext>
            </p:extLst>
          </p:nvPr>
        </p:nvGraphicFramePr>
        <p:xfrm>
          <a:off x="309033" y="4207122"/>
          <a:ext cx="1684867" cy="2269877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684867"/>
              </a:tblGrid>
              <a:tr h="1265749">
                <a:tc>
                  <a:txBody>
                    <a:bodyPr/>
                    <a:lstStyle/>
                    <a:p>
                      <a:r>
                        <a:rPr lang="en-US" sz="1600" b="0" dirty="0" err="1" smtClean="0"/>
                        <a:t>Politique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fiscale</a:t>
                      </a:r>
                      <a:r>
                        <a:rPr lang="en-US" sz="1600" b="0" dirty="0" smtClean="0"/>
                        <a:t>,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optimisation</a:t>
                      </a:r>
                      <a:r>
                        <a:rPr lang="en-US" sz="1600" b="0" baseline="0" dirty="0" smtClean="0"/>
                        <a:t> des </a:t>
                      </a:r>
                      <a:r>
                        <a:rPr lang="en-US" sz="1600" b="0" baseline="0" dirty="0" err="1" smtClean="0"/>
                        <a:t>dépenses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publiques</a:t>
                      </a:r>
                      <a:endParaRPr lang="en-US" sz="1600" b="0" baseline="0" dirty="0" smtClean="0"/>
                    </a:p>
                  </a:txBody>
                  <a:tcPr/>
                </a:tc>
              </a:tr>
              <a:tr h="1004128">
                <a:tc>
                  <a:txBody>
                    <a:bodyPr/>
                    <a:lstStyle/>
                    <a:p>
                      <a:r>
                        <a:rPr lang="en-US" sz="1600" b="0" dirty="0" err="1" smtClean="0"/>
                        <a:t>Régulation</a:t>
                      </a:r>
                      <a:r>
                        <a:rPr lang="en-US" sz="1600" b="0" dirty="0" smtClean="0"/>
                        <a:t> du </a:t>
                      </a:r>
                      <a:r>
                        <a:rPr lang="en-US" sz="1600" b="0" dirty="0" err="1" smtClean="0"/>
                        <a:t>secteur</a:t>
                      </a:r>
                      <a:r>
                        <a:rPr lang="en-US" sz="1600" b="0" dirty="0" smtClean="0"/>
                        <a:t> </a:t>
                      </a:r>
                      <a:r>
                        <a:rPr lang="en-US" sz="1600" b="0" dirty="0" err="1" smtClean="0"/>
                        <a:t>assurantiel</a:t>
                      </a:r>
                      <a:endParaRPr lang="en-US" sz="1600" b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927863"/>
              </p:ext>
            </p:extLst>
          </p:nvPr>
        </p:nvGraphicFramePr>
        <p:xfrm>
          <a:off x="6993467" y="4487332"/>
          <a:ext cx="1883833" cy="154516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83833"/>
              </a:tblGrid>
              <a:tr h="1545168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Par</a:t>
                      </a:r>
                      <a:r>
                        <a:rPr lang="de-DE" sz="1600" baseline="0" dirty="0" smtClean="0"/>
                        <a:t> ex. : 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décentralisation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ministère</a:t>
                      </a:r>
                      <a:r>
                        <a:rPr lang="en-US" sz="1600" baseline="0" dirty="0" smtClean="0"/>
                        <a:t> de </a:t>
                      </a:r>
                      <a:r>
                        <a:rPr lang="en-US" sz="1600" baseline="0" dirty="0" err="1" smtClean="0"/>
                        <a:t>l’intérieur</a:t>
                      </a:r>
                      <a:r>
                        <a:rPr lang="en-US" sz="1600" baseline="0" dirty="0" smtClean="0"/>
                        <a:t>, etc.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416778"/>
              </p:ext>
            </p:extLst>
          </p:nvPr>
        </p:nvGraphicFramePr>
        <p:xfrm>
          <a:off x="203201" y="1079500"/>
          <a:ext cx="1701800" cy="1790699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701800"/>
              </a:tblGrid>
              <a:tr h="1011943">
                <a:tc>
                  <a:txBody>
                    <a:bodyPr/>
                    <a:lstStyle/>
                    <a:p>
                      <a:r>
                        <a:rPr lang="en-US" sz="1600" b="0" baseline="0" dirty="0" err="1" smtClean="0"/>
                        <a:t>Réforme</a:t>
                      </a:r>
                      <a:r>
                        <a:rPr lang="en-US" sz="1600" b="0" baseline="0" dirty="0" smtClean="0"/>
                        <a:t>  </a:t>
                      </a:r>
                      <a:r>
                        <a:rPr lang="en-US" sz="1600" b="0" baseline="0" dirty="0" err="1" smtClean="0"/>
                        <a:t>secteur</a:t>
                      </a:r>
                      <a:r>
                        <a:rPr lang="en-US" sz="1600" b="0" baseline="0" dirty="0" smtClean="0"/>
                        <a:t> santé. PNS, PNDS, CDMT</a:t>
                      </a:r>
                      <a:endParaRPr lang="en-US" sz="1600" b="0" dirty="0"/>
                    </a:p>
                  </a:txBody>
                  <a:tcPr/>
                </a:tc>
              </a:tr>
              <a:tr h="778756">
                <a:tc>
                  <a:txBody>
                    <a:bodyPr/>
                    <a:lstStyle/>
                    <a:p>
                      <a:r>
                        <a:rPr lang="en-US" sz="1600" b="0" dirty="0" err="1" smtClean="0"/>
                        <a:t>Financement</a:t>
                      </a:r>
                      <a:r>
                        <a:rPr lang="en-US" sz="1600" b="0" baseline="0" dirty="0" smtClean="0"/>
                        <a:t> de la santé</a:t>
                      </a:r>
                      <a:endParaRPr lang="en-US" sz="1600" b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87067"/>
              </p:ext>
            </p:extLst>
          </p:nvPr>
        </p:nvGraphicFramePr>
        <p:xfrm>
          <a:off x="7010400" y="970282"/>
          <a:ext cx="1879600" cy="2046974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049647"/>
                <a:gridCol w="829953"/>
              </a:tblGrid>
              <a:tr h="90931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Protection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sociale</a:t>
                      </a:r>
                      <a:r>
                        <a:rPr lang="en-US" sz="1600" b="0" baseline="0" dirty="0" smtClean="0"/>
                        <a:t> / </a:t>
                      </a:r>
                    </a:p>
                    <a:p>
                      <a:pPr algn="ctr"/>
                      <a:r>
                        <a:rPr lang="en-US" sz="1600" b="0" baseline="0" dirty="0" err="1" smtClean="0"/>
                        <a:t>Socle</a:t>
                      </a:r>
                      <a:r>
                        <a:rPr lang="en-US" sz="1600" b="0" baseline="0" dirty="0" smtClean="0"/>
                        <a:t> protection </a:t>
                      </a:r>
                      <a:r>
                        <a:rPr lang="en-US" sz="1600" b="0" baseline="0" dirty="0" err="1" smtClean="0"/>
                        <a:t>sociale</a:t>
                      </a:r>
                      <a:endParaRPr lang="en-US" sz="16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3765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/>
                        <a:t>Politique</a:t>
                      </a:r>
                      <a:r>
                        <a:rPr lang="en-US" sz="1400" b="1" baseline="0" dirty="0" smtClean="0"/>
                        <a:t> de protection </a:t>
                      </a:r>
                      <a:r>
                        <a:rPr lang="en-US" sz="1400" b="1" baseline="0" dirty="0" err="1" smtClean="0"/>
                        <a:t>sociale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 smtClean="0"/>
                        <a:t>Groupes</a:t>
                      </a:r>
                      <a:r>
                        <a:rPr lang="en-US" sz="1400" b="0" dirty="0" smtClean="0"/>
                        <a:t> </a:t>
                      </a:r>
                      <a:r>
                        <a:rPr lang="en-US" sz="1400" b="0" dirty="0" err="1" smtClean="0"/>
                        <a:t>cibles</a:t>
                      </a:r>
                      <a:endParaRPr lang="en-US" sz="1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0677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8638" y="3846513"/>
            <a:ext cx="2519362" cy="1063625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Arial" charset="0"/>
              <a:buNone/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spcAft>
                <a:spcPts val="1800"/>
              </a:spcAft>
            </a:pPr>
            <a:endParaRPr lang="de-DE" sz="1800" dirty="0"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268663" y="1100138"/>
            <a:ext cx="4521200" cy="27098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4267200" y="3573463"/>
            <a:ext cx="3962400" cy="2540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1338263" y="3640138"/>
            <a:ext cx="3978275" cy="269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Rounded Rectangle 1"/>
          <p:cNvSpPr>
            <a:spLocks noChangeArrowheads="1"/>
          </p:cNvSpPr>
          <p:nvPr/>
        </p:nvSpPr>
        <p:spPr bwMode="auto">
          <a:xfrm>
            <a:off x="508000" y="1303338"/>
            <a:ext cx="3944938" cy="269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H</a:t>
            </a: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471863" y="2624138"/>
            <a:ext cx="2217737" cy="1981200"/>
          </a:xfrm>
          <a:prstGeom prst="ellipse">
            <a:avLst/>
          </a:prstGeom>
          <a:solidFill>
            <a:srgbClr val="D7E4BD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  <a:latin typeface="Calibri" charset="0"/>
              </a:rPr>
              <a:t>PSS/CUS</a:t>
            </a:r>
            <a:endParaRPr lang="en-US" dirty="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21511" name="TextBox 8"/>
          <p:cNvSpPr txBox="1">
            <a:spLocks noChangeArrowheads="1"/>
          </p:cNvSpPr>
          <p:nvPr/>
        </p:nvSpPr>
        <p:spPr bwMode="auto">
          <a:xfrm>
            <a:off x="6586538" y="1084263"/>
            <a:ext cx="12398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000000"/>
                </a:solidFill>
              </a:rPr>
              <a:t>SOCIAL</a:t>
            </a:r>
          </a:p>
        </p:txBody>
      </p:sp>
      <p:sp>
        <p:nvSpPr>
          <p:cNvPr id="21512" name="TextBox 10"/>
          <p:cNvSpPr txBox="1">
            <a:spLocks noChangeArrowheads="1"/>
          </p:cNvSpPr>
          <p:nvPr/>
        </p:nvSpPr>
        <p:spPr bwMode="auto">
          <a:xfrm>
            <a:off x="642938" y="1320800"/>
            <a:ext cx="966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000000"/>
                </a:solidFill>
              </a:rPr>
              <a:t>SANTE</a:t>
            </a:r>
          </a:p>
        </p:txBody>
      </p:sp>
      <p:sp>
        <p:nvSpPr>
          <p:cNvPr id="21513" name="TextBox 11"/>
          <p:cNvSpPr txBox="1">
            <a:spLocks noChangeArrowheads="1"/>
          </p:cNvSpPr>
          <p:nvPr/>
        </p:nvSpPr>
        <p:spPr bwMode="auto">
          <a:xfrm>
            <a:off x="1455738" y="5926138"/>
            <a:ext cx="2659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000000"/>
                </a:solidFill>
              </a:rPr>
              <a:t>ECONOMIE / FINANCE</a:t>
            </a:r>
          </a:p>
        </p:txBody>
      </p:sp>
      <p:sp>
        <p:nvSpPr>
          <p:cNvPr id="21514" name="TextBox 12"/>
          <p:cNvSpPr txBox="1">
            <a:spLocks noChangeArrowheads="1"/>
          </p:cNvSpPr>
          <p:nvPr/>
        </p:nvSpPr>
        <p:spPr bwMode="auto">
          <a:xfrm>
            <a:off x="5418138" y="5130800"/>
            <a:ext cx="2762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>
                <a:solidFill>
                  <a:srgbClr val="000000"/>
                </a:solidFill>
              </a:rPr>
              <a:t>AUTRES (DECENTRALISATION, ETC.)</a:t>
            </a:r>
          </a:p>
        </p:txBody>
      </p:sp>
      <p:sp>
        <p:nvSpPr>
          <p:cNvPr id="215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538" y="203200"/>
            <a:ext cx="6451600" cy="81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fr-CH" sz="3200" b="1">
                <a:latin typeface="Calibri" charset="0"/>
                <a:ea typeface="ＭＳ Ｐゴシック" charset="0"/>
                <a:cs typeface="ＭＳ Ｐゴシック" charset="0"/>
              </a:rPr>
              <a:t>Positionnement des membres</a:t>
            </a:r>
            <a:endParaRPr lang="fr-CH" sz="1800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1516" name="Picture 8" descr="WHO-logo-t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1846263"/>
            <a:ext cx="838200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9" descr="ILO-logo-t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1541463"/>
            <a:ext cx="10922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0" descr="WB-logo-t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4881563"/>
            <a:ext cx="8001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1" descr="AfDB-logo-t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4935538"/>
            <a:ext cx="13843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2" descr="GIZ-logo-t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1231900"/>
            <a:ext cx="10160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4" descr="BMZ-logo-tn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63" y="1350963"/>
            <a:ext cx="960437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5" descr="MAE-logo-tn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376363"/>
            <a:ext cx="890588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6" descr="SDC-logo-tn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8" y="2379663"/>
            <a:ext cx="83026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17" descr="USAID-logo-tn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2832100"/>
            <a:ext cx="1054100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Picture 18" descr="AFD-logo-tn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8" y="3602038"/>
            <a:ext cx="89693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19" descr="Spain-logo_tn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968500"/>
            <a:ext cx="1320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3" y="2559050"/>
            <a:ext cx="2243077" cy="2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134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8350" y="1620838"/>
            <a:ext cx="7189788" cy="558800"/>
          </a:xfrm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de-DE" sz="3200" b="1" cap="small" dirty="0" err="1" smtClean="0">
                <a:ea typeface="ＭＳ Ｐゴシック" charset="-128"/>
                <a:cs typeface="ＭＳ Ｐゴシック" charset="-128"/>
              </a:rPr>
              <a:t>Connecter</a:t>
            </a:r>
            <a:r>
              <a:rPr lang="de-DE" sz="3200" b="1" cap="small" dirty="0" smtClean="0">
                <a:ea typeface="ＭＳ Ｐゴシック" charset="-128"/>
                <a:cs typeface="ＭＳ Ｐゴシック" charset="-128"/>
              </a:rPr>
              <a:t> les </a:t>
            </a:r>
            <a:r>
              <a:rPr lang="de-DE" sz="3200" b="1" cap="small" dirty="0" err="1" smtClean="0">
                <a:ea typeface="ＭＳ Ｐゴシック" charset="-128"/>
                <a:cs typeface="ＭＳ Ｐゴシック" charset="-128"/>
              </a:rPr>
              <a:t>secteurs</a:t>
            </a:r>
            <a:endParaRPr lang="de-DE" sz="1800" i="1" cap="smal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4" name="Date Placeholder 3"/>
          <p:cNvSpPr txBox="1">
            <a:spLocks/>
          </p:cNvSpPr>
          <p:nvPr/>
        </p:nvSpPr>
        <p:spPr bwMode="auto">
          <a:xfrm>
            <a:off x="8237538" y="6515100"/>
            <a:ext cx="1295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ea typeface="ＭＳ Ｐゴシック" charset="0"/>
              </a:defRPr>
            </a:lvl9pPr>
          </a:lstStyle>
          <a:p>
            <a:fld id="{1E769169-E2A1-014E-B221-D5EAC7B653B6}" type="datetime1">
              <a:rPr lang="de-DE" sz="1200">
                <a:solidFill>
                  <a:srgbClr val="800000"/>
                </a:solidFill>
              </a:rPr>
              <a:pPr/>
              <a:t>13.11.2015</a:t>
            </a:fld>
            <a:endParaRPr lang="de-DE" sz="1200">
              <a:solidFill>
                <a:srgbClr val="800000"/>
              </a:solidFill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781050" y="2535238"/>
            <a:ext cx="7189788" cy="558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80147" tIns="40074" rIns="80147" bIns="40074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l" eaLnBrk="1" hangingPunct="1">
              <a:defRPr/>
            </a:pPr>
            <a:r>
              <a:rPr lang="de-DE" sz="3200" b="1" cap="small" dirty="0" err="1" smtClean="0">
                <a:ea typeface="ＭＳ Ｐゴシック" charset="-128"/>
                <a:cs typeface="ＭＳ Ｐゴシック" charset="-128"/>
              </a:rPr>
              <a:t>Combiner</a:t>
            </a:r>
            <a:r>
              <a:rPr lang="de-DE" sz="3200" b="1" cap="small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sz="3200" b="1" cap="small" dirty="0" err="1" smtClean="0">
                <a:ea typeface="ＭＳ Ｐゴシック" charset="-128"/>
                <a:cs typeface="ＭＳ Ｐゴシック" charset="-128"/>
              </a:rPr>
              <a:t>technique</a:t>
            </a:r>
            <a:r>
              <a:rPr lang="de-DE" sz="3200" b="1" cap="small" dirty="0" smtClean="0">
                <a:ea typeface="ＭＳ Ｐゴシック" charset="-128"/>
                <a:cs typeface="ＭＳ Ｐゴシック" charset="-128"/>
              </a:rPr>
              <a:t> et </a:t>
            </a:r>
            <a:r>
              <a:rPr lang="de-DE" sz="3200" b="1" cap="small" dirty="0" err="1" smtClean="0">
                <a:ea typeface="ＭＳ Ｐゴシック" charset="-128"/>
                <a:cs typeface="ＭＳ Ｐゴシック" charset="-128"/>
              </a:rPr>
              <a:t>politique</a:t>
            </a:r>
            <a:r>
              <a:rPr lang="de-DE" sz="3200" b="1" cap="small" dirty="0" smtClean="0">
                <a:ea typeface="ＭＳ Ｐゴシック" charset="-128"/>
                <a:cs typeface="ＭＳ Ｐゴシック" charset="-128"/>
              </a:rPr>
              <a:t> </a:t>
            </a:r>
            <a:endParaRPr lang="de-DE" sz="1800" b="0" i="1" cap="smal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781050" y="3538538"/>
            <a:ext cx="7189788" cy="558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80147" tIns="40074" rIns="80147" bIns="40074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l" eaLnBrk="1" hangingPunct="1">
              <a:defRPr/>
            </a:pPr>
            <a:r>
              <a:rPr lang="de-DE" sz="3200" b="1" cap="small" dirty="0" err="1" smtClean="0">
                <a:ea typeface="ＭＳ Ｐゴシック" charset="-128"/>
                <a:cs typeface="ＭＳ Ｐゴシック" charset="-128"/>
              </a:rPr>
              <a:t>qualité</a:t>
            </a:r>
            <a:r>
              <a:rPr lang="de-DE" sz="3200" b="1" cap="small" dirty="0" smtClean="0">
                <a:ea typeface="ＭＳ Ｐゴシック" charset="-128"/>
                <a:cs typeface="ＭＳ Ｐゴシック" charset="-128"/>
              </a:rPr>
              <a:t> de </a:t>
            </a:r>
            <a:r>
              <a:rPr lang="de-DE" sz="3200" b="1" cap="small" dirty="0" err="1" smtClean="0">
                <a:ea typeface="ＭＳ Ｐゴシック" charset="-128"/>
                <a:cs typeface="ＭＳ Ｐゴシック" charset="-128"/>
              </a:rPr>
              <a:t>l‘appui</a:t>
            </a:r>
            <a:endParaRPr lang="de-DE" sz="1800" b="0" i="1" cap="small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781050" y="4478338"/>
            <a:ext cx="7189788" cy="558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80147" tIns="40074" rIns="80147" bIns="40074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l" eaLnBrk="1" hangingPunct="1">
              <a:defRPr/>
            </a:pPr>
            <a:r>
              <a:rPr lang="de-DE" sz="3200" b="1" cap="small" smtClean="0">
                <a:ea typeface="ＭＳ Ｐゴシック" charset="-128"/>
                <a:cs typeface="ＭＳ Ｐゴシック" charset="-128"/>
              </a:rPr>
              <a:t>Plus d‘appui</a:t>
            </a:r>
            <a:endParaRPr lang="de-DE" sz="1800" b="0" i="1" cap="small" dirty="0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9734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169863" y="1387475"/>
            <a:ext cx="2911475" cy="873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fr-CH" sz="1600" b="0" i="1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Niveau mondial</a:t>
            </a:r>
            <a:endParaRPr lang="en-US" sz="1600" b="0" i="1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Groupe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de pilotage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85738" y="5105400"/>
            <a:ext cx="3103562" cy="13081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9525" cmpd="sng">
            <a:solidFill>
              <a:schemeClr val="accent3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1600" b="0" i="1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Niveaux</a:t>
            </a:r>
            <a:r>
              <a:rPr lang="en-US" sz="1600" b="0" i="1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0" i="1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nationaux</a:t>
            </a:r>
            <a:r>
              <a:rPr lang="en-US" sz="1600" b="0" i="1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(et </a:t>
            </a:r>
            <a:r>
              <a:rPr lang="en-US" sz="1600" b="0" i="1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régionaux</a:t>
            </a:r>
            <a:r>
              <a:rPr lang="en-US" sz="1600" b="0" i="1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sz="1600" b="0" i="1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sz="1600" b="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1600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Réseaux</a:t>
            </a:r>
            <a:r>
              <a:rPr lang="en-US" sz="16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pour la </a:t>
            </a:r>
            <a:r>
              <a:rPr lang="en-US" sz="16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CUS et points </a:t>
            </a:r>
            <a:r>
              <a:rPr lang="en-US" sz="1600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focaux</a:t>
            </a:r>
            <a:r>
              <a:rPr lang="en-US" sz="16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en-US" sz="16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419475" y="2590800"/>
            <a:ext cx="5284788" cy="889000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OMS, BM, OIT, BAD </a:t>
            </a:r>
          </a:p>
          <a:p>
            <a:pPr>
              <a:defRPr/>
            </a:pPr>
            <a:r>
              <a:rPr lang="en-US" sz="1600" dirty="0" err="1">
                <a:solidFill>
                  <a:schemeClr val="tx1"/>
                </a:solidFill>
              </a:rPr>
              <a:t>Allemagne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0" dirty="0">
                <a:solidFill>
                  <a:schemeClr val="tx1"/>
                </a:solidFill>
              </a:rPr>
              <a:t>(GIZ, KfW)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Espagne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0" dirty="0">
                <a:solidFill>
                  <a:schemeClr val="tx1"/>
                </a:solidFill>
              </a:rPr>
              <a:t>(AECID), </a:t>
            </a:r>
            <a:r>
              <a:rPr lang="en-US" sz="1600" dirty="0" err="1">
                <a:solidFill>
                  <a:schemeClr val="tx1"/>
                </a:solidFill>
              </a:rPr>
              <a:t>Etats-Unis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0" dirty="0">
                <a:solidFill>
                  <a:schemeClr val="tx1"/>
                </a:solidFill>
              </a:rPr>
              <a:t>(USAID), </a:t>
            </a:r>
            <a:r>
              <a:rPr lang="en-US" sz="1600" dirty="0">
                <a:solidFill>
                  <a:schemeClr val="tx1"/>
                </a:solidFill>
              </a:rPr>
              <a:t>France </a:t>
            </a:r>
            <a:r>
              <a:rPr lang="en-US" sz="1600" b="0" dirty="0">
                <a:solidFill>
                  <a:schemeClr val="tx1"/>
                </a:solidFill>
              </a:rPr>
              <a:t>(</a:t>
            </a:r>
            <a:r>
              <a:rPr lang="en-US" sz="1600" b="0" dirty="0" smtClean="0">
                <a:solidFill>
                  <a:schemeClr val="tx1"/>
                </a:solidFill>
              </a:rPr>
              <a:t>MAE, </a:t>
            </a:r>
            <a:r>
              <a:rPr lang="en-US" sz="1600" b="0" dirty="0">
                <a:solidFill>
                  <a:schemeClr val="tx1"/>
                </a:solidFill>
              </a:rPr>
              <a:t>AFD, GIP SPSI)</a:t>
            </a:r>
            <a:r>
              <a:rPr lang="en-US" sz="1600" dirty="0">
                <a:solidFill>
                  <a:schemeClr val="tx1"/>
                </a:solidFill>
              </a:rPr>
              <a:t>, Suisse</a:t>
            </a:r>
            <a:r>
              <a:rPr lang="en-US" sz="1600" b="0" dirty="0">
                <a:solidFill>
                  <a:schemeClr val="tx1"/>
                </a:solidFill>
              </a:rPr>
              <a:t> (DDC)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19475" y="1387475"/>
            <a:ext cx="5284788" cy="873125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OMS,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Banque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mondiale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, OIT,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Banque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africaine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développement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Allemagne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(BMZ)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Etats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-Unis 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(USAID), 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France 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(MAE)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et Suisse 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(DDC</a:t>
            </a:r>
            <a:r>
              <a:rPr lang="en-US" sz="1600" b="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sz="1600" b="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69863" y="2590800"/>
            <a:ext cx="2911475" cy="22521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1600" b="0" i="1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Niveau</a:t>
            </a:r>
            <a:r>
              <a:rPr lang="en-US" sz="1600" b="0" i="1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0" i="1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mondial</a:t>
            </a:r>
            <a:endParaRPr lang="en-US" sz="1600" b="0" i="1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sz="1600" b="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Groupe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de </a:t>
            </a:r>
          </a:p>
          <a:p>
            <a:pPr>
              <a:defRPr/>
            </a:pPr>
            <a:r>
              <a:rPr lang="fr-CH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coordination</a:t>
            </a:r>
          </a:p>
          <a:p>
            <a:pPr>
              <a:defRPr/>
            </a:pPr>
            <a:r>
              <a:rPr lang="fr-CH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technique</a:t>
            </a:r>
            <a:endParaRPr lang="en-US" sz="16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667668" y="3035300"/>
            <a:ext cx="1338263" cy="6815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</a:rPr>
              <a:t>Points </a:t>
            </a:r>
            <a:r>
              <a:rPr lang="en-US" sz="1600" dirty="0" err="1">
                <a:solidFill>
                  <a:schemeClr val="tx1"/>
                </a:solidFill>
              </a:rPr>
              <a:t>focaux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58938" y="3877733"/>
            <a:ext cx="135572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0" dirty="0">
                <a:solidFill>
                  <a:schemeClr val="tx1"/>
                </a:solidFill>
              </a:rPr>
              <a:t>Bureau de coordination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436938" y="5105400"/>
            <a:ext cx="5080000" cy="1397000"/>
          </a:xfrm>
          <a:prstGeom prst="roundRect">
            <a:avLst/>
          </a:prstGeom>
          <a:noFill/>
          <a:ln w="9525" cmpd="sng">
            <a:solidFill>
              <a:schemeClr val="accent3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6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16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Coordination des PTF </a:t>
            </a:r>
            <a:r>
              <a:rPr lang="en-US" sz="1600" b="0" i="1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de P4H </a:t>
            </a:r>
            <a:r>
              <a:rPr lang="en-US" sz="1600" b="0" i="1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ou</a:t>
            </a:r>
            <a:r>
              <a:rPr lang="en-US" sz="1600" b="0" i="1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non </a:t>
            </a:r>
            <a:r>
              <a:rPr lang="en-US" sz="1600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appuyée</a:t>
            </a:r>
            <a:r>
              <a:rPr lang="en-US" sz="16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par des points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focaux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nationaux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/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régionaux</a:t>
            </a:r>
            <a:endParaRPr lang="en-US" sz="16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19475" y="3657600"/>
            <a:ext cx="5284788" cy="1202267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16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3 </a:t>
            </a:r>
            <a:r>
              <a:rPr lang="en-US" sz="16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coordinateurs</a:t>
            </a:r>
            <a:r>
              <a:rPr lang="en-US" sz="16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P4H </a:t>
            </a:r>
            <a:r>
              <a:rPr lang="en-US" sz="1600" b="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rattachés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(2) au </a:t>
            </a:r>
            <a:r>
              <a:rPr lang="en-US" sz="1600" b="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départment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Gouvernance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et </a:t>
            </a:r>
            <a:r>
              <a:rPr lang="en-US" sz="1600" b="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financement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des </a:t>
            </a:r>
            <a:r>
              <a:rPr lang="en-US" sz="1600" b="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systèmes</a:t>
            </a:r>
            <a:r>
              <a:rPr lang="en-US" sz="1600" b="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de santé (HGF</a:t>
            </a:r>
            <a:r>
              <a:rPr lang="en-US" sz="1600" b="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) de </a:t>
            </a:r>
            <a:r>
              <a:rPr lang="en-US" sz="1600" b="0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l’OMS</a:t>
            </a:r>
            <a:r>
              <a:rPr lang="en-US" sz="1600" b="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et (1) au </a:t>
            </a:r>
            <a:r>
              <a:rPr lang="en-US" sz="1600" b="0" dirty="0" err="1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département</a:t>
            </a:r>
            <a:r>
              <a:rPr lang="en-US" sz="1600" b="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 santé (HNP) de la BM</a:t>
            </a:r>
            <a:endParaRPr lang="en-US" sz="1600" b="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9863"/>
            <a:ext cx="7315200" cy="744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3200" b="1" dirty="0" err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Structuration</a:t>
            </a:r>
            <a:r>
              <a:rPr lang="de-DE" sz="3200" b="1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 de P4H</a:t>
            </a:r>
            <a:endParaRPr lang="de-DE" sz="1800" i="1" dirty="0">
              <a:solidFill>
                <a:srgbClr val="00009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79400" y="355600"/>
            <a:ext cx="9144000" cy="1238270"/>
          </a:xfrm>
        </p:spPr>
        <p:txBody>
          <a:bodyPr/>
          <a:lstStyle/>
          <a:p>
            <a:r>
              <a:rPr lang="fr-FR" dirty="0" smtClean="0"/>
              <a:t>Outils / modus operandi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0400"/>
            <a:ext cx="8229600" cy="4165600"/>
          </a:xfrm>
        </p:spPr>
        <p:txBody>
          <a:bodyPr/>
          <a:lstStyle/>
          <a:p>
            <a:r>
              <a:rPr lang="fr-FR" dirty="0" smtClean="0"/>
              <a:t>Points focaux pour aider à la collaboration </a:t>
            </a:r>
          </a:p>
          <a:p>
            <a:r>
              <a:rPr lang="fr-FR" dirty="0" smtClean="0"/>
              <a:t>Intranet</a:t>
            </a:r>
          </a:p>
          <a:p>
            <a:r>
              <a:rPr lang="fr-FR" dirty="0" smtClean="0"/>
              <a:t>Programmes </a:t>
            </a:r>
            <a:r>
              <a:rPr lang="fr-FR" dirty="0" smtClean="0"/>
              <a:t>spécifiques (recherche</a:t>
            </a:r>
            <a:r>
              <a:rPr lang="fr-FR" dirty="0" smtClean="0"/>
              <a:t>, formation)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Missions </a:t>
            </a:r>
            <a:r>
              <a:rPr lang="fr-FR" dirty="0"/>
              <a:t>conjointes sous label </a:t>
            </a:r>
            <a:r>
              <a:rPr lang="fr-FR" dirty="0" smtClean="0"/>
              <a:t>P4H</a:t>
            </a:r>
          </a:p>
          <a:p>
            <a:r>
              <a:rPr lang="fr-FR" dirty="0" smtClean="0"/>
              <a:t>Rencontres </a:t>
            </a:r>
            <a:r>
              <a:rPr lang="fr-FR" dirty="0" smtClean="0"/>
              <a:t>régulières bilatérales </a:t>
            </a:r>
            <a:r>
              <a:rPr lang="fr-FR" dirty="0" smtClean="0"/>
              <a:t>c/ point </a:t>
            </a:r>
            <a:r>
              <a:rPr lang="fr-FR" dirty="0" smtClean="0"/>
              <a:t>focal &amp; de groupe</a:t>
            </a:r>
          </a:p>
          <a:p>
            <a:r>
              <a:rPr lang="fr-FR" dirty="0" smtClean="0"/>
              <a:t>Feuille </a:t>
            </a:r>
            <a:r>
              <a:rPr lang="fr-FR" dirty="0"/>
              <a:t>de route d’appui </a:t>
            </a:r>
            <a:r>
              <a:rPr lang="fr-FR" dirty="0" smtClean="0"/>
              <a:t>conjoint</a:t>
            </a:r>
          </a:p>
          <a:p>
            <a:r>
              <a:rPr lang="fr-FR" dirty="0" smtClean="0"/>
              <a:t>Page nationale intranet</a:t>
            </a:r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7096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D">
  <a:themeElements>
    <a:clrScheme name="VisID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VisID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pitchFamily="-106" charset="0"/>
            <a:ea typeface="Arial" pitchFamily="-106" charset="0"/>
            <a:cs typeface="Arial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pitchFamily="-106" charset="0"/>
            <a:ea typeface="Arial" pitchFamily="-106" charset="0"/>
            <a:cs typeface="Arial" pitchFamily="-106" charset="0"/>
          </a:defRPr>
        </a:defPPr>
      </a:lstStyle>
    </a:lnDef>
  </a:objectDefaults>
  <a:extraClrSchemeLst>
    <a:extraClrScheme>
      <a:clrScheme name="VisI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isID">
  <a:themeElements>
    <a:clrScheme name="VisID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VisID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VisI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VisID">
  <a:themeElements>
    <a:clrScheme name="VisID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VisID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VisI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sI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sI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">
  <a:themeElements>
    <a:clrScheme name="master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master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pitchFamily="-65" charset="0"/>
            <a:ea typeface="Arial" pitchFamily="-65" charset="0"/>
            <a:cs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pitchFamily="-65" charset="0"/>
            <a:ea typeface="Arial" pitchFamily="-65" charset="0"/>
            <a:cs typeface="Arial" pitchFamily="-65" charset="0"/>
          </a:defRPr>
        </a:defPPr>
      </a:lstStyle>
    </a:lnDef>
  </a:objectDefaults>
  <a:extraClrSchemeLst>
    <a:extraClrScheme>
      <a:clrScheme name="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c:\userdata\mydocuments\Powerpoint-Vorlagen-09-11-06\GTZ-Maske\gtz-leerfolie-de.pot</Template>
  <TotalTime>87055</TotalTime>
  <Words>357</Words>
  <Application>Microsoft Office PowerPoint</Application>
  <PresentationFormat>Affichage à l'écran (4:3)</PresentationFormat>
  <Paragraphs>74</Paragraphs>
  <Slides>8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5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VisID</vt:lpstr>
      <vt:lpstr>1_VisID</vt:lpstr>
      <vt:lpstr>2_VisID</vt:lpstr>
      <vt:lpstr>master</vt:lpstr>
      <vt:lpstr>1_Office Theme</vt:lpstr>
      <vt:lpstr>Réseau P4H Présentation aux partenaires impliqués dans la CSU / PSS en Mauritanie</vt:lpstr>
      <vt:lpstr>Qu'est-ce que P4H ? </vt:lpstr>
      <vt:lpstr>Objectif commun</vt:lpstr>
      <vt:lpstr>Travailler sur la CUS avec différents secteurs</vt:lpstr>
      <vt:lpstr>Positionnement des membres</vt:lpstr>
      <vt:lpstr>Connecter les secteurs</vt:lpstr>
      <vt:lpstr>Structuration de P4H</vt:lpstr>
      <vt:lpstr>Outils / modus operandi</vt:lpstr>
    </vt:vector>
  </TitlesOfParts>
  <Company>Providing for Health Initiative/Network (Germany, Switzerland, France, WHO, World Bank, ILO)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P4H – Social Health Protection Network  Moving Together Towards  Universal Health Coverage</dc:title>
  <dc:subject>Social Health Protection</dc:subject>
  <dc:creator>Bigeard, Mr Alexis - bf</dc:creator>
  <cp:lastModifiedBy>Bigeard, Mr Alexis - bf</cp:lastModifiedBy>
  <cp:revision>1079</cp:revision>
  <cp:lastPrinted>2013-06-21T11:16:39Z</cp:lastPrinted>
  <dcterms:created xsi:type="dcterms:W3CDTF">2010-06-24T14:22:44Z</dcterms:created>
  <dcterms:modified xsi:type="dcterms:W3CDTF">2015-11-13T10:47:16Z</dcterms:modified>
</cp:coreProperties>
</file>