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2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06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28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43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52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53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30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84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24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86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42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8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98F93-04D4-4FA2-8FE5-5709E2699250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72B3F-56BC-42D5-9F45-F15D9461A5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886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3062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dirty="0" smtClean="0"/>
              <a:t>Mission d’appui au diagnostic du système de financement de la santé</a:t>
            </a:r>
            <a:br>
              <a:rPr lang="fr-FR" dirty="0" smtClean="0"/>
            </a:br>
            <a:r>
              <a:rPr lang="fr-FR" dirty="0" smtClean="0"/>
              <a:t>Débriefing MS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55976" y="5589240"/>
            <a:ext cx="4352528" cy="409600"/>
          </a:xfrm>
        </p:spPr>
        <p:txBody>
          <a:bodyPr>
            <a:normAutofit fontScale="62500" lnSpcReduction="20000"/>
          </a:bodyPr>
          <a:lstStyle/>
          <a:p>
            <a:r>
              <a:rPr lang="fr-FR" dirty="0" smtClean="0"/>
              <a:t>Alexis Bigeard, OMS  IST/WA Mai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1696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Dispositif d’appui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112568"/>
          </a:xfrm>
        </p:spPr>
        <p:txBody>
          <a:bodyPr>
            <a:normAutofit fontScale="92500" lnSpcReduction="20000"/>
          </a:bodyPr>
          <a:lstStyle/>
          <a:p>
            <a:endParaRPr lang="fr-FR" dirty="0" smtClean="0"/>
          </a:p>
          <a:p>
            <a:r>
              <a:rPr lang="fr-FR" dirty="0" smtClean="0"/>
              <a:t>Comité de pilotage =&gt; pilotage DPCIS</a:t>
            </a:r>
          </a:p>
          <a:p>
            <a:r>
              <a:rPr lang="fr-FR" dirty="0" smtClean="0"/>
              <a:t>Dialogue points focaux (échanges)</a:t>
            </a:r>
          </a:p>
          <a:p>
            <a:pPr marL="0" indent="0">
              <a:buNone/>
            </a:pPr>
            <a:r>
              <a:rPr lang="fr-FR" dirty="0" smtClean="0"/>
              <a:t>			</a:t>
            </a:r>
          </a:p>
          <a:p>
            <a:pPr marL="0" indent="0">
              <a:buNone/>
            </a:pPr>
            <a:r>
              <a:rPr lang="fr-FR" dirty="0" smtClean="0"/>
              <a:t>			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2600" dirty="0" smtClean="0"/>
              <a:t>Spécifique	Groupe</a:t>
            </a:r>
            <a:endParaRPr lang="fr-FR" sz="2600" dirty="0"/>
          </a:p>
          <a:p>
            <a:pPr marL="0" indent="0">
              <a:buNone/>
            </a:pPr>
            <a:endParaRPr lang="fr-FR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Rencontres MAED, DAF</a:t>
            </a:r>
            <a:endParaRPr lang="fr-FR" dirty="0"/>
          </a:p>
          <a:p>
            <a:pPr>
              <a:buFont typeface="Arial" charset="0"/>
              <a:buChar char="•"/>
            </a:pPr>
            <a:r>
              <a:rPr lang="fr-FR" dirty="0" smtClean="0"/>
              <a:t>Rencontre PM reportée</a:t>
            </a:r>
          </a:p>
          <a:p>
            <a:pPr>
              <a:buFont typeface="Arial" charset="0"/>
              <a:buChar char="•"/>
            </a:pPr>
            <a:r>
              <a:rPr lang="fr-FR" dirty="0" smtClean="0"/>
              <a:t>Rencontre PTF (échanges préalables + réunion)</a:t>
            </a:r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852936"/>
            <a:ext cx="5012060" cy="179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eur droit avec flèche 4"/>
          <p:cNvCxnSpPr/>
          <p:nvPr/>
        </p:nvCxnSpPr>
        <p:spPr>
          <a:xfrm>
            <a:off x="2195736" y="2852936"/>
            <a:ext cx="658300" cy="10713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H="1">
            <a:off x="1236084" y="2852936"/>
            <a:ext cx="792088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66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600" dirty="0" smtClean="0"/>
              <a:t>La rédaction d’un </a:t>
            </a:r>
            <a:r>
              <a:rPr lang="fr-FR" sz="3600" dirty="0" err="1" smtClean="0"/>
              <a:t>draft</a:t>
            </a:r>
            <a:r>
              <a:rPr lang="fr-FR" sz="3600" dirty="0" smtClean="0"/>
              <a:t> de diagnostic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506916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Canevas consensuel </a:t>
            </a:r>
          </a:p>
          <a:p>
            <a:r>
              <a:rPr lang="fr-FR" dirty="0" smtClean="0"/>
              <a:t>Informations largement disponibles</a:t>
            </a:r>
          </a:p>
          <a:p>
            <a:r>
              <a:rPr lang="fr-FR" dirty="0" smtClean="0"/>
              <a:t>Début d’analyse (priorités de réformes)</a:t>
            </a:r>
          </a:p>
          <a:p>
            <a:r>
              <a:rPr lang="fr-FR" dirty="0" smtClean="0"/>
              <a:t>Travail restant :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>
              <a:buFont typeface="Symbol"/>
              <a:buChar char="Þ"/>
            </a:pPr>
            <a:r>
              <a:rPr lang="fr-FR" dirty="0" smtClean="0"/>
              <a:t>Document finalisé à 80%. A finaliser pour Août ?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8748466" cy="2050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83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600" dirty="0"/>
              <a:t>Evaluation générale : les priorités pour une réforme du financement de la santé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lphaUcParenBoth"/>
            </a:pPr>
            <a:r>
              <a:rPr lang="fr-FR" b="1" dirty="0" smtClean="0"/>
              <a:t>Asseoir les conditions essentielles d’une offre de soins publique minimale:</a:t>
            </a:r>
          </a:p>
          <a:p>
            <a:pPr>
              <a:buFontTx/>
              <a:buChar char="-"/>
            </a:pPr>
            <a:r>
              <a:rPr lang="fr-FR" dirty="0" smtClean="0"/>
              <a:t>Actualisation et cohérence des PNS, PNDS, Carte sanitaire adaptée &amp; politiques par pilier</a:t>
            </a:r>
          </a:p>
          <a:p>
            <a:pPr>
              <a:buFontTx/>
              <a:buChar char="-"/>
            </a:pPr>
            <a:r>
              <a:rPr lang="fr-FR" dirty="0" smtClean="0"/>
              <a:t>Renforcement du système de santé dans ses piliers, notamment </a:t>
            </a:r>
            <a:r>
              <a:rPr lang="fr-FR" dirty="0"/>
              <a:t>RH et </a:t>
            </a:r>
            <a:r>
              <a:rPr lang="fr-FR" dirty="0" smtClean="0"/>
              <a:t>accès </a:t>
            </a:r>
            <a:r>
              <a:rPr lang="fr-FR" dirty="0"/>
              <a:t>au MEG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514350" indent="-514350">
              <a:buAutoNum type="alphaUcParenBoth"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14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600" dirty="0"/>
              <a:t>Evaluation générale : les priorités pour une réforme du financement de la santé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(B) Priorisation </a:t>
            </a:r>
            <a:r>
              <a:rPr lang="fr-FR" b="1" dirty="0"/>
              <a:t>de la santé dans les politiques publiques :</a:t>
            </a:r>
          </a:p>
          <a:p>
            <a:pPr>
              <a:buFontTx/>
              <a:buChar char="-"/>
            </a:pPr>
            <a:r>
              <a:rPr lang="fr-FR" dirty="0"/>
              <a:t>Considération de l’objectif « santé » dans toute les politiques publiques</a:t>
            </a:r>
          </a:p>
          <a:p>
            <a:pPr>
              <a:buFontTx/>
              <a:buChar char="-"/>
            </a:pPr>
            <a:r>
              <a:rPr lang="fr-FR" dirty="0"/>
              <a:t>Augmentation du financement </a:t>
            </a:r>
            <a:r>
              <a:rPr lang="fr-FR" dirty="0" smtClean="0"/>
              <a:t>public en santé et en particulier au Ministère de la Santé</a:t>
            </a: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390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600" dirty="0"/>
              <a:t>Evaluation générale : les priorités pour une réforme du financement de la santé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 smtClean="0"/>
              <a:t>(C) Amélioration du pilotage du financement au Ministère de la Santé:</a:t>
            </a:r>
            <a:endParaRPr lang="fr-FR" b="1" dirty="0"/>
          </a:p>
          <a:p>
            <a:pPr>
              <a:buFontTx/>
              <a:buChar char="-"/>
            </a:pPr>
            <a:r>
              <a:rPr lang="fr-FR" dirty="0" smtClean="0"/>
              <a:t>Développement progressif d’une orchestration harmonieuse des financements des PTF</a:t>
            </a:r>
            <a:endParaRPr lang="fr-FR" dirty="0"/>
          </a:p>
          <a:p>
            <a:pPr>
              <a:buFontTx/>
              <a:buChar char="-"/>
            </a:pPr>
            <a:r>
              <a:rPr lang="fr-FR" dirty="0" smtClean="0"/>
              <a:t>Orientation ciblée des  financements vers les priorités, notamment le 1</a:t>
            </a:r>
            <a:r>
              <a:rPr lang="fr-FR" baseline="30000" dirty="0" smtClean="0"/>
              <a:t>er</a:t>
            </a:r>
            <a:r>
              <a:rPr lang="fr-FR" dirty="0" smtClean="0"/>
              <a:t> niveau de la pyramide sanitaire</a:t>
            </a: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514350" indent="-514350">
              <a:buAutoNum type="alphaUcParenBoth"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6228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600" dirty="0"/>
              <a:t>Evaluation générale : les priorités pour une réforme du financement de la santé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 smtClean="0"/>
              <a:t>(D) Développement d’une couverture du risque maladie pour tous :</a:t>
            </a:r>
            <a:endParaRPr lang="fr-FR" b="1" dirty="0"/>
          </a:p>
          <a:p>
            <a:pPr>
              <a:buFontTx/>
              <a:buChar char="-"/>
            </a:pPr>
            <a:r>
              <a:rPr lang="fr-FR" dirty="0" smtClean="0"/>
              <a:t>Feuille de route pour un dispositif de tiers-payant consolidé </a:t>
            </a:r>
          </a:p>
          <a:p>
            <a:pPr>
              <a:buFontTx/>
              <a:buChar char="-"/>
            </a:pPr>
            <a:r>
              <a:rPr lang="fr-FR" dirty="0" smtClean="0"/>
              <a:t>Clarification des sous-produits à mettre à disposition au niveau de l’offre et des paniers de soins achetés en tiers-payant</a:t>
            </a:r>
          </a:p>
          <a:p>
            <a:pPr>
              <a:buFontTx/>
              <a:buChar char="-"/>
            </a:pPr>
            <a:r>
              <a:rPr lang="fr-FR" dirty="0" smtClean="0"/>
              <a:t>Arbitrage à faire sur le(s) régime(s) retenus par groupes de population</a:t>
            </a: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468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3600" dirty="0"/>
              <a:t>Evaluation générale : les priorités pour une réforme du financement de la santé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Rythme différent / priorités relatives sur la CSU :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87069"/>
            <a:ext cx="803900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680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fr-FR" dirty="0"/>
              <a:t>Travail à poursuivre sur le volume de financement public en santé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55172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i="1" dirty="0" smtClean="0"/>
              <a:t>Pistes:</a:t>
            </a:r>
          </a:p>
          <a:p>
            <a:pPr>
              <a:buFontTx/>
              <a:buChar char="-"/>
            </a:pPr>
            <a:r>
              <a:rPr lang="fr-FR" dirty="0" smtClean="0"/>
              <a:t>Totaliser toute la santé et comparer</a:t>
            </a:r>
          </a:p>
          <a:p>
            <a:pPr>
              <a:buFontTx/>
              <a:buChar char="-"/>
            </a:pPr>
            <a:r>
              <a:rPr lang="fr-FR" dirty="0" smtClean="0"/>
              <a:t>Comparer avec les autres secteurs et autres pays</a:t>
            </a:r>
          </a:p>
          <a:p>
            <a:pPr>
              <a:buFontTx/>
              <a:buChar char="-"/>
            </a:pPr>
            <a:r>
              <a:rPr lang="fr-FR" dirty="0" smtClean="0"/>
              <a:t>Faire un </a:t>
            </a:r>
            <a:r>
              <a:rPr lang="fr-FR" dirty="0" err="1" smtClean="0"/>
              <a:t>costing</a:t>
            </a:r>
            <a:r>
              <a:rPr lang="fr-FR" dirty="0" smtClean="0"/>
              <a:t> long terme macro</a:t>
            </a:r>
          </a:p>
          <a:p>
            <a:pPr>
              <a:buFontTx/>
              <a:buChar char="-"/>
            </a:pPr>
            <a:r>
              <a:rPr lang="fr-FR" dirty="0" smtClean="0"/>
              <a:t>Faire une analyse par niveau des besoins de financement </a:t>
            </a:r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8596584" cy="1297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4" y="3066769"/>
            <a:ext cx="6247215" cy="129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408558"/>
            <a:ext cx="2521702" cy="61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91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Suivi du processus d’élaboration </a:t>
            </a:r>
            <a:r>
              <a:rPr lang="fr-FR" dirty="0" smtClean="0"/>
              <a:t>de la Stratégie Nationale de Financement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Conformément à la feuille de route de Novembre 2015 avec un léger retard</a:t>
            </a:r>
          </a:p>
          <a:p>
            <a:r>
              <a:rPr lang="fr-FR" dirty="0" smtClean="0"/>
              <a:t>Perspective d’un premier </a:t>
            </a:r>
            <a:r>
              <a:rPr lang="fr-FR" dirty="0" err="1" smtClean="0"/>
              <a:t>draft</a:t>
            </a:r>
            <a:r>
              <a:rPr lang="fr-FR" dirty="0" smtClean="0"/>
              <a:t> fin 2016 raisonnable</a:t>
            </a:r>
          </a:p>
          <a:p>
            <a:r>
              <a:rPr lang="fr-FR" dirty="0" smtClean="0"/>
              <a:t>Processus technique de développement de la SNFS doublé d’un dialogue politique de haut niveau beaucoup plus rapide sur les priorités d’une réforme du financement de la santé (= « chemin CSU »)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1620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Proposition des prochaines étapes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460095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6128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391</Words>
  <Application>Microsoft Office PowerPoint</Application>
  <PresentationFormat>Affichage à l'écran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Mission d’appui au diagnostic du système de financement de la santé Débriefing MS</vt:lpstr>
      <vt:lpstr>Dispositif d’appui</vt:lpstr>
      <vt:lpstr>La rédaction d’un draft de diagnostic</vt:lpstr>
      <vt:lpstr>Evaluation générale : les priorités pour une réforme du financement de la santé</vt:lpstr>
      <vt:lpstr>Evaluation générale : les priorités pour une réforme du financement de la santé</vt:lpstr>
      <vt:lpstr>Evaluation générale : les priorités pour une réforme du financement de la santé</vt:lpstr>
      <vt:lpstr>Evaluation générale : les priorités pour une réforme du financement de la santé</vt:lpstr>
      <vt:lpstr>Evaluation générale : les priorités pour une réforme du financement de la santé</vt:lpstr>
      <vt:lpstr>Travail à poursuivre sur le volume de financement public en santé</vt:lpstr>
      <vt:lpstr>Suivi du processus d’élaboration de la Stratégie Nationale de Financement</vt:lpstr>
      <vt:lpstr>Proposition des prochaines étapes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d’appui au diagnostic du système de financement de la santé</dc:title>
  <dc:creator>Bigeard, Mr Alexis - bf</dc:creator>
  <cp:lastModifiedBy>Bigeard, Mr Alexis - bf</cp:lastModifiedBy>
  <cp:revision>11</cp:revision>
  <dcterms:created xsi:type="dcterms:W3CDTF">2016-05-26T18:23:17Z</dcterms:created>
  <dcterms:modified xsi:type="dcterms:W3CDTF">2016-05-26T22:29:36Z</dcterms:modified>
</cp:coreProperties>
</file>