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Ex1.xml" ContentType="application/vnd.ms-office.chartex+xml"/>
  <Override PartName="/ppt/charts/style5.xml" ContentType="application/vnd.ms-office.chartstyle+xml"/>
  <Override PartName="/ppt/charts/colors5.xml" ContentType="application/vnd.ms-office.chartcolorstyle+xml"/>
  <Override PartName="/ppt/charts/chart5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2" r:id="rId3"/>
    <p:sldId id="313" r:id="rId4"/>
    <p:sldId id="286" r:id="rId5"/>
    <p:sldId id="273" r:id="rId6"/>
    <p:sldId id="274" r:id="rId7"/>
    <p:sldId id="285" r:id="rId8"/>
    <p:sldId id="281" r:id="rId9"/>
    <p:sldId id="261" r:id="rId10"/>
    <p:sldId id="265" r:id="rId11"/>
    <p:sldId id="302" r:id="rId12"/>
    <p:sldId id="270" r:id="rId13"/>
    <p:sldId id="314" r:id="rId14"/>
    <p:sldId id="303" r:id="rId15"/>
    <p:sldId id="288" r:id="rId16"/>
    <p:sldId id="304" r:id="rId17"/>
    <p:sldId id="266" r:id="rId18"/>
    <p:sldId id="315" r:id="rId19"/>
    <p:sldId id="260" r:id="rId20"/>
    <p:sldId id="269" r:id="rId21"/>
    <p:sldId id="319" r:id="rId22"/>
    <p:sldId id="321" r:id="rId23"/>
    <p:sldId id="320" r:id="rId24"/>
    <p:sldId id="305" r:id="rId25"/>
    <p:sldId id="299" r:id="rId26"/>
    <p:sldId id="277" r:id="rId27"/>
    <p:sldId id="308" r:id="rId28"/>
    <p:sldId id="309" r:id="rId29"/>
    <p:sldId id="316" r:id="rId30"/>
    <p:sldId id="268" r:id="rId31"/>
    <p:sldId id="298" r:id="rId32"/>
    <p:sldId id="306" r:id="rId33"/>
    <p:sldId id="322" r:id="rId34"/>
    <p:sldId id="317" r:id="rId3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3" autoAdjust="0"/>
    <p:restoredTop sz="93760" autoAdjust="0"/>
  </p:normalViewPr>
  <p:slideViewPr>
    <p:cSldViewPr snapToGrid="0">
      <p:cViewPr varScale="1">
        <p:scale>
          <a:sx n="101" d="100"/>
          <a:sy n="101" d="100"/>
        </p:scale>
        <p:origin x="10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https://enabelbe-my.sharepoint.com/personal/damiano_stella_enabel_be/Documents/020%20Health/030%20GTAF/Analytical%20work/Analises%20Or&#231;amentais/2015-21_OE-dB_new_Ongoing/2016-2021_Despes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'Financiamento Agregado-Serv'!$A$41</c:f>
          <c:strCache>
            <c:ptCount val="1"/>
            <c:pt idx="0">
              <c:v>Despesa em Saúde em % do PIB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'Financiamento Agregado-Serv'!$B$41</c:f>
              <c:strCache>
                <c:ptCount val="1"/>
                <c:pt idx="0">
                  <c:v>Saúde Interna/PIB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2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'Financiamento Agregado-Serv'!$A$42:$A$47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Agregado-Serv'!$B$42:$B$47</c:f>
              <c:numCache>
                <c:formatCode>0.00%</c:formatCode>
                <c:ptCount val="6"/>
                <c:pt idx="0">
                  <c:v>1.9293258729959659E-2</c:v>
                </c:pt>
                <c:pt idx="1">
                  <c:v>1.7774465792923164E-2</c:v>
                </c:pt>
                <c:pt idx="2">
                  <c:v>2.2858973822233706E-2</c:v>
                </c:pt>
                <c:pt idx="3">
                  <c:v>2.1635652160861177E-2</c:v>
                </c:pt>
                <c:pt idx="4">
                  <c:v>2.5812310332141049E-2</c:v>
                </c:pt>
                <c:pt idx="5">
                  <c:v>2.0990992182060065E-2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61B7-4990-93F3-98CF2DA376AB}"/>
            </c:ext>
          </c:extLst>
        </c:ser>
        <c:ser>
          <c:idx val="2"/>
          <c:order val="1"/>
          <c:tx>
            <c:strRef>
              <c:f>'Financiamento Agregado-Serv'!$C$41</c:f>
              <c:strCache>
                <c:ptCount val="1"/>
                <c:pt idx="0">
                  <c:v>Saúde Total/PIB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3"/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cat>
            <c:numRef>
              <c:f>'Financiamento Agregado-Serv'!$A$42:$A$47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Agregado-Serv'!$C$42:$C$47</c:f>
              <c:numCache>
                <c:formatCode>0.00%</c:formatCode>
                <c:ptCount val="6"/>
                <c:pt idx="0">
                  <c:v>3.0534269759373785E-2</c:v>
                </c:pt>
                <c:pt idx="1">
                  <c:v>2.6304932691392894E-2</c:v>
                </c:pt>
                <c:pt idx="2">
                  <c:v>3.7842038032850286E-2</c:v>
                </c:pt>
                <c:pt idx="3">
                  <c:v>3.2510376325125573E-2</c:v>
                </c:pt>
                <c:pt idx="4">
                  <c:v>5.0088470678847766E-2</c:v>
                </c:pt>
                <c:pt idx="5">
                  <c:v>4.3196531777824274E-2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61B7-4990-93F3-98CF2DA376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75648"/>
        <c:axId val="323574688"/>
      </c:lineChart>
      <c:catAx>
        <c:axId val="27137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323574688"/>
        <c:crosses val="autoZero"/>
        <c:auto val="1"/>
        <c:lblAlgn val="ctr"/>
        <c:lblOffset val="100"/>
        <c:noMultiLvlLbl val="0"/>
      </c:catAx>
      <c:valAx>
        <c:axId val="32357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7137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BF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[2016-2021_Despesa.xlsx]FR - Service!PivotTable1</c:name>
    <c:fmtId val="95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.00%" sourceLinked="0"/>
          <c:spPr>
            <a:solidFill>
              <a:schemeClr val="bg1">
                <a:alpha val="52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-6.613035870516186E-2"/>
              <c:y val="1.4752843394575678E-2"/>
            </c:manualLayout>
          </c:layout>
          <c:numFmt formatCode="0.00%" sourceLinked="0"/>
          <c:spPr>
            <a:solidFill>
              <a:schemeClr val="bg1">
                <a:alpha val="52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</c:pivotFmt>
      <c:pivotFmt>
        <c:idx val="11"/>
        <c:spPr>
          <a:solidFill>
            <a:schemeClr val="accent1"/>
          </a:solidFill>
          <a:ln>
            <a:noFill/>
          </a:ln>
          <a:effectLst/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</c:pivotFmt>
      <c:pivotFmt>
        <c:idx val="16"/>
        <c:spPr>
          <a:solidFill>
            <a:schemeClr val="accent1"/>
          </a:solidFill>
          <a:ln>
            <a:noFill/>
          </a:ln>
          <a:effectLst/>
        </c:spPr>
      </c:pivotFmt>
      <c:pivotFmt>
        <c:idx val="17"/>
        <c:spPr>
          <a:solidFill>
            <a:schemeClr val="accent1"/>
          </a:solidFill>
          <a:ln>
            <a:noFill/>
          </a:ln>
          <a:effectLst/>
        </c:spPr>
      </c:pivotFmt>
      <c:pivotFmt>
        <c:idx val="18"/>
        <c:spPr>
          <a:solidFill>
            <a:schemeClr val="accent1"/>
          </a:solidFill>
          <a:ln>
            <a:noFill/>
          </a:ln>
          <a:effectLst/>
        </c:spPr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</c:pivotFmt>
      <c:pivotFmt>
        <c:idx val="26"/>
        <c:spPr>
          <a:solidFill>
            <a:schemeClr val="accent1"/>
          </a:solidFill>
          <a:ln>
            <a:noFill/>
          </a:ln>
          <a:effectLst/>
        </c:spPr>
      </c:pivotFmt>
      <c:pivotFmt>
        <c:idx val="27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</c:pivotFmt>
      <c:pivotFmt>
        <c:idx val="28"/>
        <c:spPr>
          <a:solidFill>
            <a:schemeClr val="accent1"/>
          </a:solidFill>
          <a:ln>
            <a:noFill/>
          </a:ln>
          <a:effectLst/>
        </c:spPr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</c:pivotFmt>
      <c:pivotFmt>
        <c:idx val="33"/>
        <c:spPr>
          <a:solidFill>
            <a:schemeClr val="accent1"/>
          </a:solidFill>
          <a:ln>
            <a:noFill/>
          </a:ln>
          <a:effectLst/>
        </c:spPr>
      </c:pivotFmt>
      <c:pivotFmt>
        <c:idx val="34"/>
        <c:spPr>
          <a:solidFill>
            <a:schemeClr val="accent1"/>
          </a:solidFill>
          <a:ln>
            <a:noFill/>
          </a:ln>
          <a:effectLst/>
        </c:spPr>
      </c:pivotFmt>
      <c:pivotFmt>
        <c:idx val="35"/>
        <c:spPr>
          <a:solidFill>
            <a:schemeClr val="accent1"/>
          </a:solidFill>
          <a:ln>
            <a:noFill/>
          </a:ln>
          <a:effectLst/>
        </c:spPr>
      </c:pivotFmt>
      <c:pivotFmt>
        <c:idx val="36"/>
        <c:spPr>
          <a:solidFill>
            <a:schemeClr val="accent1"/>
          </a:solidFill>
          <a:ln>
            <a:noFill/>
          </a:ln>
          <a:effectLst/>
        </c:spPr>
      </c:pivotFmt>
      <c:pivotFmt>
        <c:idx val="37"/>
        <c:spPr>
          <a:solidFill>
            <a:schemeClr val="accent1"/>
          </a:solidFill>
          <a:ln>
            <a:noFill/>
          </a:ln>
          <a:effectLst/>
        </c:spPr>
      </c:pivotFmt>
      <c:pivotFmt>
        <c:idx val="38"/>
        <c:spPr>
          <a:solidFill>
            <a:schemeClr val="accent1"/>
          </a:solidFill>
          <a:ln>
            <a:noFill/>
          </a:ln>
          <a:effectLst/>
        </c:spPr>
      </c:pivotFmt>
      <c:pivotFmt>
        <c:idx val="39"/>
        <c:spPr>
          <a:solidFill>
            <a:schemeClr val="accent1"/>
          </a:solidFill>
          <a:ln>
            <a:noFill/>
          </a:ln>
          <a:effectLst/>
        </c:spPr>
      </c:pivotFmt>
      <c:pivotFmt>
        <c:idx val="40"/>
        <c:spPr>
          <a:solidFill>
            <a:schemeClr val="accent1"/>
          </a:solidFill>
          <a:ln>
            <a:noFill/>
          </a:ln>
          <a:effectLst/>
        </c:spPr>
      </c:pivotFmt>
      <c:pivotFmt>
        <c:idx val="41"/>
        <c:spPr>
          <a:solidFill>
            <a:schemeClr val="accent1"/>
          </a:solidFill>
          <a:ln>
            <a:noFill/>
          </a:ln>
          <a:effectLst/>
        </c:spPr>
      </c:pivotFmt>
      <c:pivotFmt>
        <c:idx val="42"/>
        <c:spPr>
          <a:solidFill>
            <a:schemeClr val="accent1"/>
          </a:solidFill>
          <a:ln>
            <a:noFill/>
          </a:ln>
          <a:effectLst/>
        </c:spPr>
      </c:pivotFmt>
      <c:pivotFmt>
        <c:idx val="43"/>
        <c:spPr>
          <a:solidFill>
            <a:schemeClr val="accent1"/>
          </a:solidFill>
          <a:ln>
            <a:noFill/>
          </a:ln>
          <a:effectLst/>
        </c:spPr>
      </c:pivotFmt>
      <c:pivotFmt>
        <c:idx val="44"/>
        <c:spPr>
          <a:solidFill>
            <a:schemeClr val="accent1"/>
          </a:solidFill>
          <a:ln>
            <a:noFill/>
          </a:ln>
          <a:effectLst/>
        </c:spPr>
      </c:pivotFmt>
      <c:pivotFmt>
        <c:idx val="45"/>
        <c:spPr>
          <a:solidFill>
            <a:schemeClr val="accent1"/>
          </a:solidFill>
          <a:ln>
            <a:noFill/>
          </a:ln>
          <a:effectLst/>
        </c:spPr>
      </c:pivotFmt>
      <c:pivotFmt>
        <c:idx val="46"/>
        <c:spPr>
          <a:solidFill>
            <a:schemeClr val="accent1"/>
          </a:solidFill>
          <a:ln>
            <a:noFill/>
          </a:ln>
          <a:effectLst/>
        </c:spPr>
      </c:pivotFmt>
      <c:pivotFmt>
        <c:idx val="47"/>
        <c:spPr>
          <a:solidFill>
            <a:schemeClr val="accent1"/>
          </a:solidFill>
          <a:ln>
            <a:noFill/>
          </a:ln>
          <a:effectLst/>
        </c:spPr>
      </c:pivotFmt>
      <c:pivotFmt>
        <c:idx val="48"/>
        <c:spPr>
          <a:solidFill>
            <a:schemeClr val="accent1"/>
          </a:solidFill>
          <a:ln>
            <a:noFill/>
          </a:ln>
          <a:effectLst/>
        </c:spPr>
      </c:pivotFmt>
      <c:pivotFmt>
        <c:idx val="49"/>
        <c:spPr>
          <a:solidFill>
            <a:schemeClr val="accent1"/>
          </a:solidFill>
          <a:ln>
            <a:noFill/>
          </a:ln>
          <a:effectLst/>
        </c:spPr>
      </c:pivotFmt>
      <c:pivotFmt>
        <c:idx val="50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1"/>
        <c:spPr>
          <a:solidFill>
            <a:schemeClr val="accent1"/>
          </a:solidFill>
          <a:ln>
            <a:noFill/>
          </a:ln>
          <a:effectLst/>
        </c:spPr>
      </c:pivotFmt>
      <c:pivotFmt>
        <c:idx val="52"/>
        <c:spPr>
          <a:solidFill>
            <a:schemeClr val="accent1"/>
          </a:solidFill>
          <a:ln>
            <a:noFill/>
          </a:ln>
          <a:effectLst/>
        </c:spPr>
      </c:pivotFmt>
      <c:pivotFmt>
        <c:idx val="53"/>
        <c:spPr>
          <a:solidFill>
            <a:schemeClr val="accent1"/>
          </a:solidFill>
          <a:ln>
            <a:noFill/>
          </a:ln>
          <a:effectLst/>
        </c:spPr>
      </c:pivotFmt>
      <c:pivotFmt>
        <c:idx val="54"/>
        <c:spPr>
          <a:solidFill>
            <a:schemeClr val="accent1"/>
          </a:solidFill>
          <a:ln>
            <a:noFill/>
          </a:ln>
          <a:effectLst/>
        </c:spPr>
      </c:pivotFmt>
      <c:pivotFmt>
        <c:idx val="55"/>
        <c:spPr>
          <a:solidFill>
            <a:schemeClr val="accent1"/>
          </a:solidFill>
          <a:ln>
            <a:noFill/>
          </a:ln>
          <a:effectLst/>
        </c:spPr>
      </c:pivotFmt>
      <c:pivotFmt>
        <c:idx val="56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7"/>
        <c:spPr>
          <a:solidFill>
            <a:schemeClr val="accent1"/>
          </a:solidFill>
          <a:ln>
            <a:noFill/>
          </a:ln>
          <a:effectLst/>
        </c:spPr>
      </c:pivotFmt>
      <c:pivotFmt>
        <c:idx val="58"/>
        <c:spPr>
          <a:solidFill>
            <a:schemeClr val="accent1"/>
          </a:solidFill>
          <a:ln>
            <a:noFill/>
          </a:ln>
          <a:effectLst/>
        </c:spPr>
      </c:pivotFmt>
      <c:pivotFmt>
        <c:idx val="59"/>
        <c:spPr>
          <a:solidFill>
            <a:schemeClr val="accent1"/>
          </a:solidFill>
          <a:ln>
            <a:noFill/>
          </a:ln>
          <a:effectLst/>
        </c:spPr>
      </c:pivotFmt>
      <c:pivotFmt>
        <c:idx val="60"/>
        <c:spPr>
          <a:solidFill>
            <a:schemeClr val="accent1"/>
          </a:solidFill>
          <a:ln>
            <a:noFill/>
          </a:ln>
          <a:effectLst/>
        </c:spPr>
      </c:pivotFmt>
      <c:pivotFmt>
        <c:idx val="61"/>
        <c:spPr>
          <a:solidFill>
            <a:schemeClr val="accent1"/>
          </a:solidFill>
          <a:ln>
            <a:noFill/>
          </a:ln>
          <a:effectLst/>
        </c:spPr>
      </c:pivotFmt>
      <c:pivotFmt>
        <c:idx val="62"/>
        <c:spPr>
          <a:solidFill>
            <a:schemeClr val="accent1"/>
          </a:solidFill>
          <a:ln>
            <a:noFill/>
          </a:ln>
          <a:effectLst/>
        </c:spPr>
      </c:pivotFmt>
      <c:pivotFmt>
        <c:idx val="63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4"/>
        <c:spPr>
          <a:solidFill>
            <a:schemeClr val="accent1"/>
          </a:solidFill>
          <a:ln>
            <a:noFill/>
          </a:ln>
          <a:effectLst/>
        </c:spPr>
      </c:pivotFmt>
      <c:pivotFmt>
        <c:idx val="65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6"/>
        <c:spPr>
          <a:solidFill>
            <a:schemeClr val="accent1"/>
          </a:solidFill>
          <a:ln>
            <a:noFill/>
          </a:ln>
          <a:effectLst/>
        </c:spPr>
      </c:pivotFmt>
      <c:pivotFmt>
        <c:idx val="67"/>
        <c:spPr>
          <a:solidFill>
            <a:schemeClr val="accent1"/>
          </a:solidFill>
          <a:ln>
            <a:noFill/>
          </a:ln>
          <a:effectLst/>
        </c:spPr>
      </c:pivotFmt>
      <c:pivotFmt>
        <c:idx val="68"/>
        <c:spPr>
          <a:solidFill>
            <a:schemeClr val="accent1"/>
          </a:solidFill>
          <a:ln>
            <a:noFill/>
          </a:ln>
          <a:effectLst/>
        </c:spPr>
      </c:pivotFmt>
      <c:pivotFmt>
        <c:idx val="69"/>
        <c:spPr>
          <a:solidFill>
            <a:schemeClr val="accent1"/>
          </a:solidFill>
          <a:ln>
            <a:noFill/>
          </a:ln>
          <a:effectLst/>
        </c:spPr>
      </c:pivotFmt>
      <c:pivotFmt>
        <c:idx val="70"/>
        <c:spPr>
          <a:solidFill>
            <a:schemeClr val="accent1"/>
          </a:solidFill>
          <a:ln>
            <a:noFill/>
          </a:ln>
          <a:effectLst/>
        </c:spPr>
      </c:pivotFmt>
      <c:pivotFmt>
        <c:idx val="71"/>
        <c:spPr>
          <a:solidFill>
            <a:schemeClr val="accent1"/>
          </a:solidFill>
          <a:ln>
            <a:noFill/>
          </a:ln>
          <a:effectLst/>
        </c:spPr>
      </c:pivotFmt>
      <c:pivotFmt>
        <c:idx val="72"/>
        <c:spPr>
          <a:solidFill>
            <a:schemeClr val="accent1"/>
          </a:solidFill>
          <a:ln>
            <a:noFill/>
          </a:ln>
          <a:effectLst/>
        </c:spPr>
      </c:pivotFmt>
      <c:pivotFmt>
        <c:idx val="73"/>
        <c:spPr>
          <a:solidFill>
            <a:schemeClr val="accent1"/>
          </a:solidFill>
          <a:ln>
            <a:noFill/>
          </a:ln>
          <a:effectLst/>
        </c:spPr>
      </c:pivotFmt>
      <c:pivotFmt>
        <c:idx val="74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5"/>
        <c:spPr>
          <a:solidFill>
            <a:schemeClr val="accent1"/>
          </a:solidFill>
          <a:ln>
            <a:noFill/>
          </a:ln>
          <a:effectLst/>
        </c:spPr>
      </c:pivotFmt>
      <c:pivotFmt>
        <c:idx val="7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7"/>
        <c:spPr>
          <a:solidFill>
            <a:schemeClr val="accent1"/>
          </a:solidFill>
          <a:ln>
            <a:noFill/>
          </a:ln>
          <a:effectLst/>
        </c:spPr>
      </c:pivotFmt>
      <c:pivotFmt>
        <c:idx val="78"/>
        <c:spPr>
          <a:solidFill>
            <a:schemeClr val="accent1"/>
          </a:solidFill>
          <a:ln>
            <a:noFill/>
          </a:ln>
          <a:effectLst/>
        </c:spPr>
      </c:pivotFmt>
      <c:pivotFmt>
        <c:idx val="79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</c:pivotFmt>
      <c:pivotFmt>
        <c:idx val="80"/>
        <c:spPr>
          <a:solidFill>
            <a:schemeClr val="accent1"/>
          </a:solidFill>
          <a:ln>
            <a:noFill/>
          </a:ln>
          <a:effectLst/>
        </c:spPr>
      </c:pivotFmt>
      <c:pivotFmt>
        <c:idx val="81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2"/>
        <c:spPr>
          <a:solidFill>
            <a:schemeClr val="accent1"/>
          </a:solidFill>
          <a:ln>
            <a:noFill/>
          </a:ln>
          <a:effectLst/>
        </c:spPr>
      </c:pivotFmt>
      <c:pivotFmt>
        <c:idx val="83"/>
        <c:spPr>
          <a:solidFill>
            <a:schemeClr val="accent1"/>
          </a:solidFill>
          <a:ln>
            <a:noFill/>
          </a:ln>
          <a:effectLst/>
        </c:spPr>
      </c:pivotFmt>
      <c:pivotFmt>
        <c:idx val="84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5"/>
        <c:spPr>
          <a:solidFill>
            <a:schemeClr val="accent1"/>
          </a:solidFill>
          <a:ln>
            <a:noFill/>
          </a:ln>
          <a:effectLst/>
        </c:spPr>
      </c:pivotFmt>
      <c:pivotFmt>
        <c:idx val="86"/>
        <c:spPr>
          <a:solidFill>
            <a:schemeClr val="accent1"/>
          </a:solidFill>
          <a:ln>
            <a:noFill/>
          </a:ln>
          <a:effectLst/>
        </c:spPr>
      </c:pivotFmt>
      <c:pivotFmt>
        <c:idx val="87"/>
        <c:spPr>
          <a:solidFill>
            <a:schemeClr val="accent1"/>
          </a:solidFill>
          <a:ln>
            <a:noFill/>
          </a:ln>
          <a:effectLst/>
        </c:spPr>
      </c:pivotFmt>
      <c:pivotFmt>
        <c:idx val="88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9"/>
        <c:spPr>
          <a:solidFill>
            <a:schemeClr val="accent1"/>
          </a:solidFill>
          <a:ln>
            <a:noFill/>
          </a:ln>
          <a:effectLst/>
        </c:spPr>
      </c:pivotFmt>
      <c:pivotFmt>
        <c:idx val="90"/>
        <c:spPr>
          <a:solidFill>
            <a:schemeClr val="accent1"/>
          </a:solidFill>
          <a:ln>
            <a:noFill/>
          </a:ln>
          <a:effectLst/>
        </c:spPr>
      </c:pivotFmt>
      <c:pivotFmt>
        <c:idx val="91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2"/>
        <c:spPr>
          <a:solidFill>
            <a:schemeClr val="accent1"/>
          </a:solidFill>
          <a:ln>
            <a:noFill/>
          </a:ln>
          <a:effectLst/>
        </c:spPr>
      </c:pivotFmt>
      <c:pivotFmt>
        <c:idx val="93"/>
        <c:spPr>
          <a:solidFill>
            <a:schemeClr val="accent1"/>
          </a:solidFill>
          <a:ln>
            <a:noFill/>
          </a:ln>
          <a:effectLst/>
        </c:spPr>
      </c:pivotFmt>
      <c:pivotFmt>
        <c:idx val="94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5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6"/>
        <c:spPr>
          <a:solidFill>
            <a:schemeClr val="accent1"/>
          </a:solidFill>
          <a:ln>
            <a:noFill/>
          </a:ln>
          <a:effectLst/>
        </c:spPr>
      </c:pivotFmt>
      <c:pivotFmt>
        <c:idx val="9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8"/>
        <c:spPr>
          <a:solidFill>
            <a:schemeClr val="accent1"/>
          </a:solidFill>
          <a:ln>
            <a:noFill/>
          </a:ln>
          <a:effectLst/>
        </c:spPr>
      </c:pivotFmt>
      <c:pivotFmt>
        <c:idx val="99"/>
        <c:spPr>
          <a:solidFill>
            <a:schemeClr val="accent1"/>
          </a:solidFill>
          <a:ln>
            <a:noFill/>
          </a:ln>
          <a:effectLst/>
        </c:spPr>
      </c:pivotFmt>
      <c:pivotFmt>
        <c:idx val="100"/>
        <c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c:spPr>
      </c:pivotFmt>
      <c:pivotFmt>
        <c:idx val="101"/>
        <c:spPr>
          <a:solidFill>
            <a:schemeClr val="accent1"/>
          </a:solidFill>
          <a:ln>
            <a:noFill/>
          </a:ln>
          <a:effectLst/>
        </c:spPr>
      </c:pivotFmt>
      <c:pivotFmt>
        <c:idx val="102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3"/>
        <c:spPr>
          <a:solidFill>
            <a:schemeClr val="accent1"/>
          </a:solidFill>
          <a:ln>
            <a:noFill/>
          </a:ln>
          <a:effectLst/>
        </c:spPr>
      </c:pivotFmt>
      <c:pivotFmt>
        <c:idx val="104"/>
        <c:spPr>
          <a:solidFill>
            <a:schemeClr val="accent1"/>
          </a:solidFill>
          <a:ln>
            <a:noFill/>
          </a:ln>
          <a:effectLst/>
        </c:spPr>
      </c:pivotFmt>
      <c:pivotFmt>
        <c:idx val="105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6"/>
        <c:spPr>
          <a:solidFill>
            <a:schemeClr val="accent1"/>
          </a:solidFill>
          <a:ln>
            <a:noFill/>
          </a:ln>
          <a:effectLst/>
        </c:spPr>
      </c:pivotFmt>
      <c:pivotFmt>
        <c:idx val="107"/>
        <c:spPr>
          <a:solidFill>
            <a:schemeClr val="accent1"/>
          </a:solidFill>
          <a:ln>
            <a:noFill/>
          </a:ln>
          <a:effectLst/>
        </c:spPr>
      </c:pivotFmt>
      <c:pivotFmt>
        <c:idx val="108"/>
        <c:spPr>
          <a:solidFill>
            <a:schemeClr val="accent1"/>
          </a:solidFill>
          <a:ln>
            <a:noFill/>
          </a:ln>
          <a:effectLst/>
        </c:spPr>
      </c:pivotFmt>
      <c:pivotFmt>
        <c:idx val="109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0"/>
        <c:spPr>
          <a:solidFill>
            <a:schemeClr val="accent1"/>
          </a:solidFill>
          <a:ln>
            <a:noFill/>
          </a:ln>
          <a:effectLst/>
        </c:spPr>
      </c:pivotFmt>
      <c:pivotFmt>
        <c:idx val="111"/>
        <c:spPr>
          <a:solidFill>
            <a:schemeClr val="accent1"/>
          </a:solidFill>
          <a:ln>
            <a:noFill/>
          </a:ln>
          <a:effectLst/>
        </c:spPr>
      </c:pivotFmt>
      <c:pivotFmt>
        <c:idx val="112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3"/>
        <c:spPr>
          <a:solidFill>
            <a:schemeClr val="accent1"/>
          </a:solidFill>
          <a:ln>
            <a:noFill/>
          </a:ln>
          <a:effectLst/>
        </c:spPr>
      </c:pivotFmt>
      <c:pivotFmt>
        <c:idx val="114"/>
        <c:spPr>
          <a:solidFill>
            <a:schemeClr val="accent1"/>
          </a:solidFill>
          <a:ln>
            <a:noFill/>
          </a:ln>
          <a:effectLst/>
        </c:spPr>
      </c:pivotFmt>
      <c:pivotFmt>
        <c:idx val="115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6"/>
        <c:spPr>
          <a:solidFill>
            <a:schemeClr val="accent1"/>
          </a:solidFill>
          <a:ln>
            <a:noFill/>
          </a:ln>
          <a:effectLst/>
        </c:spPr>
        <c:dLbl>
          <c:idx val="0"/>
          <c:numFmt formatCode="0.0%" sourceLinked="0"/>
          <c:spPr>
            <a:solidFill>
              <a:schemeClr val="bg1">
                <a:alpha val="58000"/>
              </a:schemeClr>
            </a:solidFill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7"/>
        <c:spPr>
          <a:solidFill>
            <a:schemeClr val="accent1"/>
          </a:solidFill>
          <a:ln>
            <a:noFill/>
          </a:ln>
          <a:effectLst/>
        </c:spPr>
      </c:pivotFmt>
    </c:pivotFmts>
    <c:plotArea>
      <c:layout>
        <c:manualLayout>
          <c:layoutTarget val="inner"/>
          <c:xMode val="edge"/>
          <c:yMode val="edge"/>
          <c:x val="7.4571607615526656E-2"/>
          <c:y val="0.11904657589212522"/>
          <c:w val="0.88816916003431567"/>
          <c:h val="0.79486398191672492"/>
        </c:manualLayout>
      </c:layout>
      <c:ofPieChart>
        <c:ofPieType val="pie"/>
        <c:varyColors val="1"/>
        <c:ser>
          <c:idx val="0"/>
          <c:order val="0"/>
          <c:tx>
            <c:strRef>
              <c:f>'FR - Service'!$B$109:$B$110</c:f>
              <c:strCache>
                <c:ptCount val="1"/>
                <c:pt idx="0">
                  <c:v>2021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4FE-4C7B-9358-4740386A53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4FE-4C7B-9358-4740386A5391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4FE-4C7B-9358-4740386A539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4FE-4C7B-9358-4740386A539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4FE-4C7B-9358-4740386A539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4FE-4C7B-9358-4740386A539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4FE-4C7B-9358-4740386A539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B4FE-4C7B-9358-4740386A539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B4FE-4C7B-9358-4740386A539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B4FE-4C7B-9358-4740386A539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4FE-4C7B-9358-4740386A539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4FE-4C7B-9358-4740386A539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4FE-4C7B-9358-4740386A5391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B4FE-4C7B-9358-4740386A5391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B4FE-4C7B-9358-4740386A5391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B4FE-4C7B-9358-4740386A5391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B4FE-4C7B-9358-4740386A5391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B4FE-4C7B-9358-4740386A5391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B4FE-4C7B-9358-4740386A5391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B4FE-4C7B-9358-4740386A5391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B4FE-4C7B-9358-4740386A5391}"/>
              </c:ext>
            </c:extLst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B-B4FE-4C7B-9358-4740386A5391}"/>
              </c:ext>
            </c:extLst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D-B4FE-4C7B-9358-4740386A5391}"/>
              </c:ext>
            </c:extLst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F-B4FE-4C7B-9358-4740386A5391}"/>
              </c:ext>
            </c:extLst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1-B4FE-4C7B-9358-4740386A5391}"/>
              </c:ext>
            </c:extLst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3-B4FE-4C7B-9358-4740386A5391}"/>
              </c:ext>
            </c:extLst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35-B4FE-4C7B-9358-4740386A5391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aseline="0" dirty="0" err="1"/>
                      <a:t>Fundos</a:t>
                    </a:r>
                    <a:r>
                      <a:rPr lang="en-US" baseline="0" dirty="0"/>
                      <a:t> </a:t>
                    </a:r>
                    <a:r>
                      <a:rPr lang="en-US" baseline="0" dirty="0" err="1"/>
                      <a:t>Internos</a:t>
                    </a:r>
                    <a:r>
                      <a:rPr lang="en-US" baseline="0" dirty="0"/>
                      <a:t>
</a:t>
                    </a:r>
                    <a:fld id="{2E9D42D2-2AE8-4BD2-9F37-A169DDC5B702}" type="PERCENTAGE">
                      <a:rPr lang="en-US" baseline="0"/>
                      <a:pPr/>
                      <a:t>[POURCENTAGE]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4FE-4C7B-9358-4740386A539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4FE-4C7B-9358-4740386A5391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4FE-4C7B-9358-4740386A5391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B4FE-4C7B-9358-4740386A5391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B4FE-4C7B-9358-4740386A5391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B4FE-4C7B-9358-4740386A5391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B4FE-4C7B-9358-4740386A5391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B4FE-4C7B-9358-4740386A5391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B4FE-4C7B-9358-4740386A5391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B4FE-4C7B-9358-4740386A5391}"/>
                </c:ext>
              </c:extLst>
            </c:dLbl>
            <c:dLbl>
              <c:idx val="1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B4FE-4C7B-9358-4740386A5391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B4FE-4C7B-9358-4740386A5391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B4FE-4C7B-9358-4740386A5391}"/>
                </c:ext>
              </c:extLst>
            </c:dLbl>
            <c:dLbl>
              <c:idx val="20"/>
              <c:tx>
                <c:rich>
                  <a:bodyPr/>
                  <a:lstStyle/>
                  <a:p>
                    <a:r>
                      <a:rPr lang="en-US" baseline="0"/>
                      <a:t>Externos</a:t>
                    </a:r>
                    <a:r>
                      <a:rPr lang="en-US" baseline="0" dirty="0"/>
                      <a:t>
</a:t>
                    </a:r>
                    <a:fld id="{7A542461-6AFB-4766-8756-0E71C162358C}" type="PERCENTAGE">
                      <a:rPr lang="en-US" baseline="0"/>
                      <a:pPr/>
                      <a:t>[POURCENTAGE]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9-B4FE-4C7B-9358-4740386A5391}"/>
                </c:ext>
              </c:extLst>
            </c:dLbl>
            <c:numFmt formatCode="0.0%" sourceLinked="0"/>
            <c:spPr>
              <a:solidFill>
                <a:schemeClr val="bg1">
                  <a:alpha val="58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'FR - Service'!$B$131</c:f>
              <c:strCache>
                <c:ptCount val="20"/>
                <c:pt idx="0">
                  <c:v>Fundo do Tesouro</c:v>
                </c:pt>
                <c:pt idx="1">
                  <c:v>Receita Consignada</c:v>
                </c:pt>
                <c:pt idx="2">
                  <c:v>Receita Proprias</c:v>
                </c:pt>
                <c:pt idx="3">
                  <c:v>Fundo Global</c:v>
                </c:pt>
                <c:pt idx="4">
                  <c:v>Donativo Individual</c:v>
                </c:pt>
                <c:pt idx="5">
                  <c:v>GAVI</c:v>
                </c:pt>
                <c:pt idx="6">
                  <c:v>WB-PHCSP</c:v>
                </c:pt>
                <c:pt idx="7">
                  <c:v>USG</c:v>
                </c:pt>
                <c:pt idx="8">
                  <c:v>Prosaude</c:v>
                </c:pt>
                <c:pt idx="9">
                  <c:v>BM</c:v>
                </c:pt>
                <c:pt idx="10">
                  <c:v>Ireland</c:v>
                </c:pt>
                <c:pt idx="11">
                  <c:v>Light for the World</c:v>
                </c:pt>
                <c:pt idx="12">
                  <c:v>Denmark</c:v>
                </c:pt>
                <c:pt idx="13">
                  <c:v>Canada</c:v>
                </c:pt>
                <c:pt idx="14">
                  <c:v>Flanders</c:v>
                </c:pt>
                <c:pt idx="15">
                  <c:v>Italy</c:v>
                </c:pt>
                <c:pt idx="16">
                  <c:v>Suíça</c:v>
                </c:pt>
                <c:pt idx="17">
                  <c:v>União Europeia</c:v>
                </c:pt>
                <c:pt idx="18">
                  <c:v>PNUD</c:v>
                </c:pt>
                <c:pt idx="19">
                  <c:v>donativo em espécies</c:v>
                </c:pt>
              </c:strCache>
            </c:strRef>
          </c:cat>
          <c:val>
            <c:numRef>
              <c:f>'FR - Service'!$B$131</c:f>
              <c:numCache>
                <c:formatCode>_-* #,##0\ [$MZN]_-;\-* #,##0\ [$MZN]_-;_-* "-"\ [$MZN]_-;_-@_-</c:formatCode>
                <c:ptCount val="20"/>
                <c:pt idx="0">
                  <c:v>22823643526.559986</c:v>
                </c:pt>
                <c:pt idx="1">
                  <c:v>1028697071.27</c:v>
                </c:pt>
                <c:pt idx="2">
                  <c:v>148591935.20000002</c:v>
                </c:pt>
                <c:pt idx="3">
                  <c:v>425092327.56999993</c:v>
                </c:pt>
                <c:pt idx="4">
                  <c:v>0</c:v>
                </c:pt>
                <c:pt idx="5">
                  <c:v>485150299.40000004</c:v>
                </c:pt>
                <c:pt idx="6">
                  <c:v>1251725588.1100004</c:v>
                </c:pt>
                <c:pt idx="7">
                  <c:v>0</c:v>
                </c:pt>
                <c:pt idx="8">
                  <c:v>1551692068.96</c:v>
                </c:pt>
                <c:pt idx="9">
                  <c:v>276872504.36000001</c:v>
                </c:pt>
                <c:pt idx="10">
                  <c:v>32025164.210000001</c:v>
                </c:pt>
                <c:pt idx="11">
                  <c:v>0</c:v>
                </c:pt>
                <c:pt idx="12">
                  <c:v>59413008.810000002</c:v>
                </c:pt>
                <c:pt idx="13">
                  <c:v>86816572.039999992</c:v>
                </c:pt>
                <c:pt idx="14">
                  <c:v>0</c:v>
                </c:pt>
                <c:pt idx="15">
                  <c:v>30672304.310000002</c:v>
                </c:pt>
                <c:pt idx="16">
                  <c:v>49389491.710000001</c:v>
                </c:pt>
                <c:pt idx="17">
                  <c:v>0</c:v>
                </c:pt>
                <c:pt idx="18">
                  <c:v>0</c:v>
                </c:pt>
                <c:pt idx="19">
                  <c:v>21140787000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6-B4FE-4C7B-9358-4740386A5391}"/>
            </c:ext>
          </c:extLst>
        </c:ser>
        <c:dLbls>
          <c:dLblPos val="bestFit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gapWidth val="100"/>
        <c:splitType val="cust"/>
        <c:custSplit>
          <c:secondPiePt val="3"/>
          <c:secondPiePt val="4"/>
          <c:secondPiePt val="5"/>
          <c:secondPiePt val="6"/>
          <c:secondPiePt val="7"/>
          <c:secondPiePt val="8"/>
          <c:secondPiePt val="9"/>
          <c:secondPiePt val="10"/>
          <c:secondPiePt val="11"/>
          <c:secondPiePt val="12"/>
          <c:secondPiePt val="13"/>
          <c:secondPiePt val="14"/>
          <c:secondPiePt val="15"/>
          <c:secondPiePt val="16"/>
          <c:secondPiePt val="17"/>
          <c:secondPiePt val="18"/>
          <c:secondPiePt val="19"/>
        </c:custSplit>
        <c:secondPieSize val="75"/>
        <c:serLines>
          <c:spPr>
            <a:ln w="9525" cap="flat" cmpd="sng" algn="ctr">
              <a:solidFill>
                <a:schemeClr val="tx1">
                  <a:lumMod val="35000"/>
                  <a:lumOff val="65000"/>
                </a:schemeClr>
              </a:solidFill>
              <a:round/>
            </a:ln>
            <a:effectLst/>
          </c:spPr>
        </c:serLines>
      </c:ofPie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BF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strRef>
          <c:f>'Financiamento Agregado-Serv'!$I$1</c:f>
          <c:strCache>
            <c:ptCount val="1"/>
            <c:pt idx="0">
              <c:v>Evolução da despesa em Saúde (2016-2021)</c:v>
            </c:pt>
          </c:strCache>
        </c:strRef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title>
    <c:autoTitleDeleted val="0"/>
    <c:plotArea>
      <c:layout/>
      <c:barChart>
        <c:barDir val="col"/>
        <c:grouping val="stacked"/>
        <c:varyColors val="0"/>
        <c:ser>
          <c:idx val="2"/>
          <c:order val="2"/>
          <c:tx>
            <c:strRef>
              <c:f>'Financiamento Agregado-Serv'!$J$5:$J$6</c:f>
              <c:strCache>
                <c:ptCount val="2"/>
                <c:pt idx="0">
                  <c:v>Execução</c:v>
                </c:pt>
                <c:pt idx="1">
                  <c:v>Rec. Internos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7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'Financiamento Agregado-Serv'!$I$7:$I$12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Agregado-Serv'!$J$7:$J$12</c:f>
              <c:numCache>
                <c:formatCode>_(* #,##0_);_(* \(#,##0\);_(* "-"??_);_(@_)</c:formatCode>
                <c:ptCount val="6"/>
                <c:pt idx="0">
                  <c:v>14522070846.939993</c:v>
                </c:pt>
                <c:pt idx="1">
                  <c:v>14939904533.939993</c:v>
                </c:pt>
                <c:pt idx="2">
                  <c:v>20471736177.789986</c:v>
                </c:pt>
                <c:pt idx="3">
                  <c:v>20700687240.540016</c:v>
                </c:pt>
                <c:pt idx="4">
                  <c:v>26302615166.900066</c:v>
                </c:pt>
                <c:pt idx="5">
                  <c:v>24000932533.030022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F7-4EE6-A4EB-189718E55C70}"/>
            </c:ext>
          </c:extLst>
        </c:ser>
        <c:ser>
          <c:idx val="3"/>
          <c:order val="3"/>
          <c:tx>
            <c:strRef>
              <c:f>'Financiamento Agregado-Serv'!$K$5:$K$6</c:f>
              <c:strCache>
                <c:ptCount val="2"/>
                <c:pt idx="0">
                  <c:v>Execução</c:v>
                </c:pt>
                <c:pt idx="1">
                  <c:v>Rec. Externos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'Financiamento Agregado-Serv'!$I$7:$I$12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Agregado-Serv'!$K$7:$K$12</c:f>
              <c:numCache>
                <c:formatCode>_(* #,##0_);_(* \(#,##0\);_(* "-"??_);_(@_)</c:formatCode>
                <c:ptCount val="6"/>
                <c:pt idx="0">
                  <c:v>8461129394.7399998</c:v>
                </c:pt>
                <c:pt idx="1">
                  <c:v>7170081091.4843044</c:v>
                </c:pt>
                <c:pt idx="2">
                  <c:v>13418333650.493551</c:v>
                </c:pt>
                <c:pt idx="3">
                  <c:v>10404782905.449511</c:v>
                </c:pt>
                <c:pt idx="4">
                  <c:v>24737286012.492413</c:v>
                </c:pt>
                <c:pt idx="5">
                  <c:v>25389636329.48003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F7-4EE6-A4EB-189718E55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271366448"/>
        <c:axId val="323560128"/>
      </c:barChart>
      <c:lineChart>
        <c:grouping val="stacked"/>
        <c:varyColors val="0"/>
        <c:ser>
          <c:idx val="0"/>
          <c:order val="0"/>
          <c:tx>
            <c:strRef>
              <c:f>'Financiamento Agregado-Serv'!$J$13:$J$14</c:f>
              <c:strCache>
                <c:ptCount val="2"/>
                <c:pt idx="0">
                  <c:v>Execução</c:v>
                </c:pt>
                <c:pt idx="1">
                  <c:v>Rec. Internos - Real</c:v>
                </c:pt>
              </c:strCache>
            </c:strRef>
          </c:tx>
          <c:spPr>
            <a:ln w="28575" cap="rnd">
              <a:solidFill>
                <a:schemeClr val="accent1">
                  <a:shade val="58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'Financiamento Agregado-Serv'!$I$7:$I$12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Agregado-Serv'!$J$15:$J$20</c:f>
              <c:numCache>
                <c:formatCode>_(* #,##0_);_(* \(#,##0\);_(* "-"??_);_(@_)</c:formatCode>
                <c:ptCount val="6"/>
                <c:pt idx="0">
                  <c:v>14522070846.939993</c:v>
                </c:pt>
                <c:pt idx="1">
                  <c:v>12978445195.547413</c:v>
                </c:pt>
                <c:pt idx="2">
                  <c:v>17114593932.499487</c:v>
                </c:pt>
                <c:pt idx="3">
                  <c:v>16837724490.63283</c:v>
                </c:pt>
                <c:pt idx="4">
                  <c:v>20758621677.68396</c:v>
                </c:pt>
                <c:pt idx="5">
                  <c:v>18213539838.417961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FDF7-4EE6-A4EB-189718E55C70}"/>
            </c:ext>
          </c:extLst>
        </c:ser>
        <c:ser>
          <c:idx val="1"/>
          <c:order val="1"/>
          <c:tx>
            <c:strRef>
              <c:f>'Financiamento Agregado-Serv'!$K$13:$K$14</c:f>
              <c:strCache>
                <c:ptCount val="2"/>
                <c:pt idx="0">
                  <c:v>Execução</c:v>
                </c:pt>
                <c:pt idx="1">
                  <c:v>Rec. Externos - Real</c:v>
                </c:pt>
              </c:strCache>
            </c:strRef>
          </c:tx>
          <c:spPr>
            <a:ln w="28575" cap="rnd">
              <a:solidFill>
                <a:schemeClr val="accent1">
                  <a:shade val="86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'Financiamento Agregado-Serv'!$I$7:$I$12</c:f>
              <c:numCache>
                <c:formatCode>General</c:formatCode>
                <c:ptCount val="6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</c:numCache>
            </c:numRef>
          </c:cat>
          <c:val>
            <c:numRef>
              <c:f>'Financiamento Agregado-Serv'!$K$15:$K$20</c:f>
              <c:numCache>
                <c:formatCode>_(* #,##0_);_(* \(#,##0\);_(* "-"??_);_(@_)</c:formatCode>
                <c:ptCount val="6"/>
                <c:pt idx="0">
                  <c:v>8461129394.7399998</c:v>
                </c:pt>
                <c:pt idx="1">
                  <c:v>6228721494.3078823</c:v>
                </c:pt>
                <c:pt idx="2">
                  <c:v>11217872762.94327</c:v>
                </c:pt>
                <c:pt idx="3">
                  <c:v>8463142595.7544594</c:v>
                </c:pt>
                <c:pt idx="4">
                  <c:v>19523228333.287968</c:v>
                </c:pt>
                <c:pt idx="5">
                  <c:v>19267382720.79747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3-FDF7-4EE6-A4EB-189718E55C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366448"/>
        <c:axId val="323560128"/>
      </c:lineChart>
      <c:catAx>
        <c:axId val="27136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323560128"/>
        <c:crosses val="autoZero"/>
        <c:auto val="1"/>
        <c:lblAlgn val="ctr"/>
        <c:lblOffset val="100"/>
        <c:noMultiLvlLbl val="0"/>
      </c:catAx>
      <c:valAx>
        <c:axId val="32356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71366448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fr-BF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[2016-2021_Despesa.xlsx]Building Blocks X Nivel 1 -Serv!PivotTable3</c:name>
    <c:fmtId val="7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Expenditure Level x Grandes Rúbricas</a:t>
            </a:r>
          </a:p>
        </c:rich>
      </c:tx>
      <c:layout>
        <c:manualLayout>
          <c:xMode val="edge"/>
          <c:yMode val="edge"/>
          <c:x val="0.36213584159264256"/>
          <c:y val="3.21798855602819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1"/>
          <c:showVal val="1"/>
          <c:showCatName val="1"/>
          <c:showSerName val="1"/>
          <c:showPercent val="1"/>
          <c:showBubbleSize val="1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2"/>
          </a:solidFill>
          <a:ln>
            <a:noFill/>
          </a:ln>
          <a:effectLst/>
        </c:spPr>
      </c:pivotFmt>
      <c:pivotFmt>
        <c:idx val="11"/>
        <c:spPr>
          <a:solidFill>
            <a:schemeClr val="accent2"/>
          </a:solidFill>
          <a:ln>
            <a:noFill/>
          </a:ln>
          <a:effectLst/>
        </c:spPr>
      </c:pivotFmt>
      <c:pivotFmt>
        <c:idx val="1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-1.0711223557404861E-2"/>
              <c:y val="-8.0885483184333765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-1.0711223557404861E-2"/>
              <c:y val="-8.0885483184333765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1"/>
        <c:spPr>
          <a:solidFill>
            <a:schemeClr val="accent1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3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-1.0711223557404861E-2"/>
              <c:y val="-8.0885483184333765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4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7.7120809613314634E-2"/>
              <c:y val="1.2771392081736988E-2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5"/>
        <c:spPr>
          <a:solidFill>
            <a:schemeClr val="accent2"/>
          </a:solidFill>
          <a:ln>
            <a:noFill/>
          </a:ln>
          <a:effectLst/>
        </c:spPr>
        <c:dLbl>
          <c:idx val="0"/>
          <c:layout>
            <c:manualLayout>
              <c:x val="1.2853468268885785E-2"/>
              <c:y val="8.5142613878246062E-3"/>
            </c:manualLayout>
          </c:layout>
          <c:numFmt formatCode="_(* #,##0_);_(* \(#,##0\);_(* &quot;-&quot;_);_(@_)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BF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3088946506462748"/>
          <c:y val="0.16453407883401552"/>
          <c:w val="0.84554584310908187"/>
          <c:h val="0.5358386715070577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'Building Blocks X Nivel 1 -Serv'!$B$5:$B$6</c:f>
              <c:strCache>
                <c:ptCount val="1"/>
                <c:pt idx="0">
                  <c:v>Interno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49-4B15-8400-A9766958B8D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749-4B15-8400-A9766958B8D2}"/>
              </c:ext>
            </c:extLst>
          </c:dPt>
          <c:dLbls>
            <c:dLbl>
              <c:idx val="1"/>
              <c:layout>
                <c:manualLayout>
                  <c:x val="7.7120809613314634E-2"/>
                  <c:y val="1.2771392081736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749-4B15-8400-A9766958B8D2}"/>
                </c:ext>
              </c:extLst>
            </c:dLbl>
            <c:dLbl>
              <c:idx val="2"/>
              <c:layout>
                <c:manualLayout>
                  <c:x val="1.2853427512316757E-2"/>
                  <c:y val="0.125631340001418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749-4B15-8400-A9766958B8D2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'Building Blocks X Nivel 1 -Serv'!$A$7:$A$12</c:f>
              <c:strCache>
                <c:ptCount val="5"/>
                <c:pt idx="0">
                  <c:v>Bens e Serviços</c:v>
                </c:pt>
                <c:pt idx="1">
                  <c:v>Equipamento</c:v>
                </c:pt>
                <c:pt idx="2">
                  <c:v>Infraestructuras</c:v>
                </c:pt>
                <c:pt idx="3">
                  <c:v>Medicamentos</c:v>
                </c:pt>
                <c:pt idx="4">
                  <c:v>Recursos Humanos</c:v>
                </c:pt>
              </c:strCache>
            </c:strRef>
          </c:cat>
          <c:val>
            <c:numRef>
              <c:f>'Building Blocks X Nivel 1 -Serv'!$B$7:$B$12</c:f>
              <c:numCache>
                <c:formatCode>_(* #,##0_);_(* \(#,##0\);_(* "-"??_);_(@_)</c:formatCode>
                <c:ptCount val="5"/>
                <c:pt idx="0">
                  <c:v>2548547806.7200003</c:v>
                </c:pt>
                <c:pt idx="1">
                  <c:v>88415553.199999988</c:v>
                </c:pt>
                <c:pt idx="2">
                  <c:v>683495011.01999998</c:v>
                </c:pt>
                <c:pt idx="3">
                  <c:v>5546792479.6400003</c:v>
                </c:pt>
                <c:pt idx="4">
                  <c:v>14402486867.880011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49-4B15-8400-A9766958B8D2}"/>
            </c:ext>
          </c:extLst>
        </c:ser>
        <c:ser>
          <c:idx val="1"/>
          <c:order val="1"/>
          <c:tx>
            <c:strRef>
              <c:f>'Building Blocks X Nivel 1 -Serv'!$C$5:$C$6</c:f>
              <c:strCache>
                <c:ptCount val="1"/>
                <c:pt idx="0">
                  <c:v>Externo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E749-4B15-8400-A9766958B8D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E749-4B15-8400-A9766958B8D2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749-4B15-8400-A9766958B8D2}"/>
              </c:ext>
            </c:extLst>
          </c:dPt>
          <c:dLbls>
            <c:dLbl>
              <c:idx val="0"/>
              <c:layout>
                <c:manualLayout>
                  <c:x val="3.7203666934025529E-3"/>
                  <c:y val="-6.53153153153153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84-4624-9695-7D2BCFDF3F5C}"/>
                </c:ext>
              </c:extLst>
            </c:dLbl>
            <c:dLbl>
              <c:idx val="1"/>
              <c:layout>
                <c:manualLayout>
                  <c:x val="-1.0711223557404861E-2"/>
                  <c:y val="-8.0885483184333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749-4B15-8400-A9766958B8D2}"/>
                </c:ext>
              </c:extLst>
            </c:dLbl>
            <c:dLbl>
              <c:idx val="2"/>
              <c:layout>
                <c:manualLayout>
                  <c:x val="5.3558535624610416E-2"/>
                  <c:y val="-7.05619990068808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749-4B15-8400-A9766958B8D2}"/>
                </c:ext>
              </c:extLst>
            </c:dLbl>
            <c:dLbl>
              <c:idx val="4"/>
              <c:layout>
                <c:manualLayout>
                  <c:x val="1.2853468268885785E-2"/>
                  <c:y val="8.51426138782460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749-4B15-8400-A9766958B8D2}"/>
                </c:ext>
              </c:extLst>
            </c:dLbl>
            <c:numFmt formatCode="_(* #,##0_);_(* \(#,##0\);_(* &quot;-&quot;_);_(@_)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'Building Blocks X Nivel 1 -Serv'!$A$7:$A$12</c:f>
              <c:strCache>
                <c:ptCount val="5"/>
                <c:pt idx="0">
                  <c:v>Bens e Serviços</c:v>
                </c:pt>
                <c:pt idx="1">
                  <c:v>Equipamento</c:v>
                </c:pt>
                <c:pt idx="2">
                  <c:v>Infraestructuras</c:v>
                </c:pt>
                <c:pt idx="3">
                  <c:v>Medicamentos</c:v>
                </c:pt>
                <c:pt idx="4">
                  <c:v>Recursos Humanos</c:v>
                </c:pt>
              </c:strCache>
            </c:strRef>
          </c:cat>
          <c:val>
            <c:numRef>
              <c:f>'Building Blocks X Nivel 1 -Serv'!$C$7:$C$12</c:f>
              <c:numCache>
                <c:formatCode>_(* #,##0_);_(* \(#,##0\);_(* "-"??_);_(@_)</c:formatCode>
                <c:ptCount val="5"/>
                <c:pt idx="0">
                  <c:v>1472631215.0299997</c:v>
                </c:pt>
                <c:pt idx="1">
                  <c:v>361195516.08000004</c:v>
                </c:pt>
                <c:pt idx="2">
                  <c:v>111015438.95</c:v>
                </c:pt>
                <c:pt idx="3">
                  <c:v>21140787000</c:v>
                </c:pt>
                <c:pt idx="4">
                  <c:v>970553265.24999988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749-4B15-8400-A9766958B8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33145343"/>
        <c:axId val="8872863"/>
      </c:barChart>
      <c:catAx>
        <c:axId val="3314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8872863"/>
        <c:crosses val="autoZero"/>
        <c:auto val="1"/>
        <c:lblAlgn val="ctr"/>
        <c:lblOffset val="100"/>
        <c:noMultiLvlLbl val="0"/>
      </c:catAx>
      <c:valAx>
        <c:axId val="8872863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33145343"/>
        <c:crosses val="autoZero"/>
        <c:crossBetween val="between"/>
        <c:dispUnits>
          <c:builtInUnit val="millions"/>
          <c:dispUnitsLbl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BF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fr-BF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'Equidade - Serv'!$U$18</c:f>
          <c:strCache>
            <c:ptCount val="1"/>
            <c:pt idx="0">
              <c:v>Dotação media per capita por provincia em diferença da média nacional
x Grandes Rúbricas</c:v>
            </c:pt>
          </c:strCache>
        </c:strRef>
      </c:tx>
      <c:layout>
        <c:manualLayout>
          <c:xMode val="edge"/>
          <c:yMode val="edge"/>
          <c:x val="0.11488960938706191"/>
          <c:y val="1.32890365448504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'Equidade - Serv'!$V$21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Serv'!$V$22:$V$32</c:f>
              <c:numCache>
                <c:formatCode>#,##0</c:formatCode>
                <c:ptCount val="11"/>
                <c:pt idx="0">
                  <c:v>-183.09334628426473</c:v>
                </c:pt>
                <c:pt idx="1">
                  <c:v>-79.369908491610033</c:v>
                </c:pt>
                <c:pt idx="2">
                  <c:v>-77.556066581515154</c:v>
                </c:pt>
                <c:pt idx="3">
                  <c:v>-63.573796557989738</c:v>
                </c:pt>
                <c:pt idx="4">
                  <c:v>-15.665798288688961</c:v>
                </c:pt>
                <c:pt idx="5">
                  <c:v>-25.101390416893537</c:v>
                </c:pt>
                <c:pt idx="6">
                  <c:v>4.2989425344384813</c:v>
                </c:pt>
                <c:pt idx="7">
                  <c:v>-10.511318582660635</c:v>
                </c:pt>
                <c:pt idx="8">
                  <c:v>27.163644290208936</c:v>
                </c:pt>
                <c:pt idx="9">
                  <c:v>137.56478511197508</c:v>
                </c:pt>
                <c:pt idx="10">
                  <c:v>285.84425326700068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4C-4847-8761-26F8E28EE3A1}"/>
            </c:ext>
          </c:extLst>
        </c:ser>
        <c:ser>
          <c:idx val="1"/>
          <c:order val="1"/>
          <c:tx>
            <c:strRef>
              <c:f>'Equidade - Serv'!$W$21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Serv'!$W$22:$W$32</c:f>
              <c:numCache>
                <c:formatCode>#,##0</c:formatCode>
                <c:ptCount val="11"/>
                <c:pt idx="0">
                  <c:v>-205.30529827936851</c:v>
                </c:pt>
                <c:pt idx="1">
                  <c:v>-101.82179383444287</c:v>
                </c:pt>
                <c:pt idx="2">
                  <c:v>-82.327854443687897</c:v>
                </c:pt>
                <c:pt idx="3">
                  <c:v>-59.803525983169834</c:v>
                </c:pt>
                <c:pt idx="4">
                  <c:v>-21.106632244036518</c:v>
                </c:pt>
                <c:pt idx="5">
                  <c:v>-43.734917710639252</c:v>
                </c:pt>
                <c:pt idx="6">
                  <c:v>9.5043739881106717</c:v>
                </c:pt>
                <c:pt idx="7">
                  <c:v>-7.4237175417867434</c:v>
                </c:pt>
                <c:pt idx="8">
                  <c:v>42.636329377709387</c:v>
                </c:pt>
                <c:pt idx="9">
                  <c:v>158.88259726925253</c:v>
                </c:pt>
                <c:pt idx="10">
                  <c:v>310.50043940205865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4C-4847-8761-26F8E28EE3A1}"/>
            </c:ext>
          </c:extLst>
        </c:ser>
        <c:ser>
          <c:idx val="2"/>
          <c:order val="2"/>
          <c:tx>
            <c:strRef>
              <c:f>'Equidade - Serv'!$X$21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Serv'!$W$22:$W$32</c:f>
              <c:numCache>
                <c:formatCode>#,##0</c:formatCode>
                <c:ptCount val="11"/>
                <c:pt idx="0">
                  <c:v>-205.30529827936851</c:v>
                </c:pt>
                <c:pt idx="1">
                  <c:v>-101.82179383444287</c:v>
                </c:pt>
                <c:pt idx="2">
                  <c:v>-82.327854443687897</c:v>
                </c:pt>
                <c:pt idx="3">
                  <c:v>-59.803525983169834</c:v>
                </c:pt>
                <c:pt idx="4">
                  <c:v>-21.106632244036518</c:v>
                </c:pt>
                <c:pt idx="5">
                  <c:v>-43.734917710639252</c:v>
                </c:pt>
                <c:pt idx="6">
                  <c:v>9.5043739881106717</c:v>
                </c:pt>
                <c:pt idx="7">
                  <c:v>-7.4237175417867434</c:v>
                </c:pt>
                <c:pt idx="8">
                  <c:v>42.636329377709387</c:v>
                </c:pt>
                <c:pt idx="9">
                  <c:v>158.88259726925253</c:v>
                </c:pt>
                <c:pt idx="10">
                  <c:v>310.50043940205865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4C-4847-8761-26F8E28EE3A1}"/>
            </c:ext>
          </c:extLst>
        </c:ser>
        <c:ser>
          <c:idx val="3"/>
          <c:order val="3"/>
          <c:tx>
            <c:strRef>
              <c:f>'Equidade - Serv'!$Y$21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Serv'!$Y$22:$Y$32</c:f>
              <c:numCache>
                <c:formatCode>#,##0</c:formatCode>
                <c:ptCount val="11"/>
                <c:pt idx="0">
                  <c:v>-227.61485438613124</c:v>
                </c:pt>
                <c:pt idx="1">
                  <c:v>-170.2274545736359</c:v>
                </c:pt>
                <c:pt idx="2">
                  <c:v>-124.17668314517721</c:v>
                </c:pt>
                <c:pt idx="3">
                  <c:v>-121.29570995819267</c:v>
                </c:pt>
                <c:pt idx="4">
                  <c:v>-21.66661603232842</c:v>
                </c:pt>
                <c:pt idx="5">
                  <c:v>-0.34407692868421691</c:v>
                </c:pt>
                <c:pt idx="6">
                  <c:v>3.0919096841627152</c:v>
                </c:pt>
                <c:pt idx="7">
                  <c:v>8.6934036351251507</c:v>
                </c:pt>
                <c:pt idx="8">
                  <c:v>89.512180872426597</c:v>
                </c:pt>
                <c:pt idx="9">
                  <c:v>255.13794038091191</c:v>
                </c:pt>
                <c:pt idx="10">
                  <c:v>308.88996045152214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4C-4847-8761-26F8E28EE3A1}"/>
            </c:ext>
          </c:extLst>
        </c:ser>
        <c:ser>
          <c:idx val="4"/>
          <c:order val="4"/>
          <c:tx>
            <c:strRef>
              <c:f>'Equidade - Serv'!$Z$21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Serv'!$Z$22:$Z$32</c:f>
              <c:numCache>
                <c:formatCode>#,##0</c:formatCode>
                <c:ptCount val="11"/>
                <c:pt idx="0">
                  <c:v>-242.84054800469966</c:v>
                </c:pt>
                <c:pt idx="1">
                  <c:v>-183.33527954802571</c:v>
                </c:pt>
                <c:pt idx="2">
                  <c:v>-143.66920617255403</c:v>
                </c:pt>
                <c:pt idx="3">
                  <c:v>-134.87758370451866</c:v>
                </c:pt>
                <c:pt idx="4">
                  <c:v>-44.383708183472777</c:v>
                </c:pt>
                <c:pt idx="5">
                  <c:v>-10.932924692196252</c:v>
                </c:pt>
                <c:pt idx="6">
                  <c:v>11.095100478826112</c:v>
                </c:pt>
                <c:pt idx="7">
                  <c:v>-4.5883500253230523</c:v>
                </c:pt>
                <c:pt idx="8">
                  <c:v>145.39334660412544</c:v>
                </c:pt>
                <c:pt idx="9">
                  <c:v>303.27058560485239</c:v>
                </c:pt>
                <c:pt idx="10">
                  <c:v>304.86856764298579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4C-4847-8761-26F8E28EE3A1}"/>
            </c:ext>
          </c:extLst>
        </c:ser>
        <c:ser>
          <c:idx val="5"/>
          <c:order val="5"/>
          <c:tx>
            <c:strRef>
              <c:f>'Equidade - Serv'!$AA$21</c:f>
              <c:strCache>
                <c:ptCount val="1"/>
                <c:pt idx="0">
                  <c:v>2021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  <c:extLst xmlns:c15="http://schemas.microsoft.com/office/drawing/2012/chart"/>
            </c:strRef>
          </c:cat>
          <c:val>
            <c:numRef>
              <c:f>'Equidade - Serv'!$AA$22:$AA$32</c:f>
              <c:numCache>
                <c:formatCode>#,##0</c:formatCode>
                <c:ptCount val="11"/>
                <c:pt idx="0">
                  <c:v>-246.22288478734282</c:v>
                </c:pt>
                <c:pt idx="1">
                  <c:v>-183.90519824245121</c:v>
                </c:pt>
                <c:pt idx="2">
                  <c:v>-120.32461664502057</c:v>
                </c:pt>
                <c:pt idx="3">
                  <c:v>-139.68665035410845</c:v>
                </c:pt>
                <c:pt idx="4">
                  <c:v>-47.485246603317137</c:v>
                </c:pt>
                <c:pt idx="5">
                  <c:v>-3.9771205864834656</c:v>
                </c:pt>
                <c:pt idx="6">
                  <c:v>53.297957884968469</c:v>
                </c:pt>
                <c:pt idx="7">
                  <c:v>66.81563026403262</c:v>
                </c:pt>
                <c:pt idx="8">
                  <c:v>150.18599467616752</c:v>
                </c:pt>
                <c:pt idx="9">
                  <c:v>351.21471305754403</c:v>
                </c:pt>
                <c:pt idx="10">
                  <c:v>120.08742133601095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714C-4847-8761-26F8E28EE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3001040"/>
        <c:axId val="2063003120"/>
        <c:extLst/>
      </c:barChart>
      <c:catAx>
        <c:axId val="2063001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063003120"/>
        <c:crosses val="autoZero"/>
        <c:auto val="1"/>
        <c:lblAlgn val="ctr"/>
        <c:lblOffset val="100"/>
        <c:noMultiLvlLbl val="0"/>
      </c:catAx>
      <c:valAx>
        <c:axId val="2063003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06300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BF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strRef>
          <c:f>'Equidade - Serv'!$U$18</c:f>
          <c:strCache>
            <c:ptCount val="1"/>
            <c:pt idx="0">
              <c:v>Dotação media em Recursos Humanos per capita por provincia em diferença da média nacional
x Grandes Rúbricas</c:v>
            </c:pt>
          </c:strCache>
        </c:strRef>
      </c:tx>
      <c:layout>
        <c:manualLayout>
          <c:xMode val="edge"/>
          <c:yMode val="edge"/>
          <c:x val="0.13636019762235602"/>
          <c:y val="1.32890388624164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title>
    <c:autoTitleDeleted val="0"/>
    <c:plotArea>
      <c:layout>
        <c:manualLayout>
          <c:layoutTarget val="inner"/>
          <c:xMode val="edge"/>
          <c:yMode val="edge"/>
          <c:x val="4.7101667438628987E-2"/>
          <c:y val="0.17672782356760466"/>
          <c:w val="0.90917284236529261"/>
          <c:h val="0.7152723697494147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'Equidade - Serv'!$V$21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Serv'!$V$22:$V$32</c:f>
              <c:numCache>
                <c:formatCode>#,##0</c:formatCode>
                <c:ptCount val="11"/>
                <c:pt idx="0">
                  <c:v>-130.84307461881602</c:v>
                </c:pt>
                <c:pt idx="1">
                  <c:v>-62.260025587291977</c:v>
                </c:pt>
                <c:pt idx="2">
                  <c:v>-86.821885816664121</c:v>
                </c:pt>
                <c:pt idx="3">
                  <c:v>-43.487934181309356</c:v>
                </c:pt>
                <c:pt idx="4">
                  <c:v>-10.153231753200487</c:v>
                </c:pt>
                <c:pt idx="5">
                  <c:v>8.7116441606833632</c:v>
                </c:pt>
                <c:pt idx="6">
                  <c:v>24.183930468756557</c:v>
                </c:pt>
                <c:pt idx="7">
                  <c:v>-0.17341018980465606</c:v>
                </c:pt>
                <c:pt idx="8">
                  <c:v>44.909557209450043</c:v>
                </c:pt>
                <c:pt idx="9">
                  <c:v>109.73759611165059</c:v>
                </c:pt>
                <c:pt idx="10">
                  <c:v>146.19683419654609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97-4689-AAA1-AEEB949063E2}"/>
            </c:ext>
          </c:extLst>
        </c:ser>
        <c:ser>
          <c:idx val="1"/>
          <c:order val="1"/>
          <c:tx>
            <c:strRef>
              <c:f>'Equidade - Serv'!$W$21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Serv'!$W$22:$W$32</c:f>
              <c:numCache>
                <c:formatCode>#,##0</c:formatCode>
                <c:ptCount val="11"/>
                <c:pt idx="0">
                  <c:v>-153.60047477443777</c:v>
                </c:pt>
                <c:pt idx="1">
                  <c:v>-87.702785180075921</c:v>
                </c:pt>
                <c:pt idx="2">
                  <c:v>-110.62608025697492</c:v>
                </c:pt>
                <c:pt idx="3">
                  <c:v>-31.433036962427423</c:v>
                </c:pt>
                <c:pt idx="4">
                  <c:v>-17.910464537352482</c:v>
                </c:pt>
                <c:pt idx="5">
                  <c:v>-21.257927134012078</c:v>
                </c:pt>
                <c:pt idx="6">
                  <c:v>33.588703587284954</c:v>
                </c:pt>
                <c:pt idx="7">
                  <c:v>-1.7837763357924814</c:v>
                </c:pt>
                <c:pt idx="8">
                  <c:v>50.707289535939424</c:v>
                </c:pt>
                <c:pt idx="9">
                  <c:v>114.46799122396573</c:v>
                </c:pt>
                <c:pt idx="10">
                  <c:v>225.55056083388268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97-4689-AAA1-AEEB949063E2}"/>
            </c:ext>
          </c:extLst>
        </c:ser>
        <c:ser>
          <c:idx val="2"/>
          <c:order val="2"/>
          <c:tx>
            <c:strRef>
              <c:f>'Equidade - Serv'!$X$21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Serv'!$W$22:$W$32</c:f>
              <c:numCache>
                <c:formatCode>#,##0</c:formatCode>
                <c:ptCount val="11"/>
                <c:pt idx="0">
                  <c:v>-153.60047477443777</c:v>
                </c:pt>
                <c:pt idx="1">
                  <c:v>-87.702785180075921</c:v>
                </c:pt>
                <c:pt idx="2">
                  <c:v>-110.62608025697492</c:v>
                </c:pt>
                <c:pt idx="3">
                  <c:v>-31.433036962427423</c:v>
                </c:pt>
                <c:pt idx="4">
                  <c:v>-17.910464537352482</c:v>
                </c:pt>
                <c:pt idx="5">
                  <c:v>-21.257927134012078</c:v>
                </c:pt>
                <c:pt idx="6">
                  <c:v>33.588703587284954</c:v>
                </c:pt>
                <c:pt idx="7">
                  <c:v>-1.7837763357924814</c:v>
                </c:pt>
                <c:pt idx="8">
                  <c:v>50.707289535939424</c:v>
                </c:pt>
                <c:pt idx="9">
                  <c:v>114.46799122396573</c:v>
                </c:pt>
                <c:pt idx="10">
                  <c:v>225.55056083388268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97-4689-AAA1-AEEB949063E2}"/>
            </c:ext>
          </c:extLst>
        </c:ser>
        <c:ser>
          <c:idx val="3"/>
          <c:order val="3"/>
          <c:tx>
            <c:strRef>
              <c:f>'Equidade - Serv'!$Y$21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Serv'!$Y$22:$Y$32</c:f>
              <c:numCache>
                <c:formatCode>#,##0</c:formatCode>
                <c:ptCount val="11"/>
                <c:pt idx="0">
                  <c:v>-177.06919763411119</c:v>
                </c:pt>
                <c:pt idx="1">
                  <c:v>-151.64312596906001</c:v>
                </c:pt>
                <c:pt idx="2">
                  <c:v>-109.61263797150764</c:v>
                </c:pt>
                <c:pt idx="3">
                  <c:v>-93.251080340261353</c:v>
                </c:pt>
                <c:pt idx="4">
                  <c:v>-3.981780266756914</c:v>
                </c:pt>
                <c:pt idx="5">
                  <c:v>4.5322017863985593</c:v>
                </c:pt>
                <c:pt idx="6">
                  <c:v>31.282637982904532</c:v>
                </c:pt>
                <c:pt idx="7">
                  <c:v>26.6516883219482</c:v>
                </c:pt>
                <c:pt idx="8">
                  <c:v>86.766137391861321</c:v>
                </c:pt>
                <c:pt idx="9">
                  <c:v>183.52927067252739</c:v>
                </c:pt>
                <c:pt idx="10">
                  <c:v>202.7958860260573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97-4689-AAA1-AEEB949063E2}"/>
            </c:ext>
          </c:extLst>
        </c:ser>
        <c:ser>
          <c:idx val="4"/>
          <c:order val="4"/>
          <c:tx>
            <c:strRef>
              <c:f>'Equidade - Serv'!$Z$21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</c:strRef>
          </c:cat>
          <c:val>
            <c:numRef>
              <c:f>'Equidade - Serv'!$Z$22:$Z$32</c:f>
              <c:numCache>
                <c:formatCode>#,##0</c:formatCode>
                <c:ptCount val="11"/>
                <c:pt idx="0">
                  <c:v>-205.4459243253072</c:v>
                </c:pt>
                <c:pt idx="1">
                  <c:v>-167.37097582633515</c:v>
                </c:pt>
                <c:pt idx="2">
                  <c:v>-122.66710288986889</c:v>
                </c:pt>
                <c:pt idx="3">
                  <c:v>-108.51917243525486</c:v>
                </c:pt>
                <c:pt idx="4">
                  <c:v>-4.4172768544506766</c:v>
                </c:pt>
                <c:pt idx="5">
                  <c:v>7.618955845356993</c:v>
                </c:pt>
                <c:pt idx="6">
                  <c:v>37.686262931437113</c:v>
                </c:pt>
                <c:pt idx="7">
                  <c:v>20.535259493833109</c:v>
                </c:pt>
                <c:pt idx="8">
                  <c:v>101.42572400560414</c:v>
                </c:pt>
                <c:pt idx="9">
                  <c:v>220.82690156429567</c:v>
                </c:pt>
                <c:pt idx="10">
                  <c:v>220.32734849069016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97-4689-AAA1-AEEB949063E2}"/>
            </c:ext>
          </c:extLst>
        </c:ser>
        <c:ser>
          <c:idx val="5"/>
          <c:order val="5"/>
          <c:tx>
            <c:strRef>
              <c:f>'Equidade - Serv'!$AA$21</c:f>
              <c:strCache>
                <c:ptCount val="1"/>
                <c:pt idx="0">
                  <c:v>2021</c:v>
                </c:pt>
              </c:strCache>
              <c:extLst xmlns:c15="http://schemas.microsoft.com/office/drawing/2012/chart"/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'Equidade - Serv'!$U$22:$U$32</c:f>
              <c:strCache>
                <c:ptCount val="11"/>
                <c:pt idx="0">
                  <c:v>Nampula</c:v>
                </c:pt>
                <c:pt idx="1">
                  <c:v>Zambezia</c:v>
                </c:pt>
                <c:pt idx="2">
                  <c:v>Tete</c:v>
                </c:pt>
                <c:pt idx="3">
                  <c:v>Maputo</c:v>
                </c:pt>
                <c:pt idx="4">
                  <c:v>Cabo Delgado</c:v>
                </c:pt>
                <c:pt idx="5">
                  <c:v>Sofala</c:v>
                </c:pt>
                <c:pt idx="6">
                  <c:v>Niassa</c:v>
                </c:pt>
                <c:pt idx="7">
                  <c:v>Manica</c:v>
                </c:pt>
                <c:pt idx="8">
                  <c:v>Gaza</c:v>
                </c:pt>
                <c:pt idx="9">
                  <c:v>Inhambane</c:v>
                </c:pt>
                <c:pt idx="10">
                  <c:v>Maputo</c:v>
                </c:pt>
              </c:strCache>
              <c:extLst xmlns:c15="http://schemas.microsoft.com/office/drawing/2012/chart"/>
            </c:strRef>
          </c:cat>
          <c:val>
            <c:numRef>
              <c:f>'Equidade - Serv'!$AA$22:$AA$32</c:f>
              <c:numCache>
                <c:formatCode>#,##0</c:formatCode>
                <c:ptCount val="11"/>
                <c:pt idx="0">
                  <c:v>-209.39082822221025</c:v>
                </c:pt>
                <c:pt idx="1">
                  <c:v>-166.79035284766536</c:v>
                </c:pt>
                <c:pt idx="2">
                  <c:v>-118.36245272388419</c:v>
                </c:pt>
                <c:pt idx="3">
                  <c:v>-100.96352249753221</c:v>
                </c:pt>
                <c:pt idx="4">
                  <c:v>-29.682732690446642</c:v>
                </c:pt>
                <c:pt idx="5">
                  <c:v>2.5059090756327578</c:v>
                </c:pt>
                <c:pt idx="6">
                  <c:v>59.669004253716366</c:v>
                </c:pt>
                <c:pt idx="7">
                  <c:v>69.871778048719648</c:v>
                </c:pt>
                <c:pt idx="8">
                  <c:v>133.15050078208606</c:v>
                </c:pt>
                <c:pt idx="9">
                  <c:v>292.30674190710283</c:v>
                </c:pt>
                <c:pt idx="10">
                  <c:v>67.685954914480362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D897-4689-AAA1-AEEB949063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3001040"/>
        <c:axId val="2063003120"/>
        <c:extLst/>
      </c:barChart>
      <c:catAx>
        <c:axId val="2063001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063003120"/>
        <c:crosses val="autoZero"/>
        <c:auto val="1"/>
        <c:lblAlgn val="ctr"/>
        <c:lblOffset val="100"/>
        <c:noMultiLvlLbl val="0"/>
      </c:catAx>
      <c:valAx>
        <c:axId val="20630031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BF"/>
          </a:p>
        </c:txPr>
        <c:crossAx val="206300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BF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BF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entityId">
        <cx:lvl ptCount="11">
          <cx:pt idx="0">9673655</cx:pt>
          <cx:pt idx="1">10107381</cx:pt>
          <cx:pt idx="2">9666296</cx:pt>
          <cx:pt idx="3">161622455</cx:pt>
          <cx:pt idx="4">161622459</cx:pt>
          <cx:pt idx="5">9667090</cx:pt>
          <cx:pt idx="6">161622453</cx:pt>
          <cx:pt idx="7">161622456</cx:pt>
          <cx:pt idx="8">161622458</cx:pt>
          <cx:pt idx="9">161622457</cx:pt>
          <cx:pt idx="10">8182639636053491713</cx:pt>
        </cx:lvl>
      </cx:strDim>
      <cx:strDim type="cat">
        <cx:f>'Equidade - Serv'!$U$22:$U$32</cx:f>
        <cx:nf>'Equidade - Serv'!$U$21</cx:nf>
        <cx:lvl ptCount="11" name="Dif. Despesa per capita da media">
          <cx:pt idx="0">Nampula</cx:pt>
          <cx:pt idx="1">Zambezia</cx:pt>
          <cx:pt idx="2">Tete</cx:pt>
          <cx:pt idx="3">Maputo</cx:pt>
          <cx:pt idx="4">Cabo Delgado</cx:pt>
          <cx:pt idx="5">Sofala</cx:pt>
          <cx:pt idx="6">Niassa</cx:pt>
          <cx:pt idx="7">Manica</cx:pt>
          <cx:pt idx="8">Gaza</cx:pt>
          <cx:pt idx="9">Inhambane</cx:pt>
          <cx:pt idx="10">Maputo</cx:pt>
        </cx:lvl>
      </cx:strDim>
      <cx:numDim type="colorVal">
        <cx:f>'Equidade - Serv'!$AA$22:$AA$32</cx:f>
        <cx:nf>'Equidade - Serv'!$AA$21</cx:nf>
        <cx:lvl ptCount="11" formatCode="#.##0" name="2021">
          <cx:pt idx="0">-209.39082822221025</cx:pt>
          <cx:pt idx="1">-166.79035284766536</cx:pt>
          <cx:pt idx="2">-118.36245272388419</cx:pt>
          <cx:pt idx="3">-100.96352249753221</cx:pt>
          <cx:pt idx="4">-29.682732690446642</cx:pt>
          <cx:pt idx="5">2.5059090756327578</cx:pt>
          <cx:pt idx="6">59.669004253716366</cx:pt>
          <cx:pt idx="7">69.871778048719648</cx:pt>
          <cx:pt idx="8">133.15050078208606</cx:pt>
          <cx:pt idx="9">292.30674190710283</cx:pt>
          <cx:pt idx="10">67.685954914480362</cx:pt>
        </cx:lvl>
      </cx:numDim>
    </cx:data>
  </cx:chartData>
  <cx:chart>
    <cx:plotArea>
      <cx:plotAreaRegion>
        <cx:series layoutId="regionMap" uniqueId="{AABD8BB4-9458-47E5-B10E-75B27858571F}">
          <cx:dataId val="0"/>
          <cx:layoutPr>
            <cx:geography cultureLanguage="en-US" cultureRegion="MZ" attribution="Powered by Bing">
              <cx:geoCache provider="{E9337A44-BEBE-4D9F-B70C-5C5E7DAFC167}">
                <cx:binary>7HpZk544uuZfqajrkUsrkjq6zgXwrbkvzrR9Q6TTWSwSAoQQy68/r7ur3Pbp7jpzIuZmYiac4Qg+
QAjxLs+iv74uf3m1by/+p6W1bvzL6/Lrz1UI/V9++WV8rd7al/FdW7/6bux+C+9eu/aX7rff6te3
X774l7l25S8UE/7La/Xiw9vy83/8FUYr37r8JbzsXKjDeje9+fX+bZxsGP/07L85+dPb34Z5XPu3
X3+23euLhUF//v3X05dff1ZE0YTphCVYMK6JJOznn375frTfL75+aWGIq5d+Ct1/O8Dbyxh+/ZnR
d0JrpjDXjCQcJ/Tnn+a3P84ITJTWkmjKFFU//+Q6H6pff0ZUvNOCEfhdSi04wXDX2E3fzilOGcac
CMw0Tr6t2W1n17Jz31bp9+Of3NTedrUL468/EwpD9X+/7tu7c5iX4kJLToiCafSvL/fwYb5e/r9s
PZttrEKRIpphfCiW3TbkZZXpmJlp35CclLukPXByiNVuqXbM7vttH3hWJbutzSZ6ZRhKxy0lRVq2
6VCmtklRl05LHsc7WeUkpuw54rT81L43F/ylrT4gynI67sW9Fn7nirSyfUb0yVzEZtkrJ7NKF/Nx
Nja1K9mXroh7Kz9O+ClW9gpH/eia55amjFwZ5E6jvWxUjsyRLnOfteLggsia0mbct7l0c5cNdZUP
hqSIFOcuigfxYW2uhfhiinqHDgO/5KfIblqbLT6lF2uVFW8cZ2i8WYJKp3HO8HqvqfnkSf/BxWOy
ptOTeaJ2x8dUutQ36XpfmdTOO9nt9cew5BV5z/vU9rvE7fG082en044f0HScQwlLVabzVKZbvHM8
b1D6t3j85e+Z8cNXfu361ddl9XtqfDv8j8euhb+/fr3nHz9+za1/HF39kZR/etXhrfsa9+N/veiH
kSHkfp/d17z94eCfkvj7xPrfPflDDr98aWuX12Pw9Wv4Pg9JQhJKuZB/lr4nV720n1/c27+58/e8
Fe8SSC5IL/G1NHDFv+Ute0cSTAjmkiWMKgIJ9S1vMeQtp5CWTCQa/tPf5S1/pxJGFIa7BcwyIf+T
vIXH/5C1TEO+EgYVhRCpEgqv/H3WlibQgRgs0gnb5b5ThdkRFXj790j6IZC+Lw/JPz1GyEQJqmAF
qISH/fiYden56upKplXXsYyz6HYIkSbvKqRTI/u7777Ev6hG9Ot43xcjpoVUSmGsYOkJIV/n810x
YhW1lWabTFs/zqe2TYomjWqYhqwqxtVmcp5J5mteHKuBm2dfJVFlePHTg7OTLVNJebAp4ZH7jC4F
em16VX8ORugkdcPGXTbikjXpxrW7qpcEXc7bUi3/zaoR/E+vkdBEKyYpIxg++n9Ztk5Wkx4qCa+B
bWVPk1i7E69weFplpPt5K+IuEaQJaTk4dmVMOd5OtnU3f76a4p9nwTCR0NCUlFywr+e/X8yV24kV
WqZjM8S8YC5kHjf4ymwtuf3zRzEBLfKHL6ekhnAniZICCwFB+ePDihC6vvNVmdVk2JImrfEwhQ+D
Muv0mywmlVSpwOsQ02RQdr/2oxp30eq5TIOedH0fzNj5PvVdcOW+EL6ymakwZrs4j+qzbr040C7I
JV2Wur7wK5m3c6mR8Fm36HXf9piezVKsazqqMpiddarGh2ERizuwEok12xoki8NAYPpn1ii+XKDK
yyTzS0nf1FQuN8NEW7NfcbfQ+1GPvsm0jUWXejnIJC3k2puMdG3/WvsV6rmYI3XHKpTEQw+xyXD2
9YqWY7NVXOci4cOyC720OkV22ua8hzi+0N7wS8fGcEILRXWa1GV/pnXwu6ESKqQhrO5+bCEcMgdz
vfJ2ireMISV3hSKM7pPCxLNgOBzLGfnrxLh+gi4cdJ+yCg96X868e+0KU9rU1/X6RXnWo6yprVZp
XIpw0TGnXO5FScobFMo25oTxbd17eNsmx9TZh6mO0NErUa2Hvui3Y0Eo2U9da9KKqPbQWDHfsrp0
vzk/TxdVJbvPEIfdDZkc92k98eIgZSXmvHNr9SyrwHON6uXQiNA8e1PbA0IL4hlq3fDRtmb+gFY5
fWGh7G/Dgqs5WxeKp3Srk67JfTczkwajpivZx6rJbMc7ko4lPom1uq7GfnmMtSTlnlX9RjPL5zWm
fpEUgq4wskobP2qRAhgrTOrsGl9HicmS6q1aDklXTu+nGkWUmoHBLQQr0aRm5ePtSghfM5G05KiT
gj92Qwjvi7U0h2md5mvvNXnpBssfCh9qnk2lwq+19rhKrSKAgKqkYq/KyLpPE2VRmeJ+KccUUJq+
LvCojkuYizcU+ngiI+pFJn3nX1bbIZ0FlIzlbttq+aTFtt4JjedcD3Y+I1X6jwXj/ePc9cVVLbkj
KYFl+21YjDkORS1MSkXfnZmYC58612ufTqtrXTo3MxvSVnt6amdHTkUw7SFhbR32wcTE74RVcdgz
pVb8VlkPn1MWQR5ks5IqCyWNqS23oUgnAE8n1ZPqso3DcL2hVj7ypWmfvGrmXa3QdE0F8ldTb5L3
YlvGR1M2/CbaSS8plzTsG9w7ktlR6rwRsf3IbdBVSlu7nXht6eWG+XKzRTTvadyWc+RjBuW9PHa0
Cce6Q2iPiiUeWJxUm49YJVNazUXIGl6K2waJ8cEVWOyqmpcPo62TO7cm44GXW1Wn1VCpT0rBQCR+
TQCbRJq3S2je+6KvVghh0n6uS9neTUmdXA5LAjVmdP3NUrRr3AW9LV/sEufrmdf9oWwpvhalLR6W
3g5HrcvF5G05drkpHN3148hyO0v0sakseVwY45+3YnU3zsT5ok6K/nJkBU0XUsgshkZelViq67lo
xrdpWdzRBTncdv1WXzSm766J67b7ecYJfCw/hJS023AuRbm9rZxV8MxpzFs6lieIbJp3qBpPddjs
PY1jldm+LG6KtqzPSvp6HyDEc8KtzGZaeEiG2GRJPaBMrHjZ16gaDt2yrGfaV8XF1Gj9kXhkH4qx
ZSwdcFneCgo4faoHvxsDac+oKNuHZKncTpex/rSqkQ7p6Ed33JKlzBcz6BtPKFToZQ77MjHsba6W
cqe6fnhizqmTHsRapn2n2le3Wp9VRIYdmh3dG4kLSGakipOIthwzpEV4ipH0x6pfYz46U90lywRX
zp3JMCn88xYnPacGK3vjxrnL57ocz4sT4Uap3kGfWLpzzRW5XYoSimdU1QlXNQQfmi473m5nkdRm
yIiv+sxq0ryGhJaPjeurnTQ8AMpvh5nE3ajx0gIRWDjEqSwxuUDKxc+qm3uWimUqjjOf/HVd+O3Y
rPPcQ3m1y5AVvliuyUb9ObIY8RUywlQvAvFhfCNuQH434RZdtKrrxrOZeoV3f+vd/6fZwv9FPEAn
SUI1YMd/T+If38IPBODbLd/gP+MAmQD5U8aY/g7+43cUwL8A6PF3jA+P+QP+E/ZOayWw5lhizv5G
RP6g7US+SzSQek2AaUvMgDb8QYR+B8Z/RtsFASbxA94CwYBIIWiCJcgX6ivT+B7cCaTWpJDNlk4F
ZhkqVH/Z9x7tJpA6DmONpyqXdVtfbGugt6hp1TMwlvG0uDK2OXJ+vCvavr2tazLuuknap9Jp9Kl1
UL6GsW3zjuoSIA4A8M+lLOtj19ZNl4mhRBmKxXQaG4Nz3Sl8KLV0u44WW94Ma7XTzeJzqzoHekFi
TErG2uwMXaqHbWA479YGXTBhihPzrd8LMbLToIRBlzWpSpcZO+KPzgQg1GjjuxGZOe7qJHQf/Yj9
RZtYuSsl4p/HgXVFpmsdnqlqyJlX5bQHLNbUqQ1sV5Jxut3mpDhLvw5nurTdDfIt34l24KlifLme
MMEmLfvgb1E5iufVtBjEDyE+YI349Qyj7m3Dpg+qnJKMlHLYr1YmW8piQqYUD3QUebsx4nZ1k/Qf
/YB5ktakGM8zG7fTPDDCMsG9eSusxVDmaJ9PWE0aAAyiXUqYmg56SqCQqsXdNIMcPkH7a86isure
tggPaZTCX6Das6OwE3oysnRdWutkfgpiljvTlu4uwirezYWq22wIZfkEi013SpH+QmHG3xos4msR
sHoekdAPSFX19Tz7+dTU3FyJFop8vgjiLkRZe3MFEAffhraZMl8Z/WjXDXCd3KY9hvq575Wrr2zZ
4nMxFfXdgkZyOdpJ5kBY5zvm5uEt8ALA41Tj4rzVi7jpvZcyG2D+X1d3A5FlxS9unuIbkqH7VGlf
5TXtk4tQC9tdVFEll6Zvm/cBEO+HAS+1SysNDcsGt+1ZJFSlsFZxH5EPV5Fu2804NHUGxLw/0DYx
x1rouU0LQMk0xUVoQxZwW19jjzDO+lbXRTrOor0ALlgcYtNZmTpa0uPcNetl0rBuB3eZAwceuQMo
Ul0Q4ulxGvA8ZXKJ64UuaP9MCkBRoF2N5VXjhrBfvxLbtGlC/+BmbfSOjhzfES+K31Yt1jND2/ZM
Vo7K3NlmPKqxH/fRLuNVZ30ZT4Ncto9xlEilc6JjKoL2+y1R6o6sNF4OVTGcZrrI02p4AYB+/LRV
OOGZ44g9hdbjzwMq1vdmKQM6JUUh3g/touJ1cI069AkBXQ9I9HgCCr5kjMn+sp3tIjK8Tep9P0l0
YGyj93qbIW3XuPAPQzGSZwd9+hlUF9+mKnTrG3Nj3OHeyqsmqTXw8xWpM3auvBeT2F60MnbLqFfh
XBRJ8azLYilSLSZ5Rxq77YL3A4iHE64O9WSogQjf0KOwA9rOzbqp64CxPfK2Hx+B5eHcASQ/YeTW
ixhnn5tkm7/gSjQ7x+l8kC0KWa+xV6kLq3wS89KV6eJV92jUCsBjXdmx9wOICaAEeiho8yFZYu1M
Kqo+Grtn7itIhybudHIe9WTa05TwVkGCx1boQwHIhj9HAO/4vozRYp9GMxdyZztv+t/s0o9RZ2vH
YvHUlVUs+nzB84CuhOIqfOgrt0D/F83wEmNT7d26oDYPpWPHpJvopUPdei7EzBk8zzR33g3tOQ4N
OQ29cNcyccAagFaa26DpeGdCIfcN7c3RDtg/U7a252KV7lBJXl0UCVCuaaLzB250nUe+6b2pBnHU
a1GexymQ7owGCZrj4BzZD9S664hcnQXSkMiyZgM1c+7jmiXztBi3a7wuM5t0+tSp7rZL3l/bXetd
ebeifv5kCKRuuvrZftaA837rF5m8b9phgDl0IbPTPB3MYjkAYEd2olb4mkcDcgseKWA34fgHbSuW
1VAnATh1wxezzehE2646a4KW5xJq7INgnmZsaaYdhHfzWRWY3gRl5TUyVbJPgGXGveMVOhbc+FzU
Fd7zpZ92/eItKNTG72VSIpaVNjTnQm/dhWsLlTkoK58Ns3ZfVab9OHq/PAY/F5cqiuRRMtVdqGbB
ZdqWyKe+J08Ya5uCbN9cMipAnthwk7vJ6U/TMNhcDZG9L7rOFinVwG7KRXa7xLRNvjR9ecNknA6u
gM5aGzRVacf8l0Z0/R5jwY9VM2y3ZBjH40oNvS8aU2WgNmwZGsAeuCk357Y27a2jOC820FqStG+A
AX1oo3B6t+qVqHydphoEhbGzKrVmQBM0cdcxqMROLtlQNeYQ+tovZ59Umhz7tcbvJ1rF5jB2qBih
X6l1O1MG8Xwnh23ZzjokodiRphlN2lA6PU+9J79hTNdb3rj2FTgtuaRFMzW5ZQweO5qCgwPUkxzp
Yr1KaDc8EoTwuFMrm9p0oxSdGMTAXTfUehdL0YGLoAH4d00JVaKetwpes+6gLBROsd0E+XzZt9uy
98kkL9fCs7OdyXQvKxQuRJE0NN9Mxe+2ls/3a1D8M8ii8cFPbdWloYqiSvFMmEtrHqjPFfXBZknS
oXa3YlfdTKjXdToL296HYY6Z8uJNevicoN8AiGD4obagB5zM6MKUQj+V826onf+At3W52tbRramJ
CzkW3cA/VyIql2mHxd0mUPEksKp8PtGFiXysOTt5vEx9lvSTveeVWdb9grahOfbIlUkORIY8t3Gt
H6lZIImgun+Z3byai3nwcs3oEACwNAtSdVroyhws592bqpx/8V1fXSd6a6vMF+MY0jo2wwNXILmB
JWObYzBD8QwrvZosFkifQS6Qa0pkCYSKBhbIPgDt+jQvg/0wAjLrMjnFEqeWYH+FkGKfDCLqhVUr
eCYthMSzXiJHadSzOChfFQ+RobhfdYg2XaEO3eBuW64o0wXKezOsj3Es5phywA7n/9cJzB9Gxp/6
kNf1yzi+/CsXA277ncaod1xpIsB4gMAkQEy+uRj8HZMS7EUmOU0ktPzvaAx5R4XS4AdKTDHwBdBy
v9EYASNSEMpAVOZJIrX8n9AY/tXk/JHGAFsCU+TrPzBVuPoqK3+nURdo6Svr2JwWo1AXlZHoNAG1
/tKxdvjiAak1R4c2Xe5Ewadk7zRzl26N+JZDnoQU/FZ3AvDEzlWNutNEhLgjywzFHpSDx3XZ1Jwl
JVgAmwvm3ocpXCFRNh/GUM8HEAFoSGlDp5gqPlh3ufW2gCba8VvNAHJksWLzDY1de4PGLR6VbYpL
6UTzWgGImdOF0Tp3olQqZ9K1H9EElTk1SYH6dMGrYmnhhFjuCINWQDuK71a28N0a3fjet8GdNi23
nJV2y/Vmxul6FtCyBOhkTTokAnxQTr09V6IrXptqrLrd6vhwIK6p32+9ih8orcwRK2KvBCD0JoU6
DXjOzwtfAaTY9iLIsHysYtuWWZyROs5xnX8DgBlitrk+mTNkGpcJXQ073bFSQIHrFgcYdi1ULopY
XOpi2ljK+7K2u0LrdkwXaadTG3T7ILcg3iNvivet6N2QuRC2MRvL1ZKM0KEC1hUNTs0yVYBhqlk8
Mey7FpSmYD6DEEJOsxJ2X8TKvx9oue3lUrbZSnwNjbOWOTC1mOqGJXeo+aodYRrDs1SjuFFd2e8s
McUNEKLkkvczf2q2tuC5BH91jwYzHpPEz5eLon1WoK2+lbZx+dcKeXRO6j3elnpP23UBeRdhewB1
brhyZOZARfx2gcUGqpGd2qjTLajo9u2qcJKyGjt7CuNQ1od+tB3oxIzFm54NwOrKFZps6jCA5bSu
hXsIHYL+GxgCvXQLq7/jo2iX3WDxemyLDUIIcs09inlt2/3AK3BDOobB50LGyodW1PxjMldbuk1N
HUFEE+StMjjMmeqS/soMC4Ze1tnwicgen1YBhwQY8G1pp37MqrkBQ973g39RBrN8UYu8BVFyAX9+
qdDN1CzmNBJLwA7hrkzLKElm3OY/zeWkL/xA+XUdZdNCB538gy+Q+FL0ktyMfU8MKMkLMvti7Yab
cU7G69my7UvoNN1bI8gHkYjkhrWj2bteKQE8OFTigL4C0VjzETRTjvJJ1OgM2Fd8HDlhDxYlugOg
tpSntSdkPs1t2bxtE69Asp5Fco9b7G+raYvPmzfDKx+dvifdAK6P9Hw8mjBXj5j56a7rTf9k5tFf
4AoSAWSHzZ3qauN1ti2i7bN+6PBncD3njz1sE5D7rbLD01gYX2cF+B6vUU70Q9IYsBxQjD7FnJun
NU6iymBi86kyU3xoXbOuGfYJt0cnjQFhYRbg76+tHvO6YeBIJqVccj9jfq9q08Rs7GexJ0kbbpNl
hSiI5XC7bqWGL7+Q6mNwFuYdZkzybcSbOhJedy5tC9gQkgfw30RGiwkdiGH1KaxrV+RhpeTNcFjy
CsnhjakZPTrL+/cbEBifb6hSN2urQJ8ZSrEkeaWQnHNOtKXpJobYpKExsGGjHQuIXhCA0XMJskKm
2z4edCm3Q7CwAWRbZ71zph1yPev5GWBA99mDkJSz4PRxiQ7vmO+g8JSVaepcjxTPu7Xd3CcL4nCd
VQZQaMr16vocXLHtod2U4TtLR7VfJVvOirgZlJDQ6C99RZ3IHTXrPk4u3gS6WgbwZ3DPlFpz9BbF
By31uqTlugWZ1TUbSOrndngADabFmavG5CFpXPlKapCiRT0vR/A9PdhIg+oy0y0dTSGM6V3L6LaP
ka2ftm12Nt06oV0WEjAg/RZAKShYgl6SwahdmGV7IMMy7Uo6g5nGYwnRYhp/16+zOozAcaEGDxRd
z4z2T6NqgB71xaIzE6z7gMre5hT3oCPPbXjykpv9UMEnAsm8PzQJBnWMjz34MFO/o5SwMzSRLY8V
VscO+Tkvp5aAXbronMe+2Xeygw0ujSiXQ03ICn6gRi4dqsS/XxscT7MZ5gswkYbD1kj4APMgdpqA
SwaUs96vzdwevLRJXiDkD7Hs1qzqtgja1RKPBNfDUeFNXjJUkt1SbtuFYHbd8QG4J1AQeUxKIe4F
6fvLCeylSxCCRvQRbDCkm/0wcw+xY8GGT6Rx4HsoV+yMFLbZL3QDgb4o3ER2I25KmpelZ+WZhgbR
OzUY00CYaDB1p8jAcYmgA3YZeFexOPCAvIAVUUC9CpAfHIjqUY1ZQgddWQjhgYads0nVX1jhNYR5
r1W9n7lZeDa3yQQtpxO+HFJpfLOcoD+t+mA1D8lj4kQnHsal3s7EjxHFbBHJiE8tKVDxCUlEwNZY
v5Y3vlS9TWEvUgNBYfuAyGsDykufDvXcdNeRdYy1aT3T7hkkKQwFtAV5BXSDgoCMBdJTDda/T7D/
sIgtnKxE7LKb+oVkC/iBXfb/4fHf9/n8qcJ/9eLq138Jj+G23+Exh815JJFYwy48jSn7Bzym71hC
Icookxj263CAwN9U/uQd7L5hGG6RQoDyDnf9AY8peQe/JGDFUhhVJ1j/j+Cx/ieVn3HCWQJbKiiV
NPk6je/hsSxDPdaxpymCJLgtfUL3tAHJD4ASeViYgQbuZa0voqM044m3R0YnVqeA7cxlZ6l8aZMO
v8TSiBd4kXDGxNX7wo61TYvY1lvaTVtx1ctKvQGipldr7LsXMfTojiVRPiEhHdA3rVCRVSyunxYx
U3CpZ05ObBriG9bYnNqlnK5boBnJDoE25dJ1RN0beKq+yCcF6lD46ouXfqtOpm/KOW0ASZNsxaO/
7pt+eT8MklvwbeX42zib8b2G/Oqyfh7n9aqjSZ/s677BzWVRlw10U1GsIoWNEUkB+khpr5tOrbc4
InHVbUw9QtMJF/O6xZuOUBfSEYxtcZgncLExHfGax62upmywhEaXBo6d3PEggkx737qrdSIDcGLH
yVWf6OYSzVV9AE8Eds8g+RXl4t4ocLB1vV4Hwmab9jpW94Woh0ceBlbnrW8OBrrTqe4BzhhQ9PKh
4zQjVsYLkG0SnLKigK0tsd2+DGWIHysNwiI0FNhzkk5JJy//k70zW44bx7r1q5wXYAcJYrwlmZlK
pSZblmX5huERnAeQIAk+/VlUddeR0m456tz+f1d09EWXDXEC9l77W0sKw/F5NwSZGKC8mKfcrQTD
HW67PKpXUbZRBaAIJ0ldBTizHKvfretijihdbBrhoArSQyd89FEO5eRQl94upJWfb3vQ3uV1ehiM
UnFmZI7DJBP7THdgGfWBCafJR9GTEBtRY8DWxH06g09BBQTFc2dy2SVDK4sHGWZ9XIJZ2duFZAfM
NKHsTTMALozhVwhnpVLlJw86CFqAtWMfGzV0BhSkkV0s0Qjs6t4DXMoqLK+6pnnwmzaI1dJWUJrn
MCjRyUwd3osJaCz6p4yTQzmR4VurVPPAw3WN0bOkaMtMsxdraxvUM65NNFm8xzoQYreEab9nYqke
06BJb7zM4b3v2Si/TP5kkmkp9G5sFnooNR6fi5Tqch71Fa9OAnLREWTu8NHi3L5BG93dSp02Sa3a
9lsOjfxQzI3Hd0Hadd96Z4LsNClKu584+hb/IELT1Lu6YkN2pZ0tw0g4maP5y3jl3vNVG5RcpefV
rIm0P1CdDCDCllOTq2WIUvSs/NTJrB6SJZuyIdIWxfFlXls14YDL8OKiBHBPywLGtNkko3kTj/pn
HUn1XVdcsGd9yWvSfI2brghQKHvqns5isOhx1sWPhZvIU7qJVYyNVRHnNKu/e4avl/6zrhVsEpfZ
xC71rHtVzxoYR4OdH2szd59lmhkcgHkCVOPRm7opQdNQJabDpkBaBpnKL0v7Xi0uVYl6lt48JmuV
OPQfP9JeSh1li8LFdF1V30+gvr65Tcjr0Fa8K/zehAldCUoPtFfv+rIIL8O8EldsGNi+9gYMRbxV
kB3VM17tHrWgiagnBi8yqCb5rtlERgHU7F3mL+HRm2SJZgbM0MYTUPJBQB+7xhAlSHIMYL6hlYOG
KYfSLxM8mvwKFdb4bZiMuxtz02kgNMY8Dq5PMZcb+vT7is+kiaguyd6X6JbAbY1f/bAM4oEWeNPA
oOjIoyjSWVhCm534EIqo1bw9zmxNT3o2eRZD4/Tj2mu9mPZ6vs1Gz2J/kY6c0qAwmwZAj2Ct9LWY
w+qIdlvtxrad49Wgy8BYp8P3T9rD2vVgP2quD0bV4khytNFN09SHsCYWAITGmNiswaGlYxdBp27x
YanYhKK8U3XVfu2pgyrf2HC8I9nCrhtmZWK0KGKaBsEY4aVb9wMPuu8bkPEByMj8sRpdfoHR3Xjo
vVwlkG+b65r0Ig5z21bRbFLsaktYHRpp/NuRe3VEMLx6xCQUk7wh9GM7jcuFXVpz13ltf2JNsfHR
xGuu+Fxnu2BsN/xNLolrdRhhJ/DH2NZMHHXYir1bodXXLINenBNckV0otl+1Vj9QXronkdHpYvIs
fcwbqqdk7mx6Cks+o4oe8e7lK1NPxRTKC0WoBjnCu5uhSy2LiNcP2HQF+WANmDqnpOuuWcONt58L
M+q4GGzwbqxDtsTEdtWNazDijfrVBvFYVuOyRw9NL0yeMi+CZDFfDJPwvnph1hy81VuDiJMZ3YOq
ZTBEfeHjYMFphE5m6cssSTN0cVGKreJD53Vm39FGPWnX8iFyLCgnsIFe9zHNhukHyfr5c+2YwMHA
u4Ff6AB7dxSqktyXZnDgt0oFFj8VFp+oDbF7Ur3PecdqPBpWv08bt4JrLIfsu9SlS6ybvD323+F2
zFL6zmoUsHvTFWMaL6OPv2/A4BnQkUmbaw/sMPZ1DmxKe9VO+D5gd8xE2hrPkMmHglSeh3ZNYkqX
hQVkoEBb/WPyC/FRc+uf6OzjB59zkPWYQQOWb3tRnEDmkEPWe/NuGVrxICe5gBMNNT/UUuR7i48L
gv40+49aq+JuaHn5VRXcPHaVl90VNWSlU9fz9RqzLWCQ0Kz9Zo7aZmyGA+Q6I3dlKOR3z/b0cggK
FoV6WXfY7fporHp6aFw4HbvVNTtqmJd4OOxPwgzkRjTTerRz0AFZQ9ciT34BpRRVjd/Qh0m5KovC
cdUJlxP9ljs3XoIjn4+Uo34aQpZGkE+qT9i4hou16IKTtt7g4jSo5K6zDTiJepTr3Tos5raHq+Qu
LAZGknzKgwMkuOChKWz7Q/mZjNMBGzZFOfY1Iz6Vie6W+bYlmJ/EqiyBTGRl6yLfX7uHthPNPSqJ
EC+adkGUt0XK8JbK/pNfV9Vlqn15s1aafmhaFj7peak+/28L8lcLgoL9v0NG8Zev7f9JflT6y/dX
fqH/yPv4w381ItT/lyCYHEoFSlEFsOP8rdOLf6mt/pcbxA0BP3yp0/v/ouCtAwVFnkKTFwC8/9OI
BBQuBeZTxRjBG0jlP+lDsPorkR5NkPAFmiBMPYOA+GddSFX7Qou2wq45N8XnOajdLVkacwdEANwq
yUFa/X2T/g07vTQdnHsbtuUCJjaKioUEnNXrpqfn47qoAh/sGJbfWiCY7bIOf0D0z+cOz2sIhouB
YwQwK0wcLxur2s258rpujpgHGTV2jeyj0BEwDinsDgWKXRJGRW2C235pgfW9fYW/uaESCD36xM1Z
EvhnV0hyV3vAw7FLlyJIlprcNY0jcdesOzWp4PD2apsj5fz5gTUQgOI4gRON4T15ebEbgZIa6ebI
oo5K8qAOYjtOGUsYUNlIekv+ns283OUOmDXmoeQuh+AMOxhuDo/8oir6vzSJ/+or+c0jlptJIKD4
D5rls5+ozUNgTKU/R2LsIee0iQKC8/ZVby/lSysJnjCWwD/wyUkBK8/ri87CphJ2CPAW4XSz4jGw
7YWRPkiUKYb29YfVfvdEJT5c2HuAGVH0/a9ucV+woS0WMkfTuB7bhu061Rm0fvZdmdM/+Ut+8/KC
3vp7sWf7yYuhGQNg5cYUl4ZG4ALsaoRDEjr/N5GH10F/s0zXb9/K3z0tSXzF8F+fBPTsaQk4OyRs
CzMalfZrWHmXI613by+x/RXnTwtNBCyNFB8krDOv7183K8gpEoVZW072vloKENx9WpiosxnTf3j7
frsYXj4Gy4rgv3wPhZLZQgo5R74Ti8Cgm1fHMrDyosoo+LS3r4w+izQvrw1fOsXeDqIKXjJc49m7
IcreOij6DrJIt4w7TL8UmnoQONc4fjGBhHjtd0nOSfowDnBpxGSsMJWnYw0Oayoq7uIO9BHsHMZZ
BwcGqOdomGry1fWFufXaskPptQb5kiidefg3ytLc69q5d0NAxHuoNwW6DNbKe4E6d++mMr9caJOe
GkUItIeZniZakTamuOc/WVGg9SdDmYHVmlQd8YL3PFp7UEC2tdlVwbU+iUXqOc5NwS+o0xrjIDLX
WwddizYKocPyOJ9zGey4drCfeGlg9jrVaRCv9TrpXab7qr4CnqB/wh8xPM2kn4HRcX2Z+2P7Ubdl
ukRN2PN73ypMVW1oizvYINZbF3bo0rLVH75SLdlXiwUweBlQwUQmnPtvBTYGFrVz0Mhd2KoQjlQg
cO+qoQDbLsH4exhGZsIcoQMHMiobNte7WWCgtB/CurwLMn+4pgU6FEnn+keBExvYHwnEew4iA4Ma
6Pi3aejNp2m01X3bZPWxVnLAFDkL2SHthbq0qF6rBHe/MZGXWpVYoew1yEUG1yeaHBCElXos1rW7
ydGfXrUYlLoDGtDgoQ/LIRlxtJ7UPHqXKN6zBENB6GUr2NXIDKlfRG1up5tmIvqdcjl56DLJPlnr
yk+Kt7yPHWXuAGZuStASs8c2BWCl1bQcuoIt90Vr85sSLpmjR7yxxjen6dUqB38v3MyOOVwKu2LC
2ryGiyeB7NjwSNi+hLWnrBxK7xpTJjRfksdwTxYwHs0gbjOArG3BwyHO00Lsa8q7w9r60ye3ZulT
kNcY2YoV9TgkR/hfc+efhL+sF7TP/B0L2/I08Ky5sh63ScFX4FI+IUlv1nBH0EclNi/JZeiU/gyh
CBBNYdMvLdHqbjb0oR0AiMHzVUTV0PefKtTRP8Oy4e8w88OshpMKgH2HwUDE0oxeT8XoJ2Hn9ceV
reicNCbzCQaiaDmCbsH3meaY34FKMOWAlhUjkFT1+khLBv7AliBmtZDTPS0nWsBGZLIx9kPJ06h1
GCnSrsp2a6YWjG6LMDviLGA3yrWZSJgP6E/UQXVofbc9s67AuzcNJymm0EYwUQWPq8QwBWLBam8B
mi53siwhJU1mjaAPAlXkfZD4w0rBnq7V5WJa7UVOZeG+qh3KCfBQF9ZV/NavRfc9z8c5mm0rdoEN
1V5OCzHxmm1TOMijF4vf0wBi4jJfcoYhiV944yHzK8WTptw4rJQU7YnBgLMmkHuWJ6oERsceX54w
2fCyW1aFGCHahREQS14xHXx8wDHpUD+ZacWgh8oUHRs8N2xW66fZ2O0TykzogbVSXotZdto1EHIH
QSKSDopEMPjwbIcbpU8kaOdEooKLzVRX6SWFXOFiXQwK3Lmjn3hpcxYrSDg/V/CdXwZ4MOo9Dyp9
zFpRXacrHECiXaoq6XPqTvWajp+UwzA5ml0KPxudWAUlbCRFmAz+AESZV7CQCqPWAZ6OYvxE2xXt
koM75sjw1Z9SuMiAo+VE31Wwa6Hph0fnQ+X1NYFU2nKM3N1kPua0R92YNrl8KsGFnHA0YJArKxJ8
heO2IrsR9O2XwnT2Mev65kul5/Bx0jYUCc6DEFrGmqLrBdZLvpUu5dlFo1l1k6VEfO5SaEAinZuT
AXcHp2s9XirYsNKIl4MHmGYtwIG0Y+Vd+cVIMxjz18C74GZNKd4XUssrHOoeZqUmvQZ7kGvoaiuZ
4nnoYH3zAhzTST8UCqAuuMWn2sqM7mfHsJtlfem8A5AJzHRnAI0XftFqEUNVSq8GILoPegyL96RS
6XvH9XD0n8fzdBTyvdtm9gqGw0c4e+lFiWf+vSAZrDDTNufvsAWNRxxuKWw4wBzicPW8x7mY5k9E
sPQy24iBpQu9QxW09ILZzh8ucj0H8OcPXrEvMXm8LWq6Pg0bhZBjfLzLW5o+aTr1X8fAFSwpVhQ5
CRXwV+LIyM19r3vM5/qNdZiDUp1gODCfPQsSQmQtoAhoaVDfSmCLSzHWt4ud668199pPNatwQlVA
c6Fz2aAdYroO02dYUNMT25gMSdgKx/JGaoyUI0SgJB34DbqmyBdA2/MEDyq/b555j+6Z/aDPHAhO
muaDx6twU9PHDMyOaJad2/AR7verijB6n0nUWNJ+MEAfGWiOjTsZh2lUsZ8OmJd3qfdErey3iIbS
h/+DBP5FyDVs0D72sBYG3DCTkfP4vETZBrzUG/oCiaq/VulYHSA14jvzK6/Zq16JfTcEy8VUpHXS
4LA/MOUpVEtedg3fbXiYGcv31WwbgT0VKE5Zhuyq3PAcsYE62w92l1oefNzGXR4Yld7eY4AGxH3D
fHrMXHfge2qYrNomtrn2f0wbGJRtiNC0wULCq43B/EWpn2IU5iGA0+Yr8Xi5RF1O2pu28/nNH+q2
s4oUpaESMPErRcWWKnDu4QYH00qCjyn3ykc/J00cSPh/317kvBLdFkFrz+AHQn37S5NSh85Qi7M0
6gFI15UXdSUcC+b+7VXOm5PzVbb6/kW/ABG0gUqOVTBva3ge1zaNxfSgJvkHx/mfFtou98VCGkUZ
tCqAU/DZrlEXhNcTtPiSCYSADH+wnP/21qEhQUQDjPYCcQqv1qLYSfmisJZQX7R5EJjXdzjJ3r5z
553P8517sUj4epF0LQVmMCnuXCufKoTL1NgH317ivE99XgJNMBocH1kB9GyJoc9AJzO8Z9uX4Y/2
GMwLkJk2TzwGDwo8s1dvL/jbG7e59bEaljx36vsDBkpc5UskIeN0X7PikbPx/+O+be3chrptI/Kz
i+rY1EtV6AUBCLcSsx+Ik7u3r+K8Bw6ZhJisoG1xCoz5vOGerd/LhlZLhAqKXRlNvteB/VmAsUoW
MwSoe/l97dqLt1f99QVHg79Rr4TSgOAevn4fVpLlrV6KBSVzuvMWiOHeWABMrKSOy64c4reX+/Xd
kChxCQQ+/A+XzybAF99TyxqWL8W2ya1Iklm+hAuIsXyM+Ao8DAf626v9+mJAVKAcZ7sA0Y7j6fXF
0cWHQboelkgspzbIj85PEb7R/OGafv2kJDQZPDHobtuzO+uGvbmFNwTcZdSM2TGU5V3mmv4fv364
VxD3wBtzwpCi9PpKSkcaly7eggEUBnA+w0UwWp7evl3Br1cioN9tDwYiFqS1s1UCDqxq9vAyiErH
CHZC4z1iPJRnt03P77JuZ4I0bmFBs627Cag4DH4bw/ywCxv6h0f32x/l+a2ElobokLPvTVfON+nE
wJOiKe8t/bT65Ye3L/d3Swio0AwyjOQoQl7fU9Xh7+cDFBpXsUuuy3eU+3+4o7953QOFuwnWJcR4
np/dUKDSmeBOLVEQ1knJPsAOEjXYfAPvpunWf/6O4EOGyAz9HBEtm3j+8qyCCWoptYJ7A4a8A2tW
oJp+/+Pte/ab7YKDCsblbHk2YOter6G8nlrXdQ6pHvYmh9fmg2xXccfF1H2ppfnHGzuejMDtU5t3
GZv769VKVcpWKKw2hBKdBssvtYSyHAQPb1/Vdmde61kSjx/KKsV8HK7hs8eUC95KwL8O6HyXIeaA
HWCkRQAFLJhvL/R8f85XwnBXUgiCGIww8vqKPMxgHJuYi2pnFPg5HVTfwVVUt7DuVhdM994DOFxs
JVPpfRhWpE104AP27ajD3ds/yq9vvxSY8mHfh4y+eb9f/yR6IEtBewR/IfLgAUlrpzkL//D2/+Zl
kSgGcWKGIfaUc5V+tAiaQFcGyQDAf9SnKAkaq26DJnifcvuHDeM3i6HgQMIcx4gIkuv2jF+cLJQj
cECvsOmGTFW7rKP81FTLciOnsAS5w8Fuv30Dt5fv7FEir2rbkeH1gCZ/9tKMS4UZhOmxINijvuAS
9lx2myr/UKXsXR4iwKIJeGLr8Q/i9W/eVoiaDItCg8UFn32DGDNJL2igxPA+H5JZGi+es3o9FdU4
/WGL/OWmcpxrVFAOGTv0pTy7RrhJTO+NAbzP82Jihx4LH36KkcpcwD/57z3/f3Buw3/moniEf88L
tzy5P8Qvvvhj/+Y6EdEWou6EhWlDMKG7/z1ODTBORbiYREIEZpkyxCP8D9dJ6L+Iz3C8SQR24fBh
8v+NUwlHeNsW4six8WEUEv6j8Lbz9wRxk3SLh0DOCyLcMBh4/fHBT9INfj1DrWmKp7qVSx4pgbwz
b0FKVDGsf6pazzcvrMeAj+Jz9zFa+eVjLyXpVFNC9lbVai4z41Mwx0P6lw3vv870nsPZXn7iSIhD
O4GCn+KD45Sf7SlOAynsVzR8w9xk08Ei1gx5KLbNdkWox4vUuvq9tll2w8aGfqAdwm4gIHESwxkl
b2AWbsBGr8q7m4NxOnJHeR/B6CL+sPUhdvNsL5JEYSi4Dcd5APT32ZT2YvMbA10ORTrD2UzbNn+v
/ID9lBKG/cLQ/AjOsf7hCE6SPTjtsY47i8ogYQFUnn095eFnkW4SfNoYc1OY1vs2NByThbUi/tcs
DAsOhrGe92UXYjQnSJsvJ8gZ7ZL4CDVoTwTmdRvX8zRfAU22YHv9vvpRkwaedORd9XLvI03qyc/I
2kR+WDXQwShEdYCK7EiyNQTQ0mmFRDmMyW/CfCieHBXNlR5ymExTOn2gFB6eaixpcy0R8hVEqxdU
S9wtW6qAGkpiEe1pdHNQA/iaByox4d05Q0x+lQUFmfsIjOMEHTMo4e/wp7wAZxauDaxlUNTLQ9+u
P5Zwse84ddMXOIHVXpAcEGewqOslqAYCkT1EfFBn12CHEXx9gwOnu8RAKDuwQqYRsqP6JO8ymEm8
mu/AVGbvasmrS2om8R2uNtgVMqMvKcH8YfZ0eJycqq/XvArvWJYR0EfFGNwQN43AaqFC3vMqrz7S
GVOD1rowkv0QfAdRZnMAvpW9FAMNd32fW4xqeAVkLtO+D3uRg2uFgmsL4eyFbydXCEnocoGSIxVw
l6usQCoofoDN5sNNAD4OEQgfJeisx6JT48kb4QLBzxrkH3w+yiTryPxRV1omVYnBw74chbqCXcJO
EXG5PAKfBYy3TKK+MEADELDkdTczkNSPmd/PuB3w/sCTGKbrJ2Vb314Bj+TrrvHq2t0DRYPbBEIf
r7pDrqdq9oH2jj7AZW2dd1oUsXo3FHXQAAx2fR/nwoMBD4ZDtc/x/PRuhgEe5ofClz+Q07d+EiOA
7StqC6uiIgxLdqsQ71UkSJzIYw+lHmirNkR2VF2kCgYIU+hmn4EU5w92Wjzv4+TPKT0GGFACwJyN
/FTNa381DkN2YSab7ye/GYOoh52jxFwTnmqMHPtH7alrJEAI3v1VMv7vobidRv/9UDx8Wb/8zgmM
P/S31QGZahJFCbAIZAZvBd+/c4iDf4U+R6YdChe0XegcXhyJ+P8CBBBsCs5Lugj5xCEqcuAr0KvQ
Q6E1/gdhRqhuf9mQOZgJbIf4ScDiPG/YLzbkwqxlKPMujXBy+9WXQLakX+GzYyM+5RoxIQ75aQI5
i19mfw30STpo1g+L30Lh7xhcOYclH8GWLihqh12FHLfhh662HK2pScV6nXdsuERCEYK2zDj3GDal
UxcVWxSXnxJ9KyFaXyB3GGbNNWf2q9R+cEJfiF0XCvmQ/6wmZssD/Goj8r4mno/o7RfvjnSl+ipa
N8ct2KE+Ni4zlyCyJ4TIBKiqWZy2YXesak32Dklwd/WWNqa23LHRK+ztkiOLjGvbJxUO1ptm8NDx
Zoblj2LcAjDHYNg3nJl3+ZZu5o+0ucCE1vuoyhThZ+WWg2Ypd5jvQNnfB2tmd+2WmAaDdPElHCje
gAba/kDX8QExp3pHJz/8UW/BawEdVdLMxXDnb9bacQtoq/wRUgxRW6QFwinBPRbh/Tgi1G3a4t34
FvTmAm4vyxbbLuyriFAkWxqcbUz6JKolP1XKbJvigqdQptVtP6xFPG3BcssCKjjTwJ3UFjuntgA6
BBekt+EWSlds8XRt1Q9H7GQEgQm+PjaQ4BLi8CL45bx+R66OvETyn99EAgO5Qy+5uzcQgK5qq1nS
rZP/07dhe7FssXmNXcRN7tfsWvDU7Px61ddAS+aTv+XuuS2Bz7Jm+VC0af+5Egvery2pj8CxlsBa
ivnuvAqRpDiPd8VcFR9CEP83mF/5h3qL/bNbAOBapfWnVLbjmLRdAw/dFhU42aJ9X5fQi4fnJMFm
CxXULnM2Hqa2uFPPoYPKic8I7MNUtHUIJazzJXzXNUNxD8WZ7cotvDCE1e0u3wINpQc3KlQmzKIS
XsN023sA7E03VRd+uPJDsMq4xyT9lDOa7uosNAjiHKvregaMxJ5TFcstYLHeohZRoMBlwQQiSubn
LMZqi2UkYBI+BBjZfBROjNeTGoNrOXlixxZEOvpbuGOzxTyqDoGPaVUXR1nPyP2GrxEQt9wSIjXF
nD/imbBI4AmKbOn39jlREqEdBdKRUqDoLWDlY1Vk/NiuGJBG03MmJYJZ0d2LpUDQSlZ56323OZfa
zcOEYAkCbl7Xgx8BxUWmYejT4rrLyw4ErR72HMaRu1EW3TdemHqKp8X0N8EU2JPdAFc7VIA3HOaB
iYEfpYfRADCsqwv/o6pSYGC67BHQWNTZ5y5s8mO2YbT5M1Gb10PVRXrkoOCXtPkhl0V+NIhR3XtB
DvgKLmJzmPXqYgNs8w4xi/ZRL7JmiTE+gEVHF1gVTN4jZiQh6zwgY7GdkaAo4DDWGD2dhjIHfaHt
akOox1SMB0JyGH3v2hRzs4sUXz0/VcOMH16SbBo+L9i+kH9Mx3GC23SSQOWXQNcqQhDtVGBAWk6Y
MQelacDUh40zl2wNADPI56pCP1cY03OxsZUdHiirPaaL9QURHrChkkt7oZ5rlaLo8itlDA32LTwR
oItR1qxbgaO3Uid9rnrgbhpP0qYw22xF0fpcH7F15FPMamuzeAq89KJ9rqaQB+r6BAcUqiyyFVzT
VnrprQhLgXc2UYlbao4yKGiC6sbDZdMRbVFTlt994WEoNqnwgGCB8mMGG/B9LTtLsExrghtVorZg
oKxu7VYkIvXBHccZXtsR++tluBWTrfL492orMBtf8bupqMUuz5EKP9JJJHQrSXvj5s9Ic65vgn4M
dvS5gK34bEgkt7qWbxUubPKopBDb+aXyqu7dnC9oD5QN6B5ZfBX2xOdauRkauHqfz/P/wYWN4ghQ
31Su/17WIHgeSTivKpu//9Tf5LTE2HSrC9DcbvGKf9c1HIGLaLEVIkwkCp8tIfE/rT6CGlHnwMIJ
EWBLOWH4U3+T02j1QTmGGIyhWMKvWfhH6PQzi/myKYZ/1AfWBTP69lP84uC03ZSOS+holAvYnHjn
LvAbF2xidYdIYCsv+7LFdj+nh9VLEb9B6/YPOvfWdf/yAyDIBQNmgaaXn4kNg5lJyEtKI9LZr1vI
AnRBZD2k8Dq8eDR3f/2VL7Ht8yIOV4pRLFyxyMyHvCG3H+RFEQe3g3bDMNAIf1Uk4VOkOt03Fu0T
9I23l3qeZ5xd1Ku1UOe+XKuXSJoM+5GikXT41Q42Fyex5XWHwwCHPqjF/WRQSxj/wasEcItlBklZ
zQ8tsuvhhvr3L1z4r9LHb+6xAhCOJ8wCyMMSr9PLHwdHaoeUSwBZoev3vo8QNU3yn/gNBv9Uy8Qt
xq2FegFZFiz3mcJvZbc0XuFThKCfgIjF1i9jGGj/2mr+0dVsGjTSTzEmRnbQ66uBQQv4KdzRcLDn
t/ClI5t++MqM+6d6NywPcC1QjiExsC1xppZmC7jZZgKpyVDlps2YyMZGWs4nZPrs335ffn01wWQD
vIUOtgmC56yAIEi1qvHjREx3sVc8LUhWS1GNL3+YwGyv3evXkjCxqdxQgTGK4WfPp0eI5gztHL+V
QYSH0b9XykbeMEDVgn3WIKYAmclvX9lfCUmv1oTvA6L6pqpj0CnPB+FIT5pbN8DDlIWaXiPNEP5f
UpoetuGO+teIU8AvREHAB14aJD9f4zT/2oSdQQIKZWgipBhlcCm7PkwvwoLxn+h3OmCdqLSr2KcG
2SAIhvHZlzxLmdvnkxe0SaNK/pRbNrUXvS7Tx2nYAkzghB0WWGnRbLBMWpCIAV0ZZmta73s10nel
RQuRVM7Wn4ZsCh/HbCSJKxDTAGJ+QEgHQ6qCyhEx2xei6r/KOuj7y1zzefqAnEUEp88DGbMIIBzY
abIQHff97IDzo+bc5Z1cPjfpmhY7ok1Pd81SVvc165nYT5DfDjM3oYoJ9YIjAdnkktqa+fucomLL
zcR32tUNajuNX1UArJQekO/QfatQcp3mRi1eBCS2OBgYLqPGWH8na3jGfFKzz14Ibjvu0Mz1UTkL
/BKZKeRpBaNcvyU5lYG+NLpUVwg35CVGtGuVZGsBRU+zE/LtyPVcBdllStcppo03IrKlN3lEgjHv
AXup7AsnnkQJ2FQ7jYS3I5zrTdIqfzg5gGTIU+rG8DuQxvIxRGDixYr2967GcYMYczzNMaKhnh8m
DLi6GNZvBUq7M9MtLCj6UwiIa1MW57gbobUhdoo2/TFrBv2QtcQcYMZtimgZVrj2YfpubgGcWTA3
HZ93bCXsEkHW0wm/FWpMfDzeGM5jflnbCVl+Ben39eqbxJBiyJEdyub7wlT6lppi3ux5OYHNcvNz
loAmH6qupddwKDskE/BgvIG/wUImpaX8LuHdf4dD1nvfsgACqjR1PLnKXTauRSKKhqBwQNwgCkqY
ahR8K8val5EPRQ0t+eh6hKIUucRctG1JgrDH+Yba3J1aBF1G/ozkhBpjNsb7BAl2zWlUVfceGVbL
fkUE47fBC/lhmrr6A8/wO4tsbpcjJN0Woa1lfpfXDEmfja8PTRAGidTtcDKwUB+hfeMZ2cYheMD5
l7Pupm8dcny/TaYi+LVKjd8jlHY0nxCrBPe68+gBdIeIq6nvkvX/kndmvW1j27b+L/edG+wb4N4X
9Z1lyXKT+IWwE5t9vxa7X38+MkFVKnXOrrufDxAIFiU7sixyrTnnGN/w2okUi4p7UeaWfXTGlL5f
D8ToE32dvUqB1a4U1Q6/GFLT14ACw73uTpFJZWrdg/vro6Xe4r1cIvNLPagMkfPKKEp2yz73ECEO
vth3HujZRTlozU0f3f7at5yeix6GynOiQbFM9USsq0aoG5JlMGnyTD+mdQLSDP38GL4nSm/t+iZC
TT1L8LtYWO/RpMtXbJqjlHJddZ+kfpTtTDUiAiGelP1QcLUDDF//6E26f+g53pcKN8MGD6hb4c4d
6WFCkcH10KlZuCnjXA1XQw7jYY1usMH6OHsMpJMwK1W6cviELDocSurYHpUwTQgxtBC8Jr/CAAMH
JHNq+Tkkw1pfpWHdwjXoymylGbV376gwUZfgzvyTmqr+Syp87xgpTnjgDNWbhRdYEb3oQbFuLZe0
iwjM6oYOwmeLMzsuwFIU6doezeo+V32rXVmBAgoMCCWfeaeuCR4Bzk2qROyqfCiNQShg3YAMPUPV
L7KVGw14q5PJDdLPxhDbyDuxLidBYzVJGwWRLejC6Vt88Geon8SY0zApAgzHqwC462GAYsI1Og1g
cukksIAIctVyH6tdrS6LbOAskqLPKkTOhvfkTsw2GTKKcWkAH1BUgnQzNSVgCuxatNu8NPO5Uvkl
qVp+b1wUpiN39kSIi30/g9qKzAQkfxzC169ohXCKhtBKa5kmL6WieMdBqnBFxunTwRvdR1hiQ0ec
FN7VvSO1+rksiuIZULQJIbwOirWROeo1LeyguEsw2yHXjjqCFeqsWbOnBZAXpfk+aT3llvVJuxlH
kAbgYuvRvaZuNQnZohQnn5Zn4YeXyeLTQK2DmptZH8yo1tUWMdkG3wDA+aeazeEuLwGycqEy7kPE
6flSHz3jMkzsP/YOfnpSGNoylWiDOHkRbpPemWwzaW01ctiOtOM2pRjrew9c+V4XRbg3cX5tq863
TpTU+AGM3EcM7w82p6FoY3lJTaV+rRwaBpsC9hkOktClteNQUFbUxNuaXTonrGuvcWkXF5nEcq97
0sCREJcMSmoLFuEo82UOTvMO/0+BX6gOifMQlik/O8mquca0rz5j63OXKFGyQ9wZarDUemwZ7JLN
4j5D2LsHD8Lf2FThfMdVEKxJTIvOtR+5r15Xg5Ri47CGcA0ShsbHi2237FhGdBG4dmrWtZD0BJqI
tnoLkBRfWmYMfPQCXTt5Sa6ekoTKPbd69covA8qElrRxxJfvfBmqTECRwny9NA3fuDeqUHcWnAf9
V2Po5DqWpnnRMqjbaLmHkeuUwSKw6IcohzBY8DfROuuSIaQdFzGKAcmlVuXyDeZR3aillj62Niqr
lpXkQe1d61KbLDJZWZQfjrD0TWa745fSrOisNo32ziiv2gFrDC+R2Srh0hS99jzCdT+Fg27dd8JT
3zsgf4+4jsKzweeDhkUbl4iBQ/taFpq6YaEcHiuBLnqdwRy+mdFQHDTFAnwDPXWtQp19pyjNwG2n
OPoDuyU6pRhVMBJQBIJPOy5i5OEqon2U7PmpSBLtCgCCnVtd8oppBQ/3becZr+ANoi0GAFJlwsgp
Lmkjus/Kp6O4cKIwJqVlQCKoOt34loFq+8blr7sKN5PbBpbI/3rYKtEPU+X6y777b5qDW/H59nsb
4uc3/Ryv2P8irNGaosvQTwKSYuT8c7xiMCqhLGaTriEfQjjzSxuCVgOOLwROSNCmiuvPLgQgKQOh
KTJJZLSTCfo/Ehwwk/m9MqE+tfAhEkyBYJHB919rOqUqyC+IFDDbKB/YFwpUVUvQBwLncc05rCUM
Rxfspsh1A+wUvsRu1G4QS1QDmVxh9y2MWyWBaOLVVDfFSHmvwGIO2ZQkYwtXQFfHJTIuO9kU+XMZ
4xtOcNRB/W/1tbJx/I1WtU/JnNtkzxlO7MPaO6UJzQSPi5lBjQGnLwAkgGYFUdxHVxgh4k4lUOWe
fl2oLhytCawl5KR4Ly053LtTolQdwmAtAdffYZey903tMriOnTG7B91JD1CFpvdGwBRnaZnV44GB
q3foeq4biyAOxFqL7OGdX4G8DLxH+SaRVso7Q0DZOP1XmBY1pdyWY1i9QdW0QYi2Q3w/BYWdoSKb
W2GF7bGP3WGHH9+HOGPGOx9NFS9UcaDuFU1CPWEUNpca7JAQcuy2e/WEKq191Tb1A292tIQsItNV
SQlRbdWWdvbKEvUANBRaj3axAMpi8uXNKteVrI2UZS3V4msXEk9ZthY8/ZR6aYPgwCGtJ90jjfe+
RimgynuRWU36wmxfN99NwElc8Y0WtKKur1vThRbBDNawFmqVEwBVhw4LOYCUo2VPWHjyc8piCzIU
8qzvj3uFJYwCiq32MhrDYhOwDzpgZq+qb6HaEXup9kjwBcKnnWMLuVRCpTwB/QuPnbSTS9s51U5v
Hf1otIp/1w+q9oiqLtux1BWrvqoKSlfCIvbSc5JbHvfsf00xmPfl4KnHqrasfez1+qcOaHJthUR/
0XNKr5j33f3gDmxGmQ3QNPZKWYA7DDFoFqN7KuuKuI4iz5T7rkVuMpqmf+zwhL4ovVZ9b42KN4gr
ebrQ+SUY2efxQznhTLrebu56z6eAyIiO+Fa6Wbo1ZDqIpdlEnjHlcIRyIZQqZrvJYJvtXdG+9LYV
2+tERNlnrBbFCqu2Uy5KD3Drole89M0ml++CRBn/e2gM5XtUaVF6cFMzdZdG7YSPvtGUB6wH7kj4
T8kswTUt/WQ2E2zcyOipLOkT6EsFy+shR1RxsszYfGBjFD0grg6+6lrU2KthUIx9k8fdoTCd6rvR
ec0X3XSjYtH0zFFhdwmW227Gcnuj1z/STAXWrU3cbpAw/T0lpUBukIpqC+jfv8H9xN46Y791v4tf
zBkGnk5c8N518i9WPmT37owNFzWLIDhDaOKwUcbXuOuYEMZ1jao8C/NF0apwcMkeuNOgcLYLvIbG
QWYIcpch6oeXmiJmhwUAfDmu3epWTs5c9tA5kB8XWim7L6jn2cQ/98HPEDMwQdFpCQJI72dYetBY
druuisZt12Y+Eu7QxVrprHN80c2yN5Ww25JVQAlEVs7UM8HWV15y1nfrq2YknUUtNLO6krptYb8J
x2dIOPO87Jnt1Zoz56tRtPJTjYxBv8dlWx1H8M3BGgycsjEQZTzpdkPBPTo1VUZc3Ttm0d0JxW1e
CNrr966s7YNOGoSDMasBDLEI3dLcyolMJlUYZaQFOG+s9YDL6j4uLnHRZU9tpNqbdCKcBYQAvAwT
9YzTSjAanVho+URFG9IW7tdESnObvPmW2eyKtwbgWdhXvlGkSzeiYsAPPeHWxom8FoZq/qQFYJUi
R+QQbqSak7Ix4drQuZckyOmR9dSRxKUthkSYX03R2Z9yJr5FM/0t67xwW9RpvpGKOy67rsgfqwkY
R5wgMKlWZqaoFoXWinyFmayv7vpS8dNXbMjl8OzVz5VpvaAIWoeaEFv4OtGq6UwPmZhXMcjBiet1
ePIsr/LXbp5X+bLUEEztBjcbvIUPrmOfZzK7WvaIXT75QcibaXmy8AuCgVJbELHolPlTYqBLEzNf
z59Ze+wfmdb5TkV25UzjGyjkvvZB532UXV6t8fFJbaFPCD9VcaiscJCvegW8dAI8bE9U7D4xMpEx
vA7qm0YS2UNYY/FcGDMpsMyS0l40Af3BhSJJUOnVWuwsHKcHmUrtDmM11EFPutmdISYWodX1DKnK
H5BCgjkgFqagOd762pv0giBZUk7NhBIynymH7QQ87Cf0YT5BEMdWse6iCYxYj1V6hmSWb5vW950t
DTYgipUvhhhwdljbm2IGLbozdNE2guwTmrjxPLjMfrk8NGx0UtU7ZJ2mfYNFmT0XXOze0UohFuhl
rN2MuqvfxRSI6E3RiKXWtM/zdut/8fQLRbw64XT+3bbzlaDijzF6+4uy54/v+7nz9P6l0W5Gy0i/
nu7z9BN/7jwtHpm8Q8itObnRrf+y87T+hXtqUkB6jISmWdifW0/N/dekeJxkQgbySCTb/4m4B+Hn
71vPiT3jsvtl2IbuVv1tLhSqsVXitSCHhA7UePaNynnqtLY5lBbV075U6+zkC7ff0czsnnxqW5B6
MiDXL26TdtH5bUrzKeFTvHUw654boiVRavoqVijMrAsvbKszVa4J1T+VNWZcmYx7unGTtQNwgS+N
4NKVZU9bKya3cigcgNLQOh5a6jrlXFt9ecQArLxbbtLf1KbtX5Io9LBIW3XDKdI3W9FpKD61MkYz
Y8XhCi25cUmIP/qS+mpnIiNw6Y6vEk0kzrJsHWPnenJk5FYmez/mUmgjTYpOqZ03q0QX1an14+C7
1xrOBK7UnV07+EiZbFXunYiIkK+VMcLC9ugwaGIKWgwFC0DkF56z89F13pqsbY+dwaW1VjNvKVO3
795RAvrhFbVoFGyZ3QRLKQlpIQiGGTZ1JlFoXDBGMCRpipCxB02waNREeSHZpO/XgdVFcpfl1mi8
Iy2JnvVGOPvej4wP2mfWMh0yeu90cUGOd34FrNDs1DUtIufAJElbMEnIn9K6rAcUHkDciOSdWkt4
GMKzktpNvEHp0qD3IY53o0PuBDeWKskSoHVz4Lontwgvuyt1b/6dcip7i+a61p1K3HqudsvC6z6j
qQRW5mrYngrjbiqRe1ek95bRKxsTS21FQ6vVrjLO/J3ISTty5lo7Strws5wrcKknDk21tKsjNuSu
sysCvfiGRIqchqmEL8DgHgi+Vm91DCxgDXSAODIu+5tIy6tLZpD3RfeCtgDSyfDcT62CDo/0ezS1
D9SpkQC6W31yKkYAtN9oNPRTy0EpHO3drAMIiJFtvORZYIDHp0mRtXZwnAQUEVqoKRByammg5VI3
3tznUEnVFCspHCwbgU4rJKhL5yhU+LdrXWKCWYoGKs8SPbU4EVxn0lyZWyzW1G0Z5sbLOPVg9Nq2
v6D+MY5xL8E78JEOrlajigOv1TkDC6UXrshOLK2pzWMR0rTqW52mFenD9hIFhjQXiusqL+7UJuqC
vlr7U+tIIVDmdZjaScnUWOr4TBxETDy3MtosxvnUfUrUuAQdNrek5vZUWYvsMBAtSCxnI59zjdji
teUVODnn9laoBLS6AM1WR1OODcMipK2D7lb1KmBqsZJ1Lfeklar30k+DjeZTu1lzSw0TD1BbRW0u
NJhHOlFjWWxQdyRvFvqZizI352Dg0Khz1IFI8AoI80knKZfTJqqyq5eUUJz0NNO3ha8ORzk1Arup
JVhB5UsBv87BIVqcgfCBtNFu43yMuAZJcZeUsn1AHKa+DbHtdEvwgpAG0PTBMJEklHh6sWf+qR8Q
A+e0D4HSLHJNdvcBOocTIT3C3vRDaAHwnGkLQ1Bo38WUi6Kpg7LPos49Dv2ECi9nbHg2EcQHpDf7
xlaJJupaTKLdD9o4FVF/LiNfFFQJoyq3pEAUFeKDqJRvQdTql0bpAcOko38foEHYqF3jOtDNjeQW
Czkefd2LPjG9kLRNw/olKaA4mq3pb9R0Uj4KJ2u3EVbV95BI2A1yuJhRVRqDKY78E34mGnKeBDU/
KPV7kTMN7UavIWAws5dBAS15KKvmDmFzjU5RpQiL0qp8VUghzhZOk0+UWi+ql1qUZ6+1RXzXMlNL
fEQamcLEXeA2rxYyaLtsMxZhTE5lp59C7KtsV1Uv/1rBn/jWFzkJaYDzT4nul4e674lgiwznxbQp
wzMTHr1hhNoys5X4nWUI+EObyFUeWT0QAkA5CxNt2l3epMM+wXj70OY2++ouHthTVgAQAnB1D7SF
LHKSA3vdyDC9EL0+3klL6e/LPqVLrdSN+ET7pr0lQMKIgEuSvRbQVx8crlg22+RyyT7ZWOcEe64D
vyLQHIHrJlUc8+LIwT8MVSpXeqS4l9IszUPc1j1p32i7GzJuygVoF/kSWbLYsHwRTG4GwY6hYQhc
yDN2w5S+KTOlumkmU0mVvsXK9AK57kPL3TAcHxbortot0AWqDvQVTFuscUXweL7OaEhvS3JyVkTC
yL0nHR8g/xQIqsS1sWUOaL4XI9ooaikCVYgAJUdMVZtX4r/bly5NSY3L/PSCZaK56paiJavSVlRy
p7vgNR2UaAPcP1kZsRce62jKLvV8bWTz7cM3I2n0mAFkX8MpbWjWOxUVrD4Vs05N0CH80PpbJw37
oM1Vr5gKYMNzwgdzKoqzqTz2p0IZRbO+jCykpksITBA0nKmoFnN9DTKKWhvcBFnsUwHuzLX4lL3t
7XUrGb7HeYxEsS618dZNJTzTV6r5Zq7so6nIj6dy35BKiu6XuJ1vAmoBAWSm7O9CaYLiNOaOgT53
DyqMk1sNUfL3qtAhbJEEIY+txSfHcOv62pWG2ChwSkElTc0JsoVoU8wNC7bwx87W9CVgX9oZQ2uK
Reak6Z0y0iJps3KIl6ECmqVwHP+xn5oiIU3hLVez8uqg9P200w6NEVJecSYivr3+skH9b0RAf1PC
oEbAUDvZjRxIcb+rEVoo3A22DuaWaCdDCN2uArVIS3/I/P9HicqkDfld9EDT1mObNhsyfxNaxCqx
p70iLMKIrIAPJX5JI7jzYvNbhvC5KP9B1/F3FRe/FmsinWId8v/fBD5DpoxdXbeAYk3/pgAUjPR9
3aTPrNdnJvYbmaNgNNInCxDav39D/7v/mtpxcp7ZbNTZzf+1c0tKYWKRH2UtRkP7TjNqYdVfa7qq
i8KXm46JrUR1i3TmgtDxx//9H1Vdd9G3umiKT/F/p2/7VpRDHQWhmOX+f957LDL+/f6Uv3wH8cY/
/+Opvf6XO+tcRGK4yo96ePhoZPrjpwcfxfTM/98Hf5oEH4fy4//9n29M1mmQPnwEpOP8pXyy/62P
goAAaq6okh9/+6Zf9IZYA5ESoTUksoyi6me5NQVDY6Cg4HKtn0rEP/SGkFr5uFIC0c63p5rqz3Lr
h7UQpZVq4kmcdYr/gZdipnf8emYAVcClzzgBDx5jhd9VVQF7f9qEjENrLzcWSluf9CIe78HZfWRZ
x1WHtumibUP9LAoViW7R4May6ytNIlZMWZXwfuAkhUStdmoXHQAc/ANYR58+sb+9RBzdQG8meAcm
jt9mERWTTbNAEL2wBykOdWN5G330u5VqhCMKES6lL2bpJEsYUyDL2SgfHMgrRd80p57415vHdXqd
piZSInJLj4ENFbtyogF015CsYrhph7EbfyCM/8crjv77BIU3lr86ak7CPRB5/f6qQz9MEKcB0XF6
cg+MtPLWEUaV1wZDAvrOAiqUUa16cWhwP28bjOQrksusq6pl/TIQjnatsgb+WldtqkRH5KKGN4Wa
66wNdXrUBuvmtOC+mCHAqjZJf9IsVuXik/iLKYguNHemwVlvg6D/h0vM778ZKBUizcEOm6B9Scj7
7e+B21DrozKgXLZblajdbIPyRDtnHTQ0hjjhwZIYmAkVxolhbf/h8jaJCX/9MPCfY6zFno0YULX4
TPz18lYKxvJRDbTAaYyjZbqMky39CWC2eUBDZjAG1ZB2Nfq4z4I1EtR15avKQxxP6gNqsH//anT9
76/GATgwIQewzGJk/e3VBM5P4EADT3vTMFHtQuwGXAeA6wmsrY7VihP4eSySAfJxFXYkyvHGPqWR
+Rjbg/sCMOF94nONuvE98gfzGuklq/nQxitnIB/aUiJazkj//2FJ/Bvll3eSc95CNYlGlNHhb68d
02RaEiSMJiYKsy2CHcJRof3bdGuDDsJkQt7XoMt+FeoZsdV9nu9aJzD3QuMT/O/fR+tv7+O0XPEy
HBfT/YRN+Ov7OMrET5rUoYwYEel2kWmeugT3iqGYKyYaCe+HmZxAvbFFcopVjc9zFasJfgw18m38
rXa/HhVR3M03nFi7Du7srotd7RjlB9l20XG+I1BTHXEp5gzyEok2SDH8hVo+9XGjf2lccgiVqlvp
FbCNzENGRvO5PihpOt6PDZKYgNSAQ0DA04GXhy6CLcXNrZIbhU1Ht6T1z7KOrZPwjGXYBqRRWJSj
HqODJ+QNJHYzhVh7pkjXgxuUIXRMf1yTGRP/k1SWSelvn0w8yxqwDXp2E0eS8Nm/vqOowERvWaBw
kzz+sMi634sKNllqO6tElKTMWPauToycFS47eEP43uq9OBoEL5cLMX0ZQPQgoWooxJGdhjjOX/3+
SDDAg/PS1F/NDzdmekezu99xoe1OTaD8vGGeFkua2dzPiDdb8041QFZ5TjE/Iv945vyc+RELrcdJ
Ysbxi4YM3z9+4Hz8t6fNdzsjwpfmCHMpbeeMkHDZQyc6ZdOqsaDhsk3sbDxklriRKmbfFa78Sl5x
eQz0crhizLvl+p2GX0hhl69AhVxQzAtSw4zHvhtwDDoNRB4abEh+CLHuFJ20evh4g9CU57LEjD34
49YZdOOaR7q1U6K24kMgtBs6UO1WPWp4fyjOhhzVI8rAbRDW2iGKnSUOw+xbEtRLzw/WfhFoJ7iZ
z80QDpuM0vrJN+IXYY/J9zgcLpFIrGPVB1/dNvCOWgxD1SU5ZW+Aw9yxlTCW5F1HVLtSbqchyy7s
wVNm3VDsg8AUW6Cs6WMCiY+KvS2+w/bdkWS6C8ssfQ7Wig5yqHHC5ja67kYjS/MQOMoiwCB+Urux
3nSMGteSgQ3StexJDwNcY2RtMMclf1ptH2kzDksjk81TlVT8KKaclwYfsTFowalt8O92TP02I51X
QB6ODljg2zQXyMpEnVii9jNzl2GjmpJJuhovU0XPCW0xq73ZKWfDD8Y71+EMnXRLqzA18pXeOOOm
oP2FoLTRN2bnNg8uclQiMPotNnayLwpTec0M5zka2uIW0DQ4toAnKSlzHfouv5CvEo3E79CcETe3
ZxSYxTLKR+sttrXzWNnyyfIdQj/ybNwoNOm/0upczE8wO2GtbGGKo8k86BrD9FW99zx2rWdK8OSA
8FdfDq4kzcj3ejJo4noz3w2bGvEmSkQm0Tyq96h1wOSU5/muL6I1ATDjrYEQvGwDXewCk1W/9IZz
ZLITYJHnclw4YpnDZuXV8mjgDr8+yponOc6T55swTY4o6/GVJMRF6YHyMIypsWOyHi8p9f0HiLr+
Q4SbziFl824+BMPW3cfEBVEu8Yz5uyIyqLhMGMf5kNI1ydHLBvph0zP4g6SbRqJJ7vMeFECR6Ou4
0RQ0SNx0feJtNJ1zuqAHd0n0gAwVy02hH/vf52fMx6OmzJjUM0KbnjUfn3+GXYOIFUF2/+fxNsxf
OqOrl2ltaktIytE11jPYzUYLuV1X5a4Kh/jHsaLUQWX3qIznp7CqxVe6zd16NONhFapOHZCVOQKk
rd1k+eN+JnN7nzQkfg+VmmxUt8tX+HzjB8UlA5QhqI8At04e5mOFrLyFrZnDbr47PxBhgetyvb7X
a/YlheT9aMjf3NHXEwRvFMatbqP6BqUTaqZ+m4/kPtNWOhIJ6wXHErOhqUBw+2J+dD42ZJ9ob/KH
+U7vBB+2Yez9EpWeGrTxpSeTicuyNr6ZFQxCP7Ufwlj3Dgq1Nhdfwz7awkBHPcRfc6NxnxU7itd8
IsWdqw/xUTZi3KheZt0URZFQtdXkw5iy0FXzg/QjQA++sB6hCkc4S+Wb13T+mmGng4iMqQNIR+ct
1HHQVAPJ8LiTKxaTzF2NInDedMyevmWHr0qbNhtjFNm+zhvvscj764/vLP1gOZhGfJ+XeXTX4X1c
o7rMHpJ6in4MR3YFkamPuyYbdFzDaXJKW5euC+rc2tA9snW5gbqXrcnZKVdmwXXYlrFyIFxL3wAa
VHZe7Y+POuZYInsFtkEjLR0AbIZ6DqrAZKo6RjcuuHsb1TkMawS1O2wL4Mt1PlCqqz/ZAOmuohK/
3LPCbkfI00ij2WeRIIZqT2/dQwKQVF/rQf0QGDeRLI7qWSlgd2duPjgbNxuNE5dYlhw02juY2meH
ds7Jm24isiB2Is2+1tP/OdFRjHSMb1LByqiWxwzt9TWZbqoxN+4dF/lx5NRXb3xBjpBd8j4k6zof
7owsxhmNgmgVZCUUjN4gSRe767I1fJX4SW5IPlPPxBHTvNaQqLz6bhde55sxd8OrEMqOCL7yrp/u
zceF4X9G6vBV63qxzEjxUscUFqDRWtw2rsXGphnDVey62VPe5hcg8939fG8UqMEK2Sqn+a4kwRXz
gqUf5GBxKhnWWrVtD0OAW+F0UO3HMmi3AyQYHNKNti6YI50I8DLY0kU3zVDc43xj/PEV8ABI4kb4
NB9X8Z3+eMZ81wv7Q4ROdNfRHj0SbJweoZSMtLjot67YhjZL3q69JOn+oKqiPVNKtef5K2JX4xNg
v5UScOjP4/ODhhbGW88qb1kq4N1uCtrrtw491q2aEl2txJkiqZ6RN3waKN2mcARaUDHExmNIv9Ni
b3jLeydejVacbhGahDeJqCN0q/JNaWVSrkI76iFGq23IMK4hclo7sfko30xP2ZSZ+1VPioaSRyGI
1rTDG1o8qo4WF0xVaXq8mrhBJ7LxImLLneiER/7s2SnlM3uAhSM65W6+aSAQrLsgS548LLiXZMgs
yoDQ2aHwk8vWGcd1PaKSqpzSPc1fqZhoDj0sX6Xc6ZDr+PC6wZ0VRvyS85dOloxsv9OlXyJNj528
OMy/n5bRElWHbGNYib9xqtYAfS3XOGnTZ7Y3ydGHp7+aj2tsZRZ6U4yXxKhRzhhqueiyZjyOAdmO
ctCii1eGzyD75QE/Rg3B3ca9W+baCTQJ8xad8WpWNg5qCd25gydCNCFc64VfVuzogbYwsrSOTW2t
6aBpL8yTs2XqOeUFzLymD8mTkXXVoVT1beCX3adbaWSUsTHIHJJ58wxPALq/w3yiVi07H40TyxvX
mKxy3mGjPlH2fHHHRly9gglPTe7aXddW5lmiNy8qDftQ6eIsmf7uFjj4m+uXO+CG2f38yRCJNsVP
EScIx2qR1GBElxXKGfgNFSJNM3joZeozNOQmzx4jz39OvHJ8JNhcXPm4r+d7itDHR4D8G1VkG6UI
x2PN7OBi90AGC6/4LDMYmAGti12Ymt4uKK0B7hlf9YiLj7FACRhM+yMnKB+KKTSuTlWM69Pd3C7k
GfcQKeuDby6NtnMPhDm7hybsMmbsU0oWQ/jLfOMhccZ7k3JK6HGMeax3thlz/qtMjGTlWLncmK2o
LrX3mmAgP9Fh/HkT93UJ3U/1ERgOPSkLFNX2WA/NInRMybxvqJfziRXhSNuGhfWpWcnk3QgxljqV
rW5cn9g4JSzu0bq0QAiqdhcP5kbrbIA0wBJOMJfkXep2UwYDa0MXyoytuVdsot6+Ku6gQqNXnW1H
bsLKI21t57AvX0ah0p5xCXmbsm7u8yLGrJQn+auG/sVTRI3qWiLq9rQNnCe4TF4YLoc6du/8kqYP
LbS3WHOTV3LaopUg8uKY2PmU2mF0B3R/J0acxascqmQtPcXf52NuPvvEUMzHjahINxB1xl0CHONr
qF468RDgHvsomvQSE9P+GsUSX8tYisecGLm1Cxr9DJoj3YHQlHhX3PRUqam9CXX9ra0al+3mWG/N
BndLmiTpAYmQvbPdrr3L9bbY9FZdXQ0rJk5aD/UnVZywZzDSl1r4SCx5vo66Xj83smt2Rd/nh1LJ
5GlICnXTFGnDzJ4kwYy5yEtqBiQwBDCQ9N5/jMzomKD8wm8cXFuVRELWiWiVMxX96Br9gSiG7I1g
g2ZhtaH/XDCOW+oDAj7Dfk5Gi16QHZjfRKOvNVVRSM4gCiOFt/KdYKHPKFX7l6j27GXDu3YXG4LO
mZ5ea5WB7KAMyk5zqvQ634iadJNE6NVW0lBiwpvKcqUMhrNu8dctm5puj4fU7ewPUXOmu9DtR298
cKd786E/bzK3MNZJp6+SihOhz8OeRZQb+Kvpsa/G/VgLouZrITc1dIGvvTElslURYeluxemmN6ey
q8qLanUaezp1QQa03EtUz+d5GYpBxZ8p6Z91PDYLzy6b7XwViho1Xhd61Gwb9hLsHrhbTXeDrDIp
/oL+HMEOC3sgNItefNHrwvm0+/DBlp36WrqkJ7LPCh4Uv+Xlm/EqyYeeOFD586v5mOlg0pu/6iMl
ovBWmp1ttCPDbi07u0xzd3gyk0PFQPsEH8falH3rXDzZ5CvmotEzejQEdj6/rkW6X9QZDQnosK/s
dv7zybOSpTcDHNxLFac7t8WwtLCVSyk0TleXNmBFtCUgLv0ghn4jsyz+YAl5rFhtXnq0z2ufDsU0
yAae5tbNOtPH6MU0nEf6UMVBMNndxLX6kFqa8VRJktHZxnY7n8X8EUrDOyEh4bfSsb6auuge1dHI
dyaKly37hfLJ1JOn+QlmSS/H0sfy1pYQRyx7iLaaLZJjhaMH8YP0ae0agkXPbp4iuzkUlT68Br3q
rwo6BD+Op7X8cZzJ26/P/+N46P3t5wRcr7aizeQmyblQdGgcabm2/lOl0JkN6couKVf9p9JorN3Q
+GzSpkebTFe2IHmMFbRU/2lkALCF61Wt50d7nJTwdlway9OjwvfttUc0wyK1yejo4HU9spP1diPb
5KWhxiPtBO+/qDqv5biRaMt+ESLgzStM+SqSRSfpBSGqJXiXCSTM188q3om4My+MJkWpyTKZx+y9
tnaVlvnxP5+twfAGmu/7k+9v70xF6o053abHX5YLAeyVV/egWfjLgmSaXVVmQaQtfUKkq3Pv+tG5
F9m1pv18oUJy7oummv22rFr0v9/QdN4t41e8fn/7WDjtaS04Gr4/bR7/RG/aE0KmLYhQ79L5Cmt8
9aCTndxho39/fPr9wer0s8YoBQ5MOb22nad2irkulim+g1yjfN8Emh9NFlHQdBO3goHu8xKM3jM0
vw6drWAzTz39P1/DP2LGDq/wpJh80AFZNY2H72+c21tjlOLab6O4rlzhbNQnx9pzyv7+/oPvD4U9
PyvUyRe29NbVLlBdZrR6hp11d1I7KWaW2U4cIDln7/Gh0oryjJltPpgOR6A9GwdkStmvjfTr3Zjl
+gEpvv6T0anW6NpPOsX2wJ4U8EDRaD+z2thp6DzfCQyOUtyR8feL04BwonK9+jEI8xH64jUkbfKi
7Zr/9+tpbTQ75rDbr///+0fd+bk0LLFpJMd3P8js3aLQVY96w6d9g8nbrh5Bdtn0vkIjOmwbHsjv
P8V5XpwGmwnl99/FlaoSLfd/GPyg8cTB+NWZJ4664bfjs2/gMLNO3ryk5I/LNvz+hmnSfqV0TK9O
vqmjYw1ip2EWCTd7Zf6YO7/9Udm3WlryY5ydg2PVxT0jh/jJTuWJsJ9PN9B6/rKenxGsOzFb+uZ3
2lDMpTbysx5NnUGW85vt1Xd3kdfVlP6xaitW/WnQ7/SFJCzENttrW3Tojgxea0SRfq9yzEtBvPdx
zDP3OHRuecFSg7PecgW50t2/7/ZtduxXwAA91UT94q+++ydvit+rxv04fbh6077ksx/5pKM+gSyX
L4joxS1AkjN/ANqrfooOEOIjgihmll3/NPAn4Fou1dNUMHqt0fZDDzWDROHiuwi0PCcVSH3vG8QK
Ct1jJi588WNNcYfbjFQZg4YLBIN/bqb/tp3+VPuVfFMC0QUNx3AKrDH7wTG4cyu/faunMXt2ZPP1
/WU9ReuTI+wLYZqUUTkN2ckxcl7HltaGSzA5XwAQX3nAhvc84J411uU3Q7H61Tf7kiCxov2jtdsL
t/1I3PuY7SHoiFeMpcxLpl4SsFOJ1z4oD1tLgZYtxhSn3ux8rFq5JcQVWUhR0kTSDv0qGaCotFNf
dvpgxZUW09Uuox8h+kjbc7ZCWyG3/KxQbmBDKtq96lkZLk3dc3xs6uDYWnEORusCHuUzJW71s3zM
8Lv0oa4b8yah3S1OmJI/mlwL4vT0/Wxa1iJjswX6/z1EfSw6ognIwhkq90BkwzRfaxuJd7Vtl7zE
gE6pIC9oeEToDL19M8lJ3xEtw5RRrfmBAgjrZJ0bIeMN8j9qXAa3KnfMMzFvTSKcg59P+hUskpPI
YllCXrLrs4V26wDU5Ko/lOfDSLmsshi853TaJFl2fpWY8OM2bd7x0E6/cmnVMXFAyw2IJaTVwgOQ
yQ8zGpORBDVzi6AqD4r1wU/eL3mCzfN5KEQi3c2xwhZ8fgqGbkdsF2FhBfGYhiHtg+5hNp+tyb4V
in3ICEK66V8NgoQuChRXMk6aPIM3S/dCyykoTXmmh7OOmbdEduF0VdzkRX2ZR+sD5Wmw52wp38x1
D7HHekGkfl4mxQODCmdFQjnVSWG5DN9aVlaPrQ92CO/ICYmnu++u3x9SR17EDM+hRO97d4IWgudC
L+NI8SLGRT89/rehxQWOho6UsbF053fcl+/NoLAPDM61ckv5hLqCB0/XxO7708cfDnOnrlt5FCmz
v6Ky5NNkAFKgtP2i+OOU7ls/7ksvg3GlKLVm3PM7Pn1UwwrXmo5K9bSh8HM6h78r9Yv02uncNwPh
RRPaWEk60dPGUCfSPC07zAhyhZeRXiCykqLVedbr9WP1Nnlu8lnuO3zcIQFv66F7pMpX6eTtJDcQ
WzTuPYscJU9X76SOt2ebteUw50BE9Q6pWKW7Y+hsH5MiC7sWSiOsmJazmjp2cX5vnno8CpdaH95g
nw63gSmPIybnLqoFxvuMpE/zrDcNX6BUvINgQxTjff2bcmreMwTWFz3VnXM3K5tnLlVfpT/G9tx6
R311D0WOJ7Bhvf09wnb0fowQcXX0OSTwBXV5Ib/4mq0LPRPWo6MI0hw6F1Wwlt85Wr3noZ/evKxz
TrATpqRxAt7MvsLy0g5nf2jyqxlgs+3XezOJ9CTZF4nWn7GaBXvPnmv80Y+fWRNBdjCym29mK8jz
e950Q8RPC50jgwB3xCT54ZDJcsX0sVy1kbjuhlM52SrG0Jruo1HViuKcri+V7fASVb3qbv0k3rYO
CFA3694lcwZ/3w1lFw+i+pvPnnd9zPmYEpns1/t2pyyneOs34TFT+IepdN07WjAQ2sfpwUbZ3FeS
vRRzaeNC91BHNaZoVscGzpD+QWFjrTduy15j8XwLkIc29qIfF0dbbw72vHrK7OfC8CKgDeaZLEL/
LAGXyGWST8Fcb7B9eDrHTf+UG5XJHDRvGXuRg1lZ2OVrx70Iz/jdAwLZq9rSjpVmejxOC7OXoq/6
KKt0OmPMaudWWj+Yta9nPXOc2G7tAUOK4ySFaArerdOHZ/WMET3e/fRwHAhe+9wzhToZFXT7BnPA
zutSf0/oGEI4p3IYRzG56Zp6jc1mYNAonm2Dsqwr5PyZVY2Nnsx7ajJiAQ2v1Q6F7y3XbUMS5FLY
ocA6llrv3RZv/ls5gtmXctgXar15BrzCA7KO78XDp2RCQTnldbreAOGLmJxI8v58Q+ydPkjPi2Fx
AxCUHUIo285eY/9KB4eik2Ay6CDZp+H6/c3MxmiceuuZVxkbSA0CiCan93r0MsL4+kjWqfm68Uhv
SHLZL25Ym5prVpFSD6ql3ZPkTa5jbRM+jks+8QtKPG9mdcQYeT4QYUmmHgruRBiqCEvZTpys9UnN
KB9SfcKX6oDIXhClWI0YaEqkRTy9gV0R1dgp54Il9314k4ooShZmB20DRJaKvD+5zO9Rpc9HYJzP
SqWHZbWm2BaOs7NEdsON9Ahx6teoEbUKq826Iz/8q2l6z6xhyCNCrd5slIRJsbY/KSuMcCFSb8Ul
GHZd1SbAWNMur645PogwJYo9IoJuTTQ71+Ks9IzQdhgoZTm0FlnzaOSPX8J1q+wy9f2b5nfDYQBi
/X3lCuGWSWaVJ26P7gi/xNyjbZfcHuu4UxhfryiYW+Z8v9yv1F+2l5a1MAjmYzq1OhGO3nDfdPP2
oppZvCmEQuH8GA0Hmt3tgW3lv/RFaom78PqbG02/TJXdXLQWGbPi6U91Wd6Hpk2TIHP/yM3EbKLb
p8Uz9jqbmribenqParTPlYXqmgmafl6F/kEq4MMDzXWMRtuG8Gma+w3642sH/xt5z0ZiZEeCnDT0
ObZoqvcNJdPezHn6gApQQ6fyV6O1eWgEFqMbL33XUfQejdT77WvDdK+k/1N7bDAw+OZMIxhFrY7O
U1/sRpbEezOtx4u5WTLEiaTtaYpkKATVXypqsaPBiPrZQ1ZoKv9dkwkSik1TrJpx+kaOXH8QC/3E
YJkXMfXIwTBa7UZ6HmFzTNhVyY53nKvyWflf/cpiMu23DhBp/qeqjd9oqf5xIVpv5PIhUkDjg54A
3Lo03FsR8COwNtnbJJBG1hx4IdGJdlLmPgdc0/ImqMVzsZbZ3rfXREwB9fVmQY+uGmvXLdTX+miF
1EnrbuJvJwPRtxHiLCg/NlGHhXD6F9d13tks7b2gOqRUGUh5zosJXooavf+R5WSGkIj2lC95dhn8
uYs7U0oMj+cFFEfI1DQ/DdN0lGPvvrcPtbKZIdtq0yl2uc86omJ0N3QcCCUma/FbIUC2NEWnYl9U
49um1Q95b89t0vbvD1fzIjAEfL/WJog1O7J5fehYppYYyjfvuVmZ93HM4MLA8XA7+Z7WqXzObSOR
/sCQpvqiS5HHlbfWDZzlHCPSLH5qVXXxx+q5m9c8ygc7PabVWH4UbbBfRBlbQZk/c1cW9wVtzI6t
TAJEh9ORKz3OiE770WySeOzJGm9rUVZ7lvsq3EAf74Zm5tjlyMkreZ8GK39N5W5YPAzXsk2jUbsu
hejO4Lu01wFWT2KqZsGR3eMYR5tDecHriuS0KGBXyAvCh4VcFYfMcasb/Jr+oNfMAAT7QvQT98nO
lhepZ3fXg0KqWX0ZT73ZJYjq09/MJJohc37N3Y0KZQt5ycr33E6z6yBoKZxlElcvNb/GZQ+E39jl
OAZU3bfnbXbeUtSDB+n4n9PsJvqIiZGxaZNU0kbeUPkzr8p6OuIb9T+9R1am0iVrST2/m+qIiZ/V
Ws5g2t6yI4+18UIcI5M22+j+e7hQy8KqOCirDvbO3DzRQRhnvcqPqV7zliG5eujGu6fJ3WiLOXZm
lzGdtQSfaBB+90gArqtvo720qvQg4f1Ffg1ghSeOAe3CPzzIC057KxF5zjZbM8rE6wllxb2SccH6
9dtaEOa4OdTv9sYwz/AjWaR3g5bryBS95wmfSOsmQPXi1g6qTn25cLi8+2aZRkx4QDwD9186rPlM
zpZlc3cpa4vQyaOiG/uTr5lFklf5vrWnv2yMtQh7XJBsXP+7PKjPaOCw3LaYcjXKvn1gVTs2o0+b
3+wWL8V6bC13btcyUT7+vRJ0mkzFkuQ1J3cFiieZXQUFiB1+q9hnO82837SJaeHkyd+DO382AVgB
m7GNVMPOzOXbrIu/9QB/F9uCD+wWPkLK6hUlHjq3kRgEZbOOJ2Y30YRhveBXKiPHplzIsuU0ofiI
hkK9lMKszhvHVayV9E2dCktHtT/1miWmy/kRPNIEIL8hqAlGAFoYA6np/7a4jeRYls8WhX0zlCLS
3RZzE48Y1W0UtIgWBIy6KMvvg+EXd13agrpWI1KXnwvuVv08znI9Sb3ctUwed7nqh1Bb9aNmrG9M
bKor2IYCRW714a4sHC2j8rAio+JdFhARWkvfhQrDOBKDqaJJbuq9H7NEDJ12TbM7qIUprujD4y2r
4k6V2x6U9n70lnu7mfbeaHNyrysGBeNGnSKtTkvgWiEhs36gwNRifWkJgK2xipDMQ6hZU+c33flj
tX9xqvcRcI7tOSjqf06VvZd9P1+MGYj6tBTdzveZ5CFLdr+433ILTzLe5XYnKI4TrQefti2PyAm+
s7J5wjxrVmGmucTx5Ea9K7P5B+GYe25O72C1OnsyrXkpt6z7BYgyA+k85HQx9AGGqvX99Gie28G7
yTz1d+Qt23EnsX1h8WYJn+5L4HasBtv5CEY5VhlvfcsxfthTwuBKhaQqTme9+JCalz2t5sZN6GtX
fzZyXPc1zvbVvhLYY1/ycZro47riUM5x3nX2UU9b3pN2ftjc+dYh56XBGPbsk2AadzOBvqmMyMWC
v741eiw6RgNzYDOzHvrx6sxmg3O9LU9WP+/mDIekVrf8UMXdkNmnNIzPLnARvXbboZ7HD02xHKpG
41PpqosfnLPXXnYU3k0fShaUHJT2fPVMpr705m7sudN/qGy7uJB5ieKx3rskSh1l4XdnePf3aQz8
nVaOh54y8cdW2eTR0gVgCeE2IymCEx1beYUZlPaSHRa8Aiv7Ndbx7DfYwAN8cXIJwFTxWBNtHURg
GbpIqSFgkgPipCDOpjTmJCPiPF6JJvZc7d0C6xl4Yj6sFZAZ8CltSLwvDsigS5a0Sox2+0DQMUX+
5r4tqCd3bi1/psyyGbb2vwwhONpoBBaoeEifszIycN1bMituoKBDXvqUky4NfLqUqBJmmriaok5f
lqgpfnWLW196V7Wgz9Dbsm2mcbFrPVk1IkqUrv1nDJLiy3VkOJmsuMlTP7ZwlMIWZc/J1kJRVkDK
637YBdJgYrYtKOZYR+EcnkLVOq+rqx22fFxOhuulIaXHmZZyjIbF3uWr19/HPr/7wfAxW7oXTyn+
r+KtHpeLhdJ4R7P7GmyGebh4dcANLuc3wPFh4aungoSDE4VvuDVWc1mtjPuFUV43UfBXo/Yk2+os
pk69zoOH67Pspwgj3IG+BthEnV1mb8HgpDtPMIvGxCuwNOkQr9wdS/KE3JAgdlfzRYnfQ2r/VKCV
AS1MJzrYTEVkYSOWbKHCdAr1JUfTeu719D8/w0y8FP+y4Cs1MnmsU//VLLriSk77XXhOEQX1YEVC
Q/ou2UrGi5/9yNkKP+JkuHBlFvmD3scIGvNoyl0Vlxmcf9kpfG8jxm2rh6GQMvgwIMHqelPCStbk
K9hEebFOq9VQnmBYOPqEjkSb130NNjvBgMDAGozQfXbJYQwcxfarT/fO5CSNLd4YK767k0BDH5Bl
Yslqr6Zxpc75SRs1hPCcGOlTE4UVCNPG9UQCTlzFgRmoTwgJjhznjyUldKdFtB3by/KbOgILGWHv
0WToJ00XJjtgbkz1r8KwFtmZ9VLOow7xkmGBq92aejNPkpPkacss/DoiXS7pkS6MuYaazgOrbVil
nRlWe63k+bc7j+RKO5k77cXntro10+Sdth7V2qSzL6sfcS553pRxK0jm8SdSBZbRXGMhIcPgnCCs
yF0Q3DTPNV5v4EJwNKybGP8ZBd56w98mxkT7dPoppTbEVRXkF16FVVSqHACip3PgLfFD24B3d8OA
N0geHODJHfykadguJpP5VDABInjeOQWOyM4G7V/kQvQ3PKnHZkeBRVtCgB16VliIbIdlH3Zi7mFn
4kMHguG5+itjzB+rTRO19OQLuDwgiA1YS08njnvWV7z9qSUXZh3BkB1VjZrByOyPdgKNJ6DuhO4k
79pa3KxH94kzHaWmepIOPvUtI0/aTUGylQeAGJ81TnQmaQxLp6Q3YDoGKPuR0lVhjfgtHraGhYIi
PVau7WcqrmnKWt30gvzUko+eBL7RHmXpNqG2wcEKuu0qnLK/5JQuajaelDF7kevQGxYq22HiSCW8
+9VCQDGuR0YvXIQ+9R2THbiKhk/lO7m3loAcYkdeGiymT5jhD0vnQ83pRnJJAAnkjvZbbWXY8t48
4BKhyWMg4JRbF3tb8WxstkUr4V7AOB0QnKRz/ZRNc0cvf4QbOJEvAM/JwW9N1bzcSsSpEb57poEB
I177adtUcHZV+gYN4th3Fb+bIXX2fOjZZ4fn6wE0crz1xHiwtgmFbRpxVjkjyMlc/23tRvHQKp5f
8WX4U5J76OPTALQL16SV5e/DkHdhadTq0Qb80+eV070g4GToQr21g1gKa4uK8Wmo6ixEiL/PXePo
oNTeuxCnmGuwUFy6J05XhNckVGUEIjx17asHvYizzdCPuDP9Hi+q5K1CSuj4A/v6efURGfntjISk
4DUQ6OV5HAKODx+a1OB2YUoixzdGibeicOKmoxss4KQYSxd17P4j1GqkRcASGJpdWhT2IZsAWnkZ
7So0sk/daTWaP/NEJElKm92D+6mqlvl7lSxBPh5QMD9XOahK2SxLbPMReqBUIZDhOpr0R5cSVNQ1
G0YD5MphszArVNCbGLVPUS743xbBVYy6EZepPJilB3tTXsehcE4273gWt+PZpXkw7OCZgKfxtGmw
pJwuJTUNwrVf+D/ageUQb2j2PX7zRBvfEUuVHxqkIDl+yXjJfXXEOhgXJtSC9qkBaXGcJ+8clFfk
UwTm5pJgrkI7NAg7oeYyddzq9V0bLibXyWXZtyz78vUBS8uQCgAFw9rR6k9ZNlMu6EiUCsIYGELk
4SyDPLTxy5IV+k/MzkvQIv2cqt+2vfL+2BZouQaeKvmq6+ouHCS9Y07r19tLolEihtv0z8jNl9wy
Ecz1+j9RttleDc7p8SuxSCNIwo25Hv7rsvrCiPPaDMFFVcGJsTuyr615a0zxlXM7UlH5F8q7IQRz
Gs8uFspNNPE8O//AiPAiGQX2rOwUdAJBLEZPteIumw3v3Mx+HS7IIMhYIwEDIBGROGUFuiAArI+1
5B/P7n4BcsLqgMOYKLJ4qOyUkrrQQ/Px6mvQZoOmuDgpUNTMc8oQXe/P3hHlXvPr2x7vuhHbqfdl
TwNUhfREpeeXhwD/SziVH7znf1R1h2AinZ/a8a9Tp0fCXcb9jMclLKfiF8tFto9msA8CfEloZ5xT
YYG/WrSVmjWl+vr+2veHydB22DREvPr5T2vA2s1Ndup9RFjbS4n46thbHvjySTqcO41zAmtrn7Rq
FuBExZRANWLlN+doMIJQTBPmDn/B/AJj0CQCLi5zS4vSelXRoO3XwCaDrVYpEC47PYm89MMi6/EY
Bma5m1iuh8yvH/ug+ShG4SZL7/w1loaRHIy7ntsWX7PkJBHBeXxQy+jbuWGAgUom5WPDP+cFLbcD
YWWnol+sU2mbhHNXiiqpHBIYVg0j/B4xuzPPV/Ds5WG18NtZ8L7jTcfJgcPffTEfH5A/Qo+e24eP
pgtic6KSWIpmfGZZHiH6+SqLWt6yjvmImWsF7iB6UNjGL6o/Q71Qd93Q+mRxVi8xLTm8BqA7nqn1
vhdie7vB6QD2mplxaX/mAsRI51u0E2VwrWh03JoxQbVOr98fsgEpop65P4VkAbxNg3r10W2i88Og
YqwungPUGDt/KrSnxssv5jzVbAFWgTpLd8KxBO4Feu1zI17rxM4iQKDpwyNczbeORT3Ppf3liz47
TjVtjyn0p+8PJF5zlTvBFDPv+Qz8HB2+u6hT69s/dBKB8EbNz1joqlhLbcAudYrLwGvO6rrA47oB
hgzCegkwftQ6XVaTvVaotU/Ivvtnv0sRAlZ3Ta3sEG0WOrM5aXH/QmJ3k5ALRVuCkAeFI1AZYibL
xO6YSG6rgJLj/G4NtNHKu+HQ5f2jb+tuCLonD5EbTWf1Kcxtuo0O4JSJQWWo+2JvzOb26mLQjyo4
CbvJlj+8zQfqU/+Xsz88NHb3upIGc6tStV11PVbQ4ffKnJ5m0nAi/lW0zypDW6qrcj+oEw9OxO+1
HQMGVucA1QaDPgIWRVrdUmGLLVJVlhFoyzjMlpeiaT8AhdmHzaAWznwv25Ntoz1lfzDRzed69cMx
qKjiJ413DDTR0Pbr92L5RxYR4/R+vG2tJm7LFGvdclRz27+1Vffeo5K7ZmYksI2RnWVcyqoq9/Cq
QSza/UlYRBeGtdR+Vu76iUyrj1Jb2CfgyfaJkrE5pmtNUd4Yp4q1ThNSwjEv6SeGg59bAHY4I2As
VkX/b9VxXNkIA29rs+Y7z223Z+0nBEo/TmtzuzsM92KpVXAj0uZRXzNZk03mP9ca2x32rmh6Hqqu
CgljZKFdOs1kOZ10jf3E2rGPg/uznsz22KKUZU93m8Fs33KydXzwyztX8PLoiol3K+q5l7Vjqu9i
c/6TDhM4Qs/54ViU0HNmcrxUXKz0kcZuWklV6mXZ/YZiwkXmPhu4jRKrbrodKm43ag1gKLApA2rW
zN1XgCap0j3t3BQsxLk+6xel5J+s1P5sNXBBEO7Vsem2O6LuTx1P1H++44XzV8Zs+JfXL+8z0kU2
GjEJSeYvGcgg9FfTe/XbgdOy1oobk5P8WHomIjgt21mjvV1T4VhJUPb4mNIAe9SqeGNOwztA4lAr
U2aSRfYXm2Z/hyWIBquxjoDEdfCaNn5dKbyL1Vt/2BzEY7pWd+BZPYtDAi+LBVUpAvcTF0bOELGb
P+Ss/5lHo/lnTzdrqoL/eq8HqecVCFlng/Fb52jJAtnkYhSDe551BwlGp3xW+hyty1Q0/9nIKydG
DRXalhH4FTuwz7bs3GjJS/RF241qiSnUMjBfJwru4LBW5v/gs7cnqPLqMnxMykbZH16e/dJa6fzl
2Yw2K3VOgzT1sAVPMlaq3guK5bNTGFGpUczn2Klj3WjaE0y19rR06v9++N9P6YnaxFEkoU2F/oXP
J9sRBGfEDvOUsKkX4y2r2xCkmHY3sFq+pVPz1U04Er4/M5rSiuZ5YRlepm8d0qg35m3bzrRmXD6P
T9MJnwE1vct+i0/beo4qnDzXXKRXNNQZinvN3bsoTHTutaf//cBr1qCjpUDV2Dx9f32xtv/7HV02
DrdJe/OLYDcMC260/ivoH9duXvKVmRdz66ztkS3OT82WeBK3wErA/3cXEwjVpX38Vy+w0Fow7sN6
6+bYUAww+kW3ONxLKzhbhe+Hq7OgWH18Ok5Zirkt549ZEAZn5FLcO0t7+P5T8fjT4mE9UQrHje2U
XkcXR7Q7GKWW9D/rZfMe29ps+rOMU3Dy1+AXJWR+xgcYodRAzL449kE7Auenkd1ZgXi1UbAoVpIk
hOj/Urc9B/r2p+b9HTbBmKhhFhdWZY8Okc1+HW9NvoWVg9+sW2b69/Rk0BwbEhkGIpJ+p5byKVjn
V81WxXWRAMqrRySrQORM/EJU+d2FLDYVeVqJvtCqvixNu9ltp5+QoeNUjVBlpMliryfOdwBGpZcn
QHdFmAIZzurHoKsu3g1NfzQunNpAICLkNOeHX8LQhx++yYyNUWbXviBAqOK5gpofaLgyFw8DSvY+
ZxBOh1x7HrerLPmHS8t48JC4U7dxPfkG0vElZ/qbtsHFCc5sTXHdWsObmIuNYD2WcHU7/NeZ9EX6
6otDCY3LcrKwq7S7tZjHkSvUYcsd9azxsCMU/5HztiS9Mp50uI6x6eoMuzu60n68GMAqS4L4Yoau
kx7YMdNX+h8hr/NsNbHOsSIwtAh3UD8DVSTT/KCJBdaaSECrsWV3Vwbb1Qur6iekGTvfGI7r4hyV
1/00M/yY1oBMhQVVFdU27tssiFm1dREYFlIoTHPZI9vUk7y1mIFiDeoNAw1QL+4N3oB56lHf8esj
FbaiEfi+2+Qw9tYPZx6RrvX2/XGOQ6NN3FS7FnWxHnojY9rFEgApRvBkDvpdLNy1pC/geUdQdkSB
lKAnB/2HsTbBCMF9LBCNLmObrMq/BjMyNp8LfYQSmNjChX9M2ibu6nju03M5F1U8bTTxvJ03YnOq
nI0s5FNhA/KbalDVPuLr/MHAHu0/m7nukJutMXNnh1kqIl0j4M2gp2XoTX51mSdx6AjcDt0mfV1Y
K6YGrZ5mo+Or1vq01m0aNq0BWpCuhHPmYLqPF1NVf5gppYJL87XqkCXaZafp03PJrttS+ml01lvb
dTe6fhBFdNJlnSUbtVlRPWGq/r3SrxZG8Z9dELKpdcweyomRjXj441que93+sfQX5tteMgp7puRO
kdrznABExExTRB6L27DqWYQXnbfPDYBcVN00/bk5J2ABI+9RuuBFYsM04UBkv6x32pckg3JKgZnq
q0mIp0uHzOpEI7wGFdIcTsPBsEbM/8Jeo8VgymNfFKJeSLfyrdnchTOOEmg28z0T+KMyWjprSayr
8bgqgDDgcVgkgGorhdc1NMh4je+XX1IrRnn+o1ZBiLHHmBe7EoSSK6qkppyscGEOleXu6PU28i4u
bW/8KHTrZc5wsBKUQi5ztRJljOSNMAszZvxhzt5LJbqHuBhmlqyHf60XMF+UF7dYXy2bUZBVae8k
hP5i51QcJ2TV37WzXWVNQngB07X8b9czuVxK9VmpgvptS3kyy6fF6uaTUjkuF4wUIdLylwZ78K6S
LhLyxweJfCS2enBXweLmZz8L3uXcso4qBB2HicGgLXejw+9alh4HTvXSehoGTRK0MSQuLRuTvlPb
nqqB/c02Q9ljI9LoJoZ0C32IVsloJcEhamArG4Yhdm6AJc3PcnpVM5sT21V7sZo/Vh85iK0zaKU6
HUk76RmAVPOfySjUCSPtP1hEsV0P03kttk/Qsl8sXGOC+4iDSjEY8Dav4RcrlDnml6YNO1cBrzUq
As/bkVM/9Wtm2PV/renIsz9uF8NIW8IvCvZc4lmbWdu0HlGZjlce5iZ3I/udToQMCJ3IpGZ9GTHs
6ICRYyaGY8LqQq+EecNqd8h4xLEiygSe919dreO+7FAiqOwHM+Y3EYCb4aEo6ZEWWmjlBwRRssbH
C5ezpuqPHj9SokNejVHBE8wtwIAuuc3OdzD0Ayi95jz73aHRxWejO2VELUWx+H84Oq/lRrEoin4R
VcR74VUgFC3JlvML5dTknPn6WczDqLq7pt22BNwT9l6bqVtFQqpeIREBCJY08hllvjfgMHMT4Hrx
pPFEnxrTlUH8ADlxdVAPFig80uAbOHSGTXESInZR0RpPWQcQGcSzGi2sM3CckfuJN3hNo1Drgz7x
nug1MsIVJF95JdTIvZUHciP0wQ0VfUucUAZmSX/Fb8n2wfqpYrRJ6sJ2eZifTASiwBMaaKFB6dKh
scyantD+nHoSfb0Wdv/UyR/uMk5HtWZo2yKMH+/ZRDW/cAvwdOYZoen6Z4kogJ17iaGNb77pWPIG
yPByh4RbPqneqAaX1b+1FTFvsb6yxanv875btuOiuk2id1szbqhs+5DBFMcedSCJxNAmg25EzlFQ
EKdj8bSglN6w2Rh3WlsKenc4CXpU/Yv5lo8s9hlB5PdeD1wzl/uQJbFfavMRDmHFzbvgNEnH+CAj
2IsDxRaKCtWN43ofk/xUBJykWE+9sF7gzVtLu6uV4lHast8504Dex1sK7a+BZ93phWcBv3TbqFWO
sWOdcUKjr5ms/LQAf2A3UR3sqMFjKAxGCgdNUMJxXC77IuJjWbw6ih7ExM8ZV8nM7Vz7itQ/R/R8
2EYzmJsES2kTMkBiTQqK3T1IBI+HJZ+rCDoPrR9qj00/qucqH8e9PdoLor6x9bMfTvGnMEzpv9C9
eIWkjwqduwFh8dJm43sMzvIom2qtkM6dPR4NwTydGOCXJh2e0pl8hFi2Lz3pDIlmsd+uLQ6XglAz
oy+PnKfbfNLJTGrjh3aw3LFuH6McPL3aF7a/WDhJlLUJENHoDeQ4efmyfBa8pdTiPGwGDX25naFK
KWrE2UW8w0Ibu/yLb8w6W3pw4JmkKDLboImiIiiRi23yfmFsSFfbmvdZcgsRB/YZBJ2vCxPGeHqZ
kHd6GVpOvIC7oGjjXXbVtLpAMU5/rdnDb5jG+AaUwFXt2VPnZhXs3fIqGXc2PIwtbddNDVADhsax
DI16FyjDflym4MgwkvEf5FEvM7A6FIzB74bczSNVIqkbyraLtkmpHAphsnsEms4GYCJ0U2/8Js6y
fa8V9yo2vozOopwx9WRPQMCWMXCDas7XG3vYm3jd0FVvly4A0b9W0lLsrJa4i2oMuV0JfVGx1Rhj
Ra9W4TY1XhMTfxUGEJ8d8XhIO+m4hM5x3BojU2Kn9dHG/oxMQ6iHJPPZOb2hNyMbSTLzDnlr/GDA
sJVY9SExI3ep2q/CyO6qiHufH9Yt9emRAvxXH5R6z2Htk8zgQBBFLlDFX3nZPiT4HTemXAl8hYWN
Pc+fZtuAKL+UTBCqmck+LuvtaL+zcPwo26+prwlUntvnagXYlhVrZo7JfqlMpM6i3oRNd5OjWLws
/Wa77Su6jdY+Mj8k6ehes+DGDlOiVM0weypSvG55YWh7W6D0mwduO0vBrE/XhvLuHoOoPKAL2Nbg
UDZJWGab1RK6Ku2RhhXjrqmX13xK/qnTgVL+nRYbFUCvelWbLkyG+cjX9AUWJamXCodwr155aPSR
pRmcNYQJHGMWhdoxYYqJuehgLAFdmOCuSfQX9vPmJrLCL4PgIzeaWjY6LeUwPucDSXIWbeBRi9cu
IURE43zmWoVwwnGepWD8qzkszJP6SRv094UfbUM9SZXAj68g6yf0vbrjs2tcnTmaL7CtqrPJlC5b
7J2OvWFb2ttqVB/MIXklUzsi32+72AGzJYjFgKppprq44SKAZN91j1mTt3vTorpjIroGyC8GAiYE
oenbPGLMBV/ByZKoijfUkgtApXQ31T1UUnHLo1RlRA81wOAbUW5FLcSxLQkLQ/BLuRjOAv0+VVUR
c+IlS0qVnIkN2c1ELOYaY9EBx1hFnJTKP62tWl+sfcfMNBGR1uzZ1SfmcNXJqohv1GxcW5CoITGy
6XXIAWcy0ZU8AupNNN70ibXILG0KWLyDnrmoV3Cjf/qIUKA0LGc755ZP0DjKmzC9kgqRUklatau0
YHK0YKek/eSWlSU91makci88LwY+p2RRfmPDWeVrKeJVBtOuxRN4J6MEjV5rnIv0UcOLuC8V4zbH
pGBlmS8N65eClrKY8fNWjaZTp6QsVQ2V9acT4gNZtH/KrJV+UBapJwgQrMeRi0hZPHuVSMWa+Zkp
4VszlWipU6KjDEPsOzpTXxudH12tL0unIN7o68RfiDRgLRZmvj0vV7Ra4CeUPn+w4N6ybtTrjaGj
vh+HdPHAMLhqs/xL7VBuHdM4SPFetSrjLCJ8dkKCFOeZOrgpRm4YxfbeWlBXVgsOSEWejJEJvBOI
bHvjD9nbhTgfEwAvmhpDW+iXZmMsVIyBYXxazmheHUhDNiN79mcU1aDU7ybo1y3DhSdWrifO/2pX
qDXLDxTKwEKa9DlrW9IgdSoqR1H2qsWzok6Ky1I1G8Ab5wSJ5XdYoWtbutbtxz48TnBGbElwoda3
1U6oy2FIIUKY/IOATUK88B7YcHLZhONKKn1XnzJUGpZ4RsGTu1MWbJWiOgVGo+wBQ5/MDBcXoFig
C0WLVoI5LwqX3PYJvKh5/Ilvkliu9jDS2CUm2HdSiV0E3duxrUxXjJxPTqoXqHxWUREbb5VnkExt
6yVQnvgGGm+BmsXKp/K67i/UgD0otRPshqJ+HObhLRrUBycM5r3RnTSMEH5uDhwDgl2P5sSEGPaC
x0tVfMb50D2MeU8agxM7LnAHytNiMg58Sl3VIYdTnMUvsjreynXEJNcAoKijIUbKF4bZfE8V56lV
kn8LsvhBoY02cfe5Va/4i+3MCCuF7Wk27qO0ZMyZ58bRBPOzqQ0p3Iqt8MaEAVbWOE+XPRpiFu8Z
pVEzMJyOaLfaN8tiUeHIM+i3h9HSkNUpFPjT6GvMOnVDV93CAUIVxYtC04FBrI8f5nkevXUqkOTA
EWSVfbddne9iLX2d6ybfR1y6cSO7bVZkd52+n8Vy9WDbhFZksAq3DPEb5G9pyAhjeE4xe7smKiSX
YMSe29QhPBpWQM7MBXjffDPVYsWjUWYIpSdJWm+Pdt4ErtbTTzSNjnJwDo9al8XMkBEhRwaVLu8v
hGa8BbaLxp2Fk56ah4SRlLVaPBtTOXWr6fP/3y2OMj3ksXVGxl0+yblotpWxjF6CRrlmMu5n1glN
5U9i3yHN67fe6aInNiHJgeOMhnie6ZTSsDvAxIsIx1KRFJjla5Oxs1e1yXgaW8VLpZZfzRYJkpjy
aUeLFzxqEyZqxaAK6sZvwPL0uW1v+oVYLgTmjI+OZeHqiYqLHkAyL2PnscFQeO9yFC6qCMzdHOXE
8ExxAqeEp43txKx4OudK+Gz3HGtd/8zEG9c+lCNtUU8UYMPFNmJEU8miothobMAmmPKHWZqYPZDV
pa30BIs1r11TVlv8+jVFTRO23eX/FxV6AyByBInW8lDIwb7lI+SisabXQlUIIiBMs0MExTs0nlNr
ecT9qfjMdDU+EkW8jD9ZmOcPSz20fIPNNnLgaTFwRxeXoEjETF2D67lECeimJlL/nFGbbwWpEUVw
BsaMTCqu+TQnJ3xdTPqRBuQO4Y78tiQVcjMQi/tAe5rvbEGWCvdSvFFBZGxqHEdcZaa4wB4vLqbz
0pfKvrACBzLhIDdsOp2LOpKYOhJZKkcyCKwZyn63RAckz9S5dGqmM4avCuU+DSnPU2sNEOtb5Zpl
pfI6ivCbKWh+LfqaeUycmYdShRQXMeNNdPCiMVgFfE0IEOhE9aeA+KpDZAwI9ICpDlZ00dnN79Ic
0qZIBuMy2RdZxvbD/78hPsmAypYA5grV2E9sM3/oG5RrxWQf+XzNma3Y7BT2tU9meYXT+ETtt4aQ
Bxla2OEYTpSDDFeKtUhrH2WfX8U4M4TUkvax1TMkIJT87Ls6PxGO4xFA1k1AuOL6wcYKxNxTmFuJ
W8wm41e1JmLdqHOveSbDvRnjtPj/V8j+8L1YWbGGzWf50TagV2BU2aHkXS+uJrrG60s1M/NEvgAU
x0LdOMg0uf//UjAiz5f6Y8SNdXTsOnz6/2VkJa8EzkMz8pYXAFx8wiTmG+Zdvyr7ZI+mn8Mfo3PN
CTw1svBYBInlyVgvgGgB8CE7nnQc8u2NSGdsm3bg9xk1vtNLtzW64tmZzOEpT1TXmBjRYtQf27a5
aWZuPi9asVdLqewxmDOfa5383g30NRz87EOagwYDPRDtn17m0FDlPo1DAIU5o+WwMtwQM+yDUWvz
OW/wK1cDKs6xYTJtkjPQB/HgTdyMeTH1fuJgpOwBHLBcCJk1B7CMEu0zjSc27ZN1CvEScHtuK1yA
+8Ls3ohFpmRrjWuXgtQDOVMrM2yc8tDxX4IWP2gGViLzgKk85laos+8iMIYDIc0eJpMt3JnRSy0U
fxHo8vKXHRx6O+tai2Hcq026S6ZBe5nSnd6CEcyd+KOIpeaSBCx2TR7CceO5Hfbk3hb5N+Gs1UNe
La9yAm2aYjhjMOdgimqCw9ol6quQJstNgNgI1/oB/XE+MPmcY1vbW+EB00N8UofjyKG6z4oS7a8Y
jiJQqSfQ0kpZPRp5+YIiTNvgHZKeHTkMxYfJG6Dn8hWq5DjHeuN2YQduOB+89eTf4EjVE+vNxFP7
LsdHw1H2eIFuAa3RLYj1P4vblA0oeeZoVX2zEr9NTtEwDxQ0ENp929G6IyEysKIYqEoK46MuGTFj
i2+3RfqnVBU2CuD2mz4m9bfq2fEqLXw+FPP88v8XKtzGD7LiVRaqzbyNmAM8PRtzRgf3/0uy/v2G
NQwj3/k0pGRu46se6u4UtcZvq5mtV2KfrRLbWRNLV4eu48kWA4JYDdFh3JxZJOpEV+2ipi03lbBn
txRtuM1C/WcMbHp2FTcKYTOZCyH3yFAM9JyOfFIPKAfGgekWmIjOHRCyDgZO4Ea25qlf5mfCDQLf
KXPUcCfgQyPU33l+LKr8z07GxU8n7T2BzYzhvPfiXvyWxvTZlLgOuuLbHoPJHfUrMkUKYdyWWOJV
hkqd7lYpTU8QnCT4TRmM/worYkbVWH49Hxatmtm35BdU5P+mkaFGk0cDLledtlVZGM+tbFxiJZBn
seCMZ0NwJ4uEuhhzT1ym046ocRX/JymAgZzQexADxmTyFQM8QQMFIhOZk2sjvLIbfm3YGK4ibPZ5
mr+0jOTNslVYLK+arfCbjpZLuUf1RVN+DEbaW0KW864qvC5fNuTcSb9rQwwH0iiP6kq3K2mRulWu
1loZewLSrneJptEr5urwUDbWvNXGVgMR35heWhH8aRbAHyLLbXNjcLN8em5wVHAE6z/kZCRnR9LR
RkrrbMuu+AxrIAlTZ0FRiNucZqtA9U1UoYtfFsVXncAwW5f0ZulmU5jcNaH/QMk9gkHaa+TGRDUU
70Z1zqVDYvOAc8lTnUdkck/0Co1BC4ouks1pzCVqc3cwjjH4cYYLa4ZbqM/EranZc84Ipm/tmCn1
rLqCeDKulFtVlTd94fhQe2SxJlPayXnNmnEdNVgMZH3sX8k2b1lKkGx8Smbzz8J+t2o4fnAm3kUY
rZncs3mIsob2p7aYwcnoGlgycgEP4Cxs0xGS5rRAWETwh2zHYQ43PtEg86EECLS4y9yaqPtuaf6S
3sm2yaqT+v8lGEfThWGSuaJ2EB/u7DzTj0pGmroVlHdMTuJoYvzYBnp7K3KbtwkAraBz3U056VE1
IwQ0sJd8aLnaGbpvkrFp98uHnJxil2ojHjQ201r1U1nJdMRswhJAVc80bQiBrNEP7Sm44KubNgSz
nSBDkupXpGj1eomO7m4GXbutJ+snkdY/SXpr7cJeODHXTa6NUAlM1qeIZVnLhzq9FVp2bhkR+EVo
9A8MG15LJFA7kN3RdmnC5SU1iT4pbUae1Lwfqqy1fZSwsuaxO1hYaYKBDXHWvQw2csc4lD2FTv8w
ECuE4Me0yfA61lG/b5eQsBzRMA9V2oQxGl/H4aLSRWGeDJNVAZN4NBjrQiksPTS55sFKKJEy/S7Y
eG9mg9RJxOaEsaKWR0XERdViMS33STRAFS3ZYaXAv7cr/C1VxHCOLA0ZV+OakQZqNwBlM6HgRWIX
Pi4O2z9czUdZtj8GSK9NURCBwnHMOW8Uu351dCkFKRRN1drbXkcKr2vs2a1YDz2HjNVNFw3zAXnT
vjPMexww6FJtQU8gXx0dVT0pmkyKaoTSsfOkAqRMHYrQrNeGZyiikw/adT+W+ncptG8JUmysIHRh
avD6ho7ArBnsNknwnuT4jmYVq1TWl9to0q7KIMZNJcNHeMRfxkxChGbVWKEFzbI6veYYwk9TPhwZ
qqOtY4OQ2f17OJAFMGqie7dktXdSu92no7T9rDRwZlIbsADP90pabzsbIeNAIX+satXrhu4NIVP3
XOL3fwwyy2PIrBwUpGGMvzjHRZnHe86/fpOpEpeoqh3LIrJ8Gz80uHepnmxrnHcUZXeCiVuEwcj1
RzJYgH1GlOGxfHL6anF7IMUoqNEKaC99H34liPMfJ2sKvCpVdqSxtYdgmuWhXMiciWPPKti1qIEe
48zKLpJEmjvSVq8PZ8NL4u4orVphtYZ+Tpb6P2wPLtiwfAPFYvAyltSTmXyPqRg9uvVXRoLpoWPr
4g5K9oQHgyI6svdjC83AxDFFK6gYXl5Uqhtm+VeEgQ8KGZITrQyxD9HwaHX0G1RkrJGxqWyGiZQ2
s0EbNIvsBdAhu5exR2QW9hfGQSEKZKitZJv+WUN1Y7hj7Mlt/M3ziJalUTtfbcESGADKpEwDFwt9
QbfNMj8Uyr2J8aAszsVZxJ9YnM+5bun0e2NTGvrIen7RNyNWq+R1QePTzeNtpEnKCeSjl8WtZ1vq
mw71ZGfAwDDY2zGDxTzcail1A8HIWFR/9Tz5xEGony2+YpfQX5FJ+1SrXc0kmEaybMmKLRkW4sFE
v5/n6LxRgFuUSFpw5SQ8tG36MSnAZJCIo5Gw7I+omV+zuHqwSu1W6Vmwz0uesNUitnTpDyrW702k
dz8maujtUt+Mqey3hpnTGCZWsC+mmeXFvCE32tzaEG1Y+8d3XWU5laW2vsHEZihm6LL9yn195XO2
hTjaWH95JJHsp9UXEWnOVpEScy917DxxNcA389shRvMfo1GGJLualXQmytpHimMOmmz7bRa45fFV
bdQoiHcge3HC9O4obEGmH0rcwWJIZtTBzrR1Cl/DWww7or8NEtfkUldnvo492BYrzxBzFX30arUQ
oRn6idLDs7CJDow7PwuwXHGxfWcotZbO/gmA6HilUlyXEvnFgtoTS9VWNxkVTCJoMYoZAJt5JrKI
M+trFImrjq1tiwf7WUzGxEi3KTwt2/Jp4jWqrWrbGzLdSgZ2cmC7nfRr+hKDhWrRbmBh+r2sONPR
sdXYdPV3/OX6Q4fKwXWqH8cB75WsJCpcj3Wg3XW0r8PvsFS/FrTkITWx/VXyq2TSEtRqsyGqYw1U
vMehYZyVcrnM5sB3w2IM4DZQzUsvf406L3ZBI36t2HyMpsfBWkeyaQW0otf5zOonEUdfWSpq5O53
NSapUBTDD7iM+TOt2KzmaD+L+KyIVByshYcQOgOrU5xDPejAryqkBQQRpHidFwe/X8aEO4OHYo3G
NooVl0juyo/gUrlpHTQk4aILMJRzg04vIUS7SiKdac9mxCcZxSxdy8ik22TM4NTrjjKlytNgjW4C
/OPm7LfJlHrItPyg6WDOpEu2HXgKY1hkrlAUYqJkdEiDq9oTXhjWjeBRkV15WVX+2rBjbnqMoxWo
4IqYwfOM34CVZvSACTV9CqHYsjHM5dLtl05+mKGTXQyE7fiK52uQDoRo6ctX4oSE88bjx/Rlt3Bi
1ZX+EwH/sSFS4n3DApx12TvU9Bpt4q/WpXs7WGnasyb8MK52znjU6Gn8KOsveksiAnWYg/YOcw/7
exIzjpadHtuALmKxeHKUyV6I5l1bRqCTSvVQdcTET9AnWlneKetg3kBBFXKV90/yb5gBFM1BCLbj
u56QJbSlfhvygai0Zrwak6YiL8XEqS6MvuWiuHU3dZ4+2qmnpWz0Cy0B0jPM+b4P6ehnWPUbI7Bx
X1YKp1XI77qehxzoW5lDrFCt1NhOYU3Btg59IuMdyu6hEdkJIsy5b9GPijlDWFmHLtB/gtyt8sOG
epbK/KVE+Q+UxObRmmhIsCjP+wjRcPnXmAnUEu1ukMBtl4yrFRzbmbrkfuaUHAzCBMlvykuCwxLm
ilJutYUnpQalbABclE+aa7H4i/JBO0YB6xUVJQihncoGHhBFS5//Vr2+PqrMgd0jJoEumgKOXNNB
ZYxxcWq7KyMIx83icj/obX1OuurCduNfD3QS7QFKCBjdr6y2CYI2el/2bKB4aAMVX3+F5bfaMZ++
q/nUb+Zq/JugRnn2iBNXqTnEdRvW5/TamorO+2qf8zTCy1WPhpfm8IECrt8wlJFflrc6xD0HSe+h
7zNWDknxlYzjR91w61Q6MmcnoFrAAU/CvTH5ZCE/dssgXhpuPnPSdxX8r7CLvzr0sqyFgV4x7uOZ
ta2ZKRJsnLaEQAcsFiu2wJV5wthQcc8Qv5wBWD1USmFvw/gjVrUER5CGIYf6txhnrwU+f4MjgyQ/
Lb1CMUBkOS/q2SG+0QstqGhK3JfXXnfWIkEcEQON+yhi+UuiM5IchFp5UnjFxHDMshgL18K5YPYp
931HopKNCwzvEibzPD8MLLuyduSHsR5RIGe7gAlDALnLksFThR2KO7ncqYtOWJ9qbio+TpZzSPkC
jIPsXyyxoYF/jGOW9HnhyxwxCjY4dZMS+E5dR7WdL6UJ1aCgPVOLf5i5eQNmMtHrgt5ttFQu2ZsS
p/claf7wEPjxoP8Y4XhcoRJti2E+HZOHqZtaQLJTckubgJ6xSq/pTB9bdGQDIXx/DmfnCBkAefRp
WA6TMaY7rqN5Q8adX4lh2UQOhk8QLM8ibZ6gIyasf7wZ2fCupFl0TP1NkpnEKH5C09kpFG9GUG2W
GZeGCON6RxJbjAZRnGdoSAYP+bMpa8AO6fIzxtHVFjArIls+K0qFfkXVVofON8fLtzFUl7mZt0mF
s3Sw2UsBjT+KJbmIUhpwlKtdklUnuL3GR2v+Y4SPcqgShmspTAkpRkiw7E0MQUF6lZUavzmNkp9S
9kMDztSNDOfi2FjQU+u+ORL4FYLWgs2PnLn3azN+nfmg7Lz76oyy9udEkWy7nBs+5Z65oTilJn4E
3D/DblCrpznnrybIvklksNj1OMsZaTxJlBvM3/868hSRqs62GwkbnIVxHsucSXAAKMRiQeUGsrrD
W7bOUVofdR0SLFG5UDiQ4ceVyuSE8UPW1XtShOkLOZqygJuHKwhlWWYmlCakJ1cBdI58CN7qjA95
AvIaq8d4WfDeyvR5mjXaRAzWbjvzpiwmh0uBey5T8nLNaPxkiftIYGf0LALIcmWu3PqouVSjIq/F
QuDPUPGwXlQbV2sbyQ2zeXkLiJ1fCBrNljrYSIXgi7bQf+EEcPlasnjNSOFx1dz469LSYg6TYqtb
58tBT2nF88Co6bt6sg7538vyXMwqeiHsBYSDcLFm87QjcPNg2+zreoZOOEhZOGGK/5xn7Ln1BKuW
mOJLB4fIA/V9LBrV3MXYp7Ix7EhcldsezainrU5xxWhOdvaoo5t3tYEKojUXgixC3HxTGOdsDBXt
LmIgjeAHtYx6TsWnMCrtW+agootbR0XPUryPrDTTBgF1TSOg2JazUaFZpWPwUZf0gH2OVg9tD6n2
RrnD7jEhsuOGErZWvSHB/h4SNAOjLTAGdKSAlLHxrOYCmUWgnEQrzLvF0NUjuz28B6uzujfQMje9
mhyGATsnCX/qARnOn9ECSyMzh/sMbdkOArS5s9v4xaK6BUBktvugt7OzNgVrQoldot9O/rJITsda
n/7ShKsxkHn8IKJOxUBDZiZhuSdNDxo/b0rTt8AzswABB+6YVfIElpG7SiN5QgMHaqouqpD+oDJg
gHUz0Ozk2qpIb1pqCzSp5jIXn7Vh/hsDYZxyYU1gstIXNh39flSqZm/SgLJKGI5TgrYQiWThqGwg
Sa7ewAew0uTTXuRXavwV4xcenJciTqYPRitM7fi4YX8TL1OoMOPDDMNEdgJmzNMIvjGRE9qlT4oN
RFtuspyFaU7Ox65T9Oqg9+pLN5Q/CW0chNniLe8V8n9Hnn1NEwAV4hFDDXXWM6O8hpLybVp65dyx
QeMMpl4Two5fkvoXZc/AfKFUt/GUi62eAW3nT0rw1Ogz0uSgmibRAoX2qNZV9tDG+AGbZo6fbLTc
dYuCLowPjsOTSsLII+YGHg3wrTelW2WbFg8GNE73MNUYgv5Lawa0k0jq/WJWbwEs003XtznTITgc
qhPV16CEvmHT0VwD6CHbVT/NbpgtaFck+1ZHbpBZCGhhwU5ejeThZNu7dOLCKjQRXWBL94exKkL0
keBIuIoHZlF+8K0by2sUQ2W3LGzBmeMEzB6bxjXiKt6lfetLKLMd00AmvNCW9DBegN+HlAlXRyJy
pu/F6J/i+2QaEmIuyxhCmhO+vLTbcCpV5Ki00+N6PD4OyfwTTbV5hPWgHNnj/pQFoeg6KEDfMZoH
AXHn5MCRwjSgXRBvG49RVD1BW1S8YiBDgAGhwjpqqPe9o3/W1FinGeQet87nSHTPzhjs/hERj3Zc
luIX9+AeV7HN/mF40pyx5yr4NoT9IxNz8bEZh4g8jUMjU2IPgrWqasVJaViTG1bEEHg2tBs4qZmB
1i0NMV+qmkkqL7yZ1sIsuV7dKH2i+bkpUu1kZZM3TQIzeCN9zAXITgs1YHx94isyhYEGz7yN/f5R
6/v5CFeMxf8Q91u9nIctvBhKQDvq/UXOHzZw05Ni5dtKxX3O9O0sO5LLU2TZVV/OJ9UEpjkm+nHu
MbwGKJHdbpxsJtQG69MmfG9UhOIDNN+LDGS7hze0oCCu3pOMXV7bTXAdEpTCZBrgIdItb7HPFG2D
O8TiJYnjHKcMNf7KNO8U2zw2xU+U1TlZGbxoMtWPzoKRFbhREtM2EG4xsUeiVW5NmnBFw+MWlahI
mkFeu3ami85hW/Ikze9Rb/SHUFyXhHoqtSrnMpQz0XNS+8hB5PsgN+0dGIpwa6+PZl0/EPBKs4Nq
XG1zFK+leZIfsG3FsSLkty4X5+B0864fgtsYwEUAlo2ELEP/2rJIg3KGPEhYPFXC8AUJcuCPuBlk
q9unXDVRpiUMESiHirOyEOFsrgInuvApfG4Di0A1oPpnciTcHmTIVQhaxhhcXiVL9X1pmVLOeurF
kfmQNhiDc6rPS1vlb0wmCOJIK9S/1T962WMH6Qnli6GBWlLZgphEPsjaL2Vgnq0ospBQrptZ2Zwm
tbGxsthiUxnUx0lbvjh5uFaarDlsxzoY49VKTBP2iR+Zdb1TCf00IwZtUtdAVxk2DCZmtulErIpJ
I7O0ydYmUYXxU/5s9gau0iLjI8mS7qDwDtQrnzVcoa+pmRBJNV/JDAt9wKVbxrEgBqDturllHqDh
Au+YeXvYDG3SdMj3Dugq8IPBScvqxGV4VwBESKDFKeIgAs3PDWSNjFW/NWHcY8Vsdk2PTxt/Jx4a
5ixzoB3EJCkB8+pJKel0HbWIPBGP4VknwaPuOLtLfI8e86CmZ+CuRMuuq0zKphw7UAtpIEIjT41Q
bwcj+MMoslf6ZvEnpGEV34I30j1tBiohNHNlJd+xNJ4Rda3yBwaKRVjuw0DyXWTj6mMm6uysVMj8
wSAKhDnFaxyr8W5My3X6Q+9g49ojCt15VWvARuqqC5gOExiag0akfVTGRy0SblkHck/QnW9BxgUH
SWMo6CL1NDoXmfo+z1brojz/N07OJSFM4yji4BneDz9WaF8TtfxIHH1N8sGikKJo3072e0YoFGJa
V4vAN5XpuOsBTCcdskUN+ilK13ArEhWGgl1BnsckCGYYYkZpsM5JLH6aRpc0siiCz1H01hqhTvef
9ntLzA9Lz11O8iPEkL7ZhVN2b5NcozEMpTfhBUrhgzxybq2LoMmfsTDg1BFbpIr90VSDf7pGvFFv
nfGsBX6Y8HYDzPVlF32Gc/xasUKMnK6+pj1dVhk0+kHTIumP5igwh/bkqzLERj8PEVHtmphlC7O0
iBQl1uqboAehMVfc0JbdfYVIJJgRkR1HQN5DAy1egqZy8O4+rkpBTyqHObXjHYnlKrEkJS5/9iWb
Uj6niEM2RdP9TQUiKATDnr5QcI5jes9XKHG6vrQ1XAiYEVS/lVbvVgglsJX60FrRkZGidkbfDwa3
oiZEGnFuQikvCm0blxEK9+iIiw6yi3bVQj09sGSo8N0IigcGn1eoAkQNZZni6gOLhw53PoO3Vh5V
ra72/1F3tsupWlEYvpVOfpcpiiD8iDPt0ePHaWyTZjqZ/nGo4SCCYBAUuKFeSG+sDwIGDMHT46kd
ZzJOFFh7r7U3a3+t9b5ta8ZREd7Gnq9FXCYLjIG9oj3DiOMKktLu7daDxcEJO/eM/ZESb38OBCbL
7irAw2MgUo+IVQRDjui1xW47Fldg0tquReKvbZGPMbPCieOL4cRXlt0hc4Exd8ENT+IerEvJbChq
y0/gscT9hJkvR1YB2ezbLRHQbBovpLUheADbgU4dT4DIB7k8/WB/3h4Qvs7JdtTRTUGczMTdk7rD
KHLMYY/JKBYs1xPJ8whqt6zHSI7Z1J0xLwYkh0yeFCNnZ6psboIzpAKPr66NdghaIKsIRteEXAdX
jsR7U2SzJW6bv6tBNHjZdFoTWbFXww6ZMox7tvMxEgkn7BLpBvOqNDa3bXVEqGCflUwKFcF2oWiS
ZBVuUkrSOHEJeiXdvhXAESdFM4148TjcTrJ/Q1MifMtdsjnIS/dxDewKaYn3K42dfF8CjWu5IFZW
tLVo4schU+EIjCYO4YIJoIN+HyT/hM3EmTqRX8TW4HszJt+eBG2wQjf2VA0Tgfj3nT3eCqvoiaBU
9rc3yqNHnO+Uw57gp5AA+qfgZcb+MGRSo/3X7UvCgsqbClJA9oLgSiPBbU/9bZyMTNVRgFCwBMDM
i4+lLPhA0ijuAJyz8oX9LW12GPsxyRrJDth4Tqg/Ka1w+0ucAuuDs0eLk9o22l/UWMJn5Lc5YXjO
Ow+DeJmC/OhrDwJy/o45yMtP9L6MzHxoeFN9ZWyORZ1BZ15iPifRxgriEtl5pgds5x9AO3/eX7aM
zb+5oeALfysgJ0UfP9/egEd8U7nxEab0rGxjX6X0e09/Jg+X9FVc4jyjfC9dLAjc9+Xkj+eavS26
UlahVfHjyDJ83Z8v4v2FOK9mavXbm0cjqLCvawrbghqk1K81ub2p1LNETtwk+Dfvs+7ohZzUJoju
wshe/JSq9HWiqTkw0Eeyu5Iiy+fL/gNGeiOxKsI5IiXbR4VZ/VyjTC19s6nKVojTaHdkmLrPFX6n
r4m9L+RkvTAT/g3scqe71ry25t+gr4zdBWbX3UpPbOWW6RYafX2HGepJbdWhfT7X6B/0P73v+oZj
6s+1pocXvLmIule6V3n3B6nDqDqpkzcc3Nyvuk/5NSJO31G4jxoRuU5pHxO6msbRaoeM1ZJn2BdY
9TTV7lnTmNCW/1BTZiHlqENza266mvo9GJvQCWqEHZuRAYuxoEZCScPX1/9QvRr1jh1HjYJfoh9d
8oKavTqfJtWqXuuaFMPxNSl2skuWHi/1kWqP/F9aDKfbrFjZW19Ti+HtmxR7M1Jck25ZT8lcTo0H
KY9S16QWQ1xTk9WNkNeh3on2uvP+/otpi/USHuYtmV6Qn7hEdD8YpuW5JeO840K6nWzku9BwJmli
l0l4U5NV5yxrh5lZsH/iQlUsLPLuq/LjZ1ZMhyldYXXmSa7hZjV9M7CXnfarCS6kkNpS2wpohJIi
ylJHa3VbzPebWqBuZHK8ue6wmi09+U6POp6TXUjLw9qxSbPygvMa3MBh1dqkVHWxex1q5QvmJrWO
Ftr/sV6neikrlvSWuWPofu8fAAAA//8=</cx:binary>
              </cx:geoCache>
            </cx:geography>
          </cx:layoutPr>
        </cx:series>
      </cx:plotAreaRegion>
    </cx:plotArea>
    <cx:legend pos="r" align="min" overlay="0"/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49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85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3175"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0E14FF-DFF7-40B0-B8C9-93729EFBE395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F1A9A8-6131-4D85-A962-814094EFF98A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6464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CC446B-58B3-47F1-9CA7-A9BA2E26CA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862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181DE-3650-49F0-8883-904386746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84C2FC-F1E1-4BC5-BE3E-AC5501B12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FDB31-0D3F-4F14-9482-91CB6229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A3C06-6BA0-4692-9552-FEE206686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29944-7E6D-4D5E-83DA-EC982B7B6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57588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881E-4376-443B-AD5B-45217368F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23E85-3D4D-4297-922A-C4BBD4EF1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9710D-D4AA-4A80-BA74-0F7B1BD7F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1E5A5-6343-460F-83BE-4CA92A0A0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69B966-892A-4BE3-B397-E9F85DA17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9438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6DC1D-B615-4EE3-978E-1F18ED3F1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77A91A-0A22-423E-AF6A-4121B4A4D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FF8E-7E64-4CC8-9FB6-27D422387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D512B-29A6-4573-BC3D-A1F7C5BD4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9ED0CD-8B35-4818-9FCC-909451C1F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6876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1EE0-8822-4608-A878-660FD290A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BDB2D-B6C1-45A7-90E6-A635D6FCED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DDA34C-8431-4B00-A819-F866A0631A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7FA79-B723-44A7-887E-650D93E87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1DE0BD-F23D-403C-8B27-0AF1BEB01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C514DB-4C34-4582-9416-5B7969153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027747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295C9-3A56-47E5-B736-28EE21B83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7CF2C-A71F-42AA-AC61-29D4BF9641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62AB34-7DF5-416A-8377-AB2C0B951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0067EB-BA31-428D-8337-192D5F459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39CE-8468-4A8D-B8B8-3B9F3BC5C3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ADD50C-C209-45EA-9CD9-20F5FCD44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0E7ACE-7E7D-40BD-8B5C-0DABE6FE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764A13-5597-4FBD-A505-5723F2793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791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73F7A-6E72-4AE6-B7D9-8E1B4856A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F89F9B-E47B-48A9-9A46-C1F569C43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8B9F9A-5F98-42CE-98BC-A835F2A39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39DD22-584A-4E47-BB18-BBE1B956D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6831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2FF88-2670-4E3F-AB07-902920CD6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DC170B-6F06-4FF9-B54F-01FB9233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FB326-8C93-45E8-9ED4-458CA38FC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5617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FC5A2-A8EF-4631-B056-69966C25F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E1DF9-4E62-4947-9195-B027FEE3E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BEAB7-D883-4B12-A15B-81EB24DA4B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E17E9C-BF7D-449D-884C-C38C81BC0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D522A-6BD7-4304-BF7C-6A2AF39C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7EFAB5-C98A-4DDB-8A32-5AABFEC8F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7490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46B6F-6D74-44E0-8C34-3EEDF652C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02C366-C491-49C8-AE26-8F7BD3F8E5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F96C0-AE9F-439D-9F88-2DCFB9422D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8E7B1F-6C92-4C17-B552-3AD1DC63D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23ACF8-DF57-4D6B-97C6-016908F12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53B97-34AB-424B-9495-66384E2C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538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F9EA-962B-4613-ADB1-5EBCCCF8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704661-DFBB-4759-AA7D-6759A5DCB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47887-6058-452D-A266-3C1907F43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8EB0E-5D6C-4397-AA8F-41D23AD9B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7DD20-1C58-4FBF-A0F1-EB1A84EAF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43397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8504DA-F57A-4B65-AA7B-056DD948E5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5373D-8427-4D2A-982A-5B3521AB88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C8A89-D095-4358-9ACA-1C57FF4B4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A0E57-26EB-4FB8-A71E-C60C8EE51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A53E4-D72F-47FB-B78A-F4E656BCC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405660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0A1C41-EE8A-40EC-B4E6-67F2DAB12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9079A1-D6CE-408C-A797-45B43F609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F9260-1E11-4110-9FBF-BD8F93D4C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46C414-542B-4E48-8584-66E945C1D417}" type="datetimeFigureOut">
              <a:rPr lang="pt-PT" smtClean="0"/>
              <a:t>19/09/24</a:t>
            </a:fld>
            <a:endParaRPr lang="pt-P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434A46-9A3F-45E1-93EC-C9096881C3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A78EE8-C284-4B02-9B4D-648E1052BF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7D021-63BB-429C-9520-DED886DA8C4C}" type="slidenum">
              <a:rPr lang="pt-PT" smtClean="0"/>
              <a:t>‹N°›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4527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D5B7F-B586-465E-A3E1-0A32F12D29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3400" dirty="0">
                <a:latin typeface="Arial" panose="020B0604020202020204" pitchFamily="34" charset="0"/>
                <a:cs typeface="Arial" panose="020B0604020202020204" pitchFamily="34" charset="0"/>
              </a:rPr>
              <a:t>Financiamento do sector da Saúde</a:t>
            </a:r>
            <a:br>
              <a:rPr lang="pt-PT" sz="34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PT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C513BD-DBD8-4B9A-82D9-5F79EA10F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387599"/>
          </a:xfrm>
        </p:spPr>
        <p:txBody>
          <a:bodyPr>
            <a:normAutofit fontScale="92500" lnSpcReduction="20000"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GTC – Março 2022</a:t>
            </a: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Grupo Técnico de Planificação, Financiamento e Investimento Estratégico</a:t>
            </a: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DPC – DAF / MISAU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Parceiros</a:t>
            </a:r>
          </a:p>
        </p:txBody>
      </p:sp>
    </p:spTree>
    <p:extLst>
      <p:ext uri="{BB962C8B-B14F-4D97-AF65-F5344CB8AC3E}">
        <p14:creationId xmlns:p14="http://schemas.microsoft.com/office/powerpoint/2010/main" val="1394470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412F9-B219-40B4-9EBF-048BB1AB5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80097"/>
          </a:xfrm>
        </p:spPr>
        <p:txBody>
          <a:bodyPr>
            <a:normAutofit/>
          </a:bodyPr>
          <a:lstStyle/>
          <a:p>
            <a:r>
              <a:rPr lang="pt-PT" sz="2500" b="1" dirty="0">
                <a:latin typeface="Arial" panose="020B0604020202020204" pitchFamily="34" charset="0"/>
                <a:cs typeface="Arial" panose="020B0604020202020204" pitchFamily="34" charset="0"/>
              </a:rPr>
              <a:t>Conteúdo da apresentação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3432C8-DF67-4EF6-B893-B569D5CB65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721"/>
            <a:ext cx="10515600" cy="5075434"/>
          </a:xfrm>
        </p:spPr>
        <p:txBody>
          <a:bodyPr>
            <a:normAutofit/>
          </a:bodyPr>
          <a:lstStyle/>
          <a:p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pt-PT" sz="2500" b="1" dirty="0">
                <a:latin typeface="Arial" panose="020B0604020202020204" pitchFamily="34" charset="0"/>
                <a:cs typeface="Arial" panose="020B0604020202020204" pitchFamily="34" charset="0"/>
              </a:rPr>
              <a:t>Cobertura Universal de Saúde – O nosso objectivo</a:t>
            </a:r>
          </a:p>
          <a:p>
            <a:endParaRPr lang="pt-PT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pt-PT" sz="2500" b="1" dirty="0">
                <a:latin typeface="Arial" panose="020B0604020202020204" pitchFamily="34" charset="0"/>
                <a:cs typeface="Arial" panose="020B0604020202020204" pitchFamily="34" charset="0"/>
              </a:rPr>
              <a:t>Como se financia o sector </a:t>
            </a:r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– Como pretendemos atingir a Cobertura Universal?</a:t>
            </a:r>
          </a:p>
          <a:p>
            <a:endParaRPr lang="pt-PT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pt-PT" sz="2500" b="1" dirty="0">
                <a:latin typeface="Arial" panose="020B0604020202020204" pitchFamily="34" charset="0"/>
                <a:cs typeface="Arial" panose="020B0604020202020204" pitchFamily="34" charset="0"/>
              </a:rPr>
              <a:t>Como são usados os recursos </a:t>
            </a:r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– O quê que estamos a fazer</a:t>
            </a:r>
          </a:p>
          <a:p>
            <a:pPr marL="0" indent="0">
              <a:buNone/>
            </a:pPr>
            <a:endParaRPr lang="pt-PT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pt-PT" sz="25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Equidade e eficiência </a:t>
            </a:r>
            <a:r>
              <a:rPr lang="pt-PT" sz="25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uso dos recursos</a:t>
            </a:r>
            <a:endParaRPr lang="pt-PT" sz="2500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pt-PT" sz="2500" b="1" dirty="0">
                <a:latin typeface="Arial" panose="020B0604020202020204" pitchFamily="34" charset="0"/>
                <a:cs typeface="Arial" panose="020B0604020202020204" pitchFamily="34" charset="0"/>
              </a:rPr>
              <a:t>Olhando para o futuro </a:t>
            </a:r>
            <a:r>
              <a:rPr lang="pt-PT" sz="2500" dirty="0">
                <a:latin typeface="Arial" panose="020B0604020202020204" pitchFamily="34" charset="0"/>
                <a:cs typeface="Arial" panose="020B0604020202020204" pitchFamily="34" charset="0"/>
              </a:rPr>
              <a:t>– O quê que teremos que fazer para atingir a Cobertura Universal</a:t>
            </a:r>
          </a:p>
        </p:txBody>
      </p:sp>
    </p:spTree>
    <p:extLst>
      <p:ext uri="{BB962C8B-B14F-4D97-AF65-F5344CB8AC3E}">
        <p14:creationId xmlns:p14="http://schemas.microsoft.com/office/powerpoint/2010/main" val="1734418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D92E-33CB-4BB9-B39D-59F51083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1. Cobertura Universal de Saúde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AE10-8344-4B73-A3EE-3F51F76A7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4831531" cy="1500187"/>
          </a:xfrm>
        </p:spPr>
        <p:txBody>
          <a:bodyPr/>
          <a:lstStyle/>
          <a:p>
            <a:r>
              <a:rPr lang="pt-PT" dirty="0"/>
              <a:t>ONDE ESTAMOS FACE AO OBJECTIVO DE CUS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543E9C2-FE88-4A13-B02A-6C6C94BB66A3}"/>
              </a:ext>
            </a:extLst>
          </p:cNvPr>
          <p:cNvSpPr txBox="1">
            <a:spLocks/>
          </p:cNvSpPr>
          <p:nvPr/>
        </p:nvSpPr>
        <p:spPr>
          <a:xfrm>
            <a:off x="5880715" y="4589463"/>
            <a:ext cx="4831531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/>
              <a:t>- COMPROMISSOS INTERNACIONAIS</a:t>
            </a:r>
          </a:p>
          <a:p>
            <a:r>
              <a:rPr lang="pt-PT"/>
              <a:t>- MEDIÇÃO</a:t>
            </a:r>
          </a:p>
          <a:p>
            <a:r>
              <a:rPr lang="pt-PT"/>
              <a:t>- SITUAÇÃO DE MOÇAMBIQUE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527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2D1C3A-79B9-4D28-8877-76D3DBC42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46533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1.1 O financiamento da Saúde</a:t>
            </a:r>
            <a:endParaRPr lang="en-US" sz="21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3A3EE-D3AD-4D9F-B664-E1E6EBD94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4126"/>
            <a:ext cx="10515600" cy="58768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financiamento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é uma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função central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dos sistemas de saúde que pode permitir progressos para atingir a Cobertura Universal de Saúde, melhorando:</a:t>
            </a:r>
          </a:p>
          <a:p>
            <a:pPr marL="914400" lvl="1" indent="-457200" algn="just">
              <a:buAutoNum type="arabicParenR"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cobertura efetiva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dos serviços de saúde   </a:t>
            </a:r>
            <a:r>
              <a:rPr lang="pt-PT" sz="2000" i="1" dirty="0">
                <a:latin typeface="Arial" panose="020B0604020202020204" pitchFamily="34" charset="0"/>
                <a:cs typeface="Arial" panose="020B0604020202020204" pitchFamily="34" charset="0"/>
              </a:rPr>
              <a:t>(Meta ODS 3.8.1) </a:t>
            </a:r>
          </a:p>
          <a:p>
            <a:pPr marL="457200" lvl="1" indent="0" algn="just">
              <a:buNone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2)   A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proteção financeira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dos cidadãos               </a:t>
            </a:r>
            <a:r>
              <a:rPr lang="pt-PT" sz="2000" i="1" dirty="0">
                <a:latin typeface="Arial" panose="020B0604020202020204" pitchFamily="34" charset="0"/>
                <a:cs typeface="Arial" panose="020B0604020202020204" pitchFamily="34" charset="0"/>
              </a:rPr>
              <a:t>(Meta ODS 3.8.2)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AECB73FB-1D94-40D7-B15A-DC3B4E55D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9016" y="2182955"/>
            <a:ext cx="7792947" cy="4544050"/>
          </a:xfrm>
          <a:prstGeom prst="rect">
            <a:avLst/>
          </a:prstGeom>
        </p:spPr>
      </p:pic>
      <p:sp>
        <p:nvSpPr>
          <p:cNvPr id="28" name="Oval 27">
            <a:extLst>
              <a:ext uri="{FF2B5EF4-FFF2-40B4-BE49-F238E27FC236}">
                <a16:creationId xmlns:a16="http://schemas.microsoft.com/office/drawing/2014/main" id="{4757093A-0775-47FC-A617-EF60634E7894}"/>
              </a:ext>
            </a:extLst>
          </p:cNvPr>
          <p:cNvSpPr/>
          <p:nvPr/>
        </p:nvSpPr>
        <p:spPr>
          <a:xfrm>
            <a:off x="5753528" y="3429001"/>
            <a:ext cx="1649217" cy="77313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61548406-AF48-4FC7-89C5-8A961CD3986E}"/>
              </a:ext>
            </a:extLst>
          </p:cNvPr>
          <p:cNvSpPr/>
          <p:nvPr/>
        </p:nvSpPr>
        <p:spPr>
          <a:xfrm>
            <a:off x="8034391" y="5291192"/>
            <a:ext cx="1481190" cy="81165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157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D8DCF-3A1F-4819-B478-CEBA728B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42889"/>
            <a:ext cx="10515600" cy="51340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PT" sz="2000" b="1" i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ODS3, Indicador 3.8: </a:t>
            </a:r>
            <a:r>
              <a:rPr lang="pt-PT" sz="20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Garantir Cobertura Universal de serviços essenciais de saúde, incluindo proteção financeira, acesso a serviços essenciais de qualidade, acesso a medicamentos seguros, efetivos e de qualidade</a:t>
            </a:r>
            <a:endParaRPr lang="pt-PT" sz="20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Meta 3.8.1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Índice de Cobertura Efectiva: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16 indicadores em SRMNI, DNT, Doenças Transmissíveis, Capacidade e Acesso aos serviços. </a:t>
            </a:r>
          </a:p>
          <a:p>
            <a:pPr marL="457200" lvl="1" indent="0">
              <a:buNone/>
            </a:pP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Fonte: Relatório global de seguimento da Cobertura Universal OMS-BM, 2021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82AA09D-CF13-484B-9EF5-A27DB9568C16}"/>
              </a:ext>
            </a:extLst>
          </p:cNvPr>
          <p:cNvSpPr txBox="1">
            <a:spLocks/>
          </p:cNvSpPr>
          <p:nvPr/>
        </p:nvSpPr>
        <p:spPr>
          <a:xfrm>
            <a:off x="838200" y="250825"/>
            <a:ext cx="10515600" cy="7920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1.2 Metas da Cobertura Universal</a:t>
            </a:r>
          </a:p>
          <a:p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Situação de Moçambique 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C5FCF797-1736-4729-BA97-6F4936B06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041366"/>
              </p:ext>
            </p:extLst>
          </p:nvPr>
        </p:nvGraphicFramePr>
        <p:xfrm>
          <a:off x="7582328" y="2774023"/>
          <a:ext cx="4076272" cy="162331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2274">
                  <a:extLst>
                    <a:ext uri="{9D8B030D-6E8A-4147-A177-3AD203B41FA5}">
                      <a16:colId xmlns:a16="http://schemas.microsoft.com/office/drawing/2014/main" val="2215047404"/>
                    </a:ext>
                  </a:extLst>
                </a:gridCol>
                <a:gridCol w="987088">
                  <a:extLst>
                    <a:ext uri="{9D8B030D-6E8A-4147-A177-3AD203B41FA5}">
                      <a16:colId xmlns:a16="http://schemas.microsoft.com/office/drawing/2014/main" val="1622522040"/>
                    </a:ext>
                  </a:extLst>
                </a:gridCol>
                <a:gridCol w="1476910">
                  <a:extLst>
                    <a:ext uri="{9D8B030D-6E8A-4147-A177-3AD203B41FA5}">
                      <a16:colId xmlns:a16="http://schemas.microsoft.com/office/drawing/2014/main" val="2915831516"/>
                    </a:ext>
                  </a:extLst>
                </a:gridCol>
              </a:tblGrid>
              <a:tr h="895883">
                <a:tc>
                  <a:txBody>
                    <a:bodyPr/>
                    <a:lstStyle/>
                    <a:p>
                      <a:pPr algn="ctr"/>
                      <a:r>
                        <a:rPr lang="pt-PT" sz="1700" b="1" dirty="0"/>
                        <a:t>Moçambique</a:t>
                      </a:r>
                    </a:p>
                    <a:p>
                      <a:pPr algn="ctr"/>
                      <a:r>
                        <a:rPr lang="pt-PT" sz="1700" b="1" dirty="0"/>
                        <a:t>(2019)</a:t>
                      </a:r>
                      <a:endParaRPr lang="en-US" sz="17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b="1" dirty="0"/>
                        <a:t>Região Africana</a:t>
                      </a:r>
                    </a:p>
                    <a:p>
                      <a:pPr algn="ctr"/>
                      <a:r>
                        <a:rPr lang="pt-PT" sz="1700" b="1" dirty="0"/>
                        <a:t>(2019)</a:t>
                      </a:r>
                      <a:endParaRPr lang="en-US" sz="17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b="1" dirty="0"/>
                        <a:t>Países Renda Baixa</a:t>
                      </a:r>
                    </a:p>
                    <a:p>
                      <a:pPr algn="ctr"/>
                      <a:r>
                        <a:rPr lang="pt-PT" sz="1700" b="1" dirty="0"/>
                        <a:t>(2019)</a:t>
                      </a:r>
                      <a:endParaRPr lang="en-US" sz="17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14900"/>
                  </a:ext>
                </a:extLst>
              </a:tr>
              <a:tr h="727433">
                <a:tc>
                  <a:txBody>
                    <a:bodyPr/>
                    <a:lstStyle/>
                    <a:p>
                      <a:pPr algn="ctr"/>
                      <a:r>
                        <a:rPr lang="pt-PT" sz="1900" b="1" dirty="0"/>
                        <a:t>47 </a:t>
                      </a:r>
                    </a:p>
                    <a:p>
                      <a:pPr algn="ctr"/>
                      <a:r>
                        <a:rPr lang="pt-PT" sz="1900" dirty="0"/>
                        <a:t>(43 em 2015)</a:t>
                      </a:r>
                      <a:endParaRPr lang="en-US" sz="1900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900" dirty="0"/>
                        <a:t>46 </a:t>
                      </a:r>
                      <a:endParaRPr lang="en-US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900" dirty="0"/>
                        <a:t>42 </a:t>
                      </a:r>
                      <a:endParaRPr lang="en-US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9387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2136A69-BAFD-431A-B916-57FDB276A17E}"/>
              </a:ext>
            </a:extLst>
          </p:cNvPr>
          <p:cNvSpPr txBox="1"/>
          <p:nvPr/>
        </p:nvSpPr>
        <p:spPr>
          <a:xfrm>
            <a:off x="7582328" y="4925308"/>
            <a:ext cx="4192712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Moçambique, entre os seus semelhantes tem um desempenho por encima da média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7FFA2D-08FB-479A-8ED9-5BA2626A8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911" y="2774023"/>
            <a:ext cx="6450706" cy="400699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57567AC-E839-4EF0-98F3-729B3930D83F}"/>
              </a:ext>
            </a:extLst>
          </p:cNvPr>
          <p:cNvSpPr txBox="1"/>
          <p:nvPr/>
        </p:nvSpPr>
        <p:spPr>
          <a:xfrm>
            <a:off x="7582329" y="4363821"/>
            <a:ext cx="40762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1800" i="1" dirty="0"/>
              <a:t>Meta Mundial 80 pontos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29769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D8DCF-3A1F-4819-B478-CEBA728BF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30030"/>
            <a:ext cx="10515600" cy="1547436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Meta 3.8.2- Proteção financeira: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Medição com a Incidência de Despesa catastrófica: % de famílias que dedicam mais de 10%-25% do seu consumo à Saúde</a:t>
            </a:r>
          </a:p>
          <a:p>
            <a:pPr marL="0" indent="0">
              <a:buNone/>
            </a:pPr>
            <a:endParaRPr lang="en-US" sz="15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500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382AF9-D63E-4DD5-9F49-509D8A32C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59622"/>
            <a:ext cx="7258050" cy="46091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EE1B94-0FBF-47F8-9FA7-BBEDF9BFFC59}"/>
              </a:ext>
            </a:extLst>
          </p:cNvPr>
          <p:cNvSpPr txBox="1">
            <a:spLocks/>
          </p:cNvSpPr>
          <p:nvPr/>
        </p:nvSpPr>
        <p:spPr>
          <a:xfrm>
            <a:off x="838200" y="182880"/>
            <a:ext cx="10515600" cy="77412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1.2 Metas da Cobertura Universal</a:t>
            </a:r>
          </a:p>
          <a:p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Situação de Moçambique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90FB03B-0ADF-4056-94C9-D2B45B9B8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531235"/>
              </p:ext>
            </p:extLst>
          </p:nvPr>
        </p:nvGraphicFramePr>
        <p:xfrm>
          <a:off x="8434751" y="2580005"/>
          <a:ext cx="3324225" cy="232391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28725">
                  <a:extLst>
                    <a:ext uri="{9D8B030D-6E8A-4147-A177-3AD203B41FA5}">
                      <a16:colId xmlns:a16="http://schemas.microsoft.com/office/drawing/2014/main" val="22150474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1622522040"/>
                    </a:ext>
                  </a:extLst>
                </a:gridCol>
                <a:gridCol w="942975">
                  <a:extLst>
                    <a:ext uri="{9D8B030D-6E8A-4147-A177-3AD203B41FA5}">
                      <a16:colId xmlns:a16="http://schemas.microsoft.com/office/drawing/2014/main" val="2915831516"/>
                    </a:ext>
                  </a:extLst>
                </a:gridCol>
              </a:tblGrid>
              <a:tr h="555083">
                <a:tc>
                  <a:txBody>
                    <a:bodyPr/>
                    <a:lstStyle/>
                    <a:p>
                      <a:pPr algn="ctr"/>
                      <a:r>
                        <a:rPr lang="pt-PT" b="1" dirty="0" err="1"/>
                        <a:t>Moçam-bique</a:t>
                      </a:r>
                      <a:endParaRPr lang="pt-PT" b="1" dirty="0"/>
                    </a:p>
                    <a:p>
                      <a:pPr algn="ctr"/>
                      <a:r>
                        <a:rPr lang="pt-PT" sz="1600" b="1" dirty="0"/>
                        <a:t>(2019)</a:t>
                      </a:r>
                      <a:endParaRPr lang="en-US" sz="1600" b="1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Região Africana</a:t>
                      </a:r>
                    </a:p>
                    <a:p>
                      <a:pPr algn="ctr"/>
                      <a:r>
                        <a:rPr lang="pt-PT" sz="1600" b="1" dirty="0"/>
                        <a:t>(2019)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Países Renda Baixa</a:t>
                      </a:r>
                    </a:p>
                    <a:p>
                      <a:pPr algn="ctr"/>
                      <a:r>
                        <a:rPr lang="pt-PT" sz="1600" b="1" dirty="0"/>
                        <a:t>(2019)</a:t>
                      </a:r>
                      <a:endParaRPr lang="en-US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714900"/>
                  </a:ext>
                </a:extLst>
              </a:tr>
              <a:tr h="582837">
                <a:tc>
                  <a:txBody>
                    <a:bodyPr/>
                    <a:lstStyle/>
                    <a:p>
                      <a:pPr algn="ctr"/>
                      <a:r>
                        <a:rPr lang="pt-PT" b="1" dirty="0"/>
                        <a:t>1,6%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8,4%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 7,6%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293877"/>
                  </a:ext>
                </a:extLst>
              </a:tr>
              <a:tr h="582837"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0,4%</a:t>
                      </a:r>
                      <a:endParaRPr lang="en-US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2%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dirty="0"/>
                        <a:t>1,5%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589671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7E5F36E-CA6C-4DCD-9515-73350DE14BCF}"/>
              </a:ext>
            </a:extLst>
          </p:cNvPr>
          <p:cNvSpPr txBox="1">
            <a:spLocks/>
          </p:cNvSpPr>
          <p:nvPr/>
        </p:nvSpPr>
        <p:spPr>
          <a:xfrm>
            <a:off x="8303600" y="4976943"/>
            <a:ext cx="3248025" cy="1174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6E7F6E9-1E93-4F66-9A34-F8AD8F8297B3}"/>
              </a:ext>
            </a:extLst>
          </p:cNvPr>
          <p:cNvSpPr txBox="1"/>
          <p:nvPr/>
        </p:nvSpPr>
        <p:spPr>
          <a:xfrm>
            <a:off x="8448676" y="4976943"/>
            <a:ext cx="331030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Moçambique, entre os seus semelhantes tem um desempenho por encima da média</a:t>
            </a:r>
            <a:endParaRPr lang="en-US" sz="20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98DEDAD-16E6-4D67-B7D1-6D1ACCDB6B4F}"/>
              </a:ext>
            </a:extLst>
          </p:cNvPr>
          <p:cNvCxnSpPr>
            <a:cxnSpLocks/>
          </p:cNvCxnSpPr>
          <p:nvPr/>
        </p:nvCxnSpPr>
        <p:spPr>
          <a:xfrm flipH="1">
            <a:off x="2393878" y="4466381"/>
            <a:ext cx="133564" cy="5753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2946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C4323-F496-4BDA-92A6-483F197EE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7146" y="1600199"/>
            <a:ext cx="2857179" cy="182880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0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Tendência:</a:t>
            </a:r>
            <a:b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 maior é a despesa catastrófica, menor é a cobertura dos sistemas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10D70AD-538C-43FC-9856-52556CBFFB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7608"/>
          <a:stretch/>
        </p:blipFill>
        <p:spPr>
          <a:xfrm>
            <a:off x="619124" y="1191803"/>
            <a:ext cx="7980345" cy="512962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9B13736-506B-49D1-A1AD-1064F4E5B570}"/>
              </a:ext>
            </a:extLst>
          </p:cNvPr>
          <p:cNvSpPr txBox="1">
            <a:spLocks/>
          </p:cNvSpPr>
          <p:nvPr/>
        </p:nvSpPr>
        <p:spPr>
          <a:xfrm>
            <a:off x="619125" y="182880"/>
            <a:ext cx="11309171" cy="6493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1.3 Relação entre Índice Cobertura Efetiva em Saúde e Despesa Catastrófica</a:t>
            </a:r>
          </a:p>
          <a:p>
            <a:r>
              <a:rPr lang="pt-PT" sz="21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Colocamos mensagens nos títulos?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A93AA66-F148-4ADF-9512-AEC771DDD9E5}"/>
              </a:ext>
            </a:extLst>
          </p:cNvPr>
          <p:cNvSpPr txBox="1">
            <a:spLocks/>
          </p:cNvSpPr>
          <p:nvPr/>
        </p:nvSpPr>
        <p:spPr>
          <a:xfrm>
            <a:off x="542925" y="6321425"/>
            <a:ext cx="6525695" cy="2505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Relatório OMS e BM – Seguimento da cobertura Universal, 2021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0DD1524-F79D-4BEF-B79C-50BC0C511C6C}"/>
              </a:ext>
            </a:extLst>
          </p:cNvPr>
          <p:cNvSpPr txBox="1">
            <a:spLocks/>
          </p:cNvSpPr>
          <p:nvPr/>
        </p:nvSpPr>
        <p:spPr>
          <a:xfrm>
            <a:off x="8887145" y="3940994"/>
            <a:ext cx="2857179" cy="18288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Moçambique está numa zona de baixa despesa catastrófica e desempenho médio em Cobertura efetiva</a:t>
            </a:r>
          </a:p>
        </p:txBody>
      </p:sp>
    </p:spTree>
    <p:extLst>
      <p:ext uri="{BB962C8B-B14F-4D97-AF65-F5344CB8AC3E}">
        <p14:creationId xmlns:p14="http://schemas.microsoft.com/office/powerpoint/2010/main" val="4113004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98A1B-7EEA-4E8C-A109-19424F00A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33" y="258385"/>
            <a:ext cx="11484140" cy="60187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2.1 Indicadores 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e Metas de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Financiamento (referência</a:t>
            </a:r>
            <a: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n-GB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Utilizamos</a:t>
            </a:r>
            <a:r>
              <a:rPr lang="en-GB" sz="2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dados de 2019 </a:t>
            </a:r>
            <a:r>
              <a:rPr lang="en-GB" sz="2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GB" sz="2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</a:t>
            </a:r>
            <a:r>
              <a:rPr lang="en-GB" sz="2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comparáveis</a:t>
            </a:r>
            <a:r>
              <a:rPr lang="en-GB" sz="21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1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internacionalmente</a:t>
            </a:r>
            <a:endParaRPr lang="en-US" sz="2100" dirty="0">
              <a:solidFill>
                <a:srgbClr val="0070C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47022-D938-4EF2-B58A-C3F6A6674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33" y="6140058"/>
            <a:ext cx="10155854" cy="4595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200" b="1" dirty="0"/>
              <a:t>Fonte</a:t>
            </a:r>
            <a:r>
              <a:rPr lang="en-GB" sz="1200" dirty="0"/>
              <a:t>: REO MISAU 2020 e 2921, </a:t>
            </a:r>
            <a:r>
              <a:rPr lang="en-GB" sz="1200" dirty="0" err="1"/>
              <a:t>Conta</a:t>
            </a:r>
            <a:r>
              <a:rPr lang="en-GB" sz="1200" dirty="0"/>
              <a:t> </a:t>
            </a:r>
            <a:r>
              <a:rPr lang="en-GB" sz="1200" dirty="0" err="1"/>
              <a:t>Geral</a:t>
            </a:r>
            <a:r>
              <a:rPr lang="en-GB" sz="1200" dirty="0"/>
              <a:t> Estado (2020), WHO Global Health Expenditure</a:t>
            </a:r>
            <a:endParaRPr lang="en-US" sz="12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4ABD005-DDCE-463E-8567-DA7FBC388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360611"/>
              </p:ext>
            </p:extLst>
          </p:nvPr>
        </p:nvGraphicFramePr>
        <p:xfrm>
          <a:off x="354933" y="1010652"/>
          <a:ext cx="9323323" cy="54252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2550">
                  <a:extLst>
                    <a:ext uri="{9D8B030D-6E8A-4147-A177-3AD203B41FA5}">
                      <a16:colId xmlns:a16="http://schemas.microsoft.com/office/drawing/2014/main" val="2215536654"/>
                    </a:ext>
                  </a:extLst>
                </a:gridCol>
                <a:gridCol w="1284270">
                  <a:extLst>
                    <a:ext uri="{9D8B030D-6E8A-4147-A177-3AD203B41FA5}">
                      <a16:colId xmlns:a16="http://schemas.microsoft.com/office/drawing/2014/main" val="706804754"/>
                    </a:ext>
                  </a:extLst>
                </a:gridCol>
                <a:gridCol w="1294544">
                  <a:extLst>
                    <a:ext uri="{9D8B030D-6E8A-4147-A177-3AD203B41FA5}">
                      <a16:colId xmlns:a16="http://schemas.microsoft.com/office/drawing/2014/main" val="2288868197"/>
                    </a:ext>
                  </a:extLst>
                </a:gridCol>
                <a:gridCol w="2321959">
                  <a:extLst>
                    <a:ext uri="{9D8B030D-6E8A-4147-A177-3AD203B41FA5}">
                      <a16:colId xmlns:a16="http://schemas.microsoft.com/office/drawing/2014/main" val="56233645"/>
                    </a:ext>
                  </a:extLst>
                </a:gridCol>
              </a:tblGrid>
              <a:tr h="540324"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 Agregados de Financiamento em saúde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Moçambique 2019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Paises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baixa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renda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(2019)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P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Metas internacionais e Compromissos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6190536"/>
                  </a:ext>
                </a:extLst>
              </a:tr>
              <a:tr h="849897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Despesa Total em saúde do Governo / Despesa Total do Governo</a:t>
                      </a:r>
                      <a:endParaRPr lang="pt-P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Compromisso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Abuja 15% (Abuja)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543391"/>
                  </a:ext>
                </a:extLst>
              </a:tr>
              <a:tr h="942513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Interna </a:t>
                      </a:r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(domestica) em saúde do Governo / Despesa Total   do Governo</a:t>
                      </a:r>
                      <a:endParaRPr lang="pt-P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5,64%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417170"/>
                  </a:ext>
                </a:extLst>
              </a:tr>
              <a:tr h="522847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Despesa Total em Saúde do Governo / </a:t>
                      </a:r>
                      <a:r>
                        <a:rPr lang="pt-PT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PIB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Metas 5-6% do PIB (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riqueza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transformada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arrecadação</a:t>
                      </a:r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97603044"/>
                  </a:ext>
                </a:extLst>
              </a:tr>
              <a:tr h="6528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b="1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Despesa Interna </a:t>
                      </a:r>
                      <a:r>
                        <a:rPr lang="pt-PT" sz="1600" b="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(domestica) em saúde do Governo </a:t>
                      </a:r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</a:t>
                      </a:r>
                      <a:r>
                        <a:rPr lang="pt-PT" sz="16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PIB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1,27%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5081144"/>
                  </a:ext>
                </a:extLst>
              </a:tr>
              <a:tr h="652808">
                <a:tc>
                  <a:txBody>
                    <a:bodyPr/>
                    <a:lstStyle/>
                    <a:p>
                      <a:pPr algn="l" fontAlgn="b"/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Despesa Total em Saúde do Governo per capita </a:t>
                      </a:r>
                      <a:endParaRPr lang="pt-P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$16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$86 pc  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Comissão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Macroeconomica</a:t>
                      </a:r>
                      <a:r>
                        <a:rPr lang="en-U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OMS (2017)</a:t>
                      </a:r>
                    </a:p>
                    <a:p>
                      <a:pPr algn="l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$60 pc 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Relatório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Munidal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da Saúde 2010</a:t>
                      </a: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011616"/>
                  </a:ext>
                </a:extLst>
              </a:tr>
              <a:tr h="77688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PT" sz="1600" u="none" strike="noStrike" noProof="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PT" sz="16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Interna (domestica) em Saúde do Governo per capita </a:t>
                      </a:r>
                      <a:endParaRPr lang="pt-PT" sz="1600" b="0" i="0" u="none" strike="noStrike" noProof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pt-PT" sz="16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$10,38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$8,31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64" marR="6064" marT="606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296792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DDB71C3A-4043-45DF-B974-358A6A25A8D2}"/>
              </a:ext>
            </a:extLst>
          </p:cNvPr>
          <p:cNvSpPr/>
          <p:nvPr/>
        </p:nvSpPr>
        <p:spPr>
          <a:xfrm>
            <a:off x="9924836" y="2140810"/>
            <a:ext cx="2126751" cy="31401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Moçambique tem um bom desempenho nas medidas internacionais de financiamento, comparativamente aos paises de baixo rendimento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496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B1F5E-9045-473F-B95A-1A2E10D0F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352"/>
            <a:ext cx="10515600" cy="72967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2.2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Peso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da despesa total do Governo em saúde sobre o Total da a despesa do Governo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2016 – 2021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DD51EB-EEE9-423E-B81E-34919B07FDB5}"/>
              </a:ext>
            </a:extLst>
          </p:cNvPr>
          <p:cNvSpPr/>
          <p:nvPr/>
        </p:nvSpPr>
        <p:spPr>
          <a:xfrm flipH="1">
            <a:off x="9523384" y="1140430"/>
            <a:ext cx="2343265" cy="88357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2020 </a:t>
            </a:r>
            <a:r>
              <a:rPr lang="pt-P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cumpriu-se </a:t>
            </a:r>
            <a:r>
              <a:rPr lang="pt-P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Compromisso de Abuja: 15%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FDA83B1-6672-4754-9B40-A6CFE67364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0812" y="1006867"/>
            <a:ext cx="7977705" cy="5589142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3505753-270A-4D06-AEBA-3B07F26A2D42}"/>
              </a:ext>
            </a:extLst>
          </p:cNvPr>
          <p:cNvCxnSpPr>
            <a:cxnSpLocks/>
            <a:stCxn id="6" idx="3"/>
          </p:cNvCxnSpPr>
          <p:nvPr/>
        </p:nvCxnSpPr>
        <p:spPr>
          <a:xfrm flipH="1">
            <a:off x="7921375" y="1582220"/>
            <a:ext cx="1602009" cy="821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6A50CCD5-EAC7-433F-A00C-E0994D2A7AC9}"/>
              </a:ext>
            </a:extLst>
          </p:cNvPr>
          <p:cNvSpPr/>
          <p:nvPr/>
        </p:nvSpPr>
        <p:spPr>
          <a:xfrm>
            <a:off x="9523386" y="2527443"/>
            <a:ext cx="2497377" cy="14897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fatia de despesa pública destinada à Saúde cresceu em 2020, mais </a:t>
            </a:r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diminuiu em 2021</a:t>
            </a:r>
          </a:p>
        </p:txBody>
      </p:sp>
    </p:spTree>
    <p:extLst>
      <p:ext uri="{BB962C8B-B14F-4D97-AF65-F5344CB8AC3E}">
        <p14:creationId xmlns:p14="http://schemas.microsoft.com/office/powerpoint/2010/main" val="4210444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736F7-A122-4809-A49E-C29C220E3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1087100" cy="81640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s-ES" sz="2100" b="1" dirty="0">
                <a:latin typeface="Arial" panose="020B0604020202020204" pitchFamily="34" charset="0"/>
                <a:cs typeface="Arial" panose="020B0604020202020204" pitchFamily="34" charset="0"/>
              </a:rPr>
              <a:t>2.3 </a:t>
            </a:r>
            <a:r>
              <a:rPr lang="es-ES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  <a:r>
              <a:rPr lang="es-ES" sz="2100" b="1" dirty="0">
                <a:latin typeface="Arial" panose="020B0604020202020204" pitchFamily="34" charset="0"/>
                <a:cs typeface="Arial" panose="020B0604020202020204" pitchFamily="34" charset="0"/>
              </a:rPr>
              <a:t> da Despesa do </a:t>
            </a:r>
            <a:r>
              <a:rPr lang="es-ES" sz="2100" b="1" dirty="0" err="1"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s-ES" sz="2100" b="1" dirty="0">
                <a:latin typeface="Arial" panose="020B0604020202020204" pitchFamily="34" charset="0"/>
                <a:cs typeface="Arial" panose="020B0604020202020204" pitchFamily="34" charset="0"/>
              </a:rPr>
              <a:t> sobre o PIB - 2016-21</a:t>
            </a:r>
            <a:br>
              <a:rPr lang="es-ES" sz="2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Mede o </a:t>
            </a:r>
            <a:r>
              <a:rPr 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esforço</a:t>
            </a:r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 que o país realiza sobre a riqueza total </a:t>
            </a:r>
            <a:r>
              <a:rPr lang="es-ES" sz="1800" dirty="0" err="1">
                <a:latin typeface="Arial" panose="020B0604020202020204" pitchFamily="34" charset="0"/>
                <a:cs typeface="Arial" panose="020B0604020202020204" pitchFamily="34" charset="0"/>
              </a:rPr>
              <a:t>produzida</a:t>
            </a:r>
            <a:endParaRPr lang="es-E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DAFC0FA-6BF8-43C2-A86F-6B7E6B205B59}"/>
              </a:ext>
            </a:extLst>
          </p:cNvPr>
          <p:cNvSpPr/>
          <p:nvPr/>
        </p:nvSpPr>
        <p:spPr>
          <a:xfrm>
            <a:off x="9616611" y="1818525"/>
            <a:ext cx="2308689" cy="29486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Tendência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crescente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Despesa do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governo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sobre PIB (interna + externa), </a:t>
            </a:r>
            <a:r>
              <a:rPr lang="es-ES" sz="17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embora</a:t>
            </a:r>
            <a:r>
              <a:rPr lang="es-ES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tendência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recursos internos se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mostra</a:t>
            </a:r>
            <a:r>
              <a:rPr lang="es-ES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700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estacionária</a:t>
            </a:r>
            <a:endParaRPr lang="es-ES" sz="17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0000000-0008-0000-0900-000006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7713971"/>
              </p:ext>
            </p:extLst>
          </p:nvPr>
        </p:nvGraphicFramePr>
        <p:xfrm>
          <a:off x="838200" y="1485900"/>
          <a:ext cx="8562654" cy="5133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38232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4E33C-E8E0-47B6-B531-DBF775B8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7256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2.4 </a:t>
            </a:r>
            <a:r>
              <a:rPr lang="es-E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Evolução</a:t>
            </a:r>
            <a: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  <a:t> da despesa por </a:t>
            </a:r>
            <a:r>
              <a:rPr lang="es-ES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capita</a:t>
            </a:r>
            <a:br>
              <a:rPr lang="es-ES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300" dirty="0" err="1">
                <a:latin typeface="Arial" panose="020B0604020202020204" pitchFamily="34" charset="0"/>
                <a:cs typeface="Arial" panose="020B0604020202020204" pitchFamily="34" charset="0"/>
              </a:rPr>
              <a:t>Inclui</a:t>
            </a:r>
            <a:r>
              <a:rPr lang="es-ES" sz="2300" dirty="0">
                <a:latin typeface="Arial" panose="020B0604020202020204" pitchFamily="34" charset="0"/>
                <a:cs typeface="Arial" panose="020B0604020202020204" pitchFamily="34" charset="0"/>
              </a:rPr>
              <a:t> todos os fundos </a:t>
            </a:r>
            <a:r>
              <a:rPr lang="es-ES" sz="2300" dirty="0" err="1">
                <a:latin typeface="Arial" panose="020B0604020202020204" pitchFamily="34" charset="0"/>
                <a:cs typeface="Arial" panose="020B0604020202020204" pitchFamily="34" charset="0"/>
              </a:rPr>
              <a:t>visíveis</a:t>
            </a:r>
            <a:r>
              <a:rPr lang="es-ES" sz="2300" dirty="0">
                <a:latin typeface="Arial" panose="020B0604020202020204" pitchFamily="34" charset="0"/>
                <a:cs typeface="Arial" panose="020B0604020202020204" pitchFamily="34" charset="0"/>
              </a:rPr>
              <a:t> no sistema</a:t>
            </a:r>
            <a:endParaRPr lang="pt-PT" sz="23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2C390-030F-4471-A3D1-467CD6079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7" name="Chart 7">
            <a:extLst>
              <a:ext uri="{FF2B5EF4-FFF2-40B4-BE49-F238E27FC236}">
                <a16:creationId xmlns:a16="http://schemas.microsoft.com/office/drawing/2014/main" id="{5FD7CE2D-FBF5-4106-9F28-9C96C009A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82" y="1479479"/>
            <a:ext cx="8623443" cy="50133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A28B81C-FA9C-4B9C-8CA0-2F564750374C}"/>
              </a:ext>
            </a:extLst>
          </p:cNvPr>
          <p:cNvSpPr/>
          <p:nvPr/>
        </p:nvSpPr>
        <p:spPr>
          <a:xfrm>
            <a:off x="9590071" y="1479479"/>
            <a:ext cx="1773147" cy="43815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despesa por capita dobrou entre 2016 e 2021</a:t>
            </a:r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1.600 mzn por capita*</a:t>
            </a:r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 pesar do crescimento populacional</a:t>
            </a:r>
          </a:p>
          <a:p>
            <a:pPr algn="ctr"/>
            <a:endParaRPr lang="pt-PT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pt-PT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*Termos nominais, incliui fundo externo e expressado em Mzn. Censo 2017</a:t>
            </a:r>
          </a:p>
        </p:txBody>
      </p:sp>
    </p:spTree>
    <p:extLst>
      <p:ext uri="{BB962C8B-B14F-4D97-AF65-F5344CB8AC3E}">
        <p14:creationId xmlns:p14="http://schemas.microsoft.com/office/powerpoint/2010/main" val="3934016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D43CE-8796-41D5-885D-CE01AA889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23901"/>
            <a:ext cx="10968356" cy="991883"/>
          </a:xfrm>
        </p:spPr>
        <p:txBody>
          <a:bodyPr>
            <a:noAutofit/>
          </a:bodyPr>
          <a:lstStyle/>
          <a:p>
            <a:r>
              <a:rPr lang="pt-PT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políticas de financiamento em saúde devem contribuir para o cumprimentos dos objetivos da Cobertura Universal de Saúde (CSU)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B627F72-78A4-4C93-A1F8-A4CCC1DCF903}"/>
              </a:ext>
            </a:extLst>
          </p:cNvPr>
          <p:cNvSpPr txBox="1">
            <a:spLocks/>
          </p:cNvSpPr>
          <p:nvPr/>
        </p:nvSpPr>
        <p:spPr>
          <a:xfrm>
            <a:off x="619126" y="182881"/>
            <a:ext cx="10706100" cy="5410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1.4 Sistema de Financiamento relacionado com Cobertura Universal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B673A39-00EA-458D-85C6-21AFD89FF527}"/>
              </a:ext>
            </a:extLst>
          </p:cNvPr>
          <p:cNvSpPr txBox="1">
            <a:spLocks/>
          </p:cNvSpPr>
          <p:nvPr/>
        </p:nvSpPr>
        <p:spPr>
          <a:xfrm>
            <a:off x="2009775" y="6471531"/>
            <a:ext cx="8591550" cy="276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110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Fonte: OMS, Kutzin (2013)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7B3A7AC-5BEC-46B6-9C77-4B895F6F7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724" y="1715784"/>
            <a:ext cx="9484551" cy="475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42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D92E-33CB-4BB9-B39D-59F51083D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2. Como se Financia o Sector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AE10-8344-4B73-A3EE-3F51F76A7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4939685" cy="1500187"/>
          </a:xfrm>
        </p:spPr>
        <p:txBody>
          <a:bodyPr/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COMO PRETENDEMOS ATINGIR A CUS</a:t>
            </a:r>
            <a:endParaRPr lang="pt-PT" dirty="0"/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8D5635-F81B-494B-AA53-22E72432CE03}"/>
              </a:ext>
            </a:extLst>
          </p:cNvPr>
          <p:cNvSpPr txBox="1">
            <a:spLocks/>
          </p:cNvSpPr>
          <p:nvPr/>
        </p:nvSpPr>
        <p:spPr>
          <a:xfrm>
            <a:off x="6096000" y="4595454"/>
            <a:ext cx="4787285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FONTES DE RECURSOS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014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146B6-77C3-4C67-B63F-076764316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13"/>
            <a:ext cx="9661989" cy="50343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b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2.1 Composição de financiamento do sector saúde por fonte de recurso</a:t>
            </a:r>
            <a:b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t-PT" sz="21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00000000-0008-0000-0C00-000003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8852824"/>
              </p:ext>
            </p:extLst>
          </p:nvPr>
        </p:nvGraphicFramePr>
        <p:xfrm>
          <a:off x="353961" y="1150706"/>
          <a:ext cx="11572568" cy="5342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5524588C-3875-41A5-B734-E5CA154B9A56}"/>
              </a:ext>
            </a:extLst>
          </p:cNvPr>
          <p:cNvSpPr/>
          <p:nvPr/>
        </p:nvSpPr>
        <p:spPr>
          <a:xfrm>
            <a:off x="9164549" y="1818526"/>
            <a:ext cx="914400" cy="4006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Externo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B3037C8-8059-4422-B331-15C16DA3DCB4}"/>
              </a:ext>
            </a:extLst>
          </p:cNvPr>
          <p:cNvCxnSpPr>
            <a:cxnSpLocks/>
          </p:cNvCxnSpPr>
          <p:nvPr/>
        </p:nvCxnSpPr>
        <p:spPr>
          <a:xfrm>
            <a:off x="5722706" y="3821790"/>
            <a:ext cx="183907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359D997C-BF78-4F7A-91BF-A13AC8C5F3A4}"/>
              </a:ext>
            </a:extLst>
          </p:cNvPr>
          <p:cNvSpPr/>
          <p:nvPr/>
        </p:nvSpPr>
        <p:spPr>
          <a:xfrm>
            <a:off x="4208152" y="5681217"/>
            <a:ext cx="2761979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7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Elevada dependência de fundos externos fragmentados</a:t>
            </a:r>
          </a:p>
        </p:txBody>
      </p:sp>
    </p:spTree>
    <p:extLst>
      <p:ext uri="{BB962C8B-B14F-4D97-AF65-F5344CB8AC3E}">
        <p14:creationId xmlns:p14="http://schemas.microsoft.com/office/powerpoint/2010/main" val="3030812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6650A-9CB3-4516-8779-828101B45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4386"/>
            <a:ext cx="10709952" cy="60617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ca-ES" sz="2100" b="1" dirty="0">
                <a:latin typeface="Arial" panose="020B0604020202020204" pitchFamily="34" charset="0"/>
                <a:cs typeface="Arial" panose="020B0604020202020204" pitchFamily="34" charset="0"/>
              </a:rPr>
              <a:t>2.2 Composição da despesa externa do sector por uso do procedimento nacional</a:t>
            </a:r>
            <a:br>
              <a:rPr lang="ca-ES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1500" dirty="0">
                <a:latin typeface="Arial" panose="020B0604020202020204" pitchFamily="34" charset="0"/>
                <a:cs typeface="Arial" panose="020B0604020202020204" pitchFamily="34" charset="0"/>
              </a:rPr>
              <a:t>Fontes: REO 2021, Dados DCI/DPC, Dados UN Moçambique</a:t>
            </a:r>
            <a:endParaRPr lang="pt-PT" sz="15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BE06E1-99D4-443B-ABF0-FE852EE5A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0562"/>
            <a:ext cx="10515600" cy="5406401"/>
          </a:xfrm>
        </p:spPr>
        <p:txBody>
          <a:bodyPr/>
          <a:lstStyle/>
          <a:p>
            <a:pPr marL="0" indent="0">
              <a:buNone/>
            </a:pPr>
            <a:endParaRPr lang="pt-PT" sz="2100" b="1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PT" dirty="0"/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A5014D61-8A09-4A52-BF7F-2E3B5A0D4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2878781"/>
              </p:ext>
            </p:extLst>
          </p:nvPr>
        </p:nvGraphicFramePr>
        <p:xfrm>
          <a:off x="838200" y="1181528"/>
          <a:ext cx="6117404" cy="49515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993">
                  <a:extLst>
                    <a:ext uri="{9D8B030D-6E8A-4147-A177-3AD203B41FA5}">
                      <a16:colId xmlns:a16="http://schemas.microsoft.com/office/drawing/2014/main" val="1270948518"/>
                    </a:ext>
                  </a:extLst>
                </a:gridCol>
                <a:gridCol w="1633358">
                  <a:extLst>
                    <a:ext uri="{9D8B030D-6E8A-4147-A177-3AD203B41FA5}">
                      <a16:colId xmlns:a16="http://schemas.microsoft.com/office/drawing/2014/main" val="2942296277"/>
                    </a:ext>
                  </a:extLst>
                </a:gridCol>
                <a:gridCol w="1880170">
                  <a:extLst>
                    <a:ext uri="{9D8B030D-6E8A-4147-A177-3AD203B41FA5}">
                      <a16:colId xmlns:a16="http://schemas.microsoft.com/office/drawing/2014/main" val="3563017712"/>
                    </a:ext>
                  </a:extLst>
                </a:gridCol>
                <a:gridCol w="1119883">
                  <a:extLst>
                    <a:ext uri="{9D8B030D-6E8A-4147-A177-3AD203B41FA5}">
                      <a16:colId xmlns:a16="http://schemas.microsoft.com/office/drawing/2014/main" val="475398875"/>
                    </a:ext>
                  </a:extLst>
                </a:gridCol>
              </a:tblGrid>
              <a:tr h="1041317">
                <a:tc>
                  <a:txBody>
                    <a:bodyPr/>
                    <a:lstStyle/>
                    <a:p>
                      <a:endParaRPr lang="pt-PT" sz="2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ca-ES" sz="1900" dirty="0"/>
                    </a:p>
                    <a:p>
                      <a:r>
                        <a:rPr lang="ca-ES" sz="1900" dirty="0"/>
                        <a:t>Financiador</a:t>
                      </a:r>
                      <a:endParaRPr lang="pt-PT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900" dirty="0"/>
                        <a:t>Volume de recursos (milhares Mzn)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900" dirty="0"/>
                    </a:p>
                    <a:p>
                      <a:r>
                        <a:rPr lang="pt-PT" sz="1900" dirty="0"/>
                        <a:t>Peso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32214"/>
                  </a:ext>
                </a:extLst>
              </a:tr>
              <a:tr h="827372"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On-Budget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sz="1700" dirty="0">
                          <a:solidFill>
                            <a:schemeClr val="tx1"/>
                          </a:solidFill>
                        </a:rPr>
                        <a:t>PROSAUDE, Fundo Global, PFCSP, GAVI, bilaterais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24.228.739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PT" sz="2100" b="1" dirty="0">
                          <a:solidFill>
                            <a:schemeClr val="tx1"/>
                          </a:solidFill>
                        </a:rPr>
                        <a:t>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276277"/>
                  </a:ext>
                </a:extLst>
              </a:tr>
              <a:tr h="827372">
                <a:tc rowSpan="2"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Off-budget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PT" sz="1700" dirty="0">
                          <a:solidFill>
                            <a:schemeClr val="tx1"/>
                          </a:solidFill>
                        </a:rPr>
                        <a:t>Governo Americano (USAID+PEPFAR+CDC)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26.880.000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pt-PT" sz="2100" b="1" dirty="0">
                          <a:solidFill>
                            <a:schemeClr val="tx1"/>
                          </a:solidFill>
                        </a:rPr>
                        <a:t>54%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600743"/>
                  </a:ext>
                </a:extLst>
              </a:tr>
              <a:tr h="827372">
                <a:tc vMerge="1"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PT" sz="17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1700" dirty="0">
                          <a:solidFill>
                            <a:schemeClr val="tx1"/>
                          </a:solidFill>
                        </a:rPr>
                        <a:t>Nações Unidas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1.740.000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000603"/>
                  </a:ext>
                </a:extLst>
              </a:tr>
              <a:tr h="827372"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dirty="0">
                          <a:solidFill>
                            <a:schemeClr val="tx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pt-PT" sz="2100" b="1" dirty="0">
                          <a:solidFill>
                            <a:schemeClr val="tx1"/>
                          </a:solidFill>
                        </a:rPr>
                        <a:t>52.918.739  </a:t>
                      </a: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pt-PT" sz="21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5141429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8B2A8D8A-EF37-4A4D-B287-15448E33D707}"/>
              </a:ext>
            </a:extLst>
          </p:cNvPr>
          <p:cNvSpPr/>
          <p:nvPr/>
        </p:nvSpPr>
        <p:spPr>
          <a:xfrm>
            <a:off x="8209050" y="1376738"/>
            <a:ext cx="3339101" cy="275347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 volume de recursos fora do procedimento nacional. </a:t>
            </a:r>
          </a:p>
          <a:p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 à fragmentação do financiamento .</a:t>
            </a:r>
          </a:p>
          <a:p>
            <a:pPr algn="ctr"/>
            <a:endParaRPr lang="pt-PT" sz="17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off-budget investem uma parte no SNS, 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quanto os on-budget são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que entram diretos ao SNS.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DCF504B-AD68-42A3-BA01-2B44C9683471}"/>
              </a:ext>
            </a:extLst>
          </p:cNvPr>
          <p:cNvSpPr/>
          <p:nvPr/>
        </p:nvSpPr>
        <p:spPr>
          <a:xfrm>
            <a:off x="8209050" y="4516589"/>
            <a:ext cx="3339101" cy="12739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7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MISAU está a institucionalizar um </a:t>
            </a:r>
            <a:r>
              <a:rPr lang="pt-PT" sz="17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mecanismo para captar a informação sobre fundos externos (IFE)</a:t>
            </a:r>
          </a:p>
        </p:txBody>
      </p:sp>
    </p:spTree>
    <p:extLst>
      <p:ext uri="{BB962C8B-B14F-4D97-AF65-F5344CB8AC3E}">
        <p14:creationId xmlns:p14="http://schemas.microsoft.com/office/powerpoint/2010/main" val="155296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00000000-0008-0000-0900-000005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465605"/>
              </p:ext>
            </p:extLst>
          </p:nvPr>
        </p:nvGraphicFramePr>
        <p:xfrm>
          <a:off x="838201" y="1130159"/>
          <a:ext cx="7803382" cy="5537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37BCB22-0E8E-4115-A9E9-8CB4246C9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8239125" cy="45680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2.2 Evolução Despesa Total do Governo em Saúde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 2016 – 2021</a:t>
            </a:r>
            <a:endParaRPr lang="pt-PT" sz="21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ADC4D70-1C2B-4645-8FA5-28FF60939C3D}"/>
              </a:ext>
            </a:extLst>
          </p:cNvPr>
          <p:cNvCxnSpPr>
            <a:cxnSpLocks/>
          </p:cNvCxnSpPr>
          <p:nvPr/>
        </p:nvCxnSpPr>
        <p:spPr>
          <a:xfrm flipH="1">
            <a:off x="8124825" y="2865438"/>
            <a:ext cx="9525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72CB4CE-8ABD-4522-B221-609B7C36D595}"/>
              </a:ext>
            </a:extLst>
          </p:cNvPr>
          <p:cNvCxnSpPr>
            <a:cxnSpLocks/>
          </p:cNvCxnSpPr>
          <p:nvPr/>
        </p:nvCxnSpPr>
        <p:spPr>
          <a:xfrm flipH="1">
            <a:off x="8264208" y="4800599"/>
            <a:ext cx="813117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18C914C-B190-4C5D-9C44-2EF4122F61D9}"/>
              </a:ext>
            </a:extLst>
          </p:cNvPr>
          <p:cNvSpPr/>
          <p:nvPr/>
        </p:nvSpPr>
        <p:spPr>
          <a:xfrm>
            <a:off x="9220197" y="2486026"/>
            <a:ext cx="2508885" cy="94297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Externo </a:t>
            </a:r>
            <a:r>
              <a:rPr lang="pt-PT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registado nos mecanismos de gestão de finanças públicas (on-budget)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520D397-FCBC-4982-AF2C-73B4E639B10A}"/>
              </a:ext>
            </a:extLst>
          </p:cNvPr>
          <p:cNvSpPr/>
          <p:nvPr/>
        </p:nvSpPr>
        <p:spPr>
          <a:xfrm>
            <a:off x="9235439" y="4405867"/>
            <a:ext cx="2508885" cy="7894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5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internos </a:t>
            </a:r>
            <a:r>
              <a:rPr lang="pt-PT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(maioritáriamente Recursos do Tesouro)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Arrow: Down 19">
            <a:extLst>
              <a:ext uri="{FF2B5EF4-FFF2-40B4-BE49-F238E27FC236}">
                <a16:creationId xmlns:a16="http://schemas.microsoft.com/office/drawing/2014/main" id="{70509C8C-7F1B-44DD-BDA9-4C8F3CAE794C}"/>
              </a:ext>
            </a:extLst>
          </p:cNvPr>
          <p:cNvSpPr/>
          <p:nvPr/>
        </p:nvSpPr>
        <p:spPr>
          <a:xfrm rot="17289863">
            <a:off x="7281091" y="4298788"/>
            <a:ext cx="286510" cy="7067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93A075-2C6B-4D6C-B5D6-61DBEAC25847}"/>
              </a:ext>
            </a:extLst>
          </p:cNvPr>
          <p:cNvSpPr/>
          <p:nvPr/>
        </p:nvSpPr>
        <p:spPr>
          <a:xfrm>
            <a:off x="9235439" y="323957"/>
            <a:ext cx="2478402" cy="914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Redução de fundos internos em 2021</a:t>
            </a:r>
          </a:p>
        </p:txBody>
      </p:sp>
    </p:spTree>
    <p:extLst>
      <p:ext uri="{BB962C8B-B14F-4D97-AF65-F5344CB8AC3E}">
        <p14:creationId xmlns:p14="http://schemas.microsoft.com/office/powerpoint/2010/main" val="3746840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B5AE7-B287-4116-8239-DE6ADFBB9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3841"/>
            <a:ext cx="10515600" cy="49911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2.4 Priorização da Saúde no Orçamento de Estado</a:t>
            </a:r>
            <a:r>
              <a:rPr lang="pt-PT" sz="2300" b="1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8C685F-C41F-4B8F-8A32-CFCECD9274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199" y="934949"/>
            <a:ext cx="8829783" cy="56792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5CE9082-AC02-4D1A-A75D-F4F4B8EA0D60}"/>
              </a:ext>
            </a:extLst>
          </p:cNvPr>
          <p:cNvSpPr/>
          <p:nvPr/>
        </p:nvSpPr>
        <p:spPr>
          <a:xfrm>
            <a:off x="9976207" y="852755"/>
            <a:ext cx="2024009" cy="51576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Regista-se um </a:t>
            </a:r>
            <a:r>
              <a:rPr lang="pt-PT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incremento </a:t>
            </a:r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execução de recursos, com </a:t>
            </a:r>
            <a:r>
              <a:rPr lang="pt-PT" sz="17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estagnação nos anos 2017, 2019 e 2021</a:t>
            </a:r>
          </a:p>
          <a:p>
            <a:pPr algn="ctr"/>
            <a:endParaRPr lang="pt-PT" sz="17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17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razões estão relacionadas com liquidez limitada (MEF) e desafios na execução (MISAU)</a:t>
            </a:r>
          </a:p>
        </p:txBody>
      </p:sp>
    </p:spTree>
    <p:extLst>
      <p:ext uri="{BB962C8B-B14F-4D97-AF65-F5344CB8AC3E}">
        <p14:creationId xmlns:p14="http://schemas.microsoft.com/office/powerpoint/2010/main" val="1245801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D92E-33CB-4BB9-B39D-59F51083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993705" cy="2852737"/>
          </a:xfrm>
        </p:spPr>
        <p:txBody>
          <a:bodyPr/>
          <a:lstStyle/>
          <a:p>
            <a:r>
              <a:rPr lang="pt-PT" dirty="0"/>
              <a:t>3. Como são utilizados os recursos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AE10-8344-4B73-A3EE-3F51F76A7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264150" cy="1500187"/>
          </a:xfrm>
        </p:spPr>
        <p:txBody>
          <a:bodyPr/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 QUÊ ESTAMOS A FAZER </a:t>
            </a:r>
          </a:p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CAAA1D3-77BF-45FA-8D80-6CE29D3D8A33}"/>
              </a:ext>
            </a:extLst>
          </p:cNvPr>
          <p:cNvSpPr txBox="1">
            <a:spLocks/>
          </p:cNvSpPr>
          <p:nvPr/>
        </p:nvSpPr>
        <p:spPr>
          <a:xfrm>
            <a:off x="6096000" y="4562475"/>
            <a:ext cx="526415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COMPOSIÇÃO DA DESPESA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53021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A3ABA-DB21-4C9A-9A7A-EB626AB9B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302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3.1 Composição da despesa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Utilização dos recursos por grandes rúbricas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0000000-0008-0000-1D00-0000060000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6631321"/>
              </p:ext>
            </p:extLst>
          </p:nvPr>
        </p:nvGraphicFramePr>
        <p:xfrm>
          <a:off x="838200" y="1095375"/>
          <a:ext cx="10240926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9CBDF6D3-BA54-4BB8-8796-0DE01BFEBB96}"/>
              </a:ext>
            </a:extLst>
          </p:cNvPr>
          <p:cNvSpPr/>
          <p:nvPr/>
        </p:nvSpPr>
        <p:spPr>
          <a:xfrm>
            <a:off x="9092629" y="123823"/>
            <a:ext cx="2845942" cy="22495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Medicamentos é a parte mais relevante</a:t>
            </a:r>
            <a:r>
              <a:rPr lang="pt-PT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 grande financiamento externo. </a:t>
            </a:r>
          </a:p>
          <a:p>
            <a:r>
              <a:rPr lang="pt-PT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RHS é a segunda maior componente</a:t>
            </a:r>
            <a:r>
              <a:rPr lang="pt-PT" sz="16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financiada internamente. </a:t>
            </a:r>
          </a:p>
          <a:p>
            <a:r>
              <a:rPr lang="pt-PT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 nível de despesa em infraestruturas e equipamento.</a:t>
            </a:r>
          </a:p>
        </p:txBody>
      </p:sp>
    </p:spTree>
    <p:extLst>
      <p:ext uri="{BB962C8B-B14F-4D97-AF65-F5344CB8AC3E}">
        <p14:creationId xmlns:p14="http://schemas.microsoft.com/office/powerpoint/2010/main" val="39040237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EE1CC-B167-497A-97AB-3C17884129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0225"/>
          </a:xfrm>
        </p:spPr>
        <p:txBody>
          <a:bodyPr>
            <a:normAutofit fontScale="90000"/>
          </a:bodyPr>
          <a:lstStyle/>
          <a:p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3.2 </a:t>
            </a:r>
            <a:r>
              <a:rPr lang="en-GB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Composição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b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nível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atenção</a:t>
            </a:r>
            <a:endParaRPr lang="en-GB" sz="23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80F2D2-D071-420F-9721-37CA316C39F4}"/>
              </a:ext>
            </a:extLst>
          </p:cNvPr>
          <p:cNvSpPr/>
          <p:nvPr/>
        </p:nvSpPr>
        <p:spPr>
          <a:xfrm>
            <a:off x="9739901" y="1407559"/>
            <a:ext cx="1931542" cy="38117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100" b="1" dirty="0">
                <a:solidFill>
                  <a:schemeClr val="accent1"/>
                </a:solidFill>
              </a:rPr>
              <a:t>Atendimento primário, secundário e medicamentos </a:t>
            </a:r>
            <a:r>
              <a:rPr lang="pt-PT" sz="2100" dirty="0">
                <a:solidFill>
                  <a:schemeClr val="accent1"/>
                </a:solidFill>
              </a:rPr>
              <a:t>são os componentes mais relevantes da despesa</a:t>
            </a:r>
            <a:endParaRPr lang="pt-PT" sz="2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66E1ABE-874B-4856-A492-F7268AF4D6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089062"/>
            <a:ext cx="8675669" cy="548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437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5E1DB-FC22-48B5-AA82-0D9C049AF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10" y="365126"/>
            <a:ext cx="10562690" cy="590372"/>
          </a:xfrm>
        </p:spPr>
        <p:txBody>
          <a:bodyPr>
            <a:normAutofit fontScale="90000"/>
          </a:bodyPr>
          <a:lstStyle/>
          <a:p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3.2 </a:t>
            </a:r>
            <a:r>
              <a:rPr lang="en-GB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Composição</a:t>
            </a:r>
            <a:r>
              <a:rPr lang="en-GB" sz="2300" b="1" dirty="0"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GB" sz="2300" b="1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b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Despesa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nível</a:t>
            </a:r>
            <a:r>
              <a:rPr lang="en-GB" sz="23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300" dirty="0" err="1">
                <a:latin typeface="Arial" panose="020B0604020202020204" pitchFamily="34" charset="0"/>
                <a:cs typeface="Arial" panose="020B0604020202020204" pitchFamily="34" charset="0"/>
              </a:rPr>
              <a:t>atenção</a:t>
            </a:r>
            <a:endParaRPr lang="pt-PT" sz="2300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6B026FA-6DB5-479E-8898-9008E17FC1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1110" y="1413089"/>
            <a:ext cx="7900223" cy="448941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1A4916B-E9CD-47B7-85DA-CAF0604C1B4B}"/>
              </a:ext>
            </a:extLst>
          </p:cNvPr>
          <p:cNvSpPr/>
          <p:nvPr/>
        </p:nvSpPr>
        <p:spPr>
          <a:xfrm>
            <a:off x="9739901" y="1407559"/>
            <a:ext cx="1931542" cy="25377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100" dirty="0">
                <a:solidFill>
                  <a:schemeClr val="accent1"/>
                </a:solidFill>
              </a:rPr>
              <a:t>Nos níveis de atendimento, os </a:t>
            </a:r>
            <a:r>
              <a:rPr lang="pt-PT" sz="2100" b="1" dirty="0">
                <a:solidFill>
                  <a:schemeClr val="accent1"/>
                </a:solidFill>
              </a:rPr>
              <a:t>recursos humanos é</a:t>
            </a:r>
            <a:r>
              <a:rPr lang="pt-PT" sz="2100" dirty="0">
                <a:solidFill>
                  <a:schemeClr val="accent1"/>
                </a:solidFill>
              </a:rPr>
              <a:t> a componente mais importante </a:t>
            </a:r>
            <a:endParaRPr lang="pt-PT" sz="21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438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D92E-33CB-4BB9-B39D-59F51083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993705" cy="2852737"/>
          </a:xfrm>
        </p:spPr>
        <p:txBody>
          <a:bodyPr/>
          <a:lstStyle/>
          <a:p>
            <a:r>
              <a:rPr lang="pt-PT" dirty="0"/>
              <a:t>4. Equidade e eficiência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AE10-8344-4B73-A3EE-3F51F76A7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264150" cy="15001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7CAAA1D3-77BF-45FA-8D80-6CE29D3D8A33}"/>
              </a:ext>
            </a:extLst>
          </p:cNvPr>
          <p:cNvSpPr txBox="1">
            <a:spLocks/>
          </p:cNvSpPr>
          <p:nvPr/>
        </p:nvSpPr>
        <p:spPr>
          <a:xfrm>
            <a:off x="6096000" y="4562475"/>
            <a:ext cx="526415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974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C5CE-EFEA-4F71-A4AC-92F7DA8D8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6305"/>
            <a:ext cx="10679130" cy="72946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4.1 Equidade no uso dos recursos no sistema, por nível de consumo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Fonte: IOF 2014-15. Health Public Expenditure Review, BM (2016)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713D0E-586F-4E94-B25D-C68F3D4A196E}"/>
              </a:ext>
            </a:extLst>
          </p:cNvPr>
          <p:cNvSpPr/>
          <p:nvPr/>
        </p:nvSpPr>
        <p:spPr>
          <a:xfrm>
            <a:off x="9246742" y="1078787"/>
            <a:ext cx="2270588" cy="49829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acesso aos serviços públicos de saúde é altamente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igualitário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 por tanto a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despesa também, especialmente no nível primário.</a:t>
            </a:r>
          </a:p>
          <a:p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20% mais rico da sociedade reporta mais acesso aos serviços de saúde 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(+16pp)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captura mais despesa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7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devido ao maior uso dos hospitais </a:t>
            </a:r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(IOF, 2015)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9395E9-A0DB-4773-BB23-1563F1EB5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D265C50-2E5D-4809-9597-A661EFC06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160980"/>
            <a:ext cx="7925655" cy="5015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4069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4230AE24-99EB-4C8E-A1C4-948E7AC8710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18465" t="34458" r="30187" b="18475"/>
          <a:stretch>
            <a:fillRect/>
          </a:stretch>
        </p:blipFill>
        <p:spPr>
          <a:xfrm>
            <a:off x="5392133" y="1574276"/>
            <a:ext cx="6799868" cy="46026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F20471-A91B-4125-B569-C15C2687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193"/>
            <a:ext cx="10515600" cy="986319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4.2  Equidade territorial da despesa</a:t>
            </a:r>
            <a:b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Execução da despesa por províncias e distritos</a:t>
            </a:r>
            <a:b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Primária, secundária e administração distrital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7A6EFD-A867-49CA-BFE4-98F4BC405230}"/>
              </a:ext>
            </a:extLst>
          </p:cNvPr>
          <p:cNvSpPr/>
          <p:nvPr/>
        </p:nvSpPr>
        <p:spPr>
          <a:xfrm>
            <a:off x="9002598" y="1273494"/>
            <a:ext cx="2916499" cy="16582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Desigualdades de execução territorial per capita</a:t>
            </a:r>
          </a:p>
        </p:txBody>
      </p:sp>
      <mc:AlternateContent xmlns:mc="http://schemas.openxmlformats.org/markup-compatibility/2006" xmlns:cx6="http://schemas.microsoft.com/office/drawing/2016/5/12/chartex">
        <mc:Choice Requires="cx6">
          <p:graphicFrame>
            <p:nvGraphicFramePr>
              <p:cNvPr id="10" name="Content Placeholder 5">
                <a:extLst>
                  <a:ext uri="{FF2B5EF4-FFF2-40B4-BE49-F238E27FC236}">
                    <a16:creationId xmlns:a16="http://schemas.microsoft.com/office/drawing/2014/main" id="{0A085D64-42ED-4D40-BDD9-E7F6FF19201A}"/>
                  </a:ext>
                </a:extLst>
              </p:cNvPr>
              <p:cNvGraphicFramePr>
                <a:graphicFrameLocks noGrp="1"/>
              </p:cNvGraphicFramePr>
              <p:nvPr>
                <p:ph sz="half" idx="1"/>
              </p:nvPr>
            </p:nvGraphicFramePr>
            <p:xfrm>
              <a:off x="838199" y="1574276"/>
              <a:ext cx="4616303" cy="4529846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10" name="Content Placeholder 5">
                <a:extLst>
                  <a:ext uri="{FF2B5EF4-FFF2-40B4-BE49-F238E27FC236}">
                    <a16:creationId xmlns:a16="http://schemas.microsoft.com/office/drawing/2014/main" id="{0A085D64-42ED-4D40-BDD9-E7F6FF1920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8199" y="1574276"/>
                <a:ext cx="4616303" cy="4529846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6411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20471-A91B-4125-B569-C15C26876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0975"/>
            <a:ext cx="10515600" cy="64095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4.3 Equidade territorial da despesa </a:t>
            </a:r>
            <a:b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Despesa média por provincia em diferencia da média nacional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000000-0008-0000-2600-000005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2067691"/>
              </p:ext>
            </p:extLst>
          </p:nvPr>
        </p:nvGraphicFramePr>
        <p:xfrm>
          <a:off x="838200" y="942975"/>
          <a:ext cx="5181600" cy="5734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307A6EFD-A867-49CA-BFE4-98F4BC405230}"/>
              </a:ext>
            </a:extLst>
          </p:cNvPr>
          <p:cNvSpPr/>
          <p:nvPr/>
        </p:nvSpPr>
        <p:spPr>
          <a:xfrm>
            <a:off x="9585789" y="2599362"/>
            <a:ext cx="2380442" cy="346714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Desigualdades de alocação persistentes no tempo e devidas à despesa em RH.</a:t>
            </a:r>
          </a:p>
          <a:p>
            <a:pPr marL="342900" indent="-342900">
              <a:buFontTx/>
              <a:buChar char="-"/>
            </a:pPr>
            <a:r>
              <a:rPr lang="pt-PT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é que guia a alocação dos RH? </a:t>
            </a:r>
          </a:p>
          <a:p>
            <a:pPr marL="342900" indent="-342900">
              <a:buFontTx/>
              <a:buChar char="-"/>
            </a:pPr>
            <a:r>
              <a:rPr lang="pt-PT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Será a distribuição da Infra-estrutura?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00000000-0008-0000-2600-000005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32131902"/>
              </p:ext>
            </p:extLst>
          </p:nvPr>
        </p:nvGraphicFramePr>
        <p:xfrm>
          <a:off x="6172200" y="942974"/>
          <a:ext cx="5181600" cy="57340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33719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640A2-670B-4C1D-B520-A2F7153B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06851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4.4 Aproximação do cálculo de eficiência agregada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Com o Índice de Cobertura Efetiva e Despesa total per cápita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Fontes: OMS – Base de dados global sobre despesa em saúde (GHED) e Relatório de seguimento sobre Cobertura Universal (OMS-BM); 2021</a:t>
            </a:r>
            <a:endParaRPr lang="pt-PT" sz="16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529797-EE86-4756-B5E8-4CB4FC8D1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1042" y="1143749"/>
            <a:ext cx="8381314" cy="5524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EA2D5D8-EAEE-4F16-B271-D43234DFB748}"/>
              </a:ext>
            </a:extLst>
          </p:cNvPr>
          <p:cNvSpPr/>
          <p:nvPr/>
        </p:nvSpPr>
        <p:spPr>
          <a:xfrm>
            <a:off x="9390580" y="1900719"/>
            <a:ext cx="2496620" cy="39247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Cobertura Efetiva aumenta com os recursos investidos</a:t>
            </a:r>
          </a:p>
          <a:p>
            <a:pPr algn="ctr"/>
            <a:endParaRPr lang="pt-PT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Mais a </a:t>
            </a:r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organização do sistema é um determinante chave </a:t>
            </a:r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resultados </a:t>
            </a:r>
          </a:p>
          <a:p>
            <a:pPr algn="ctr"/>
            <a:endParaRPr lang="pt-PT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Moçambique com iguais resultados que Gana ou Lesotho e menores recursos</a:t>
            </a:r>
          </a:p>
        </p:txBody>
      </p:sp>
    </p:spTree>
    <p:extLst>
      <p:ext uri="{BB962C8B-B14F-4D97-AF65-F5344CB8AC3E}">
        <p14:creationId xmlns:p14="http://schemas.microsoft.com/office/powerpoint/2010/main" val="227802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640A2-670B-4C1D-B520-A2F7153B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16506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4.5 Aproximação do cálculo de eficiência agregada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Com Esperança de vida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Fontes: Base de dados sobre despesa global em saúde (GHED)- OMS, Dados do Observatório Global de Saúde (GHE), OMS</a:t>
            </a:r>
            <a:endParaRPr lang="pt-PT" sz="16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A2D5D8-EAEE-4F16-B271-D43234DFB748}"/>
              </a:ext>
            </a:extLst>
          </p:cNvPr>
          <p:cNvSpPr/>
          <p:nvPr/>
        </p:nvSpPr>
        <p:spPr>
          <a:xfrm>
            <a:off x="9400854" y="1489752"/>
            <a:ext cx="2496620" cy="4787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esperança de vida está pouco relacionada com a despesa em saúde e mais determinada pelas melhorias nas condições de vida (nutrição, água, educação)</a:t>
            </a:r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id="{E54DA741-0A60-4B0C-81CB-AB40EFC4A83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165068"/>
            <a:ext cx="8156699" cy="548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89080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640A2-670B-4C1D-B520-A2F7153BA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58" y="123291"/>
            <a:ext cx="10515600" cy="1020408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4.6 Aproximação do cálculo de eficiência agregada</a:t>
            </a:r>
            <a:b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Com mortalidade materna</a:t>
            </a:r>
            <a:b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Fonte: Base de dados global sobre despesa em saúde (GHED), OMS, e Estatísticas sobre Mortalidade Materna do Fundo de População das Nações Unidas (UNFPA); 2000-17</a:t>
            </a:r>
            <a:endParaRPr lang="pt-PT" sz="1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EA2D5D8-EAEE-4F16-B271-D43234DFB748}"/>
              </a:ext>
            </a:extLst>
          </p:cNvPr>
          <p:cNvSpPr/>
          <p:nvPr/>
        </p:nvSpPr>
        <p:spPr>
          <a:xfrm>
            <a:off x="9865759" y="1347549"/>
            <a:ext cx="1844210" cy="28151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7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os recursos limitados, Moçambique consegue reduzir a mortalidade materna mais do que outros países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E673353-4416-4ADC-ADC8-2BD92057A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67155"/>
            <a:ext cx="8223606" cy="4409808"/>
          </a:xfrm>
        </p:spPr>
        <p:txBody>
          <a:bodyPr/>
          <a:lstStyle/>
          <a:p>
            <a:endParaRPr lang="pt-PT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994C24D-6ABD-49CD-A5A8-DF342EFEC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458" y="1143699"/>
            <a:ext cx="8223606" cy="5615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16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6D92E-33CB-4BB9-B39D-59F51083D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1709738"/>
            <a:ext cx="10993705" cy="2852737"/>
          </a:xfrm>
        </p:spPr>
        <p:txBody>
          <a:bodyPr/>
          <a:lstStyle/>
          <a:p>
            <a:r>
              <a:rPr lang="pt-PT" dirty="0"/>
              <a:t>5. Olhando para o futuro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0AE10-8344-4B73-A3EE-3F51F76A7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5264150" cy="1500187"/>
          </a:xfrm>
        </p:spPr>
        <p:txBody>
          <a:bodyPr/>
          <a:lstStyle/>
          <a:p>
            <a:r>
              <a:rPr lang="pt-PT" dirty="0"/>
              <a:t>O QUÊ QUE TEREMOS QUE FAZER PARA ATINGIR A CUS 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94EEB4B9-769D-49CD-A689-2EB3E3D8D438}"/>
              </a:ext>
            </a:extLst>
          </p:cNvPr>
          <p:cNvSpPr txBox="1">
            <a:spLocks/>
          </p:cNvSpPr>
          <p:nvPr/>
        </p:nvSpPr>
        <p:spPr>
          <a:xfrm>
            <a:off x="5979037" y="4562475"/>
            <a:ext cx="5264150" cy="15001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pt-PT" dirty="0"/>
              <a:t>ÁREAS PRIORITÁRIAS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487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D69C7-8CFD-4E7F-ABCD-F73C06CAB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7785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5.1 </a:t>
            </a:r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Quanto custa prestar o Pacote Essencial de Serviços de Saúde?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FBF77-75D6-49A9-82BF-EA97A492A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09609"/>
            <a:ext cx="10515600" cy="506735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custos do sector aumentarão a causa do crescimento populacional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 o peso da doença crónica. </a:t>
            </a:r>
          </a:p>
          <a:p>
            <a:pPr marL="0" indent="0">
              <a:buNone/>
            </a:pPr>
            <a:endParaRPr lang="pt-PT" dirty="0">
              <a:highlight>
                <a:srgbClr val="FFFF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5E33C89-0C2B-451B-A69F-B328DF9DA837}"/>
              </a:ext>
            </a:extLst>
          </p:cNvPr>
          <p:cNvSpPr/>
          <p:nvPr/>
        </p:nvSpPr>
        <p:spPr>
          <a:xfrm>
            <a:off x="9412412" y="1721971"/>
            <a:ext cx="2075380" cy="29486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P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projeção de custos </a:t>
            </a:r>
            <a:r>
              <a:rPr lang="pt-PT" sz="16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 em conta crescimento populacional, inflação, e aumentos de custos por mudança de padrão epidemiológico (doenças crónicas)</a:t>
            </a:r>
          </a:p>
          <a:p>
            <a:pPr marL="285750" indent="-285750">
              <a:buFontTx/>
              <a:buChar char="-"/>
            </a:pPr>
            <a:endParaRPr lang="pt-PT" sz="1600" b="1" dirty="0">
              <a:solidFill>
                <a:srgbClr val="0070C0"/>
              </a:solidFill>
              <a:highlight>
                <a:srgbClr val="00FFFF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7B86016-F8CF-4F42-8853-9BB9EF153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1721971"/>
            <a:ext cx="8172234" cy="50673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6D6F697-3D8F-4420-BCB2-6246433D6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44" y="3643286"/>
            <a:ext cx="2719052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9601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83F6E-81B0-4251-8F3E-CA1860B7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7804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5.2 Áreas prioritárias de política para os próximos anos</a:t>
            </a:r>
            <a:b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400" b="1" dirty="0">
                <a:latin typeface="Arial" panose="020B0604020202020204" pitchFamily="34" charset="0"/>
                <a:cs typeface="Arial" panose="020B0604020202020204" pitchFamily="34" charset="0"/>
              </a:rPr>
              <a:t>Estratégia de Financiamento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76429-7F4A-427A-84DF-4C4BC53A35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7833"/>
            <a:ext cx="10515600" cy="5440167"/>
          </a:xfrm>
        </p:spPr>
        <p:txBody>
          <a:bodyPr>
            <a:normAutofit/>
          </a:bodyPr>
          <a:lstStyle/>
          <a:p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Garantir Cobertura efetiva dos serviços de saúde: </a:t>
            </a:r>
          </a:p>
          <a:p>
            <a:pPr lvl="1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Fortalecer o modelo baseado no acesso universal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, CSP, escala populacional, minimizar barreiras de entrada (económicas, geográficas, sociais), subsistema comunitário.</a:t>
            </a:r>
          </a:p>
          <a:p>
            <a:pPr lvl="1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Reforma das taxas de usuário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(simplificação e padronização). Taxas “baixas e planas” (não dependentes do custo do tratamento), como recomendado pela OMS.</a:t>
            </a:r>
          </a:p>
          <a:p>
            <a:pPr marL="457200" lvl="1" indent="0">
              <a:buNone/>
            </a:pP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Melhorar a eficiência</a:t>
            </a:r>
          </a:p>
          <a:p>
            <a:pPr lvl="1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Opções para alocação estratégica de recursos (por população ou outros critérios)</a:t>
            </a:r>
          </a:p>
          <a:p>
            <a:pPr lvl="1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Melhoria dos processos de planificação e alocação de recursos</a:t>
            </a:r>
          </a:p>
          <a:p>
            <a:pPr marL="457200" lvl="1" indent="0">
              <a:buNone/>
            </a:pPr>
            <a:endParaRPr lang="pt-PT" sz="200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Incrementar o financiamento público para o sector </a:t>
            </a:r>
          </a:p>
          <a:p>
            <a:pPr lvl="1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Aumentos progressivos de recursos do Tesouro destinados ao sector </a:t>
            </a:r>
          </a:p>
          <a:p>
            <a:pPr lvl="1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Impostos de saúde – Relevância limitada – mais uma ferramenta de saúde pública</a:t>
            </a:r>
          </a:p>
          <a:p>
            <a:pPr lvl="1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Estudo da opção de introduzir um Seguro Social de Saúde (tomar em conta os desafios)</a:t>
            </a:r>
          </a:p>
          <a:p>
            <a:endParaRPr lang="pt-PT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21881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EDF81-AD65-4B4B-BD2C-FE56E27BE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256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5.3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Áreas prioritárias de implementação para os próximos anos </a:t>
            </a:r>
            <a:b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Cobertura Universal: o que a Gestão de Finanças Públicas pode simplificar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62EE4-F0F9-4D0B-B196-6CB078E2CA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63720"/>
            <a:ext cx="10515600" cy="5229153"/>
          </a:xfrm>
        </p:spPr>
        <p:txBody>
          <a:bodyPr>
            <a:normAutofit/>
          </a:bodyPr>
          <a:lstStyle/>
          <a:p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implementação do Plano de Acção PEFA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ataca os aspectos de GFP sob a alçada do MISAU e seus departamentos;</a:t>
            </a:r>
          </a:p>
          <a:p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A participação no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desenho da nova estratégia de GFP junto do MEF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, pode permitir a definição de soluções e instrumentos que nos permitam progressos no financiamento do sector. </a:t>
            </a:r>
          </a:p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Desafios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Credibilidade do orçamento e disponibilização atempada de fundos 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– impacto imediato nos Serviços</a:t>
            </a:r>
          </a:p>
          <a:p>
            <a:pPr lvl="1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Fragilidades na Perspectivas de Médio Prazo na Orçamentação da Despesa do Sector</a:t>
            </a:r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 (desalinhamento entre financiamento no PESS, e depois no CFMP e no OE) – impacto no Financiamento e no Investimento Estratégico </a:t>
            </a:r>
          </a:p>
          <a:p>
            <a:pPr lvl="1"/>
            <a:r>
              <a:rPr lang="pt-PT" sz="2000" b="1" dirty="0">
                <a:latin typeface="Arial" panose="020B0604020202020204" pitchFamily="34" charset="0"/>
                <a:cs typeface="Arial" panose="020B0604020202020204" pitchFamily="34" charset="0"/>
              </a:rPr>
              <a:t>Orçamentação por insumos às unidades orgânicas Vs Orçamentação programática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Reformas a nível nacional (SPO).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Como elas vão nos ajudar a ultrapassar alguns desafios do sector.</a:t>
            </a:r>
          </a:p>
        </p:txBody>
      </p:sp>
    </p:spTree>
    <p:extLst>
      <p:ext uri="{BB962C8B-B14F-4D97-AF65-F5344CB8AC3E}">
        <p14:creationId xmlns:p14="http://schemas.microsoft.com/office/powerpoint/2010/main" val="928212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B506-502B-420D-B821-CFC0546E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PT" sz="2300" b="1" dirty="0">
                <a:latin typeface="Arial" panose="020B0604020202020204" pitchFamily="34" charset="0"/>
                <a:cs typeface="Arial" panose="020B0604020202020204" pitchFamily="34" charset="0"/>
              </a:rPr>
              <a:t>Conclusões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45B72-7FEF-47C3-90F1-F26E49C93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10515600" cy="5262563"/>
          </a:xfrm>
        </p:spPr>
        <p:txBody>
          <a:bodyPr>
            <a:normAutofit/>
          </a:bodyPr>
          <a:lstStyle/>
          <a:p>
            <a:pPr algn="just"/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Com os recursos limitados, o sector apresenta um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desempenho razoável em termos de cobertura e resultados de saúde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, comparativamente à países com níveis semelhantes de despesa. As características de organização do sistema permetem este desempenho, no entanto grandes desafios permanecem. 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O sector teve aumentos anuais de orçamento limitados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(e sem aumento em alguns anos, 2017, 2019, 2021). Isto dificulta a implementação de politicas (expandir a rede, melhorar a qualidade de atendimento, motivação e retenção de RHS, etc.). 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O crescimento populacional e a carga financeira das doenças crónicas impõem custos crescentes ao sector </a:t>
            </a:r>
          </a:p>
          <a:p>
            <a:pPr algn="just"/>
            <a:r>
              <a:rPr lang="pt-PT" sz="21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gestão das finanças públicas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Os fundos externos são parcialmente executados fora do procedimento nacional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(sem serem registados), o qual dificulta o seu alinhamento com as políticas nacionais</a:t>
            </a:r>
          </a:p>
        </p:txBody>
      </p:sp>
    </p:spTree>
    <p:extLst>
      <p:ext uri="{BB962C8B-B14F-4D97-AF65-F5344CB8AC3E}">
        <p14:creationId xmlns:p14="http://schemas.microsoft.com/office/powerpoint/2010/main" val="10807346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AB506-502B-420D-B821-CFC0546ED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pt-PT" sz="2300" dirty="0">
                <a:latin typeface="Arial" panose="020B0604020202020204" pitchFamily="34" charset="0"/>
                <a:cs typeface="Arial" panose="020B0604020202020204" pitchFamily="34" charset="0"/>
              </a:rPr>
              <a:t>Recomendações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45B72-7FEF-47C3-90F1-F26E49C93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42482"/>
            <a:ext cx="10515600" cy="5856270"/>
          </a:xfrm>
        </p:spPr>
        <p:txBody>
          <a:bodyPr>
            <a:normAutofit lnSpcReduction="10000"/>
          </a:bodyPr>
          <a:lstStyle/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Manter as características de organização dos serviços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que permetem elevado acesso e distribuição equitativa de recursos (acesso universal, baixas taxas de usuário, foco nos Cuidados de Saúde Primários). Limitar as taxas de usuário crescentes e segmentação do sistema (niveis hospitalares, SAP) 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São precisos incrementos sostenidos de recursos de OE no tempo para responder aos desafios do sector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: Crescimento populacional, doenças crónicas, e melhoria da qualidade de atendimento, com especial foco nos RHS,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infra-estruturas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Mais também á oportunidade de enfrontar os elevados custos das doenças crónicas com </a:t>
            </a:r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intervenções multi-setoriais de baixo custo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(legislação, comunicação, saúde urbana, escolar, medidas tributárias, etc.)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Desenvolver ferramentas de gestão de finanças públicas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para implementar as políticas de financiamento (exemplos: Uma regra fiscal para garantir um determinado % de financiamento anual, janelas orçamentais distritais para as US) 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Encorajar a inscrição de fundos externos no sistema, 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incluindo os que são executados fora do procedimento nacional (off-budget)</a:t>
            </a:r>
          </a:p>
          <a:p>
            <a:pPr algn="just"/>
            <a:r>
              <a:rPr lang="pt-PT" sz="2100" b="1" dirty="0">
                <a:latin typeface="Arial" panose="020B0604020202020204" pitchFamily="34" charset="0"/>
                <a:cs typeface="Arial" panose="020B0604020202020204" pitchFamily="34" charset="0"/>
              </a:rPr>
              <a:t>Á oportunidade de realizar analises de eficiência</a:t>
            </a:r>
            <a:r>
              <a:rPr lang="pt-PT" sz="2100" dirty="0">
                <a:latin typeface="Arial" panose="020B0604020202020204" pitchFamily="34" charset="0"/>
                <a:cs typeface="Arial" panose="020B0604020202020204" pitchFamily="34" charset="0"/>
              </a:rPr>
              <a:t>, por exemplo comparando resultados de saúde em varios níveis do sistema, com a despesa</a:t>
            </a:r>
          </a:p>
          <a:p>
            <a:endParaRPr lang="pt-PT" sz="2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757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1242</TotalTime>
  <Words>2222</Words>
  <Application>Microsoft Macintosh PowerPoint</Application>
  <PresentationFormat>Grand écran</PresentationFormat>
  <Paragraphs>241</Paragraphs>
  <Slides>34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Calibri Light</vt:lpstr>
      <vt:lpstr>Office Theme</vt:lpstr>
      <vt:lpstr>Financiamento do sector da Saúde </vt:lpstr>
      <vt:lpstr>Conteúdo da apresentação</vt:lpstr>
      <vt:lpstr>1. Cobertura Universal de Saúde</vt:lpstr>
      <vt:lpstr>1.1 O financiamento da Saúde</vt:lpstr>
      <vt:lpstr>Présentation PowerPoint</vt:lpstr>
      <vt:lpstr>Présentation PowerPoint</vt:lpstr>
      <vt:lpstr>Tendência: Quanto maior é a despesa catastrófica, menor é a cobertura dos sistemas</vt:lpstr>
      <vt:lpstr>2.1 Indicadores e Metas de Financiamento (referência) Utilizamos dados de 2019 porque são comparáveis internacionalmente</vt:lpstr>
      <vt:lpstr>2.2 Peso da despesa total do Governo em saúde sobre o Total da a despesa do Governo 2016 – 2021</vt:lpstr>
      <vt:lpstr>2.3 Evolução da Despesa do Governo sobre o PIB - 2016-21 Mede o esforço que o país realiza sobre a riqueza total produzida</vt:lpstr>
      <vt:lpstr>2.4 Evolução da despesa por capita Inclui todos os fundos visíveis no sistema</vt:lpstr>
      <vt:lpstr>As políticas de financiamento em saúde devem contribuir para o cumprimentos dos objetivos da Cobertura Universal de Saúde (CSU)</vt:lpstr>
      <vt:lpstr>2. Como se Financia o Sector</vt:lpstr>
      <vt:lpstr> 2.1 Composição de financiamento do sector saúde por fonte de recurso </vt:lpstr>
      <vt:lpstr>2.2 Composição da despesa externa do sector por uso do procedimento nacional Fontes: REO 2021, Dados DCI/DPC, Dados UN Moçambique</vt:lpstr>
      <vt:lpstr>2.2 Evolução Despesa Total do Governo em Saúde 2016 – 2021</vt:lpstr>
      <vt:lpstr>2.4 Priorização da Saúde no Orçamento de Estado </vt:lpstr>
      <vt:lpstr>3. Como são utilizados os recursos</vt:lpstr>
      <vt:lpstr>3.1 Composição da despesa Utilização dos recursos por grandes rúbricas</vt:lpstr>
      <vt:lpstr>3.2 Composição da despesa Despesa por nível de atenção</vt:lpstr>
      <vt:lpstr>3.2 Composição da despesa Despesa por nível de atenção</vt:lpstr>
      <vt:lpstr>4. Equidade e eficiência </vt:lpstr>
      <vt:lpstr>4.1 Equidade no uso dos recursos no sistema, por nível de consumo Fonte: IOF 2014-15. Health Public Expenditure Review, BM (2016)</vt:lpstr>
      <vt:lpstr>4.2  Equidade territorial da despesa Execução da despesa por províncias e distritos Primária, secundária e administração distrital</vt:lpstr>
      <vt:lpstr>4.3 Equidade territorial da despesa  Despesa média por provincia em diferencia da média nacional</vt:lpstr>
      <vt:lpstr>4.4 Aproximação do cálculo de eficiência agregada Com o Índice de Cobertura Efetiva e Despesa total per cápita Fontes: OMS – Base de dados global sobre despesa em saúde (GHED) e Relatório de seguimento sobre Cobertura Universal (OMS-BM); 2021</vt:lpstr>
      <vt:lpstr>4.5 Aproximação do cálculo de eficiência agregada Com Esperança de vida Fontes: Base de dados sobre despesa global em saúde (GHED)- OMS, Dados do Observatório Global de Saúde (GHE), OMS</vt:lpstr>
      <vt:lpstr>4.6 Aproximação do cálculo de eficiência agregada Com mortalidade materna Fonte: Base de dados global sobre despesa em saúde (GHED), OMS, e Estatísticas sobre Mortalidade Materna do Fundo de População das Nações Unidas (UNFPA); 2000-17</vt:lpstr>
      <vt:lpstr>5. Olhando para o futuro</vt:lpstr>
      <vt:lpstr>5.1 Quanto custa prestar o Pacote Essencial de Serviços de Saúde? </vt:lpstr>
      <vt:lpstr>5.2 Áreas prioritárias de política para os próximos anos Estratégia de Financiamento</vt:lpstr>
      <vt:lpstr>5.3 Áreas prioritárias de implementação para os próximos anos  Cobertura Universal: o que a Gestão de Finanças Públicas pode simplificar</vt:lpstr>
      <vt:lpstr>Conclusões</vt:lpstr>
      <vt:lpstr>Recomendações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Análise da despesa 2016-20</dc:title>
  <dc:creator>Manzanares, Cristina GIZ MZ</dc:creator>
  <cp:lastModifiedBy>Ouédraogo Peggy</cp:lastModifiedBy>
  <cp:revision>133</cp:revision>
  <dcterms:created xsi:type="dcterms:W3CDTF">2022-03-01T13:12:06Z</dcterms:created>
  <dcterms:modified xsi:type="dcterms:W3CDTF">2024-09-19T09:49:24Z</dcterms:modified>
</cp:coreProperties>
</file>