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9" r:id="rId2"/>
    <p:sldId id="303" r:id="rId3"/>
    <p:sldId id="304" r:id="rId4"/>
    <p:sldId id="272" r:id="rId5"/>
    <p:sldId id="275" r:id="rId6"/>
    <p:sldId id="307" r:id="rId7"/>
    <p:sldId id="277" r:id="rId8"/>
    <p:sldId id="306" r:id="rId9"/>
    <p:sldId id="273" r:id="rId10"/>
    <p:sldId id="302" r:id="rId11"/>
    <p:sldId id="279" r:id="rId12"/>
    <p:sldId id="278" r:id="rId13"/>
    <p:sldId id="282" r:id="rId14"/>
    <p:sldId id="268" r:id="rId15"/>
    <p:sldId id="301" r:id="rId16"/>
    <p:sldId id="283" r:id="rId17"/>
    <p:sldId id="28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424C"/>
    <a:srgbClr val="5EAABC"/>
    <a:srgbClr val="4C7E96"/>
    <a:srgbClr val="8C2222"/>
    <a:srgbClr val="EA3A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7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1" d="100"/>
          <a:sy n="121" d="100"/>
        </p:scale>
        <p:origin x="493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382C0-1D05-4229-918E-CDD7B7E48B4A}" type="slidenum">
              <a:rPr lang="en-GB" smtClean="0"/>
              <a:t>‹N°›</a:t>
            </a:fld>
            <a:endParaRPr lang="en-GB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6AEEE-E778-402E-8B8F-9A98AED26EB8}" type="datetimeFigureOut">
              <a:rPr lang="en-GB" smtClean="0"/>
              <a:t>19/09/2024</a:t>
            </a:fld>
            <a:endParaRPr lang="en-GB" dirty="0"/>
          </a:p>
        </p:txBody>
      </p:sp>
      <p:sp>
        <p:nvSpPr>
          <p:cNvPr id="9" name="Header Placeholder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6E511-D742-4EFE-90B5-C9FC42762E0F}" type="datetimeFigureOut">
              <a:rPr lang="en-GB" smtClean="0"/>
              <a:t>19/09/2024</a:t>
            </a:fld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CFAD1-D197-4A88-B173-A6412E995EE5}" type="slidenum">
              <a:rPr lang="en-GB" smtClean="0"/>
              <a:t>‹N°›</a:t>
            </a:fld>
            <a:endParaRPr lang="en-GB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13" name="Header Placeholder 1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316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2833" y="1131632"/>
            <a:ext cx="9201075" cy="1372945"/>
          </a:xfrm>
        </p:spPr>
        <p:txBody>
          <a:bodyPr anchor="t" anchorCtr="0"/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2000" y="2661995"/>
            <a:ext cx="9194400" cy="67856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44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GB" dirty="0"/>
              <a:t>Click to add text in one line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>
          <a:xfrm>
            <a:off x="972000" y="3935872"/>
            <a:ext cx="9194400" cy="680400"/>
          </a:xfr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fld id="{8E39A19A-2268-4FB8-8418-6E39CDD43E23}" type="datetime4">
              <a:rPr lang="en-GB" smtClean="0"/>
              <a:t>19 September 2024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1019175" y="2445510"/>
            <a:ext cx="5112354" cy="0"/>
          </a:xfrm>
          <a:prstGeom prst="line">
            <a:avLst/>
          </a:prstGeom>
          <a:ln w="34925">
            <a:solidFill>
              <a:srgbClr val="EA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972000" y="3306304"/>
            <a:ext cx="9194400" cy="663575"/>
          </a:xfrm>
        </p:spPr>
        <p:txBody>
          <a:bodyPr>
            <a:normAutofit/>
          </a:bodyPr>
          <a:lstStyle>
            <a:lvl1pPr marL="0" indent="0">
              <a:buClrTx/>
              <a:buFont typeface="Arial" panose="020B0604020202020204" pitchFamily="34" charset="0"/>
              <a:buChar char="​"/>
              <a:defRPr sz="4400">
                <a:solidFill>
                  <a:schemeClr val="bg1"/>
                </a:solidFill>
              </a:defRPr>
            </a:lvl1pPr>
            <a:lvl2pPr marL="0" indent="0">
              <a:buClrTx/>
              <a:buFont typeface="Arial" panose="020B0604020202020204" pitchFamily="34" charset="0"/>
              <a:buNone/>
              <a:defRPr sz="4400" b="0"/>
            </a:lvl2pPr>
            <a:lvl3pPr marL="0" indent="0">
              <a:buClrTx/>
              <a:buFont typeface="Arial" panose="020B0604020202020204" pitchFamily="34" charset="0"/>
              <a:buChar char="​"/>
              <a:defRPr sz="4400"/>
            </a:lvl3pPr>
            <a:lvl4pPr marL="0" indent="0">
              <a:buClrTx/>
              <a:buFont typeface="Arial" panose="020B0604020202020204" pitchFamily="34" charset="0"/>
              <a:buChar char="​"/>
              <a:defRPr sz="4400"/>
            </a:lvl4pPr>
            <a:lvl5pPr marL="0" indent="0">
              <a:buClrTx/>
              <a:buFont typeface="Arial" panose="020B0604020202020204" pitchFamily="34" charset="0"/>
              <a:buChar char="​"/>
              <a:defRPr sz="4400"/>
            </a:lvl5pPr>
            <a:lvl6pPr marL="0" indent="0">
              <a:buClrTx/>
              <a:buFont typeface="Arial" panose="020B0604020202020204" pitchFamily="34" charset="0"/>
              <a:buChar char="​"/>
              <a:defRPr sz="4400"/>
            </a:lvl6pPr>
            <a:lvl7pPr marL="0" indent="0">
              <a:buClrTx/>
              <a:buFont typeface="Arial" panose="020B0604020202020204" pitchFamily="34" charset="0"/>
              <a:buChar char="​"/>
              <a:defRPr sz="4400"/>
            </a:lvl7pPr>
            <a:lvl8pPr marL="0" indent="0">
              <a:buClrTx/>
              <a:buFont typeface="Arial" panose="020B0604020202020204" pitchFamily="34" charset="0"/>
              <a:buChar char="​"/>
              <a:defRPr sz="4400"/>
            </a:lvl8pPr>
            <a:lvl9pPr marL="0" indent="0">
              <a:buClrTx/>
              <a:buFont typeface="Arial" panose="020B0604020202020204" pitchFamily="34" charset="0"/>
              <a:buChar char="​"/>
              <a:defRPr sz="4400"/>
            </a:lvl9pPr>
          </a:lstStyle>
          <a:p>
            <a:pPr lvl="0"/>
            <a:r>
              <a:rPr lang="en-GB" dirty="0"/>
              <a:t>Click to add name in one line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00">
                <a:noFill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2425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ckground"/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rgbClr val="2D42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2833" y="1123634"/>
            <a:ext cx="9584840" cy="1372945"/>
          </a:xfrm>
        </p:spPr>
        <p:txBody>
          <a:bodyPr anchor="b"/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1175" y="3354734"/>
            <a:ext cx="9576150" cy="678560"/>
          </a:xfrm>
        </p:spPr>
        <p:txBody>
          <a:bodyPr lIns="0" anchor="b" anchorCtr="0">
            <a:normAutofit/>
          </a:bodyPr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44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GB" dirty="0"/>
              <a:t>Click to add text in one line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019175" y="3138249"/>
            <a:ext cx="5112354" cy="0"/>
          </a:xfrm>
          <a:prstGeom prst="line">
            <a:avLst/>
          </a:prstGeom>
          <a:ln w="34925">
            <a:solidFill>
              <a:srgbClr val="EA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970570" y="3999043"/>
            <a:ext cx="9576780" cy="663575"/>
          </a:xfrm>
        </p:spPr>
        <p:txBody>
          <a:bodyPr>
            <a:normAutofit/>
          </a:bodyPr>
          <a:lstStyle>
            <a:lvl1pPr marL="0" indent="0">
              <a:buClrTx/>
              <a:buFont typeface="Arial" panose="020B0604020202020204" pitchFamily="34" charset="0"/>
              <a:buChar char="​"/>
              <a:defRPr sz="4400">
                <a:solidFill>
                  <a:schemeClr val="bg1"/>
                </a:solidFill>
              </a:defRPr>
            </a:lvl1pPr>
            <a:lvl2pPr marL="0" indent="0">
              <a:buClrTx/>
              <a:buFont typeface="Arial" panose="020B0604020202020204" pitchFamily="34" charset="0"/>
              <a:buNone/>
              <a:defRPr sz="4400" b="0"/>
            </a:lvl2pPr>
            <a:lvl3pPr marL="0" indent="0">
              <a:buClrTx/>
              <a:buFont typeface="Arial" panose="020B0604020202020204" pitchFamily="34" charset="0"/>
              <a:buChar char="​"/>
              <a:defRPr sz="4400"/>
            </a:lvl3pPr>
            <a:lvl4pPr marL="0" indent="0">
              <a:buClrTx/>
              <a:buFont typeface="Arial" panose="020B0604020202020204" pitchFamily="34" charset="0"/>
              <a:buChar char="​"/>
              <a:defRPr sz="4400"/>
            </a:lvl4pPr>
            <a:lvl5pPr marL="0" indent="0">
              <a:buClrTx/>
              <a:buFont typeface="Arial" panose="020B0604020202020204" pitchFamily="34" charset="0"/>
              <a:buChar char="​"/>
              <a:defRPr sz="4400"/>
            </a:lvl5pPr>
            <a:lvl6pPr marL="0" indent="0">
              <a:buClrTx/>
              <a:buFont typeface="Arial" panose="020B0604020202020204" pitchFamily="34" charset="0"/>
              <a:buChar char="​"/>
              <a:defRPr sz="4400"/>
            </a:lvl6pPr>
            <a:lvl7pPr marL="0" indent="0">
              <a:buClrTx/>
              <a:buFont typeface="Arial" panose="020B0604020202020204" pitchFamily="34" charset="0"/>
              <a:buChar char="​"/>
              <a:defRPr sz="4400"/>
            </a:lvl7pPr>
            <a:lvl8pPr marL="0" indent="0">
              <a:buClrTx/>
              <a:buFont typeface="Arial" panose="020B0604020202020204" pitchFamily="34" charset="0"/>
              <a:buChar char="​"/>
              <a:defRPr sz="4400"/>
            </a:lvl8pPr>
            <a:lvl9pPr marL="0" indent="0">
              <a:buClrTx/>
              <a:buFont typeface="Arial" panose="020B0604020202020204" pitchFamily="34" charset="0"/>
              <a:buChar char="​"/>
              <a:defRPr sz="4400"/>
            </a:lvl9pPr>
          </a:lstStyle>
          <a:p>
            <a:pPr lvl="0"/>
            <a:r>
              <a:rPr lang="en-GB" dirty="0"/>
              <a:t>Click to add name in one line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4"/>
          </p:nvPr>
        </p:nvSpPr>
        <p:spPr>
          <a:xfrm>
            <a:off x="972000" y="4629600"/>
            <a:ext cx="9575350" cy="680400"/>
          </a:xfr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fld id="{60F98774-071D-4BD1-AF35-40B717D7205B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5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0647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/>
          <p:cNvSpPr/>
          <p:nvPr userDrawn="1"/>
        </p:nvSpPr>
        <p:spPr>
          <a:xfrm>
            <a:off x="0" y="0"/>
            <a:ext cx="12193200" cy="6861600"/>
          </a:xfrm>
          <a:prstGeom prst="rect">
            <a:avLst/>
          </a:prstGeom>
          <a:solidFill>
            <a:srgbClr val="EA3A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2833" y="1131632"/>
            <a:ext cx="9201075" cy="1372945"/>
          </a:xfrm>
        </p:spPr>
        <p:txBody>
          <a:bodyPr anchor="t" anchorCtr="0"/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2000" y="2661995"/>
            <a:ext cx="9194400" cy="67856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4400" b="1" baseline="0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Font typeface="Arial" panose="020B0604020202020204" pitchFamily="34" charset="0"/>
              <a:buNone/>
              <a:defRPr sz="2000"/>
            </a:lvl2pPr>
            <a:lvl3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3pPr>
            <a:lvl4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4pPr>
            <a:lvl5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5pPr>
            <a:lvl6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6pPr>
            <a:lvl7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7pPr>
            <a:lvl8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8pPr>
            <a:lvl9pPr marL="0" indent="0" algn="l">
              <a:spcBef>
                <a:spcPts val="0"/>
              </a:spcBef>
              <a:buFont typeface="Arial" panose="020B0604020202020204" pitchFamily="34" charset="0"/>
              <a:buChar char="​"/>
              <a:defRPr sz="2000"/>
            </a:lvl9pPr>
          </a:lstStyle>
          <a:p>
            <a:r>
              <a:rPr lang="en-GB" dirty="0"/>
              <a:t>Click to add text in one line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>
          <a:xfrm>
            <a:off x="972000" y="3935872"/>
            <a:ext cx="9194400" cy="680400"/>
          </a:xfr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fld id="{6B78ADFD-D086-41C5-9C39-C7039FE3E083}" type="datetime4">
              <a:rPr lang="en-GB" smtClean="0"/>
              <a:t>19 September 2024</a:t>
            </a:fld>
            <a:endParaRPr lang="en-GB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019175" y="2445510"/>
            <a:ext cx="5112354" cy="0"/>
          </a:xfrm>
          <a:prstGeom prst="line">
            <a:avLst/>
          </a:prstGeom>
          <a:ln w="34925">
            <a:solidFill>
              <a:srgbClr val="5EAA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972000" y="3306304"/>
            <a:ext cx="9194400" cy="663575"/>
          </a:xfrm>
        </p:spPr>
        <p:txBody>
          <a:bodyPr>
            <a:normAutofit/>
          </a:bodyPr>
          <a:lstStyle>
            <a:lvl1pPr marL="0" indent="0">
              <a:buClrTx/>
              <a:buFont typeface="Arial" panose="020B0604020202020204" pitchFamily="34" charset="0"/>
              <a:buChar char="​"/>
              <a:defRPr sz="4400">
                <a:solidFill>
                  <a:schemeClr val="bg1"/>
                </a:solidFill>
              </a:defRPr>
            </a:lvl1pPr>
            <a:lvl2pPr marL="0" indent="0">
              <a:buClrTx/>
              <a:buFont typeface="Arial" panose="020B0604020202020204" pitchFamily="34" charset="0"/>
              <a:buNone/>
              <a:defRPr sz="4400" b="0"/>
            </a:lvl2pPr>
            <a:lvl3pPr marL="0" indent="0">
              <a:buClrTx/>
              <a:buFont typeface="Arial" panose="020B0604020202020204" pitchFamily="34" charset="0"/>
              <a:buChar char="​"/>
              <a:defRPr sz="4400"/>
            </a:lvl3pPr>
            <a:lvl4pPr marL="0" indent="0">
              <a:buClrTx/>
              <a:buFont typeface="Arial" panose="020B0604020202020204" pitchFamily="34" charset="0"/>
              <a:buChar char="​"/>
              <a:defRPr sz="4400"/>
            </a:lvl4pPr>
            <a:lvl5pPr marL="0" indent="0">
              <a:buClrTx/>
              <a:buFont typeface="Arial" panose="020B0604020202020204" pitchFamily="34" charset="0"/>
              <a:buChar char="​"/>
              <a:defRPr sz="4400"/>
            </a:lvl5pPr>
            <a:lvl6pPr marL="0" indent="0">
              <a:buClrTx/>
              <a:buFont typeface="Arial" panose="020B0604020202020204" pitchFamily="34" charset="0"/>
              <a:buChar char="​"/>
              <a:defRPr sz="4400"/>
            </a:lvl6pPr>
            <a:lvl7pPr marL="0" indent="0">
              <a:buClrTx/>
              <a:buFont typeface="Arial" panose="020B0604020202020204" pitchFamily="34" charset="0"/>
              <a:buChar char="​"/>
              <a:defRPr sz="4400"/>
            </a:lvl7pPr>
            <a:lvl8pPr marL="0" indent="0">
              <a:buClrTx/>
              <a:buFont typeface="Arial" panose="020B0604020202020204" pitchFamily="34" charset="0"/>
              <a:buChar char="​"/>
              <a:defRPr sz="4400"/>
            </a:lvl8pPr>
            <a:lvl9pPr marL="0" indent="0">
              <a:buClrTx/>
              <a:buFont typeface="Arial" panose="020B0604020202020204" pitchFamily="34" charset="0"/>
              <a:buChar char="​"/>
              <a:defRPr sz="4400"/>
            </a:lvl9pPr>
          </a:lstStyle>
          <a:p>
            <a:pPr lvl="0"/>
            <a:r>
              <a:rPr lang="en-GB" dirty="0"/>
              <a:t>Click to add name in one line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"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1681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8C2222"/>
                </a:solidFill>
              </a:defRPr>
            </a:lvl2pPr>
          </a:lstStyle>
          <a:p>
            <a:pPr lvl="0"/>
            <a:r>
              <a:rPr lang="de-DE" noProof="0"/>
              <a:t>Formatvorlagen des Textmasters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4529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2141538"/>
            <a:ext cx="4570412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2141538"/>
            <a:ext cx="4572000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2568C-1FFB-447B-8DD0-76592609B29A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112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two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2141538"/>
            <a:ext cx="4570412" cy="3708400"/>
          </a:xfrm>
        </p:spPr>
        <p:txBody>
          <a:bodyPr/>
          <a:lstStyle>
            <a:lvl1pPr>
              <a:buClr>
                <a:srgbClr val="2D424C"/>
              </a:buClr>
              <a:defRPr>
                <a:solidFill>
                  <a:srgbClr val="4C7E96"/>
                </a:solidFill>
              </a:defRPr>
            </a:lvl1pPr>
            <a:lvl2pPr>
              <a:defRPr>
                <a:solidFill>
                  <a:srgbClr val="2D424C"/>
                </a:solidFill>
              </a:defRPr>
            </a:lvl2pPr>
            <a:lvl3pPr>
              <a:defRPr>
                <a:solidFill>
                  <a:srgbClr val="4C7E96"/>
                </a:solidFill>
              </a:defRPr>
            </a:lvl3pPr>
            <a:lvl4pPr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2141538"/>
            <a:ext cx="4572000" cy="3708400"/>
          </a:xfrm>
        </p:spPr>
        <p:txBody>
          <a:bodyPr/>
          <a:lstStyle>
            <a:lvl1pPr>
              <a:buClr>
                <a:srgbClr val="2D424C"/>
              </a:buClr>
              <a:defRPr>
                <a:solidFill>
                  <a:srgbClr val="4C7E96"/>
                </a:solidFill>
              </a:defRPr>
            </a:lvl1pPr>
            <a:lvl2pPr>
              <a:defRPr>
                <a:solidFill>
                  <a:srgbClr val="2D424C"/>
                </a:solidFill>
              </a:defRPr>
            </a:lvl2pPr>
            <a:lvl3pPr>
              <a:defRPr>
                <a:solidFill>
                  <a:srgbClr val="4C7E96"/>
                </a:solidFill>
              </a:defRPr>
            </a:lvl3pPr>
            <a:lvl4pPr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8" name="Pladsholder til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02E9-A08E-4F45-A787-8455F0FC02A4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3517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2141538"/>
            <a:ext cx="4570412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rgbClr val="2D424C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rgbClr val="2D424C"/>
                </a:solidFill>
              </a:defRPr>
            </a:lvl3pPr>
            <a:lvl4pPr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2141538"/>
            <a:ext cx="4572000" cy="3708400"/>
          </a:xfrm>
        </p:spPr>
        <p:txBody>
          <a:bodyPr/>
          <a:lstStyle>
            <a:lvl1pPr>
              <a:buClr>
                <a:srgbClr val="8C2222"/>
              </a:buClr>
              <a:defRPr>
                <a:solidFill>
                  <a:srgbClr val="2D424C"/>
                </a:solidFill>
              </a:defRPr>
            </a:lvl1pPr>
            <a:lvl2pPr>
              <a:defRPr>
                <a:solidFill>
                  <a:srgbClr val="8C2222"/>
                </a:solidFill>
              </a:defRPr>
            </a:lvl2pPr>
            <a:lvl3pPr>
              <a:defRPr>
                <a:solidFill>
                  <a:srgbClr val="2D424C"/>
                </a:solidFill>
              </a:defRPr>
            </a:lvl3pPr>
            <a:lvl4pPr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C222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B38B2-ABFE-41EB-B7E8-517D93CD85C6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2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1109701"/>
            <a:ext cx="4570412" cy="4740237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chemeClr val="tx1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1107203"/>
            <a:ext cx="4572000" cy="4742735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chemeClr val="tx1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chemeClr val="tx1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chemeClr val="tx1"/>
                </a:solidFill>
              </a:defRPr>
            </a:lvl5pPr>
            <a:lvl6pPr>
              <a:buClr>
                <a:srgbClr val="8C2222"/>
              </a:buClr>
              <a:defRPr>
                <a:solidFill>
                  <a:schemeClr val="tx1"/>
                </a:solidFill>
              </a:defRPr>
            </a:lvl6pPr>
            <a:lvl7pPr>
              <a:buClr>
                <a:srgbClr val="8C2222"/>
              </a:buClr>
              <a:defRPr>
                <a:solidFill>
                  <a:schemeClr val="tx1"/>
                </a:solidFill>
              </a:defRPr>
            </a:lvl7pPr>
            <a:lvl8pPr>
              <a:buClr>
                <a:srgbClr val="8C2222"/>
              </a:buClr>
              <a:defRPr>
                <a:solidFill>
                  <a:schemeClr val="tx1"/>
                </a:solidFill>
              </a:defRPr>
            </a:lvl8pPr>
            <a:lvl9pPr>
              <a:buClr>
                <a:srgbClr val="8C2222"/>
              </a:buCl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5DBD7-6FF0-4893-A705-59DF85F31368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2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7809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1109701"/>
            <a:ext cx="4570412" cy="4740237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2D424C"/>
                </a:solidFill>
              </a:defRPr>
            </a:lvl1pPr>
            <a:lvl2pPr>
              <a:defRPr b="0">
                <a:solidFill>
                  <a:srgbClr val="4C7E96"/>
                </a:solidFill>
              </a:defRPr>
            </a:lvl2pPr>
            <a:lvl3pPr marL="198000" indent="-198000">
              <a:buClr>
                <a:srgbClr val="2D424C"/>
              </a:buClr>
              <a:buFont typeface="Verdana" panose="020B0604030504040204" pitchFamily="34" charset="0"/>
              <a:buChar char="•"/>
              <a:defRPr>
                <a:solidFill>
                  <a:srgbClr val="4C7E96"/>
                </a:solidFill>
              </a:defRPr>
            </a:lvl3pPr>
            <a:lvl4pPr marL="396000"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 marL="594000"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1107203"/>
            <a:ext cx="4572000" cy="4742735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2D424C"/>
                </a:solidFill>
              </a:defRPr>
            </a:lvl1pPr>
            <a:lvl2pPr>
              <a:defRPr b="0">
                <a:solidFill>
                  <a:srgbClr val="4C7E96"/>
                </a:solidFill>
              </a:defRPr>
            </a:lvl2pPr>
            <a:lvl3pPr marL="198000" indent="-198000">
              <a:buClr>
                <a:srgbClr val="2D424C"/>
              </a:buClr>
              <a:buFont typeface="Verdana" panose="020B0604030504040204" pitchFamily="34" charset="0"/>
              <a:buChar char="•"/>
              <a:defRPr>
                <a:solidFill>
                  <a:srgbClr val="4C7E96"/>
                </a:solidFill>
              </a:defRPr>
            </a:lvl3pPr>
            <a:lvl4pPr marL="396000"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 marL="594000"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68F91-7A53-4914-98C6-D1C8D846D7BF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2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4812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9176" y="1109701"/>
            <a:ext cx="4570412" cy="4740237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rgbClr val="2D424C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rgbClr val="2D424C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75351" y="1107203"/>
            <a:ext cx="4572000" cy="4742735"/>
          </a:xfrm>
        </p:spPr>
        <p:txBody>
          <a:bodyPr/>
          <a:lstStyle>
            <a:lvl1pPr marL="324000" indent="-324000">
              <a:buClrTx/>
              <a:buFont typeface="+mj-lt"/>
              <a:buAutoNum type="arabicPeriod"/>
              <a:defRPr sz="1800" b="1">
                <a:solidFill>
                  <a:srgbClr val="8C2222"/>
                </a:solidFill>
              </a:defRPr>
            </a:lvl1pPr>
            <a:lvl2pPr>
              <a:defRPr b="0">
                <a:solidFill>
                  <a:srgbClr val="2D424C"/>
                </a:solidFill>
              </a:defRPr>
            </a:lvl2pPr>
            <a:lvl3pPr marL="198000" indent="-198000">
              <a:buClr>
                <a:srgbClr val="8C2222"/>
              </a:buClr>
              <a:buFont typeface="Verdana" panose="020B0604030504040204" pitchFamily="34" charset="0"/>
              <a:buChar char="•"/>
              <a:defRPr>
                <a:solidFill>
                  <a:srgbClr val="2D424C"/>
                </a:solidFill>
              </a:defRPr>
            </a:lvl3pPr>
            <a:lvl4pPr marL="396000">
              <a:buClr>
                <a:srgbClr val="8C2222"/>
              </a:buClr>
              <a:defRPr>
                <a:solidFill>
                  <a:srgbClr val="2D424C"/>
                </a:solidFill>
              </a:defRPr>
            </a:lvl4pPr>
            <a:lvl5pPr marL="594000">
              <a:buClr>
                <a:srgbClr val="8C2222"/>
              </a:buClr>
              <a:defRPr>
                <a:solidFill>
                  <a:srgbClr val="2D424C"/>
                </a:solidFill>
              </a:defRPr>
            </a:lvl5pPr>
            <a:lvl6pPr>
              <a:buClr>
                <a:srgbClr val="8C2222"/>
              </a:buClr>
              <a:defRPr>
                <a:solidFill>
                  <a:srgbClr val="2D424C"/>
                </a:solidFill>
              </a:defRPr>
            </a:lvl6pPr>
            <a:lvl7pPr>
              <a:buClr>
                <a:srgbClr val="8C2222"/>
              </a:buClr>
              <a:defRPr>
                <a:solidFill>
                  <a:srgbClr val="2D424C"/>
                </a:solidFill>
              </a:defRPr>
            </a:lvl7pPr>
            <a:lvl8pPr>
              <a:buClr>
                <a:srgbClr val="8C2222"/>
              </a:buClr>
              <a:defRPr>
                <a:solidFill>
                  <a:srgbClr val="2D424C"/>
                </a:solidFill>
              </a:defRPr>
            </a:lvl8pPr>
            <a:lvl9pPr>
              <a:buClr>
                <a:srgbClr val="8C2222"/>
              </a:buClr>
              <a:defRPr>
                <a:solidFill>
                  <a:srgbClr val="2D424C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38850-EF2B-4BE0-B3DC-6317E2EBCC5E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10" name="Pladsholder til sidefod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2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5765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hidden="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" y="0"/>
            <a:ext cx="1218870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GB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1019176" y="2141538"/>
            <a:ext cx="4960938" cy="3708000"/>
          </a:xfrm>
        </p:spPr>
        <p:txBody>
          <a:bodyPr/>
          <a:lstStyle>
            <a:lvl1pPr>
              <a:defRPr/>
            </a:lvl1pPr>
            <a:lvl2pPr>
              <a:defRPr>
                <a:solidFill>
                  <a:srgbClr val="8C2222"/>
                </a:solidFill>
              </a:defRPr>
            </a:lvl2pPr>
            <a:lvl5pPr>
              <a:defRPr/>
            </a:lvl5pPr>
          </a:lstStyle>
          <a:p>
            <a:pPr lvl="0"/>
            <a:r>
              <a:rPr lang="de-DE" noProof="0"/>
              <a:t>Formatvorlagen des Textmasters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856538" y="2016125"/>
            <a:ext cx="2686050" cy="3737669"/>
          </a:xfrm>
        </p:spPr>
        <p:txBody>
          <a:bodyPr tIns="648000"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de-DE" noProof="0"/>
              <a:t>Bild durch Klicken auf Symbol hinzufügen</a:t>
            </a:r>
            <a:endParaRPr lang="en-GB" noProof="0" dirty="0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0017153-C9A2-489B-B76C-456D80D9CEB1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4486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3"/>
          </p:nvPr>
        </p:nvSpPr>
        <p:spPr>
          <a:xfrm>
            <a:off x="7856537" y="1376313"/>
            <a:ext cx="2690813" cy="4473625"/>
          </a:xfrm>
        </p:spPr>
        <p:txBody>
          <a:bodyPr/>
          <a:lstStyle>
            <a:lvl1pPr>
              <a:buClr>
                <a:srgbClr val="2D424C"/>
              </a:buClr>
              <a:defRPr>
                <a:solidFill>
                  <a:srgbClr val="4C7E96"/>
                </a:solidFill>
              </a:defRPr>
            </a:lvl1pPr>
            <a:lvl2pPr>
              <a:defRPr>
                <a:solidFill>
                  <a:srgbClr val="2D424C"/>
                </a:solidFill>
              </a:defRPr>
            </a:lvl2pPr>
            <a:lvl3pPr>
              <a:defRPr>
                <a:solidFill>
                  <a:srgbClr val="4C7E96"/>
                </a:solidFill>
              </a:defRPr>
            </a:lvl3pPr>
            <a:lvl4pPr>
              <a:buClr>
                <a:srgbClr val="2D424C"/>
              </a:buClr>
              <a:defRPr>
                <a:solidFill>
                  <a:srgbClr val="4C7E96"/>
                </a:solidFill>
              </a:defRPr>
            </a:lvl4pPr>
            <a:lvl5pPr>
              <a:buClr>
                <a:srgbClr val="2D424C"/>
              </a:buClr>
              <a:defRPr>
                <a:solidFill>
                  <a:srgbClr val="4C7E96"/>
                </a:solidFill>
              </a:defRPr>
            </a:lvl5pPr>
            <a:lvl6pPr>
              <a:buClr>
                <a:srgbClr val="2D424C"/>
              </a:buClr>
              <a:defRPr>
                <a:solidFill>
                  <a:srgbClr val="4C7E96"/>
                </a:solidFill>
              </a:defRPr>
            </a:lvl6pPr>
            <a:lvl7pPr>
              <a:buClr>
                <a:srgbClr val="2D424C"/>
              </a:buClr>
              <a:defRPr>
                <a:solidFill>
                  <a:srgbClr val="4C7E96"/>
                </a:solidFill>
              </a:defRPr>
            </a:lvl7pPr>
            <a:lvl8pPr>
              <a:buClr>
                <a:srgbClr val="2D424C"/>
              </a:buClr>
              <a:defRPr>
                <a:solidFill>
                  <a:srgbClr val="4C7E96"/>
                </a:solidFill>
              </a:defRPr>
            </a:lvl8pPr>
            <a:lvl9pPr>
              <a:buClr>
                <a:srgbClr val="2D424C"/>
              </a:buClr>
              <a:defRPr>
                <a:solidFill>
                  <a:srgbClr val="4C7E96"/>
                </a:solidFill>
              </a:defRPr>
            </a:lvl9pPr>
          </a:lstStyle>
          <a:p>
            <a:pPr lvl="0"/>
            <a:r>
              <a:rPr lang="de-DE" noProof="0"/>
              <a:t>Formatvorlagen des Textmasters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 dirty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9174" y="1407736"/>
            <a:ext cx="6459424" cy="4361239"/>
          </a:xfrm>
        </p:spPr>
        <p:txBody>
          <a:bodyPr tIns="648000"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de-DE" noProof="0"/>
              <a:t>Bild durch Klicken auf Symbol hinzufügen</a:t>
            </a:r>
            <a:endParaRPr lang="en-GB" noProof="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9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39D4271-2366-4F13-9C35-BB411666F0D5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430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econd element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1404360"/>
            <a:ext cx="725493" cy="779468"/>
          </a:xfrm>
          <a:prstGeom prst="rect">
            <a:avLst/>
          </a:prstGeom>
        </p:spPr>
      </p:pic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35774" y="2116751"/>
            <a:ext cx="8708822" cy="370840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 sz="2400" b="1">
                <a:solidFill>
                  <a:srgbClr val="5EAABC"/>
                </a:solidFill>
              </a:defRPr>
            </a:lvl1pPr>
            <a:lvl2pPr marL="126000" indent="-126000" algn="r">
              <a:spcBef>
                <a:spcPts val="2600"/>
              </a:spcBef>
              <a:buFont typeface="Trebuchet MS" panose="020B0603020202020204" pitchFamily="34" charset="0"/>
              <a:buChar char="-"/>
              <a:defRPr sz="1800" b="0">
                <a:solidFill>
                  <a:srgbClr val="2D424C"/>
                </a:solidFill>
              </a:defRPr>
            </a:lvl2pPr>
            <a:lvl3pPr marL="0" indent="0" algn="r">
              <a:spcBef>
                <a:spcPts val="2600"/>
              </a:spcBef>
              <a:buClrTx/>
              <a:buFont typeface="Trebuchet MS" panose="020B0603020202020204" pitchFamily="34" charset="0"/>
              <a:buNone/>
              <a:defRPr sz="1800">
                <a:solidFill>
                  <a:srgbClr val="2D424C"/>
                </a:solidFill>
              </a:defRPr>
            </a:lvl3pPr>
            <a:lvl4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4pPr>
            <a:lvl5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5pPr>
            <a:lvl6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6pPr>
            <a:lvl7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7pPr>
            <a:lvl8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8pPr>
            <a:lvl9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GB" dirty="0"/>
              <a:t>Insert quotation, click ENTER for new line and then TAB to get the correct text style for authors name or source</a:t>
            </a:r>
          </a:p>
          <a:p>
            <a:endParaRPr lang="en-GB" noProof="0" dirty="0"/>
          </a:p>
          <a:p>
            <a:pPr lvl="1"/>
            <a:r>
              <a:rPr lang="en-GB" noProof="0" dirty="0"/>
              <a:t>Source or note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8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8D7F9-D010-41CC-A679-785F0F5E5F2D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3604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econd element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1404360"/>
            <a:ext cx="725493" cy="779468"/>
          </a:xfrm>
          <a:prstGeom prst="rect">
            <a:avLst/>
          </a:prstGeom>
        </p:spPr>
      </p:pic>
      <p:sp>
        <p:nvSpPr>
          <p:cNvPr id="2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35774" y="2116751"/>
            <a:ext cx="8708822" cy="370840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 sz="2400" b="1">
                <a:solidFill>
                  <a:srgbClr val="8C2222"/>
                </a:solidFill>
              </a:defRPr>
            </a:lvl1pPr>
            <a:lvl2pPr marL="126000" indent="-126000" algn="r">
              <a:spcBef>
                <a:spcPts val="2600"/>
              </a:spcBef>
              <a:buFont typeface="Trebuchet MS" panose="020B0603020202020204" pitchFamily="34" charset="0"/>
              <a:buChar char="-"/>
              <a:defRPr sz="1800" b="0">
                <a:solidFill>
                  <a:srgbClr val="2D424C"/>
                </a:solidFill>
              </a:defRPr>
            </a:lvl2pPr>
            <a:lvl3pPr marL="0" indent="0" algn="r">
              <a:spcBef>
                <a:spcPts val="2600"/>
              </a:spcBef>
              <a:buClrTx/>
              <a:buFont typeface="Trebuchet MS" panose="020B0603020202020204" pitchFamily="34" charset="0"/>
              <a:buNone/>
              <a:defRPr sz="1800">
                <a:solidFill>
                  <a:srgbClr val="2D424C"/>
                </a:solidFill>
              </a:defRPr>
            </a:lvl3pPr>
            <a:lvl4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4pPr>
            <a:lvl5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5pPr>
            <a:lvl6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6pPr>
            <a:lvl7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7pPr>
            <a:lvl8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8pPr>
            <a:lvl9pPr marL="126000" indent="-126000" algn="r">
              <a:spcBef>
                <a:spcPts val="2600"/>
              </a:spcBef>
              <a:buClrTx/>
              <a:buFont typeface="Trebuchet MS" panose="020B0603020202020204" pitchFamily="34" charset="0"/>
              <a:buChar char="-"/>
              <a:defRPr sz="1800">
                <a:solidFill>
                  <a:srgbClr val="2D424C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8C2222"/>
              </a:buClr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GB" dirty="0"/>
              <a:t>Insert quotation, click ENTER for new line and then TAB to get the correct text style for authors name or source</a:t>
            </a:r>
          </a:p>
          <a:p>
            <a:endParaRPr lang="en-GB" noProof="0" dirty="0"/>
          </a:p>
          <a:p>
            <a:pPr lvl="1"/>
            <a:r>
              <a:rPr lang="en-GB" noProof="0" dirty="0"/>
              <a:t>Source or note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8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BC57-7AC4-4530-B32D-20E1DD0460B4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68531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background and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3200" cy="6861600"/>
          </a:xfrm>
        </p:spPr>
        <p:txBody>
          <a:bodyPr lIns="7092000" tIns="0" rIns="576000" anchor="ctr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r>
              <a:rPr lang="en-GB" dirty="0"/>
              <a:t>Click here to insert background picture. Click the Insert tab, click Pictures to browse</a:t>
            </a:r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3B2BF-B686-49E5-B126-405CDF500055}" type="datetime4">
              <a:rPr lang="en-GB" noProof="0" smtClean="0"/>
              <a:t>19 September 2024</a:t>
            </a:fld>
            <a:endParaRPr lang="en-GB" noProof="0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>
          <a:xfrm>
            <a:off x="1" y="1588"/>
            <a:ext cx="6585353" cy="6394450"/>
          </a:xfrm>
          <a:custGeom>
            <a:avLst/>
            <a:gdLst>
              <a:gd name="connsiteX0" fmla="*/ 0 w 6585353"/>
              <a:gd name="connsiteY0" fmla="*/ 0 h 6394450"/>
              <a:gd name="connsiteX1" fmla="*/ 6585353 w 6585353"/>
              <a:gd name="connsiteY1" fmla="*/ 0 h 6394450"/>
              <a:gd name="connsiteX2" fmla="*/ 6585353 w 6585353"/>
              <a:gd name="connsiteY2" fmla="*/ 3936983 h 6394450"/>
              <a:gd name="connsiteX3" fmla="*/ 3691486 w 6585353"/>
              <a:gd name="connsiteY3" fmla="*/ 6387573 h 6394450"/>
              <a:gd name="connsiteX4" fmla="*/ 3406590 w 6585353"/>
              <a:gd name="connsiteY4" fmla="*/ 6394450 h 6394450"/>
              <a:gd name="connsiteX5" fmla="*/ 0 w 6585353"/>
              <a:gd name="connsiteY5" fmla="*/ 6394450 h 6394450"/>
              <a:gd name="connsiteX6" fmla="*/ 0 w 6585353"/>
              <a:gd name="connsiteY6" fmla="*/ 6384706 h 6394450"/>
              <a:gd name="connsiteX7" fmla="*/ 0 w 6585353"/>
              <a:gd name="connsiteY7" fmla="*/ 0 h 639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85353" h="6394450">
                <a:moveTo>
                  <a:pt x="0" y="0"/>
                </a:moveTo>
                <a:cubicBezTo>
                  <a:pt x="0" y="0"/>
                  <a:pt x="0" y="0"/>
                  <a:pt x="6585353" y="0"/>
                </a:cubicBezTo>
                <a:cubicBezTo>
                  <a:pt x="6585353" y="0"/>
                  <a:pt x="6585353" y="0"/>
                  <a:pt x="6585353" y="3936983"/>
                </a:cubicBezTo>
                <a:cubicBezTo>
                  <a:pt x="6585353" y="5473132"/>
                  <a:pt x="5621166" y="6291302"/>
                  <a:pt x="3691486" y="6387573"/>
                </a:cubicBezTo>
                <a:lnTo>
                  <a:pt x="3406590" y="6394450"/>
                </a:lnTo>
                <a:lnTo>
                  <a:pt x="0" y="6394450"/>
                </a:lnTo>
                <a:lnTo>
                  <a:pt x="0" y="6384706"/>
                </a:lnTo>
                <a:cubicBezTo>
                  <a:pt x="0" y="6297244"/>
                  <a:pt x="0" y="5597550"/>
                  <a:pt x="0" y="0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</p:spPr>
        <p:txBody>
          <a:bodyPr wrap="square" lIns="1018800" tIns="1368000" rIns="990000" bIns="540000">
            <a:noAutofit/>
          </a:bodyPr>
          <a:lstStyle>
            <a:lvl1pPr>
              <a:buClrTx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buClrTx/>
              <a:defRPr sz="1600">
                <a:solidFill>
                  <a:schemeClr val="bg1"/>
                </a:solidFill>
              </a:defRPr>
            </a:lvl4pPr>
            <a:lvl5pPr>
              <a:buClrTx/>
              <a:defRPr sz="1600"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8742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background and tex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3200" cy="6861600"/>
          </a:xfrm>
        </p:spPr>
        <p:txBody>
          <a:bodyPr lIns="576000" tIns="0" rIns="7200000" anchor="ctr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r>
              <a:rPr lang="en-GB" dirty="0"/>
              <a:t>Click here to insert background picture. Click the Insert tab, click Pictures to browse</a:t>
            </a:r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FF3A7-BD52-471D-9DC8-F63FD048F179}" type="datetime4">
              <a:rPr lang="en-GB" noProof="0" smtClean="0"/>
              <a:t>19 September 2024</a:t>
            </a:fld>
            <a:endParaRPr lang="en-GB" noProof="0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711485" y="360000"/>
            <a:ext cx="7480515" cy="6498000"/>
          </a:xfrm>
          <a:custGeom>
            <a:avLst/>
            <a:gdLst>
              <a:gd name="connsiteX0" fmla="*/ 3428760 w 7480515"/>
              <a:gd name="connsiteY0" fmla="*/ 0 h 6498000"/>
              <a:gd name="connsiteX1" fmla="*/ 7480515 w 7480515"/>
              <a:gd name="connsiteY1" fmla="*/ 0 h 6498000"/>
              <a:gd name="connsiteX2" fmla="*/ 7480515 w 7480515"/>
              <a:gd name="connsiteY2" fmla="*/ 1351 h 6498000"/>
              <a:gd name="connsiteX3" fmla="*/ 7480515 w 7480515"/>
              <a:gd name="connsiteY3" fmla="*/ 12456 h 6498000"/>
              <a:gd name="connsiteX4" fmla="*/ 7480515 w 7480515"/>
              <a:gd name="connsiteY4" fmla="*/ 42599 h 6498000"/>
              <a:gd name="connsiteX5" fmla="*/ 7480515 w 7480515"/>
              <a:gd name="connsiteY5" fmla="*/ 67785 h 6498000"/>
              <a:gd name="connsiteX6" fmla="*/ 7480515 w 7480515"/>
              <a:gd name="connsiteY6" fmla="*/ 101299 h 6498000"/>
              <a:gd name="connsiteX7" fmla="*/ 7480515 w 7480515"/>
              <a:gd name="connsiteY7" fmla="*/ 144332 h 6498000"/>
              <a:gd name="connsiteX8" fmla="*/ 7480515 w 7480515"/>
              <a:gd name="connsiteY8" fmla="*/ 198075 h 6498000"/>
              <a:gd name="connsiteX9" fmla="*/ 7480515 w 7480515"/>
              <a:gd name="connsiteY9" fmla="*/ 263715 h 6498000"/>
              <a:gd name="connsiteX10" fmla="*/ 7480515 w 7480515"/>
              <a:gd name="connsiteY10" fmla="*/ 342445 h 6498000"/>
              <a:gd name="connsiteX11" fmla="*/ 7480515 w 7480515"/>
              <a:gd name="connsiteY11" fmla="*/ 435452 h 6498000"/>
              <a:gd name="connsiteX12" fmla="*/ 7480515 w 7480515"/>
              <a:gd name="connsiteY12" fmla="*/ 543928 h 6498000"/>
              <a:gd name="connsiteX13" fmla="*/ 7480515 w 7480515"/>
              <a:gd name="connsiteY13" fmla="*/ 669062 h 6498000"/>
              <a:gd name="connsiteX14" fmla="*/ 7480515 w 7480515"/>
              <a:gd name="connsiteY14" fmla="*/ 812044 h 6498000"/>
              <a:gd name="connsiteX15" fmla="*/ 7480515 w 7480515"/>
              <a:gd name="connsiteY15" fmla="*/ 974063 h 6498000"/>
              <a:gd name="connsiteX16" fmla="*/ 7480515 w 7480515"/>
              <a:gd name="connsiteY16" fmla="*/ 1156311 h 6498000"/>
              <a:gd name="connsiteX17" fmla="*/ 7480515 w 7480515"/>
              <a:gd name="connsiteY17" fmla="*/ 1359976 h 6498000"/>
              <a:gd name="connsiteX18" fmla="*/ 7480515 w 7480515"/>
              <a:gd name="connsiteY18" fmla="*/ 1586248 h 6498000"/>
              <a:gd name="connsiteX19" fmla="*/ 7480515 w 7480515"/>
              <a:gd name="connsiteY19" fmla="*/ 1836317 h 6498000"/>
              <a:gd name="connsiteX20" fmla="*/ 7480515 w 7480515"/>
              <a:gd name="connsiteY20" fmla="*/ 2111374 h 6498000"/>
              <a:gd name="connsiteX21" fmla="*/ 7480515 w 7480515"/>
              <a:gd name="connsiteY21" fmla="*/ 2412608 h 6498000"/>
              <a:gd name="connsiteX22" fmla="*/ 7480515 w 7480515"/>
              <a:gd name="connsiteY22" fmla="*/ 2741208 h 6498000"/>
              <a:gd name="connsiteX23" fmla="*/ 7480515 w 7480515"/>
              <a:gd name="connsiteY23" fmla="*/ 3098365 h 6498000"/>
              <a:gd name="connsiteX24" fmla="*/ 7480515 w 7480515"/>
              <a:gd name="connsiteY24" fmla="*/ 3288024 h 6498000"/>
              <a:gd name="connsiteX25" fmla="*/ 7480515 w 7480515"/>
              <a:gd name="connsiteY25" fmla="*/ 3485269 h 6498000"/>
              <a:gd name="connsiteX26" fmla="*/ 7480515 w 7480515"/>
              <a:gd name="connsiteY26" fmla="*/ 3690247 h 6498000"/>
              <a:gd name="connsiteX27" fmla="*/ 7480515 w 7480515"/>
              <a:gd name="connsiteY27" fmla="*/ 3903109 h 6498000"/>
              <a:gd name="connsiteX28" fmla="*/ 7480515 w 7480515"/>
              <a:gd name="connsiteY28" fmla="*/ 4124002 h 6498000"/>
              <a:gd name="connsiteX29" fmla="*/ 7480515 w 7480515"/>
              <a:gd name="connsiteY29" fmla="*/ 4353075 h 6498000"/>
              <a:gd name="connsiteX30" fmla="*/ 7480515 w 7480515"/>
              <a:gd name="connsiteY30" fmla="*/ 4590478 h 6498000"/>
              <a:gd name="connsiteX31" fmla="*/ 7480515 w 7480515"/>
              <a:gd name="connsiteY31" fmla="*/ 4836358 h 6498000"/>
              <a:gd name="connsiteX32" fmla="*/ 7480515 w 7480515"/>
              <a:gd name="connsiteY32" fmla="*/ 5090865 h 6498000"/>
              <a:gd name="connsiteX33" fmla="*/ 7480515 w 7480515"/>
              <a:gd name="connsiteY33" fmla="*/ 5354147 h 6498000"/>
              <a:gd name="connsiteX34" fmla="*/ 7480515 w 7480515"/>
              <a:gd name="connsiteY34" fmla="*/ 5626352 h 6498000"/>
              <a:gd name="connsiteX35" fmla="*/ 7480515 w 7480515"/>
              <a:gd name="connsiteY35" fmla="*/ 5907631 h 6498000"/>
              <a:gd name="connsiteX36" fmla="*/ 7480515 w 7480515"/>
              <a:gd name="connsiteY36" fmla="*/ 6198131 h 6498000"/>
              <a:gd name="connsiteX37" fmla="*/ 7480515 w 7480515"/>
              <a:gd name="connsiteY37" fmla="*/ 6498000 h 6498000"/>
              <a:gd name="connsiteX38" fmla="*/ 0 w 7480515"/>
              <a:gd name="connsiteY38" fmla="*/ 6498000 h 6498000"/>
              <a:gd name="connsiteX39" fmla="*/ 0 w 7480515"/>
              <a:gd name="connsiteY39" fmla="*/ 3676938 h 6498000"/>
              <a:gd name="connsiteX40" fmla="*/ 13215 w 7480515"/>
              <a:gd name="connsiteY40" fmla="*/ 3237243 h 6498000"/>
              <a:gd name="connsiteX41" fmla="*/ 3019542 w 7480515"/>
              <a:gd name="connsiteY41" fmla="*/ 14126 h 649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480515" h="6498000">
                <a:moveTo>
                  <a:pt x="3428760" y="0"/>
                </a:moveTo>
                <a:lnTo>
                  <a:pt x="7480515" y="0"/>
                </a:lnTo>
                <a:lnTo>
                  <a:pt x="7480515" y="1351"/>
                </a:lnTo>
                <a:lnTo>
                  <a:pt x="7480515" y="12456"/>
                </a:lnTo>
                <a:lnTo>
                  <a:pt x="7480515" y="42599"/>
                </a:lnTo>
                <a:lnTo>
                  <a:pt x="7480515" y="67785"/>
                </a:lnTo>
                <a:lnTo>
                  <a:pt x="7480515" y="101299"/>
                </a:lnTo>
                <a:lnTo>
                  <a:pt x="7480515" y="144332"/>
                </a:lnTo>
                <a:lnTo>
                  <a:pt x="7480515" y="198075"/>
                </a:lnTo>
                <a:lnTo>
                  <a:pt x="7480515" y="263715"/>
                </a:lnTo>
                <a:lnTo>
                  <a:pt x="7480515" y="342445"/>
                </a:lnTo>
                <a:lnTo>
                  <a:pt x="7480515" y="435452"/>
                </a:lnTo>
                <a:lnTo>
                  <a:pt x="7480515" y="543928"/>
                </a:lnTo>
                <a:lnTo>
                  <a:pt x="7480515" y="669062"/>
                </a:lnTo>
                <a:lnTo>
                  <a:pt x="7480515" y="812044"/>
                </a:lnTo>
                <a:lnTo>
                  <a:pt x="7480515" y="974063"/>
                </a:lnTo>
                <a:lnTo>
                  <a:pt x="7480515" y="1156311"/>
                </a:lnTo>
                <a:lnTo>
                  <a:pt x="7480515" y="1359976"/>
                </a:lnTo>
                <a:lnTo>
                  <a:pt x="7480515" y="1586248"/>
                </a:lnTo>
                <a:lnTo>
                  <a:pt x="7480515" y="1836317"/>
                </a:lnTo>
                <a:lnTo>
                  <a:pt x="7480515" y="2111374"/>
                </a:lnTo>
                <a:lnTo>
                  <a:pt x="7480515" y="2412608"/>
                </a:lnTo>
                <a:lnTo>
                  <a:pt x="7480515" y="2741208"/>
                </a:lnTo>
                <a:lnTo>
                  <a:pt x="7480515" y="3098365"/>
                </a:lnTo>
                <a:lnTo>
                  <a:pt x="7480515" y="3288024"/>
                </a:lnTo>
                <a:lnTo>
                  <a:pt x="7480515" y="3485269"/>
                </a:lnTo>
                <a:lnTo>
                  <a:pt x="7480515" y="3690247"/>
                </a:lnTo>
                <a:lnTo>
                  <a:pt x="7480515" y="3903109"/>
                </a:lnTo>
                <a:lnTo>
                  <a:pt x="7480515" y="4124002"/>
                </a:lnTo>
                <a:lnTo>
                  <a:pt x="7480515" y="4353075"/>
                </a:lnTo>
                <a:lnTo>
                  <a:pt x="7480515" y="4590478"/>
                </a:lnTo>
                <a:lnTo>
                  <a:pt x="7480515" y="4836358"/>
                </a:lnTo>
                <a:lnTo>
                  <a:pt x="7480515" y="5090865"/>
                </a:lnTo>
                <a:lnTo>
                  <a:pt x="7480515" y="5354147"/>
                </a:lnTo>
                <a:lnTo>
                  <a:pt x="7480515" y="5626352"/>
                </a:lnTo>
                <a:lnTo>
                  <a:pt x="7480515" y="5907631"/>
                </a:lnTo>
                <a:lnTo>
                  <a:pt x="7480515" y="6198131"/>
                </a:lnTo>
                <a:lnTo>
                  <a:pt x="7480515" y="6498000"/>
                </a:lnTo>
                <a:lnTo>
                  <a:pt x="0" y="6498000"/>
                </a:lnTo>
                <a:lnTo>
                  <a:pt x="0" y="3676938"/>
                </a:lnTo>
                <a:lnTo>
                  <a:pt x="13215" y="3237243"/>
                </a:lnTo>
                <a:cubicBezTo>
                  <a:pt x="138479" y="1220777"/>
                  <a:pt x="1140588" y="148177"/>
                  <a:pt x="3019542" y="14126"/>
                </a:cubicBezTo>
                <a:close/>
              </a:path>
            </a:pathLst>
          </a:custGeom>
          <a:solidFill>
            <a:srgbClr val="EA3A32">
              <a:alpha val="75000"/>
            </a:srgbClr>
          </a:solidFill>
        </p:spPr>
        <p:txBody>
          <a:bodyPr wrap="square" lIns="1260000" tIns="1008000" rIns="1638000" bIns="1008000">
            <a:noAutofit/>
          </a:bodyPr>
          <a:lstStyle>
            <a:lvl1pPr>
              <a:buClrTx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buClrTx/>
              <a:defRPr sz="1600">
                <a:solidFill>
                  <a:schemeClr val="bg1"/>
                </a:solidFill>
              </a:defRPr>
            </a:lvl4pPr>
            <a:lvl5pPr>
              <a:buClrTx/>
              <a:defRPr sz="1600">
                <a:solidFill>
                  <a:schemeClr val="bg1"/>
                </a:solidFill>
              </a:defRPr>
            </a:lvl5pPr>
            <a:lvl6pPr>
              <a:buClrTx/>
              <a:defRPr>
                <a:solidFill>
                  <a:schemeClr val="bg1"/>
                </a:solidFill>
              </a:defRPr>
            </a:lvl6pPr>
            <a:lvl7pPr>
              <a:buClrTx/>
              <a:defRPr>
                <a:solidFill>
                  <a:schemeClr val="bg1"/>
                </a:solidFill>
              </a:defRPr>
            </a:lvl7pPr>
            <a:lvl8pPr>
              <a:buClrTx/>
              <a:defRPr>
                <a:solidFill>
                  <a:schemeClr val="bg1"/>
                </a:solidFill>
              </a:defRPr>
            </a:lvl8pPr>
            <a:lvl9pPr>
              <a:buClrTx/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4156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2320430" y="1651950"/>
            <a:ext cx="1800000" cy="1800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320430" y="4024777"/>
            <a:ext cx="18000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2332153" y="4785075"/>
            <a:ext cx="1800000" cy="1064863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6" hasCustomPrompt="1"/>
          </p:nvPr>
        </p:nvSpPr>
        <p:spPr>
          <a:xfrm>
            <a:off x="4929025" y="1651950"/>
            <a:ext cx="1800000" cy="1800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4929025" y="4025529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4929025" y="478507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9" hasCustomPrompt="1"/>
          </p:nvPr>
        </p:nvSpPr>
        <p:spPr>
          <a:xfrm>
            <a:off x="7420390" y="1651950"/>
            <a:ext cx="1800000" cy="1800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7420390" y="4024777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1" hasCustomPrompt="1"/>
          </p:nvPr>
        </p:nvSpPr>
        <p:spPr>
          <a:xfrm>
            <a:off x="7420390" y="4785075"/>
            <a:ext cx="1800000" cy="1064863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cxnSp>
        <p:nvCxnSpPr>
          <p:cNvPr id="15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dsholder til dato 1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AC9EAD7A-8867-48F3-8141-C9FC0F6DD95B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7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4135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5F10-6F89-4089-B398-7F2EBF27E823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Logo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1725117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458717" y="3391735"/>
            <a:ext cx="18648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1458717" y="4152033"/>
            <a:ext cx="1864800" cy="1692000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6" hasCustomPrompt="1"/>
          </p:nvPr>
        </p:nvSpPr>
        <p:spPr>
          <a:xfrm>
            <a:off x="3991188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3724788" y="3392487"/>
            <a:ext cx="18648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3724788" y="4152033"/>
            <a:ext cx="18648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9" hasCustomPrompt="1"/>
          </p:nvPr>
        </p:nvSpPr>
        <p:spPr>
          <a:xfrm>
            <a:off x="6224182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5990182" y="3391735"/>
            <a:ext cx="1866356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1" hasCustomPrompt="1"/>
          </p:nvPr>
        </p:nvSpPr>
        <p:spPr>
          <a:xfrm>
            <a:off x="5990182" y="4152033"/>
            <a:ext cx="1866356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34" name="Content Placeholder 33"/>
          <p:cNvSpPr>
            <a:spLocks noGrp="1"/>
          </p:cNvSpPr>
          <p:nvPr>
            <p:ph sz="quarter" idx="22" hasCustomPrompt="1"/>
          </p:nvPr>
        </p:nvSpPr>
        <p:spPr>
          <a:xfrm>
            <a:off x="8522653" y="1885949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23" hasCustomPrompt="1"/>
          </p:nvPr>
        </p:nvSpPr>
        <p:spPr>
          <a:xfrm>
            <a:off x="8256253" y="3391735"/>
            <a:ext cx="18648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24" hasCustomPrompt="1"/>
          </p:nvPr>
        </p:nvSpPr>
        <p:spPr>
          <a:xfrm>
            <a:off x="8256253" y="4152033"/>
            <a:ext cx="18648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sz="1800" b="1"/>
            </a:lvl2pPr>
            <a:lvl3pPr algn="ctr">
              <a:buNone/>
              <a:defRPr sz="1800" b="1"/>
            </a:lvl3pPr>
            <a:lvl4pPr marL="0" indent="0" algn="ctr">
              <a:buNone/>
              <a:defRPr sz="1800" b="1"/>
            </a:lvl4pPr>
            <a:lvl5pPr marL="198000" indent="0" algn="ctr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cxnSp>
        <p:nvCxnSpPr>
          <p:cNvPr id="18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8243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ve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DD166-2706-4518-A777-A8651D9F98A5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Logo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1241451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07451" y="3391735"/>
            <a:ext cx="1800000" cy="684000"/>
          </a:xfrm>
        </p:spPr>
        <p:txBody>
          <a:bodyPr/>
          <a:lstStyle>
            <a:lvl1pPr marL="0" indent="0" algn="ctr">
              <a:buFontTx/>
              <a:buNone/>
              <a:defRPr sz="4500" b="1">
                <a:solidFill>
                  <a:srgbClr val="4C7E96"/>
                </a:solidFill>
              </a:defRPr>
            </a:lvl1pPr>
            <a:lvl2pPr>
              <a:buFontTx/>
              <a:buNone/>
              <a:defRPr b="1">
                <a:solidFill>
                  <a:srgbClr val="4C7E96"/>
                </a:solidFill>
              </a:defRPr>
            </a:lvl2pPr>
            <a:lvl3pPr>
              <a:buFontTx/>
              <a:buNone/>
              <a:defRPr b="1">
                <a:solidFill>
                  <a:srgbClr val="4C7E96"/>
                </a:solidFill>
              </a:defRPr>
            </a:lvl3pPr>
            <a:lvl4pPr marL="0" indent="0">
              <a:buFontTx/>
              <a:buNone/>
              <a:defRPr b="1">
                <a:solidFill>
                  <a:srgbClr val="4C7E96"/>
                </a:solidFill>
              </a:defRPr>
            </a:lvl4pPr>
            <a:lvl5pPr marL="198000" indent="0">
              <a:buFontTx/>
              <a:buNone/>
              <a:defRPr b="1">
                <a:solidFill>
                  <a:srgbClr val="4C7E96"/>
                </a:solidFill>
              </a:defRPr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1019174" y="4152033"/>
            <a:ext cx="1800000" cy="1692000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rgbClr val="2D424C"/>
                </a:solidFill>
              </a:defRPr>
            </a:lvl1pPr>
            <a:lvl2pPr>
              <a:buFontTx/>
              <a:buNone/>
              <a:defRPr sz="1800" b="1">
                <a:solidFill>
                  <a:srgbClr val="2D424C"/>
                </a:solidFill>
              </a:defRPr>
            </a:lvl2pPr>
            <a:lvl3pPr>
              <a:buFontTx/>
              <a:buNone/>
              <a:defRPr sz="1800" b="1">
                <a:solidFill>
                  <a:srgbClr val="2D424C"/>
                </a:solidFill>
              </a:defRPr>
            </a:lvl3pPr>
            <a:lvl4pPr marL="0" indent="0">
              <a:buFontTx/>
              <a:buNone/>
              <a:defRPr sz="1800" b="1">
                <a:solidFill>
                  <a:srgbClr val="2D424C"/>
                </a:solidFill>
              </a:defRPr>
            </a:lvl4pPr>
            <a:lvl5pPr marL="198000" indent="0">
              <a:buFontTx/>
              <a:buNone/>
              <a:defRPr sz="1800"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6" hasCustomPrompt="1"/>
          </p:nvPr>
        </p:nvSpPr>
        <p:spPr>
          <a:xfrm>
            <a:off x="3404572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7" hasCustomPrompt="1"/>
          </p:nvPr>
        </p:nvSpPr>
        <p:spPr>
          <a:xfrm>
            <a:off x="3170572" y="3392487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 marL="0" indent="0">
              <a:buNone/>
              <a:defRPr b="1"/>
            </a:lvl4pPr>
            <a:lvl5pPr marL="198000" indent="0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3170572" y="4152033"/>
            <a:ext cx="18000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>
              <a:buNone/>
              <a:defRPr sz="1800" b="1"/>
            </a:lvl2pPr>
            <a:lvl3pPr>
              <a:buNone/>
              <a:defRPr sz="1800" b="1"/>
            </a:lvl3pPr>
            <a:lvl4pPr marL="0" indent="0">
              <a:buNone/>
              <a:defRPr sz="1800" b="1"/>
            </a:lvl4pPr>
            <a:lvl5pPr marL="198000" indent="0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sz="quarter" idx="19" hasCustomPrompt="1"/>
          </p:nvPr>
        </p:nvSpPr>
        <p:spPr>
          <a:xfrm>
            <a:off x="5567693" y="1885950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5333693" y="3391735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1" hasCustomPrompt="1"/>
          </p:nvPr>
        </p:nvSpPr>
        <p:spPr>
          <a:xfrm>
            <a:off x="5333693" y="4152033"/>
            <a:ext cx="18000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34" name="Content Placeholder 33"/>
          <p:cNvSpPr>
            <a:spLocks noGrp="1"/>
          </p:cNvSpPr>
          <p:nvPr>
            <p:ph sz="quarter" idx="22" hasCustomPrompt="1"/>
          </p:nvPr>
        </p:nvSpPr>
        <p:spPr>
          <a:xfrm>
            <a:off x="7730814" y="1885949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 algn="ctr">
              <a:buNone/>
              <a:defRPr sz="1200"/>
            </a:lvl2pPr>
            <a:lvl3pPr algn="ctr">
              <a:buNone/>
              <a:defRPr sz="1200"/>
            </a:lvl3pPr>
            <a:lvl4pPr marL="0" indent="0" algn="ctr">
              <a:buNone/>
              <a:defRPr sz="1200"/>
            </a:lvl4pPr>
            <a:lvl5pPr marL="198000" indent="0" algn="ctr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23" hasCustomPrompt="1"/>
          </p:nvPr>
        </p:nvSpPr>
        <p:spPr>
          <a:xfrm>
            <a:off x="7496814" y="3391735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38" name="Text Placeholder 37"/>
          <p:cNvSpPr>
            <a:spLocks noGrp="1"/>
          </p:cNvSpPr>
          <p:nvPr>
            <p:ph type="body" sz="quarter" idx="24" hasCustomPrompt="1"/>
          </p:nvPr>
        </p:nvSpPr>
        <p:spPr>
          <a:xfrm>
            <a:off x="7496814" y="4152033"/>
            <a:ext cx="1800000" cy="1692000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rgbClr val="2D424C"/>
                </a:solidFill>
              </a:defRPr>
            </a:lvl1pPr>
            <a:lvl2pPr algn="ctr">
              <a:buNone/>
              <a:defRPr sz="1800" b="1"/>
            </a:lvl2pPr>
            <a:lvl3pPr algn="ctr">
              <a:buNone/>
              <a:defRPr sz="1800" b="1"/>
            </a:lvl3pPr>
            <a:lvl4pPr marL="0" indent="0" algn="ctr">
              <a:buNone/>
              <a:defRPr sz="1800" b="1"/>
            </a:lvl4pPr>
            <a:lvl5pPr marL="198000" indent="0" algn="ctr">
              <a:buNone/>
              <a:defRPr sz="1800" b="1"/>
            </a:lvl5pPr>
          </a:lstStyle>
          <a:p>
            <a:pPr lvl="0"/>
            <a:r>
              <a:rPr lang="en-GB" dirty="0"/>
              <a:t>Insert text</a:t>
            </a:r>
          </a:p>
        </p:txBody>
      </p:sp>
      <p:sp>
        <p:nvSpPr>
          <p:cNvPr id="40" name="Content Placeholder 39"/>
          <p:cNvSpPr>
            <a:spLocks noGrp="1"/>
          </p:cNvSpPr>
          <p:nvPr>
            <p:ph sz="quarter" idx="25" hasCustomPrompt="1"/>
          </p:nvPr>
        </p:nvSpPr>
        <p:spPr>
          <a:xfrm>
            <a:off x="9893936" y="1867457"/>
            <a:ext cx="1332000" cy="1332000"/>
          </a:xfrm>
        </p:spPr>
        <p:txBody>
          <a:bodyPr/>
          <a:lstStyle>
            <a:lvl1pPr marL="0" indent="0" algn="ctr">
              <a:buNone/>
              <a:defRPr sz="1200"/>
            </a:lvl1pPr>
            <a:lvl2pPr>
              <a:buNone/>
              <a:defRPr sz="1200"/>
            </a:lvl2pPr>
            <a:lvl3pPr>
              <a:buNone/>
              <a:defRPr sz="1200"/>
            </a:lvl3pPr>
            <a:lvl4pPr marL="0" indent="0">
              <a:buNone/>
              <a:defRPr sz="1200"/>
            </a:lvl4pPr>
            <a:lvl5pPr marL="198000" indent="0">
              <a:buNone/>
              <a:defRPr sz="1200"/>
            </a:lvl5pPr>
          </a:lstStyle>
          <a:p>
            <a:pPr lvl="0"/>
            <a:r>
              <a:rPr lang="en-GB" dirty="0"/>
              <a:t>Insert icon</a:t>
            </a:r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26" hasCustomPrompt="1"/>
          </p:nvPr>
        </p:nvSpPr>
        <p:spPr>
          <a:xfrm>
            <a:off x="9659936" y="3391735"/>
            <a:ext cx="1800000" cy="684000"/>
          </a:xfrm>
        </p:spPr>
        <p:txBody>
          <a:bodyPr/>
          <a:lstStyle>
            <a:lvl1pPr marL="0" indent="0" algn="ctr">
              <a:buNone/>
              <a:defRPr sz="4500" b="1">
                <a:solidFill>
                  <a:srgbClr val="4C7E96"/>
                </a:solidFill>
              </a:defRPr>
            </a:lvl1pPr>
            <a:lvl2pPr algn="ctr">
              <a:buNone/>
              <a:defRPr b="1"/>
            </a:lvl2pPr>
            <a:lvl3pPr algn="ctr">
              <a:buNone/>
              <a:defRPr b="1"/>
            </a:lvl3pPr>
            <a:lvl4pPr marL="0" indent="0" algn="ctr">
              <a:buNone/>
              <a:defRPr b="1"/>
            </a:lvl4pPr>
            <a:lvl5pPr marL="198000" indent="0" algn="ctr">
              <a:buNone/>
              <a:defRPr b="1"/>
            </a:lvl5pPr>
          </a:lstStyle>
          <a:p>
            <a:pPr lvl="0"/>
            <a:r>
              <a:rPr lang="en-GB" dirty="0"/>
              <a:t>X%</a:t>
            </a:r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27" hasCustomPrompt="1"/>
          </p:nvPr>
        </p:nvSpPr>
        <p:spPr>
          <a:xfrm>
            <a:off x="9659936" y="4152033"/>
            <a:ext cx="1800000" cy="169200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2D424C"/>
                </a:solidFill>
              </a:defRPr>
            </a:lvl1pPr>
            <a:lvl2pPr>
              <a:buNone/>
              <a:defRPr b="1">
                <a:solidFill>
                  <a:srgbClr val="2D424C"/>
                </a:solidFill>
              </a:defRPr>
            </a:lvl2pPr>
            <a:lvl3pPr>
              <a:buNone/>
              <a:defRPr b="1">
                <a:solidFill>
                  <a:srgbClr val="2D424C"/>
                </a:solidFill>
              </a:defRPr>
            </a:lvl3pPr>
            <a:lvl4pPr marL="0" indent="0">
              <a:buNone/>
              <a:defRPr b="1">
                <a:solidFill>
                  <a:srgbClr val="2D424C"/>
                </a:solidFill>
              </a:defRPr>
            </a:lvl4pPr>
            <a:lvl5pPr marL="198000" indent="0">
              <a:buNone/>
              <a:defRPr b="1">
                <a:solidFill>
                  <a:srgbClr val="2D424C"/>
                </a:solidFill>
              </a:defRPr>
            </a:lvl5pPr>
          </a:lstStyle>
          <a:p>
            <a:pPr lvl="0"/>
            <a:r>
              <a:rPr lang="en-GB" dirty="0"/>
              <a:t>Insert text</a:t>
            </a:r>
          </a:p>
        </p:txBody>
      </p:sp>
      <p:cxnSp>
        <p:nvCxnSpPr>
          <p:cNvPr id="22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16485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41CA4-6FA5-47A7-B806-8C0F4B04FD63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9132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and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D4437-32E7-40F0-A37A-C4D30AC02E6E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7613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eader"/>
          <p:cNvSpPr txBox="1"/>
          <p:nvPr userDrawn="1"/>
        </p:nvSpPr>
        <p:spPr>
          <a:xfrm>
            <a:off x="1019175" y="539750"/>
            <a:ext cx="10629898" cy="65017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User guide – delete before use</a:t>
            </a:r>
            <a:endParaRPr lang="en-GB" sz="1800" dirty="0"/>
          </a:p>
        </p:txBody>
      </p:sp>
      <p:sp>
        <p:nvSpPr>
          <p:cNvPr id="29" name="Text Box 2"/>
          <p:cNvSpPr txBox="1">
            <a:spLocks noChangeArrowheads="1"/>
          </p:cNvSpPr>
          <p:nvPr userDrawn="1"/>
        </p:nvSpPr>
        <p:spPr bwMode="auto">
          <a:xfrm>
            <a:off x="1019175" y="1994833"/>
            <a:ext cx="216079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text</a:t>
            </a:r>
            <a:r>
              <a:rPr lang="en-GB" sz="10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styles</a:t>
            </a:r>
            <a:endParaRPr lang="en-GB" sz="10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jump through </a:t>
            </a:r>
            <a:b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12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layouts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tab</a:t>
            </a:r>
            <a:endParaRPr lang="en-GB" altLang="da-DK" sz="900" b="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insert new slide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change an appropriate layout from the </a:t>
            </a:r>
            <a:b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strike="noStrik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drop down</a:t>
            </a:r>
            <a:r>
              <a:rPr lang="en-GB" altLang="da-DK" sz="900" strike="noStrik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menu 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tab</a:t>
            </a:r>
            <a:endParaRPr lang="en-GB" altLang="da-DK" sz="900" strike="sngStrike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240"/>
              </a:spcAft>
              <a:defRPr/>
            </a:pPr>
            <a:endParaRPr lang="en-GB" sz="90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 userDrawn="1"/>
        </p:nvSpPr>
        <p:spPr bwMode="auto">
          <a:xfrm>
            <a:off x="4977917" y="1994833"/>
            <a:ext cx="2160798" cy="2508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 to Back</a:t>
            </a:r>
          </a:p>
        </p:txBody>
      </p:sp>
      <p:sp>
        <p:nvSpPr>
          <p:cNvPr id="25" name="Text Box 4"/>
          <p:cNvSpPr txBox="1">
            <a:spLocks noChangeArrowheads="1"/>
          </p:cNvSpPr>
          <p:nvPr userDrawn="1"/>
        </p:nvSpPr>
        <p:spPr bwMode="auto">
          <a:xfrm>
            <a:off x="8404664" y="1976970"/>
            <a:ext cx="2160798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slide number, </a:t>
            </a:r>
            <a:b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and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this at the very end, so you get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the corrections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and Footer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if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used on one slide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0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view drawing guides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tab, set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tick mark next to </a:t>
            </a: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quick </a:t>
            </a: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viewing of guides</a:t>
            </a:r>
          </a:p>
        </p:txBody>
      </p:sp>
      <p:pic>
        <p:nvPicPr>
          <p:cNvPr id="28" name="1 Increase decreas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79972" y="3038174"/>
            <a:ext cx="549328" cy="285228"/>
          </a:xfrm>
          <a:prstGeom prst="rect">
            <a:avLst/>
          </a:prstGeom>
        </p:spPr>
      </p:pic>
      <p:pic>
        <p:nvPicPr>
          <p:cNvPr id="13" name="2 New picture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13366" y="3699638"/>
            <a:ext cx="324764" cy="578237"/>
          </a:xfrm>
          <a:prstGeom prst="rect">
            <a:avLst/>
          </a:prstGeom>
        </p:spPr>
      </p:pic>
      <p:pic>
        <p:nvPicPr>
          <p:cNvPr id="16" name="3 Layout"/>
          <p:cNvPicPr>
            <a:picLocks noChangeAspect="1"/>
          </p:cNvPicPr>
          <p:nvPr userDrawn="1"/>
        </p:nvPicPr>
        <p:blipFill rotWithShape="1">
          <a:blip r:embed="rId4"/>
          <a:srcRect l="36944" r="2272" b="69429"/>
          <a:stretch/>
        </p:blipFill>
        <p:spPr>
          <a:xfrm>
            <a:off x="3209356" y="4369242"/>
            <a:ext cx="593368" cy="192211"/>
          </a:xfrm>
          <a:prstGeom prst="rect">
            <a:avLst/>
          </a:prstGeom>
        </p:spPr>
      </p:pic>
      <p:pic>
        <p:nvPicPr>
          <p:cNvPr id="19" name="4 Reset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211344" y="5479686"/>
            <a:ext cx="492452" cy="200416"/>
          </a:xfrm>
          <a:prstGeom prst="rect">
            <a:avLst/>
          </a:prstGeom>
        </p:spPr>
      </p:pic>
      <p:pic>
        <p:nvPicPr>
          <p:cNvPr id="5" name="5 Insert picture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905139" y="2236131"/>
            <a:ext cx="262151" cy="256054"/>
          </a:xfrm>
          <a:prstGeom prst="rect">
            <a:avLst/>
          </a:prstGeom>
        </p:spPr>
      </p:pic>
      <p:pic>
        <p:nvPicPr>
          <p:cNvPr id="23" name="6 Crop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885771" y="2909453"/>
            <a:ext cx="337400" cy="321707"/>
          </a:xfrm>
          <a:prstGeom prst="rect">
            <a:avLst/>
          </a:prstGeom>
        </p:spPr>
      </p:pic>
      <p:pic>
        <p:nvPicPr>
          <p:cNvPr id="2" name="7 Scale picture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863476" y="3403443"/>
            <a:ext cx="359695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52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1977" y="260350"/>
            <a:ext cx="9171422" cy="137892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redigere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9174" y="2143059"/>
            <a:ext cx="9529200" cy="370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noFill/>
              </a:defRPr>
            </a:lvl1pPr>
          </a:lstStyle>
          <a:p>
            <a:fld id="{125C47FE-5F71-44CB-AF1B-D3C8C631641A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3"/>
          </p:nvPr>
        </p:nvSpPr>
        <p:spPr>
          <a:xfrm>
            <a:off x="1019175" y="6364530"/>
            <a:ext cx="6837363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rgbClr val="4C7E96"/>
                </a:solidFill>
              </a:defRPr>
            </a:lvl1pPr>
          </a:lstStyle>
          <a:p>
            <a:endParaRPr lang="en-GB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019175" y="1872000"/>
            <a:ext cx="4572000" cy="0"/>
          </a:xfrm>
          <a:prstGeom prst="line">
            <a:avLst/>
          </a:prstGeom>
          <a:ln w="31750">
            <a:solidFill>
              <a:srgbClr val="EA3A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00" y="259933"/>
            <a:ext cx="1296997" cy="541341"/>
          </a:xfrm>
          <a:prstGeom prst="rect">
            <a:avLst/>
          </a:prstGeom>
        </p:spPr>
      </p:pic>
      <p:cxnSp>
        <p:nvCxnSpPr>
          <p:cNvPr id="24" name="Straight Connector 23"/>
          <p:cNvCxnSpPr/>
          <p:nvPr userDrawn="1"/>
        </p:nvCxnSpPr>
        <p:spPr>
          <a:xfrm>
            <a:off x="1019175" y="6238158"/>
            <a:ext cx="2340999" cy="0"/>
          </a:xfrm>
          <a:prstGeom prst="line">
            <a:avLst/>
          </a:prstGeom>
          <a:ln w="15875">
            <a:solidFill>
              <a:srgbClr val="2D4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 (FAST)"/>
          <p:cNvSpPr txBox="1">
            <a:spLocks/>
          </p:cNvSpPr>
          <p:nvPr userDrawn="1"/>
        </p:nvSpPr>
        <p:spPr>
          <a:xfrm>
            <a:off x="10547351" y="6364530"/>
            <a:ext cx="129381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Slide </a:t>
            </a:r>
            <a:fld id="{83DFD3FF-FAEA-D841-BBBA-173DB513EC35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4C7E9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4C7E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24" r:id="rId2"/>
    <p:sldLayoutId id="2147483737" r:id="rId3"/>
    <p:sldLayoutId id="2147483721" r:id="rId4"/>
    <p:sldLayoutId id="2147483727" r:id="rId5"/>
    <p:sldLayoutId id="2147483652" r:id="rId6"/>
    <p:sldLayoutId id="2147483731" r:id="rId7"/>
    <p:sldLayoutId id="2147483728" r:id="rId8"/>
    <p:sldLayoutId id="2147483726" r:id="rId9"/>
    <p:sldLayoutId id="2147483732" r:id="rId10"/>
    <p:sldLayoutId id="2147483661" r:id="rId11"/>
    <p:sldLayoutId id="2147483662" r:id="rId12"/>
    <p:sldLayoutId id="2147483729" r:id="rId13"/>
    <p:sldLayoutId id="2147483664" r:id="rId14"/>
    <p:sldLayoutId id="2147483660" r:id="rId15"/>
    <p:sldLayoutId id="2147483730" r:id="rId16"/>
    <p:sldLayoutId id="2147483736" r:id="rId17"/>
    <p:sldLayoutId id="2147483735" r:id="rId18"/>
    <p:sldLayoutId id="2147483734" r:id="rId19"/>
    <p:sldLayoutId id="2147483654" r:id="rId20"/>
    <p:sldLayoutId id="2147483655" r:id="rId21"/>
    <p:sldLayoutId id="2147483667" r:id="rId22"/>
  </p:sldLayoutIdLst>
  <p:hf sldNum="0" hdr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4000" b="1" kern="1200">
          <a:solidFill>
            <a:srgbClr val="2D424C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ClrTx/>
        <a:buFont typeface="Arial" panose="020B0604020202020204" pitchFamily="34" charset="0"/>
        <a:buChar char="​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ClrTx/>
        <a:buFont typeface="Arial" panose="020B0604020202020204" pitchFamily="34" charset="0"/>
        <a:buChar char="​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96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594000" indent="-198000" algn="l" defTabSz="914400" rtl="0" eaLnBrk="1" latinLnBrk="0" hangingPunct="1">
        <a:lnSpc>
          <a:spcPct val="100000"/>
        </a:lnSpc>
        <a:spcBef>
          <a:spcPts val="0"/>
        </a:spcBef>
        <a:buClr>
          <a:srgbClr val="8C2222"/>
        </a:buClr>
        <a:buFont typeface="Verdana" panose="020B060403050404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642" userDrawn="1">
          <p15:clr>
            <a:srgbClr val="F26B43"/>
          </p15:clr>
        </p15:guide>
        <p15:guide id="3" orient="horz" pos="164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1270" userDrawn="1">
          <p15:clr>
            <a:srgbClr val="F26B43"/>
          </p15:clr>
        </p15:guide>
        <p15:guide id="7" pos="7459" userDrawn="1">
          <p15:clr>
            <a:srgbClr val="F26B43"/>
          </p15:clr>
        </p15:guide>
        <p15:guide id="8" orient="horz" pos="731" userDrawn="1">
          <p15:clr>
            <a:srgbClr val="F26B43"/>
          </p15:clr>
        </p15:guide>
        <p15:guide id="9" orient="horz" pos="4029" userDrawn="1">
          <p15:clr>
            <a:srgbClr val="F26B43"/>
          </p15:clr>
        </p15:guide>
        <p15:guide id="12" pos="4949" userDrawn="1">
          <p15:clr>
            <a:srgbClr val="F26B43"/>
          </p15:clr>
        </p15:guide>
        <p15:guide id="13" orient="horz" pos="1349" userDrawn="1">
          <p15:clr>
            <a:srgbClr val="F26B43"/>
          </p15:clr>
        </p15:guide>
        <p15:guide id="14" orient="horz" pos="3685" userDrawn="1">
          <p15:clr>
            <a:srgbClr val="F26B43"/>
          </p15:clr>
        </p15:guide>
        <p15:guide id="16" orient="horz" pos="3634" userDrawn="1">
          <p15:clr>
            <a:srgbClr val="F26B43"/>
          </p15:clr>
        </p15:guide>
        <p15:guide id="17" pos="3521" userDrawn="1">
          <p15:clr>
            <a:srgbClr val="F26B43"/>
          </p15:clr>
        </p15:guide>
        <p15:guide id="18" pos="6644" userDrawn="1">
          <p15:clr>
            <a:srgbClr val="F26B43"/>
          </p15:clr>
        </p15:guide>
        <p15:guide id="19" pos="37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niehs.nih.gov/research/programs/climatechange/health_impacts/index.cfm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972000" y="1286967"/>
            <a:ext cx="11019901" cy="1115040"/>
          </a:xfrm>
        </p:spPr>
        <p:txBody>
          <a:bodyPr/>
          <a:lstStyle/>
          <a:p>
            <a:endParaRPr lang="en-GB" sz="28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971999" y="2661994"/>
            <a:ext cx="7019475" cy="1794000"/>
          </a:xfrm>
        </p:spPr>
        <p:txBody>
          <a:bodyPr>
            <a:normAutofit fontScale="92500" lnSpcReduction="10000"/>
          </a:bodyPr>
          <a:lstStyle/>
          <a:p>
            <a:r>
              <a:rPr lang="en-GB" sz="30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Climate change, public health </a:t>
            </a:r>
          </a:p>
          <a:p>
            <a:r>
              <a:rPr lang="en-GB" sz="30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and health financing</a:t>
            </a:r>
          </a:p>
          <a:p>
            <a:endParaRPr lang="en-GB" sz="30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r>
              <a:rPr lang="en-GB" sz="23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How to integrate climate change in health financing work at country level?</a:t>
            </a:r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>
          <a:xfrm>
            <a:off x="895800" y="4890633"/>
            <a:ext cx="9194400" cy="680400"/>
          </a:xfrm>
        </p:spPr>
        <p:txBody>
          <a:bodyPr/>
          <a:lstStyle/>
          <a:p>
            <a:r>
              <a:rPr lang="en-GB" sz="17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Cristina Manzanares</a:t>
            </a:r>
          </a:p>
          <a:p>
            <a:r>
              <a:rPr lang="en-GB" sz="17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Technical Exchange Group (TEG)</a:t>
            </a:r>
          </a:p>
          <a:p>
            <a:r>
              <a:rPr lang="en-GB" sz="17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4</a:t>
            </a:r>
            <a:r>
              <a:rPr lang="en-GB" sz="1700" baseline="300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th</a:t>
            </a:r>
            <a:r>
              <a:rPr lang="en-GB" sz="17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April, 2023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144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D9384-8A3C-986D-54E4-8FC794EF3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260351"/>
            <a:ext cx="9171422" cy="958850"/>
          </a:xfrm>
        </p:spPr>
        <p:txBody>
          <a:bodyPr/>
          <a:lstStyle/>
          <a:p>
            <a:r>
              <a:rPr lang="ca-ES" sz="25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Effects of climate change on health financing</a:t>
            </a:r>
            <a:br>
              <a:rPr lang="ca-ES" sz="2500" dirty="0"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r>
              <a:rPr lang="ca-ES" sz="2500" b="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Brief estimation of main effects</a:t>
            </a:r>
            <a:endParaRPr lang="pt-PT" sz="25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8AA4A-09C3-69A6-2B8D-D18C73B39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B1E8B-072E-1FC5-4AB8-16B19298B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CDB7A2-831A-EAB8-315A-E80C8F6D4989}"/>
              </a:ext>
            </a:extLst>
          </p:cNvPr>
          <p:cNvSpPr/>
          <p:nvPr/>
        </p:nvSpPr>
        <p:spPr>
          <a:xfrm>
            <a:off x="1019174" y="1460500"/>
            <a:ext cx="4562475" cy="43021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ca-ES" sz="1900" b="1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Health impacts of climate change</a:t>
            </a:r>
          </a:p>
          <a:p>
            <a:pPr lvl="0" algn="l"/>
            <a:r>
              <a:rPr lang="ca-ES" sz="1900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Infections, under-nutrition, morbidity and mortality related to heat and cold waves, trauma, displacement, mental health disorders</a:t>
            </a:r>
          </a:p>
          <a:p>
            <a:pPr lvl="0" algn="l"/>
            <a:endParaRPr lang="ca-ES" sz="1900" b="1" dirty="0">
              <a:solidFill>
                <a:schemeClr val="tx1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lvl="0" algn="l"/>
            <a:r>
              <a:rPr lang="ca-ES" sz="1900" b="1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A broader vision: Health impacts of ecosystemic crisis: </a:t>
            </a:r>
          </a:p>
          <a:p>
            <a:pPr lvl="0" algn="l"/>
            <a:r>
              <a:rPr lang="ca-ES" sz="1900" b="0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Air, soil, acoustic and chemical pollution, plastification, incl. </a:t>
            </a:r>
            <a:r>
              <a:rPr lang="ca-ES" sz="1900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f</a:t>
            </a:r>
            <a:r>
              <a:rPr lang="ca-ES" sz="1900" b="0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ood, food scarcity (pollinators, dead seas, drought)</a:t>
            </a:r>
          </a:p>
          <a:p>
            <a:pPr lvl="0" algn="l"/>
            <a:r>
              <a:rPr lang="ca-ES" sz="1900" b="0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(morbidity impacts at all levels, CVD, mental, NCDs, mortality)</a:t>
            </a:r>
          </a:p>
          <a:p>
            <a:pPr algn="ctr"/>
            <a:endParaRPr lang="pt-PT" sz="1600" noProof="0" dirty="0" err="1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40D92-E4F2-54B8-9153-0866B277A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593975"/>
            <a:ext cx="2133600" cy="9588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ca-ES" sz="1800" b="1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Increased demand of health services</a:t>
            </a:r>
          </a:p>
          <a:p>
            <a:pPr marL="0" indent="0" algn="ctr">
              <a:buNone/>
            </a:pPr>
            <a:endParaRPr lang="pt-PT" sz="1600" noProof="0" dirty="0" err="1">
              <a:solidFill>
                <a:schemeClr val="tx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166DF34-C16C-D94C-084C-08237347A90A}"/>
              </a:ext>
            </a:extLst>
          </p:cNvPr>
          <p:cNvSpPr txBox="1">
            <a:spLocks/>
          </p:cNvSpPr>
          <p:nvPr/>
        </p:nvSpPr>
        <p:spPr>
          <a:xfrm>
            <a:off x="10372726" y="1460500"/>
            <a:ext cx="1600200" cy="100965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flat" cmpd="sng" algn="ctr">
            <a:solidFill>
              <a:schemeClr val="tx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b="1" kern="1200">
                <a:solidFill>
                  <a:srgbClr val="8C222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96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Verdana" panose="020B0604030504040204" pitchFamily="34" charset="0"/>
              <a:buNone/>
            </a:pPr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Health financing functions</a:t>
            </a:r>
            <a:endParaRPr lang="pt-PT" sz="1800" b="1" dirty="0" err="1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1248E9BF-226D-2791-6B5C-4D92D90EE8E6}"/>
              </a:ext>
            </a:extLst>
          </p:cNvPr>
          <p:cNvSpPr txBox="1">
            <a:spLocks/>
          </p:cNvSpPr>
          <p:nvPr/>
        </p:nvSpPr>
        <p:spPr>
          <a:xfrm>
            <a:off x="8593199" y="1460500"/>
            <a:ext cx="1600200" cy="1009650"/>
          </a:xfrm>
          <a:prstGeom prst="rect">
            <a:avLst/>
          </a:prstGeom>
          <a:solidFill>
            <a:srgbClr val="5EAABC"/>
          </a:solidFill>
          <a:ln w="12700" cap="flat" cmpd="sng" algn="ctr">
            <a:solidFill>
              <a:schemeClr val="tx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b="1" kern="1200">
                <a:solidFill>
                  <a:srgbClr val="8C222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96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Verdana" panose="020B0604030504040204" pitchFamily="34" charset="0"/>
              <a:buNone/>
            </a:pPr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UHC Objectives</a:t>
            </a:r>
            <a:endParaRPr lang="pt-PT" sz="1800" b="1" dirty="0" err="1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1BB65AEC-81CD-43AD-34C2-98F8DAE2A193}"/>
              </a:ext>
            </a:extLst>
          </p:cNvPr>
          <p:cNvSpPr txBox="1">
            <a:spLocks/>
          </p:cNvSpPr>
          <p:nvPr/>
        </p:nvSpPr>
        <p:spPr>
          <a:xfrm>
            <a:off x="6096000" y="4030906"/>
            <a:ext cx="2133600" cy="9588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chemeClr val="tx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b="1" kern="1200">
                <a:solidFill>
                  <a:srgbClr val="8C222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96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Verdana" panose="020B0604030504040204" pitchFamily="34" charset="0"/>
              <a:buNone/>
            </a:pPr>
            <a:r>
              <a:rPr lang="ca-ES" sz="1800" b="1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Increased cost </a:t>
            </a:r>
            <a:r>
              <a:rPr lang="ca-ES" sz="1800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of an expanded service provision</a:t>
            </a:r>
          </a:p>
          <a:p>
            <a:pPr marL="0" indent="0" algn="ctr">
              <a:buFont typeface="Verdana" panose="020B0604030504040204" pitchFamily="34" charset="0"/>
              <a:buNone/>
            </a:pPr>
            <a:endParaRPr lang="pt-PT" dirty="0" err="1">
              <a:solidFill>
                <a:schemeClr val="tx1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FE8FE44-0E3F-5A9C-959C-FC4770BFA609}"/>
              </a:ext>
            </a:extLst>
          </p:cNvPr>
          <p:cNvCxnSpPr>
            <a:cxnSpLocks/>
          </p:cNvCxnSpPr>
          <p:nvPr/>
        </p:nvCxnSpPr>
        <p:spPr>
          <a:xfrm>
            <a:off x="5607688" y="2924175"/>
            <a:ext cx="354962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F19F98B-5A58-ABDC-C84B-25613EDD8196}"/>
              </a:ext>
            </a:extLst>
          </p:cNvPr>
          <p:cNvCxnSpPr>
            <a:cxnSpLocks/>
          </p:cNvCxnSpPr>
          <p:nvPr/>
        </p:nvCxnSpPr>
        <p:spPr>
          <a:xfrm>
            <a:off x="5620707" y="4462706"/>
            <a:ext cx="354962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12CC1203-CE29-F2AC-C949-EC6C2A50FAB1}"/>
              </a:ext>
            </a:extLst>
          </p:cNvPr>
          <p:cNvSpPr txBox="1">
            <a:spLocks/>
          </p:cNvSpPr>
          <p:nvPr/>
        </p:nvSpPr>
        <p:spPr>
          <a:xfrm>
            <a:off x="8593199" y="2593975"/>
            <a:ext cx="1600200" cy="2395781"/>
          </a:xfrm>
          <a:prstGeom prst="rect">
            <a:avLst/>
          </a:prstGeom>
          <a:solidFill>
            <a:srgbClr val="5EAABC"/>
          </a:solidFill>
          <a:ln w="12700" cap="flat" cmpd="sng" algn="ctr">
            <a:solidFill>
              <a:schemeClr val="tx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b="1" kern="1200">
                <a:solidFill>
                  <a:srgbClr val="8C222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96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Verdana" panose="020B0604030504040204" pitchFamily="34" charset="0"/>
              <a:buNone/>
            </a:pPr>
            <a:r>
              <a:rPr lang="ca-ES" sz="1800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Challenges to meet universal coverage based on need, quality and equity objectives</a:t>
            </a:r>
          </a:p>
          <a:p>
            <a:pPr marL="0" indent="0" algn="ctr">
              <a:buFont typeface="Verdana" panose="020B0604030504040204" pitchFamily="34" charset="0"/>
              <a:buNone/>
            </a:pPr>
            <a:endParaRPr lang="pt-PT" dirty="0" err="1">
              <a:solidFill>
                <a:schemeClr val="bg1"/>
              </a:solidFill>
            </a:endParaRP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5FD6EBB4-E075-8E58-71A9-5653653A9879}"/>
              </a:ext>
            </a:extLst>
          </p:cNvPr>
          <p:cNvSpPr txBox="1">
            <a:spLocks/>
          </p:cNvSpPr>
          <p:nvPr/>
        </p:nvSpPr>
        <p:spPr>
          <a:xfrm>
            <a:off x="10372726" y="2593975"/>
            <a:ext cx="1600200" cy="239578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flat" cmpd="sng" algn="ctr">
            <a:solidFill>
              <a:schemeClr val="tx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b="1" kern="1200">
                <a:solidFill>
                  <a:srgbClr val="8C222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96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Verdana" panose="020B0604030504040204" pitchFamily="34" charset="0"/>
              <a:buNone/>
            </a:pPr>
            <a:r>
              <a:rPr lang="ca-ES" sz="1800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Breadth of benefit packages, rationing</a:t>
            </a:r>
          </a:p>
          <a:p>
            <a:pPr marL="0" indent="0" algn="ctr">
              <a:buFont typeface="Verdana" panose="020B0604030504040204" pitchFamily="34" charset="0"/>
              <a:buNone/>
            </a:pPr>
            <a:r>
              <a:rPr lang="ca-ES" sz="1800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A turn to prevention?</a:t>
            </a:r>
          </a:p>
          <a:p>
            <a:pPr marL="0" indent="0" algn="ctr">
              <a:buFont typeface="Verdana" panose="020B0604030504040204" pitchFamily="34" charset="0"/>
              <a:buNone/>
            </a:pPr>
            <a:endParaRPr lang="pt-PT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132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D9384-8A3C-986D-54E4-8FC794EF3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260351"/>
            <a:ext cx="9171422" cy="958850"/>
          </a:xfrm>
        </p:spPr>
        <p:txBody>
          <a:bodyPr/>
          <a:lstStyle/>
          <a:p>
            <a:r>
              <a:rPr lang="ca-ES" sz="25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Effects of climate change on health financing</a:t>
            </a:r>
            <a:br>
              <a:rPr lang="ca-ES" sz="2500" dirty="0"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r>
              <a:rPr lang="ca-ES" sz="2500" b="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Brief estimation of main effects</a:t>
            </a:r>
            <a:endParaRPr lang="pt-PT" sz="25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8AA4A-09C3-69A6-2B8D-D18C73B39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B1E8B-072E-1FC5-4AB8-16B19298B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CDB7A2-831A-EAB8-315A-E80C8F6D4989}"/>
              </a:ext>
            </a:extLst>
          </p:cNvPr>
          <p:cNvSpPr/>
          <p:nvPr/>
        </p:nvSpPr>
        <p:spPr>
          <a:xfrm>
            <a:off x="1019175" y="1732673"/>
            <a:ext cx="4562475" cy="34203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/>
            <a:r>
              <a:rPr lang="ca-ES" sz="1900" b="1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Reduced availability of raw materials, water, and energy sources</a:t>
            </a:r>
          </a:p>
          <a:p>
            <a:pPr lvl="0" algn="l"/>
            <a:r>
              <a:rPr lang="ca-ES" sz="1900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(including those needed for the energetic transition and for transport)</a:t>
            </a:r>
          </a:p>
          <a:p>
            <a:pPr lvl="0" algn="l"/>
            <a:endParaRPr lang="ca-ES" sz="1900" dirty="0">
              <a:solidFill>
                <a:schemeClr val="tx1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lvl="0" algn="l"/>
            <a:r>
              <a:rPr lang="ca-ES" sz="1900" b="1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Forced de-growth, consumption reduction and re-localization</a:t>
            </a:r>
          </a:p>
          <a:p>
            <a:pPr algn="ctr"/>
            <a:endParaRPr lang="pt-PT" sz="1600" noProof="0" dirty="0" err="1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40D92-E4F2-54B8-9153-0866B277A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162176"/>
            <a:ext cx="2133600" cy="17144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ca-ES" b="1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Decreased availability of essential supplies, infrastructure and equipment </a:t>
            </a:r>
            <a:r>
              <a:rPr lang="ca-ES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for health systems, incl. medicines</a:t>
            </a:r>
            <a:endParaRPr lang="pt-PT" sz="1600" noProof="0" dirty="0" err="1">
              <a:solidFill>
                <a:schemeClr val="tx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166DF34-C16C-D94C-084C-08237347A90A}"/>
              </a:ext>
            </a:extLst>
          </p:cNvPr>
          <p:cNvSpPr txBox="1">
            <a:spLocks/>
          </p:cNvSpPr>
          <p:nvPr/>
        </p:nvSpPr>
        <p:spPr>
          <a:xfrm>
            <a:off x="10369923" y="1062038"/>
            <a:ext cx="1600200" cy="100965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flat" cmpd="sng" algn="ctr">
            <a:solidFill>
              <a:schemeClr val="tx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b="1" kern="1200">
                <a:solidFill>
                  <a:srgbClr val="8C222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96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Verdana" panose="020B0604030504040204" pitchFamily="34" charset="0"/>
              <a:buNone/>
            </a:pPr>
            <a:r>
              <a:rPr lang="ca-ES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Health financing functions</a:t>
            </a:r>
            <a:endParaRPr lang="pt-PT" b="1" dirty="0" err="1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1248E9BF-226D-2791-6B5C-4D92D90EE8E6}"/>
              </a:ext>
            </a:extLst>
          </p:cNvPr>
          <p:cNvSpPr txBox="1">
            <a:spLocks/>
          </p:cNvSpPr>
          <p:nvPr/>
        </p:nvSpPr>
        <p:spPr>
          <a:xfrm>
            <a:off x="8593199" y="1062038"/>
            <a:ext cx="1600200" cy="1009650"/>
          </a:xfrm>
          <a:prstGeom prst="rect">
            <a:avLst/>
          </a:prstGeom>
          <a:solidFill>
            <a:srgbClr val="5EAABC"/>
          </a:solidFill>
          <a:ln w="12700" cap="flat" cmpd="sng" algn="ctr">
            <a:solidFill>
              <a:schemeClr val="tx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b="1" kern="1200">
                <a:solidFill>
                  <a:srgbClr val="8C222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96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Verdana" panose="020B0604030504040204" pitchFamily="34" charset="0"/>
              <a:buNone/>
            </a:pPr>
            <a:r>
              <a:rPr lang="ca-ES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UHC Objectives</a:t>
            </a:r>
            <a:endParaRPr lang="pt-PT" b="1" dirty="0" err="1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1BB65AEC-81CD-43AD-34C2-98F8DAE2A193}"/>
              </a:ext>
            </a:extLst>
          </p:cNvPr>
          <p:cNvSpPr txBox="1">
            <a:spLocks/>
          </p:cNvSpPr>
          <p:nvPr/>
        </p:nvSpPr>
        <p:spPr>
          <a:xfrm>
            <a:off x="6096000" y="4030906"/>
            <a:ext cx="2133600" cy="9588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chemeClr val="tx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b="1" kern="1200">
                <a:solidFill>
                  <a:srgbClr val="8C222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96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Verdana" panose="020B0604030504040204" pitchFamily="34" charset="0"/>
              <a:buNone/>
            </a:pPr>
            <a:r>
              <a:rPr lang="ca-ES" b="1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Reduced tax collection</a:t>
            </a:r>
          </a:p>
          <a:p>
            <a:pPr marL="0" indent="0" algn="ctr">
              <a:buFont typeface="Verdana" panose="020B0604030504040204" pitchFamily="34" charset="0"/>
              <a:buNone/>
            </a:pPr>
            <a:endParaRPr lang="pt-PT" dirty="0" err="1">
              <a:solidFill>
                <a:schemeClr val="tx1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FE8FE44-0E3F-5A9C-959C-FC4770BFA609}"/>
              </a:ext>
            </a:extLst>
          </p:cNvPr>
          <p:cNvCxnSpPr>
            <a:cxnSpLocks/>
          </p:cNvCxnSpPr>
          <p:nvPr/>
        </p:nvCxnSpPr>
        <p:spPr>
          <a:xfrm>
            <a:off x="5607688" y="2924175"/>
            <a:ext cx="354962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F19F98B-5A58-ABDC-C84B-25613EDD8196}"/>
              </a:ext>
            </a:extLst>
          </p:cNvPr>
          <p:cNvCxnSpPr>
            <a:cxnSpLocks/>
          </p:cNvCxnSpPr>
          <p:nvPr/>
        </p:nvCxnSpPr>
        <p:spPr>
          <a:xfrm>
            <a:off x="5620707" y="4462706"/>
            <a:ext cx="354962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12CC1203-CE29-F2AC-C949-EC6C2A50FAB1}"/>
              </a:ext>
            </a:extLst>
          </p:cNvPr>
          <p:cNvSpPr txBox="1">
            <a:spLocks/>
          </p:cNvSpPr>
          <p:nvPr/>
        </p:nvSpPr>
        <p:spPr>
          <a:xfrm>
            <a:off x="8593199" y="2162177"/>
            <a:ext cx="1600200" cy="2827579"/>
          </a:xfrm>
          <a:prstGeom prst="rect">
            <a:avLst/>
          </a:prstGeom>
          <a:solidFill>
            <a:srgbClr val="5EAABC"/>
          </a:solidFill>
          <a:ln w="12700" cap="flat" cmpd="sng" algn="ctr">
            <a:solidFill>
              <a:schemeClr val="tx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b="1" kern="1200">
                <a:solidFill>
                  <a:srgbClr val="8C222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96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Verdana" panose="020B0604030504040204" pitchFamily="34" charset="0"/>
              <a:buNone/>
            </a:pPr>
            <a:r>
              <a:rPr lang="ca-ES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Challenges to meet coverage, quality and equity objectives</a:t>
            </a:r>
            <a:endParaRPr lang="pt-PT" dirty="0" err="1">
              <a:solidFill>
                <a:schemeClr val="bg1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5FD6EBB4-E075-8E58-71A9-5653653A9879}"/>
              </a:ext>
            </a:extLst>
          </p:cNvPr>
          <p:cNvSpPr txBox="1">
            <a:spLocks/>
          </p:cNvSpPr>
          <p:nvPr/>
        </p:nvSpPr>
        <p:spPr>
          <a:xfrm>
            <a:off x="10369923" y="2162178"/>
            <a:ext cx="1600200" cy="164782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flat" cmpd="sng" algn="ctr">
            <a:solidFill>
              <a:schemeClr val="tx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b="1" kern="1200">
                <a:solidFill>
                  <a:srgbClr val="8C222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96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Verdana" panose="020B0604030504040204" pitchFamily="34" charset="0"/>
              <a:buNone/>
            </a:pPr>
            <a:r>
              <a:rPr lang="ca-ES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Reduced benefit packages, rationing, user fees?</a:t>
            </a:r>
          </a:p>
          <a:p>
            <a:pPr marL="0" indent="0" algn="ctr">
              <a:buFont typeface="Verdana" panose="020B0604030504040204" pitchFamily="34" charset="0"/>
              <a:buNone/>
            </a:pPr>
            <a:endParaRPr lang="pt-PT" dirty="0" err="1">
              <a:solidFill>
                <a:schemeClr val="bg1"/>
              </a:solidFill>
            </a:endParaRP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D3B5E2E7-F39A-0869-3E7C-AB915070AB67}"/>
              </a:ext>
            </a:extLst>
          </p:cNvPr>
          <p:cNvSpPr txBox="1">
            <a:spLocks/>
          </p:cNvSpPr>
          <p:nvPr/>
        </p:nvSpPr>
        <p:spPr>
          <a:xfrm>
            <a:off x="10369923" y="3980106"/>
            <a:ext cx="1622548" cy="100965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2700" cap="flat" cmpd="sng" algn="ctr">
            <a:solidFill>
              <a:schemeClr val="tx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b="1" kern="1200">
                <a:solidFill>
                  <a:srgbClr val="8C222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Char char="​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98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96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594000" indent="-198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C2222"/>
              </a:buClr>
              <a:buFont typeface="Verdana" panose="020B0604030504040204" pitchFamily="34" charset="0"/>
              <a:buChar char="•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Verdana" panose="020B0604030504040204" pitchFamily="34" charset="0"/>
              <a:buNone/>
            </a:pPr>
            <a:r>
              <a:rPr lang="ca-ES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Revenue raising function compromised</a:t>
            </a:r>
          </a:p>
          <a:p>
            <a:pPr marL="0" indent="0" algn="ctr">
              <a:buFont typeface="Verdana" panose="020B0604030504040204" pitchFamily="34" charset="0"/>
              <a:buNone/>
            </a:pPr>
            <a:endParaRPr lang="pt-PT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783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71CF9-CE9A-FA63-11EE-3FFB5138B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223349"/>
            <a:ext cx="9991726" cy="1341292"/>
          </a:xfrm>
        </p:spPr>
        <p:txBody>
          <a:bodyPr/>
          <a:lstStyle/>
          <a:p>
            <a:r>
              <a:rPr lang="pt-PT" sz="24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A distributional approach - </a:t>
            </a:r>
            <a:r>
              <a:rPr lang="pt-PT" sz="2100" b="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Carbon emissions + overconsumption, waste, and air, noise, water and chemical pollution</a:t>
            </a:r>
            <a:br>
              <a:rPr lang="pt-PT" sz="2100" b="0" dirty="0"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br>
              <a:rPr lang="pt-PT" sz="2100" b="0" dirty="0"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r>
              <a:rPr lang="pt-PT" sz="1700" b="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High-income earners are the most pollutant citizens. Can taxes alone revert this situation?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533698-D217-90D8-D3CB-EA92EB72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74586-6600-EF61-D533-5E0CA565E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0" name="Picture 2" descr="Global carbon emissions inequality 2019">
            <a:extLst>
              <a:ext uri="{FF2B5EF4-FFF2-40B4-BE49-F238E27FC236}">
                <a16:creationId xmlns:a16="http://schemas.microsoft.com/office/drawing/2014/main" id="{AE39BDAF-B94D-92FA-5487-D1F5766F015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21" y="1813010"/>
            <a:ext cx="5747779" cy="376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mage">
            <a:extLst>
              <a:ext uri="{FF2B5EF4-FFF2-40B4-BE49-F238E27FC236}">
                <a16:creationId xmlns:a16="http://schemas.microsoft.com/office/drawing/2014/main" id="{A3F6647F-7A87-08B2-D110-DBAD2BA6D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89" y="1564641"/>
            <a:ext cx="5747779" cy="4889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362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B3C07-7DD0-42BA-3F12-7E85F561C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260351"/>
            <a:ext cx="9171422" cy="1158874"/>
          </a:xfrm>
        </p:spPr>
        <p:txBody>
          <a:bodyPr/>
          <a:lstStyle/>
          <a:p>
            <a:r>
              <a:rPr lang="ca-ES" sz="25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The experience in Mozambique</a:t>
            </a:r>
            <a:br>
              <a:rPr lang="ca-ES" sz="2500" dirty="0"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br>
              <a:rPr lang="ca-ES" sz="2500" dirty="0"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r>
              <a:rPr lang="ca-ES" sz="2300" b="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1. Strategies and long term perspective</a:t>
            </a:r>
            <a:endParaRPr lang="pt-PT" sz="2300" b="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F3108-9F94-18FC-9BD6-64A7CD31F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174" y="1962150"/>
            <a:ext cx="10925176" cy="5505450"/>
          </a:xfrm>
        </p:spPr>
        <p:txBody>
          <a:bodyPr/>
          <a:lstStyle/>
          <a:p>
            <a:r>
              <a:rPr lang="ca-ES" sz="17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Difficult fit of environmental health narratives at MoH Environmental Health/ NCD Dept.</a:t>
            </a:r>
          </a:p>
          <a:p>
            <a:pPr lvl="4"/>
            <a:r>
              <a:rPr lang="ca-ES" sz="17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Focused on malaria vectors, water quality (water-related diseases), </a:t>
            </a:r>
            <a:r>
              <a:rPr lang="ca-ES" sz="17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communicable diseases</a:t>
            </a:r>
          </a:p>
          <a:p>
            <a:pPr lvl="4"/>
            <a:r>
              <a:rPr lang="ca-ES" sz="17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Political limitations (MoH no to invade others’ competences – </a:t>
            </a:r>
            <a:r>
              <a:rPr lang="ca-ES" sz="17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City councils</a:t>
            </a:r>
            <a:r>
              <a:rPr lang="ca-ES" sz="17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)</a:t>
            </a:r>
          </a:p>
          <a:p>
            <a:pPr lvl="4"/>
            <a:r>
              <a:rPr lang="ca-ES" sz="17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Environmental determinants of health do not appear in the </a:t>
            </a:r>
            <a:r>
              <a:rPr lang="ca-ES" sz="17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NCD strategy </a:t>
            </a:r>
            <a:r>
              <a:rPr lang="ca-ES" sz="17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(2021) – </a:t>
            </a:r>
          </a:p>
          <a:p>
            <a:pPr marL="0" indent="0">
              <a:buNone/>
            </a:pPr>
            <a:r>
              <a:rPr lang="ca-ES" sz="17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  </a:t>
            </a:r>
            <a:r>
              <a:rPr lang="ca-ES" sz="17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In spite of evidence (CVD, obesity, birth outcomes, mental health) – 13M deaths/year (WHO)</a:t>
            </a:r>
          </a:p>
          <a:p>
            <a:pPr marL="0" indent="0">
              <a:buNone/>
            </a:pPr>
            <a:endParaRPr lang="ca-ES" sz="17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r>
              <a:rPr lang="ca-ES" sz="17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Resilient health infrastructure: </a:t>
            </a:r>
            <a:r>
              <a:rPr lang="ca-ES" sz="17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Construction guidelines to resist extreme climate events. Poor health facilities’situation (SARA diagnostic: only 5% of health facilities have all supplies and staff)</a:t>
            </a:r>
          </a:p>
          <a:p>
            <a:pPr marL="198000" lvl="4" indent="0">
              <a:buNone/>
            </a:pPr>
            <a:endParaRPr lang="ca-ES" sz="12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r>
              <a:rPr lang="ca-ES" sz="17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Environmental taxation </a:t>
            </a:r>
            <a:r>
              <a:rPr lang="ca-ES" sz="17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– </a:t>
            </a:r>
          </a:p>
          <a:p>
            <a:pPr lvl="4"/>
            <a:r>
              <a:rPr lang="ca-ES" sz="17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Reduced taxation on bicycles (Dec.2022) </a:t>
            </a:r>
          </a:p>
          <a:p>
            <a:pPr lvl="4"/>
            <a:r>
              <a:rPr lang="ca-ES" sz="17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Increased taxation on most expensive (and polluting) cars, but...reduced taxation on the smallest cars – Creating constituencies in favour of private vehicles... And trucks (industrialization )</a:t>
            </a:r>
          </a:p>
          <a:p>
            <a:pPr marL="0" indent="0">
              <a:buNone/>
            </a:pPr>
            <a:endParaRPr lang="ca-ES" sz="11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r>
              <a:rPr lang="pt-PT" sz="17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Urban planning for health and climate resilience is not a not key priority in the City Council’s agenda: </a:t>
            </a:r>
            <a:r>
              <a:rPr lang="pt-PT" sz="17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Urbanism for the car in cities (10% own a car) / Poor public transport, but improving / Limited active mobility policies - walkability / No control of air and noise pollution / No greening policies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C58A4-DBB3-6509-5B20-B3D451A4D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B937F-792A-8670-A199-07572FF7C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4338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B3C07-7DD0-42BA-3F12-7E85F561C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174" y="256319"/>
            <a:ext cx="9171422" cy="1315305"/>
          </a:xfrm>
        </p:spPr>
        <p:txBody>
          <a:bodyPr/>
          <a:lstStyle/>
          <a:p>
            <a:r>
              <a:rPr lang="ca-ES" sz="23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The experience in Mozambique</a:t>
            </a:r>
            <a:br>
              <a:rPr lang="ca-ES" sz="2300" dirty="0"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br>
              <a:rPr lang="ca-ES" sz="2300" dirty="0"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r>
              <a:rPr lang="ca-ES" sz="2300" b="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2. Responding to climate-related crisis</a:t>
            </a:r>
            <a:endParaRPr lang="pt-PT" sz="2300" b="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F3108-9F94-18FC-9BD6-64A7CD31F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174" y="1962150"/>
            <a:ext cx="10925176" cy="5505450"/>
          </a:xfrm>
        </p:spPr>
        <p:txBody>
          <a:bodyPr/>
          <a:lstStyle/>
          <a:p>
            <a:r>
              <a:rPr lang="ca-ES" sz="19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Extreme climate events</a:t>
            </a:r>
          </a:p>
          <a:p>
            <a:pPr marL="0" indent="0">
              <a:buNone/>
            </a:pPr>
            <a:endParaRPr lang="ca-ES" sz="1800" b="1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lvl="4"/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Need to constantly operate </a:t>
            </a:r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responses to health emergencies</a:t>
            </a: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(floods, hurricanes), which add to the already existing ones (cholera, polio, terrorism)</a:t>
            </a:r>
          </a:p>
          <a:p>
            <a:pPr marL="198000" lvl="4" indent="0">
              <a:buNone/>
            </a:pPr>
            <a:endParaRPr lang="ca-ES" sz="18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lvl="4"/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Strain on budgets: </a:t>
            </a:r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Extra-budget needs </a:t>
            </a: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– Progressive introduction as part of MoH operations – PFM adaptation – Budgets to be prepared in advance – not only in-year reallocations</a:t>
            </a:r>
          </a:p>
          <a:p>
            <a:pPr marL="0" indent="0">
              <a:buNone/>
            </a:pPr>
            <a:endParaRPr lang="ca-ES" sz="18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C58A4-DBB3-6509-5B20-B3D451A4D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B937F-792A-8670-A199-07572FF7C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4495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B3C07-7DD0-42BA-3F12-7E85F561C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26" y="1089025"/>
            <a:ext cx="10922373" cy="654049"/>
          </a:xfrm>
        </p:spPr>
        <p:txBody>
          <a:bodyPr/>
          <a:lstStyle/>
          <a:p>
            <a:br>
              <a:rPr lang="ca-ES" sz="2500" dirty="0"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br>
              <a:rPr lang="ca-ES" sz="2500" dirty="0"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r>
              <a:rPr lang="ca-ES" sz="25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...and a glimpse on political economy</a:t>
            </a:r>
            <a:br>
              <a:rPr lang="ca-ES" sz="2500" dirty="0"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br>
              <a:rPr lang="ca-ES" sz="2500" dirty="0"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r>
              <a:rPr lang="ca-ES" sz="2100" b="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Industrialization is at the center of development policies, this sides environmental concerns, including its health effects</a:t>
            </a:r>
            <a:endParaRPr lang="pt-PT" sz="2100" b="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F3108-9F94-18FC-9BD6-64A7CD31F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47850"/>
            <a:ext cx="11696700" cy="4920151"/>
          </a:xfrm>
        </p:spPr>
        <p:txBody>
          <a:bodyPr/>
          <a:lstStyle/>
          <a:p>
            <a:pPr marL="198000" lvl="4" indent="0">
              <a:buNone/>
            </a:pPr>
            <a:endParaRPr lang="ca-ES" sz="1800" b="1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lvl="4"/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Promotion of exports </a:t>
            </a: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(carbon footprint, including internal commerce by airplane)</a:t>
            </a:r>
          </a:p>
          <a:p>
            <a:pPr marL="198000" lvl="4" indent="0">
              <a:buNone/>
            </a:pPr>
            <a:endParaRPr lang="ca-ES" sz="18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lvl="4"/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Agriculture productivity </a:t>
            </a: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– Big push from partners to subsidize pesticides. Impacts on food soverignty /tech packages – depending on buying new seeds – RSA – Soil, air, water and food pollution. Monoc.</a:t>
            </a:r>
          </a:p>
          <a:p>
            <a:pPr marL="198000" lvl="4" indent="0">
              <a:buNone/>
            </a:pPr>
            <a:endParaRPr lang="ca-ES" sz="18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lvl="4"/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Fish and logging agreements with China: </a:t>
            </a: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Depletion of marine and forest resources and biodiversity, coastal and forest communities no more able to manage resources sustainably.</a:t>
            </a:r>
          </a:p>
          <a:p>
            <a:pPr marL="198000" lvl="4" indent="0">
              <a:buNone/>
            </a:pPr>
            <a:endParaRPr lang="ca-ES" sz="18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lvl="4"/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Gas industry </a:t>
            </a: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– Reserves at Quirimbas National Park – Environmental impact and transport worldwide</a:t>
            </a:r>
          </a:p>
          <a:p>
            <a:pPr marL="198000" lvl="4" indent="0">
              <a:buNone/>
            </a:pPr>
            <a:endParaRPr lang="ca-ES" sz="18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lvl="4"/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Foreign investments </a:t>
            </a: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– i.e. Supermarkets chains – Nutritional transition towards ultra-processed food – higher carbon and waste footprint – Food environments – Urban space design... More markets?</a:t>
            </a:r>
          </a:p>
          <a:p>
            <a:pPr marL="198000" lvl="4" indent="0">
              <a:buNone/>
            </a:pPr>
            <a:endParaRPr lang="ca-ES" sz="18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lvl="4"/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The lack of a strong industrial sector could be an opportunity to shape it according to planetary boundaries</a:t>
            </a:r>
          </a:p>
          <a:p>
            <a:pPr marL="198000" lvl="4" indent="0">
              <a:buNone/>
            </a:pPr>
            <a:endParaRPr lang="ca-ES" sz="18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endParaRPr lang="ca-ES" sz="1800" b="1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0" indent="0">
              <a:buNone/>
            </a:pPr>
            <a:endParaRPr lang="pt-PT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C58A4-DBB3-6509-5B20-B3D451A4D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B937F-792A-8670-A199-07572FF7C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1275" y="6768000"/>
            <a:ext cx="6837363" cy="1800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423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B3C07-7DD0-42BA-3F12-7E85F561C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26" y="1089025"/>
            <a:ext cx="10922373" cy="654049"/>
          </a:xfrm>
        </p:spPr>
        <p:txBody>
          <a:bodyPr/>
          <a:lstStyle/>
          <a:p>
            <a:br>
              <a:rPr lang="ca-ES" sz="2500" dirty="0"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br>
              <a:rPr lang="ca-ES" sz="2500" dirty="0"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r>
              <a:rPr lang="ca-ES" sz="22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...and a glimpse on political economy (cont.)</a:t>
            </a:r>
            <a:br>
              <a:rPr lang="ca-ES" sz="2200" dirty="0"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br>
              <a:rPr lang="ca-ES" sz="2200" dirty="0"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r>
              <a:rPr lang="ca-ES" sz="2200" b="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Rapidly widening inequalities are not the best context to transit towards more sustainable production and consumption patterns</a:t>
            </a:r>
            <a:endParaRPr lang="pt-PT" sz="2200" b="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F3108-9F94-18FC-9BD6-64A7CD31F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57350"/>
            <a:ext cx="11696700" cy="5110651"/>
          </a:xfrm>
        </p:spPr>
        <p:txBody>
          <a:bodyPr/>
          <a:lstStyle/>
          <a:p>
            <a:pPr marL="198000" lvl="4" indent="0">
              <a:buNone/>
            </a:pPr>
            <a:endParaRPr lang="ca-ES" sz="1800" b="1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0" indent="0">
              <a:buNone/>
            </a:pPr>
            <a:r>
              <a:rPr lang="ca-ES" sz="2100" b="1" dirty="0">
                <a:solidFill>
                  <a:srgbClr val="8C2222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Distributional approach:</a:t>
            </a:r>
          </a:p>
          <a:p>
            <a:pPr marL="0" indent="0">
              <a:buNone/>
            </a:pPr>
            <a:endParaRPr lang="ca-ES" sz="1200" b="1" dirty="0">
              <a:solidFill>
                <a:srgbClr val="8C2222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lvl="4"/>
            <a:r>
              <a:rPr lang="ca-ES" sz="19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Elites – </a:t>
            </a:r>
            <a:r>
              <a:rPr lang="ca-ES" sz="19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Accelerated and intense process of asset accumulation,  property concentration (+ rents) and State patrimonalization – Overconsumption as a social class marker. Environmental concerns are far.  </a:t>
            </a:r>
          </a:p>
          <a:p>
            <a:pPr marL="198000" lvl="4" indent="0">
              <a:buNone/>
            </a:pPr>
            <a:endParaRPr lang="ca-ES" sz="19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lvl="4"/>
            <a:r>
              <a:rPr lang="ca-ES" sz="19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Middle-clases – </a:t>
            </a:r>
            <a:r>
              <a:rPr lang="ca-ES" sz="19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Reaching some level of confort and westernization, not allies in restricting consumption, after long restriction periods (wars 1974-94). Aspirational consumption.</a:t>
            </a:r>
          </a:p>
          <a:p>
            <a:pPr marL="198000" lvl="4" indent="0">
              <a:buNone/>
            </a:pPr>
            <a:endParaRPr lang="ca-ES" sz="21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198000" lvl="4" indent="0">
              <a:buNone/>
            </a:pPr>
            <a:r>
              <a:rPr lang="ca-ES" sz="2100" b="1" dirty="0">
                <a:solidFill>
                  <a:srgbClr val="8C2222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The role of foreign economic models and development policies</a:t>
            </a:r>
          </a:p>
          <a:p>
            <a:pPr marL="198000" lvl="4" indent="0">
              <a:buNone/>
            </a:pPr>
            <a:r>
              <a:rPr lang="ca-ES" sz="19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Development policies based on increased productivity, intense use (and depletion) of natural resources, waste and pollution, incl. Car culture.</a:t>
            </a:r>
          </a:p>
          <a:p>
            <a:pPr marL="198000" lvl="4" indent="0">
              <a:buNone/>
            </a:pPr>
            <a:endParaRPr lang="ca-ES" sz="21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endParaRPr lang="ca-ES" sz="2100" b="1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0" indent="0">
              <a:buNone/>
            </a:pPr>
            <a:endParaRPr lang="pt-PT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C58A4-DBB3-6509-5B20-B3D451A4D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B937F-792A-8670-A199-07572FF7C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1275" y="6768000"/>
            <a:ext cx="6837363" cy="1800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1725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B3C07-7DD0-42BA-3F12-7E85F561C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260351"/>
            <a:ext cx="9171422" cy="930274"/>
          </a:xfrm>
        </p:spPr>
        <p:txBody>
          <a:bodyPr/>
          <a:lstStyle/>
          <a:p>
            <a:r>
              <a:rPr lang="ca-ES" sz="25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What can we do as health financing specialists?</a:t>
            </a:r>
            <a:endParaRPr lang="pt-PT" sz="25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F3108-9F94-18FC-9BD6-64A7CD31F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174" y="1943100"/>
            <a:ext cx="9529200" cy="4335780"/>
          </a:xfrm>
        </p:spPr>
        <p:txBody>
          <a:bodyPr/>
          <a:lstStyle/>
          <a:p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Support MoHs to include environmental determinants of health in policy design </a:t>
            </a: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and to </a:t>
            </a:r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align service delivery with broad prevention, adaptation and mitigation policies</a:t>
            </a:r>
          </a:p>
          <a:p>
            <a:pPr marL="0" indent="0">
              <a:buNone/>
            </a:pPr>
            <a:endParaRPr lang="ca-ES" sz="18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Support MoH to promote active policy reform in key areas outside their mandate</a:t>
            </a: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(Environmental Health, School health, City Councils, </a:t>
            </a:r>
            <a:r>
              <a:rPr lang="ca-ES" sz="1800">
                <a:latin typeface="Roboto Slab" pitchFamily="2" charset="0"/>
                <a:ea typeface="Roboto Slab" pitchFamily="2" charset="0"/>
                <a:cs typeface="Roboto Slab" pitchFamily="2" charset="0"/>
              </a:rPr>
              <a:t>NCD prevention, Industry and Commerce) </a:t>
            </a: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– Making the case for public </a:t>
            </a:r>
            <a:r>
              <a:rPr lang="ca-ES" sz="1800">
                <a:latin typeface="Roboto Slab" pitchFamily="2" charset="0"/>
                <a:ea typeface="Roboto Slab" pitchFamily="2" charset="0"/>
                <a:cs typeface="Roboto Slab" pitchFamily="2" charset="0"/>
              </a:rPr>
              <a:t>health impacts of improvements and to reflect on health impact of policies out </a:t>
            </a: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of MoH. </a:t>
            </a:r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Government-wide policies.</a:t>
            </a:r>
          </a:p>
          <a:p>
            <a:pPr marL="0" indent="0">
              <a:buNone/>
            </a:pP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  </a:t>
            </a:r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Cross-sectorial coordination.</a:t>
            </a:r>
          </a:p>
          <a:p>
            <a:pPr marL="0" indent="0">
              <a:buNone/>
            </a:pPr>
            <a:endParaRPr lang="ca-ES" sz="18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Investment cases on Environment and Health </a:t>
            </a: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– Understand the costs and savings of (non) intervening, to foster policy change. Economic gaze is limited, but useful.</a:t>
            </a:r>
          </a:p>
          <a:p>
            <a:pPr marL="0" indent="0">
              <a:buNone/>
            </a:pPr>
            <a:endParaRPr lang="ca-ES" sz="18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Environmental taxation – </a:t>
            </a:r>
            <a:r>
              <a:rPr lang="ca-ES" sz="1800" i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Imperfect measure (richest can pollute indefinitely)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  </a:t>
            </a:r>
            <a:r>
              <a:rPr lang="ca-ES" sz="1800" b="0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Phase out fuel and pesticide/agrotoxic products subsidies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a-ES" sz="1800" b="0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   Heavily tax cars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a-ES" sz="1800" b="0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   Introduce taxation of air and water pollution (mining sector)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ca-ES" sz="1800" b="0" dirty="0">
              <a:solidFill>
                <a:schemeClr val="tx1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ca-ES" sz="1800" b="1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lvl="2"/>
            <a:endParaRPr lang="ca-ES" sz="1800" b="1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marL="0" indent="0">
              <a:buNone/>
            </a:pPr>
            <a:endParaRPr lang="ca-ES" dirty="0"/>
          </a:p>
          <a:p>
            <a:pPr marL="0" indent="0">
              <a:buNone/>
            </a:pPr>
            <a:endParaRPr lang="ca-ES" dirty="0"/>
          </a:p>
          <a:p>
            <a:pPr marL="0" indent="0">
              <a:buNone/>
            </a:pPr>
            <a:endParaRPr lang="ca-ES" dirty="0"/>
          </a:p>
          <a:p>
            <a:r>
              <a:rPr lang="ca-ES" dirty="0"/>
              <a:t>Fossil fuels 6 trillion</a:t>
            </a:r>
          </a:p>
          <a:p>
            <a:r>
              <a:rPr lang="ca-ES" dirty="0"/>
              <a:t>Not lack of money</a:t>
            </a:r>
          </a:p>
          <a:p>
            <a:r>
              <a:rPr lang="ca-ES" dirty="0"/>
              <a:t>Uncompensated  effects</a:t>
            </a:r>
          </a:p>
          <a:p>
            <a:r>
              <a:rPr lang="ca-ES" dirty="0"/>
              <a:t>There is no economic argument to subsidize</a:t>
            </a:r>
            <a:endParaRPr lang="pt-PT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C58A4-DBB3-6509-5B20-B3D451A4D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B937F-792A-8670-A199-07572FF7C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0633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31B5B-EDC0-F849-FC8A-AC56F7AC7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Annexes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D3A09-04A9-AD56-C508-7E56EC643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E76D5-AFA3-72BB-3FA0-559966B7B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8C5D1-A9E8-EA98-0392-481DB1CBA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9861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A5D12-02D1-10EB-B451-92ED1BBDF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260351"/>
            <a:ext cx="9774299" cy="530224"/>
          </a:xfrm>
        </p:spPr>
        <p:txBody>
          <a:bodyPr/>
          <a:lstStyle/>
          <a:p>
            <a:r>
              <a:rPr lang="ca-ES" sz="31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Intro: It is not only climate change</a:t>
            </a:r>
            <a:endParaRPr lang="pt-PT" sz="31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FAA9F-C9AD-A258-9094-FBDEE718A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8E7FC-E8D3-5A5C-01A6-303C02583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Human Health Impacts of Climate Change (nih.gov)</a:t>
            </a:r>
            <a:endParaRPr lang="en-GB" dirty="0"/>
          </a:p>
        </p:txBody>
      </p:sp>
      <p:pic>
        <p:nvPicPr>
          <p:cNvPr id="2052" name="Picture 4" descr="Impacts of Climate Change on Human Health and Associated Research Needs">
            <a:extLst>
              <a:ext uri="{FF2B5EF4-FFF2-40B4-BE49-F238E27FC236}">
                <a16:creationId xmlns:a16="http://schemas.microsoft.com/office/drawing/2014/main" id="{95683F39-5BB3-EE35-350C-439A233C19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942975"/>
            <a:ext cx="11125200" cy="544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477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6839E-3AAB-E76A-C3A6-4100DB54E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82042"/>
            <a:ext cx="10458450" cy="381221"/>
          </a:xfrm>
        </p:spPr>
        <p:txBody>
          <a:bodyPr/>
          <a:lstStyle/>
          <a:p>
            <a:br>
              <a:rPr lang="pt-PT" sz="2600" dirty="0"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r>
              <a:rPr lang="pt-PT" sz="26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Ecosystemic and public health crisis beyond climate and CO2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078C6-E0B0-C59F-71CE-9783CB305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35EAF-4292-1829-CC32-1F0A9E04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 descr="Expert Opinion: Avoiding carbon tunnel vision | Global">
            <a:extLst>
              <a:ext uri="{FF2B5EF4-FFF2-40B4-BE49-F238E27FC236}">
                <a16:creationId xmlns:a16="http://schemas.microsoft.com/office/drawing/2014/main" id="{6EAB29EC-C253-0526-B963-4DCA92660DB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6" y="876300"/>
            <a:ext cx="5832798" cy="595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at is the &quot;Planetary Boundaries&quot; concept: Indicating the limits of the  global environment: Social Innovation : Hitachi">
            <a:extLst>
              <a:ext uri="{FF2B5EF4-FFF2-40B4-BE49-F238E27FC236}">
                <a16:creationId xmlns:a16="http://schemas.microsoft.com/office/drawing/2014/main" id="{3F6A4357-871F-5848-775C-271A3CCCE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128" y="990600"/>
            <a:ext cx="5935380" cy="463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954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79B0C-D4E0-BE49-E4CD-E641398AC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260351"/>
            <a:ext cx="9802874" cy="302598"/>
          </a:xfrm>
        </p:spPr>
        <p:txBody>
          <a:bodyPr/>
          <a:lstStyle/>
          <a:p>
            <a:r>
              <a:rPr lang="pt-PT" sz="25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The concept of exposome in public health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0B75F-E93D-2BBE-05B7-412A39E43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AE82B-AF5A-5FDF-3C10-460C16CE1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3425" y="6364529"/>
            <a:ext cx="7123113" cy="180001"/>
          </a:xfrm>
        </p:spPr>
        <p:txBody>
          <a:bodyPr/>
          <a:lstStyle/>
          <a:p>
            <a:r>
              <a:rPr lang="en-GB" dirty="0"/>
              <a:t>Vermeulen et al. (2020): The exposome and health. Science. Volume 367</a:t>
            </a:r>
          </a:p>
        </p:txBody>
      </p:sp>
      <p:pic>
        <p:nvPicPr>
          <p:cNvPr id="6" name="Picture 4" descr="Eric Topol on Twitter: &amp;quot;Our environmental exposures (#exposome) and their  influence on our health @sciencemagazine by @vrmlnroel @GaryWMiller3  @barabasi @ESchymanski an outstanding review illustrating the preponderance  of unknowns and need for EWAS">
            <a:extLst>
              <a:ext uri="{FF2B5EF4-FFF2-40B4-BE49-F238E27FC236}">
                <a16:creationId xmlns:a16="http://schemas.microsoft.com/office/drawing/2014/main" id="{360F1CCF-E270-158B-1E1B-5FB4A0A8D3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2" y="527062"/>
            <a:ext cx="7123112" cy="585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486D3A-2325-A13D-16A4-9E607D7256F5}"/>
              </a:ext>
            </a:extLst>
          </p:cNvPr>
          <p:cNvSpPr/>
          <p:nvPr/>
        </p:nvSpPr>
        <p:spPr>
          <a:xfrm>
            <a:off x="8239125" y="1066801"/>
            <a:ext cx="1866900" cy="1047750"/>
          </a:xfrm>
          <a:prstGeom prst="rect">
            <a:avLst/>
          </a:prstGeom>
          <a:solidFill>
            <a:srgbClr val="5EAABC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noProof="0" dirty="0">
                <a:solidFill>
                  <a:schemeClr val="bg1"/>
                </a:solidFill>
              </a:rPr>
              <a:t>Health</a:t>
            </a:r>
            <a:r>
              <a:rPr lang="pt-PT" sz="1600" noProof="0" dirty="0">
                <a:solidFill>
                  <a:schemeClr val="tx1"/>
                </a:solidFill>
              </a:rPr>
              <a:t> </a:t>
            </a:r>
            <a:r>
              <a:rPr lang="pt-PT" sz="1600" noProof="0" dirty="0">
                <a:solidFill>
                  <a:schemeClr val="bg1"/>
                </a:solidFill>
              </a:rPr>
              <a:t>outcomes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AF0E56-1E01-D23C-087C-3529C4818A83}"/>
              </a:ext>
            </a:extLst>
          </p:cNvPr>
          <p:cNvSpPr/>
          <p:nvPr/>
        </p:nvSpPr>
        <p:spPr>
          <a:xfrm>
            <a:off x="8239125" y="2747963"/>
            <a:ext cx="1866900" cy="1047750"/>
          </a:xfrm>
          <a:prstGeom prst="rect">
            <a:avLst/>
          </a:prstGeom>
          <a:solidFill>
            <a:srgbClr val="4C7E96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noProof="0" dirty="0"/>
              <a:t>Health provision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4EB0D8-8DC9-E606-3B48-4B4DD488F1C7}"/>
              </a:ext>
            </a:extLst>
          </p:cNvPr>
          <p:cNvSpPr/>
          <p:nvPr/>
        </p:nvSpPr>
        <p:spPr>
          <a:xfrm>
            <a:off x="8239125" y="4429126"/>
            <a:ext cx="1866900" cy="104775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noProof="0" dirty="0"/>
              <a:t>Health costs and financing</a:t>
            </a:r>
          </a:p>
        </p:txBody>
      </p:sp>
    </p:spTree>
    <p:extLst>
      <p:ext uri="{BB962C8B-B14F-4D97-AF65-F5344CB8AC3E}">
        <p14:creationId xmlns:p14="http://schemas.microsoft.com/office/powerpoint/2010/main" val="3977422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BC280-FD08-B93D-F75A-D07BF3B78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260351"/>
            <a:ext cx="9171422" cy="920750"/>
          </a:xfrm>
        </p:spPr>
        <p:txBody>
          <a:bodyPr/>
          <a:lstStyle/>
          <a:p>
            <a:r>
              <a:rPr lang="ca-ES" sz="22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A broader vision: How the ecosystemic crisis affects health now</a:t>
            </a:r>
            <a:br>
              <a:rPr lang="ca-ES" sz="2200" dirty="0">
                <a:latin typeface="Roboto Slab" pitchFamily="2" charset="0"/>
                <a:ea typeface="Roboto Slab" pitchFamily="2" charset="0"/>
                <a:cs typeface="Roboto Slab" pitchFamily="2" charset="0"/>
              </a:rPr>
            </a:br>
            <a:r>
              <a:rPr lang="ca-ES" sz="22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Environmental determinants of health</a:t>
            </a:r>
            <a:endParaRPr lang="pt-PT" sz="22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05841-7B49-9260-0AD5-E8D362058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174" y="2143058"/>
            <a:ext cx="9529200" cy="4029141"/>
          </a:xfrm>
        </p:spPr>
        <p:txBody>
          <a:bodyPr/>
          <a:lstStyle/>
          <a:p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Air pollution</a:t>
            </a: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: Related to +9 million annual deaths (WHO), cancer (esp. Leukaemia), neurodevelopmental alterations, autism, adverse birth outcomes, etc.</a:t>
            </a:r>
          </a:p>
          <a:p>
            <a:pPr marL="0" indent="0">
              <a:buNone/>
            </a:pPr>
            <a:endParaRPr lang="ca-ES" sz="18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Noise pollution</a:t>
            </a: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: stress, immunodepression, CVD. 4% of hospitalizations in Madrid  (Ruiz-Páez et al, 2023).</a:t>
            </a:r>
          </a:p>
          <a:p>
            <a:pPr marL="0" indent="0">
              <a:buNone/>
            </a:pP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    UNEP dedicates 2022 Report to noise pollution: 4/5 areas of intervention are greening.</a:t>
            </a:r>
          </a:p>
          <a:p>
            <a:pPr marL="0" indent="0">
              <a:buNone/>
            </a:pPr>
            <a:endParaRPr lang="ca-ES" sz="18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Urban design as a determinant of health: </a:t>
            </a: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Air and noise pollution, lack of spaces for physical activity, socialization, also in childhood. Active and non-polluting mobility, clean air, sociability spaces, physical activity, sedentarism, obesity</a:t>
            </a:r>
          </a:p>
          <a:p>
            <a:pPr marL="0" indent="0">
              <a:buNone/>
            </a:pPr>
            <a:endParaRPr lang="ca-ES" sz="18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r>
              <a:rPr lang="ca-ES" sz="18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Lack of green areas as a cause of amenable morbility and mortality</a:t>
            </a:r>
            <a:r>
              <a:rPr lang="ca-ES" sz="1800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: 43.000 preventable deaths in Europe (Barboza, 2021), 13% less consumption of anti-depressants in Barcelona (Triguero-Mas, 2023)</a:t>
            </a:r>
          </a:p>
          <a:p>
            <a:endParaRPr lang="ca-ES" sz="18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CF69D-620E-5DF5-867B-54C3ABA9D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0BD5CE-B2EC-9E92-2DA9-308287CBB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8196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1A7FE-834B-45B1-A6EE-0F5C30A63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84748"/>
            <a:ext cx="11039475" cy="8683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Green space is good for mental health</a:t>
            </a:r>
            <a:b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NASA / American Academy of Sciences, 2019 – Medição de </a:t>
            </a:r>
            <a:r>
              <a:rPr lang="pt-PT" sz="17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Normalized Difference Vegetation Index (NDVI)</a:t>
            </a:r>
            <a:b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The risk of developing a psychiatric disorder reaches zero as green areas increase in Denmark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Green Space is Good for Mental Health">
            <a:extLst>
              <a:ext uri="{FF2B5EF4-FFF2-40B4-BE49-F238E27FC236}">
                <a16:creationId xmlns:a16="http://schemas.microsoft.com/office/drawing/2014/main" id="{D54A7B0E-672A-49E1-924F-A730CDF0F06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15" y="1233487"/>
            <a:ext cx="9886949" cy="5539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9CD71A0-DB63-4398-8066-793E9E380C1B}"/>
              </a:ext>
            </a:extLst>
          </p:cNvPr>
          <p:cNvCxnSpPr>
            <a:cxnSpLocks/>
          </p:cNvCxnSpPr>
          <p:nvPr/>
        </p:nvCxnSpPr>
        <p:spPr>
          <a:xfrm>
            <a:off x="10791825" y="3314700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A80CC9A-AB42-4805-AE9D-8B8D47140638}"/>
              </a:ext>
            </a:extLst>
          </p:cNvPr>
          <p:cNvCxnSpPr>
            <a:cxnSpLocks/>
          </p:cNvCxnSpPr>
          <p:nvPr/>
        </p:nvCxnSpPr>
        <p:spPr>
          <a:xfrm flipH="1">
            <a:off x="10201274" y="2101849"/>
            <a:ext cx="1008140" cy="3841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7391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8EA6B5-FDF4-C121-2BFD-A70FCFA0E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1B890-170D-F071-2B14-1DC4CD5CB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4B946B88-6FA3-3670-9A0A-C61E325A04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" y="132080"/>
            <a:ext cx="11856720" cy="661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7470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29C75-488A-632F-A74A-12E85F269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7" name="Content Placeholder 6" descr="Timeline&#10;&#10;Description automatically generated">
            <a:extLst>
              <a:ext uri="{FF2B5EF4-FFF2-40B4-BE49-F238E27FC236}">
                <a16:creationId xmlns:a16="http://schemas.microsoft.com/office/drawing/2014/main" id="{DF489620-2D7F-2D01-CB35-8F06A6786A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1" y="123825"/>
            <a:ext cx="11763374" cy="661035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AD23C-902E-A28E-A24A-93CB39950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81F-64A3-4452-92F5-1D8E4FC0572C}" type="datetime4">
              <a:rPr lang="en-GB" smtClean="0"/>
              <a:t>19 September 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4BFF1-8C6E-8FB2-FC79-46EAF4DF2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999467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P4H">
      <a:dk1>
        <a:srgbClr val="000000"/>
      </a:dk1>
      <a:lt1>
        <a:sysClr val="window" lastClr="FFFFFF"/>
      </a:lt1>
      <a:dk2>
        <a:srgbClr val="2D424C"/>
      </a:dk2>
      <a:lt2>
        <a:srgbClr val="E8E7E2"/>
      </a:lt2>
      <a:accent1>
        <a:srgbClr val="EA3A32"/>
      </a:accent1>
      <a:accent2>
        <a:srgbClr val="4C7E96"/>
      </a:accent2>
      <a:accent3>
        <a:srgbClr val="8C2222"/>
      </a:accent3>
      <a:accent4>
        <a:srgbClr val="2D424C"/>
      </a:accent4>
      <a:accent5>
        <a:srgbClr val="5EAABC"/>
      </a:accent5>
      <a:accent6>
        <a:srgbClr val="000000"/>
      </a:accent6>
      <a:hlink>
        <a:srgbClr val="0563C1"/>
      </a:hlink>
      <a:folHlink>
        <a:srgbClr val="954F72"/>
      </a:folHlink>
    </a:clrScheme>
    <a:fontScheme name="P4H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2"/>
          </a:solidFill>
        </a:ln>
      </a:spPr>
      <a:bodyPr rtlCol="0" anchor="ctr"/>
      <a:lstStyle>
        <a:defPPr algn="ctr">
          <a:defRPr sz="16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skabelon.potx" id="{4CFA67E2-C373-4A32-850E-77E53FF6ED6D}" vid="{B7E3D859-B7A2-43D4-B0E4-92BB3E409F93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skabelon</Template>
  <TotalTime>0</TotalTime>
  <Words>1345</Words>
  <Application>Microsoft Macintosh PowerPoint</Application>
  <PresentationFormat>Grand écran</PresentationFormat>
  <Paragraphs>136</Paragraphs>
  <Slides>17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Arial</vt:lpstr>
      <vt:lpstr>Roboto Slab</vt:lpstr>
      <vt:lpstr>Trebuchet MS</vt:lpstr>
      <vt:lpstr>Verdana</vt:lpstr>
      <vt:lpstr>Blank</vt:lpstr>
      <vt:lpstr>Présentation PowerPoint</vt:lpstr>
      <vt:lpstr>Effects of climate change on health financing Brief estimation of main effects</vt:lpstr>
      <vt:lpstr>Effects of climate change on health financing Brief estimation of main effects</vt:lpstr>
      <vt:lpstr>A distributional approach - Carbon emissions + overconsumption, waste, and air, noise, water and chemical pollution  High-income earners are the most pollutant citizens. Can taxes alone revert this situation?</vt:lpstr>
      <vt:lpstr>The experience in Mozambique  1. Strategies and long term perspective</vt:lpstr>
      <vt:lpstr>The experience in Mozambique  2. Responding to climate-related crisis</vt:lpstr>
      <vt:lpstr>  ...and a glimpse on political economy  Industrialization is at the center of development policies, this sides environmental concerns, including its health effects</vt:lpstr>
      <vt:lpstr>  ...and a glimpse on political economy (cont.)  Rapidly widening inequalities are not the best context to transit towards more sustainable production and consumption patterns</vt:lpstr>
      <vt:lpstr>What can we do as health financing specialists?</vt:lpstr>
      <vt:lpstr>Annexes</vt:lpstr>
      <vt:lpstr>Intro: It is not only climate change</vt:lpstr>
      <vt:lpstr> Ecosystemic and public health crisis beyond climate and CO2</vt:lpstr>
      <vt:lpstr>The concept of exposome in public health</vt:lpstr>
      <vt:lpstr>A broader vision: How the ecosystemic crisis affects health now Environmental determinants of health</vt:lpstr>
      <vt:lpstr>Green space is good for mental health NASA / American Academy of Sciences, 2019 – Medição de Normalized Difference Vegetation Index (NDVI) The risk of developing a psychiatric disorder reaches zero as green areas increase in Denmark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2019-09-11T16:12:06Z</dcterms:created>
  <dcterms:modified xsi:type="dcterms:W3CDTF">2024-09-19T17:45:41Z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</Properties>
</file>