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7"/>
  </p:notesMasterIdLst>
  <p:sldIdLst>
    <p:sldId id="264" r:id="rId5"/>
    <p:sldId id="2147469151" r:id="rId6"/>
    <p:sldId id="2147469167" r:id="rId7"/>
    <p:sldId id="2147469168" r:id="rId8"/>
    <p:sldId id="2147469169" r:id="rId9"/>
    <p:sldId id="2147469170" r:id="rId10"/>
    <p:sldId id="2147469171" r:id="rId11"/>
    <p:sldId id="2147469173" r:id="rId12"/>
    <p:sldId id="2147469174" r:id="rId13"/>
    <p:sldId id="2147469175" r:id="rId14"/>
    <p:sldId id="2147469176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DROSOVOLOLONA, Vatsiharizandry" initials="MV" lastIdx="1" clrIdx="0">
    <p:extLst>
      <p:ext uri="{19B8F6BF-5375-455C-9EA6-DF929625EA0E}">
        <p15:presenceInfo xmlns:p15="http://schemas.microsoft.com/office/powerpoint/2012/main" userId="S::vmandrosovololona@who.int::32d26386-3da4-494e-a173-6370b78d58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C"/>
    <a:srgbClr val="009ADE"/>
    <a:srgbClr val="DDEFF9"/>
    <a:srgbClr val="C9DDF3"/>
    <a:srgbClr val="79B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96" autoAdjust="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healthorg-my.sharepoint.com/personal/yem_who_int/Documents/Documents/Abstract%20HEA%20Conference%202024/Book1(AutoRecover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healthorg-my.sharepoint.com/personal/yem_who_int/Documents/Documents/Abstract%20HEA%20Conference%202024/Book1(AutoRecovere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healthorg-my.sharepoint.com/personal/yem_who_int/Documents/Documents/Abstract%20HEA%20Conference%202024/Book1(AutoRecovered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'[Book1(AutoRecovered).xlsx]Sheet3'!$F$10</c:f>
              <c:strCache>
                <c:ptCount val="1"/>
                <c:pt idx="0">
                  <c:v>Madagascar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'[Book1(AutoRecovered).xlsx]Sheet3'!$F$11:$F$15</c:f>
              <c:numCache>
                <c:formatCode>General</c:formatCode>
                <c:ptCount val="5"/>
                <c:pt idx="0">
                  <c:v>35</c:v>
                </c:pt>
                <c:pt idx="1">
                  <c:v>22</c:v>
                </c:pt>
                <c:pt idx="2">
                  <c:v>19</c:v>
                </c:pt>
                <c:pt idx="3">
                  <c:v>21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2D-4755-8BEF-4676D9546258}"/>
            </c:ext>
          </c:extLst>
        </c:ser>
        <c:ser>
          <c:idx val="1"/>
          <c:order val="1"/>
          <c:tx>
            <c:strRef>
              <c:f>'[Book1(AutoRecovered).xlsx]Sheet3'!$G$10</c:f>
              <c:strCache>
                <c:ptCount val="1"/>
                <c:pt idx="0">
                  <c:v>Rwanda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'[Book1(AutoRecovered).xlsx]Sheet3'!$G$11:$G$15</c:f>
              <c:numCache>
                <c:formatCode>General</c:formatCode>
                <c:ptCount val="5"/>
                <c:pt idx="0">
                  <c:v>35</c:v>
                </c:pt>
                <c:pt idx="1">
                  <c:v>40</c:v>
                </c:pt>
                <c:pt idx="2">
                  <c:v>40</c:v>
                </c:pt>
                <c:pt idx="3">
                  <c:v>41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2D-4755-8BEF-4676D9546258}"/>
            </c:ext>
          </c:extLst>
        </c:ser>
        <c:ser>
          <c:idx val="2"/>
          <c:order val="2"/>
          <c:tx>
            <c:strRef>
              <c:f>'[Book1(AutoRecovered).xlsx]Sheet3'!$H$10</c:f>
              <c:strCache>
                <c:ptCount val="1"/>
                <c:pt idx="0">
                  <c:v>Ghana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'[Book1(AutoRecovered).xlsx]Sheet3'!$H$11:$H$15</c:f>
              <c:numCache>
                <c:formatCode>General</c:formatCode>
                <c:ptCount val="5"/>
                <c:pt idx="0">
                  <c:v>56</c:v>
                </c:pt>
                <c:pt idx="1">
                  <c:v>61</c:v>
                </c:pt>
                <c:pt idx="2">
                  <c:v>57</c:v>
                </c:pt>
                <c:pt idx="3">
                  <c:v>54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2D-4755-8BEF-4676D95462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2500528"/>
        <c:axId val="1738998208"/>
      </c:barChart>
      <c:catAx>
        <c:axId val="17425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998208"/>
        <c:crosses val="autoZero"/>
        <c:auto val="1"/>
        <c:lblAlgn val="ctr"/>
        <c:lblOffset val="100"/>
        <c:noMultiLvlLbl val="0"/>
      </c:catAx>
      <c:valAx>
        <c:axId val="173899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5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'[Book1(AutoRecovered).xlsx]Sheet3'!$F$10</c:f>
              <c:strCache>
                <c:ptCount val="1"/>
                <c:pt idx="0">
                  <c:v>Madagascar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'[Book1(AutoRecovered).xlsx]Sheet3'!$F$11:$F$15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0-458F-9505-3E008CD6FB82}"/>
            </c:ext>
          </c:extLst>
        </c:ser>
        <c:ser>
          <c:idx val="1"/>
          <c:order val="1"/>
          <c:tx>
            <c:strRef>
              <c:f>'[Book1(AutoRecovered).xlsx]Sheet3'!$G$10</c:f>
              <c:strCache>
                <c:ptCount val="1"/>
                <c:pt idx="0">
                  <c:v>Rwanda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'[Book1(AutoRecovered).xlsx]Sheet3'!$G$11:$G$15</c:f>
              <c:numCache>
                <c:formatCode>General</c:formatCode>
                <c:ptCount val="5"/>
                <c:pt idx="0">
                  <c:v>18</c:v>
                </c:pt>
                <c:pt idx="1">
                  <c:v>20</c:v>
                </c:pt>
                <c:pt idx="2">
                  <c:v>24</c:v>
                </c:pt>
                <c:pt idx="3">
                  <c:v>25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A0-458F-9505-3E008CD6FB82}"/>
            </c:ext>
          </c:extLst>
        </c:ser>
        <c:ser>
          <c:idx val="2"/>
          <c:order val="2"/>
          <c:tx>
            <c:strRef>
              <c:f>'[Book1(AutoRecovered).xlsx]Sheet3'!$H$10</c:f>
              <c:strCache>
                <c:ptCount val="1"/>
                <c:pt idx="0">
                  <c:v>Ghana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'[Book1(AutoRecovered).xlsx]Sheet3'!$H$11:$H$15</c:f>
              <c:numCache>
                <c:formatCode>General</c:formatCode>
                <c:ptCount val="5"/>
                <c:pt idx="0">
                  <c:v>30</c:v>
                </c:pt>
                <c:pt idx="1">
                  <c:v>43</c:v>
                </c:pt>
                <c:pt idx="2">
                  <c:v>56</c:v>
                </c:pt>
                <c:pt idx="3">
                  <c:v>51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A0-458F-9505-3E008CD6FB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2500528"/>
        <c:axId val="1738998208"/>
      </c:barChart>
      <c:catAx>
        <c:axId val="17425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998208"/>
        <c:crosses val="autoZero"/>
        <c:auto val="1"/>
        <c:lblAlgn val="ctr"/>
        <c:lblOffset val="100"/>
        <c:noMultiLvlLbl val="0"/>
      </c:catAx>
      <c:valAx>
        <c:axId val="173899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5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'[Book1(AutoRecovered).xlsx]Sheet3'!$F$10</c:f>
              <c:strCache>
                <c:ptCount val="1"/>
                <c:pt idx="0">
                  <c:v>Madagascar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'[Book1(AutoRecovered).xlsx]Sheet3'!$F$11:$F$15</c:f>
              <c:numCache>
                <c:formatCode>General</c:formatCode>
                <c:ptCount val="5"/>
                <c:pt idx="0">
                  <c:v>29</c:v>
                </c:pt>
                <c:pt idx="1">
                  <c:v>34</c:v>
                </c:pt>
                <c:pt idx="2">
                  <c:v>31</c:v>
                </c:pt>
                <c:pt idx="3">
                  <c:v>33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0-4895-9CD4-5DA4C1C6C40B}"/>
            </c:ext>
          </c:extLst>
        </c:ser>
        <c:ser>
          <c:idx val="1"/>
          <c:order val="1"/>
          <c:tx>
            <c:strRef>
              <c:f>'[Book1(AutoRecovered).xlsx]Sheet3'!$G$10</c:f>
              <c:strCache>
                <c:ptCount val="1"/>
                <c:pt idx="0">
                  <c:v>Rwanda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'[Book1(AutoRecovered).xlsx]Sheet3'!$G$11:$G$15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D0-4895-9CD4-5DA4C1C6C40B}"/>
            </c:ext>
          </c:extLst>
        </c:ser>
        <c:ser>
          <c:idx val="2"/>
          <c:order val="2"/>
          <c:tx>
            <c:strRef>
              <c:f>'[Book1(AutoRecovered).xlsx]Sheet3'!$H$10</c:f>
              <c:strCache>
                <c:ptCount val="1"/>
                <c:pt idx="0">
                  <c:v>Ghana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'[Book1(AutoRecovered).xlsx]Sheet3'!$E$11:$E$15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'[Book1(AutoRecovered).xlsx]Sheet3'!$H$11:$H$15</c:f>
              <c:numCache>
                <c:formatCode>General</c:formatCode>
                <c:ptCount val="5"/>
                <c:pt idx="0">
                  <c:v>33</c:v>
                </c:pt>
                <c:pt idx="1">
                  <c:v>29</c:v>
                </c:pt>
                <c:pt idx="2">
                  <c:v>24</c:v>
                </c:pt>
                <c:pt idx="3">
                  <c:v>26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D0-4895-9CD4-5DA4C1C6C4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2500528"/>
        <c:axId val="1738998208"/>
      </c:barChart>
      <c:catAx>
        <c:axId val="17425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998208"/>
        <c:crosses val="autoZero"/>
        <c:auto val="1"/>
        <c:lblAlgn val="ctr"/>
        <c:lblOffset val="100"/>
        <c:noMultiLvlLbl val="0"/>
      </c:catAx>
      <c:valAx>
        <c:axId val="173899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5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25686-C135-714D-ADAE-A031C4BC0204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5B747-18E9-E746-A276-B387773C2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7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46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4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84F49-577D-5E17-2E33-04CBA4A8E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6828D3-7D76-6923-C777-A48D59EE1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03C468-3AB7-63D6-C886-7697603B0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F42EF-9281-2AEA-E0CF-D4D3E12A0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71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1538-C4CA-94D8-CC8D-A979F4BD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9CC90-449A-4F0B-3C0C-A6D778CDF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CE7379-DABD-33B4-2D3F-2EBA05D8D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EB1DD-2945-7DA8-0C47-4901404713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1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82550-34BC-37C4-AFD7-16B2E911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A591E-0458-4BC2-9E2F-DDE140FD9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95A3D-97E2-CD60-B4C1-20B618765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AE6FE-3F2A-4ED2-F23D-FF6407BC9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20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7BCDF-2F8E-2C62-6894-3520F9359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7FA81-9984-755D-A33C-7670A0AEE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D89D8-B653-1E1B-60B9-34F32E256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46A49-C464-E553-B1A6-135D1BD8C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44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9E3E8-40B2-51DF-8036-3790B570D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00D19-E1FD-C660-F5A3-A51A096A3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59E9D-6B4E-9CBE-0505-2BDE1233B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15F7D-47FA-7403-55AB-BCBBA6769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2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550A7-392C-03EC-52ED-4B80902A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42393-594A-302F-EA7D-33BF8C598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3F2EC-0FBE-CFBC-526E-0EB97926D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937BF-036D-0636-8E43-B1F996CC4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57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52B04-5865-F917-DE0D-1E57EBC47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C7282-0676-FB4F-9F08-4610EDA6C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5070D1-5B73-BF44-91F3-6DC55F893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441F0-588B-B330-D447-940608793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94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CE16B-DB79-6702-DDB1-D66914C9F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FBB39-F640-A10D-BE11-65DA3F928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F3FC9-7D61-AE05-1D69-5EB797E4D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1E65B-3953-AB6E-DE64-F08B4D9EA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28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43458-B9C0-7D06-38B2-27EFFA62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B556D-C95E-FC59-D3CF-373406C01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F87451-E10B-7EE3-519F-79CC5C4C6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FDDE0-177F-B6A8-729D-E194ED981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B747-18E9-E746-A276-B387773C2A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1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7521D86-1CBC-E786-9CF0-AD0BFB6E5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4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with pattern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D99E1C-D74E-374D-8800-FB673CA41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0" y="63736"/>
            <a:ext cx="12192000" cy="6730528"/>
          </a:xfrm>
          <a:prstGeom prst="rect">
            <a:avLst/>
          </a:prstGeom>
          <a:solidFill>
            <a:srgbClr val="00208A">
              <a:alpha val="0"/>
            </a:srgbClr>
          </a:solidFill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E2FCC71-EFA4-65B5-6D4A-2E228EB28E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avy + blue log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9A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7D5CC7E-1177-7D8E-4E85-71B529ED76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5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light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07BE4-5AF9-FF47-B682-ABA70C1652CA}"/>
              </a:ext>
            </a:extLst>
          </p:cNvPr>
          <p:cNvSpPr/>
          <p:nvPr userDrawn="1"/>
        </p:nvSpPr>
        <p:spPr>
          <a:xfrm>
            <a:off x="0" y="0"/>
            <a:ext cx="12192000" cy="5347504"/>
          </a:xfrm>
          <a:prstGeom prst="rect">
            <a:avLst/>
          </a:prstGeom>
          <a:solidFill>
            <a:srgbClr val="DDE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85419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5638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205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FC15CF7-866C-5B4C-0462-9558DBB1C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2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navy+blu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FD991E0-2042-3440-9935-50CEA8FF6A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2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navy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B9DDD02-FB31-1690-3039-6D6EC3C7A6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4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_navy with bullets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799"/>
            <a:ext cx="5638800" cy="307586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084" y="685800"/>
            <a:ext cx="3817716" cy="54609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586040-0D3B-0A43-AF9D-DF0628A08055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589A4C5-6395-263F-ECED-A043CACA59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6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ligh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CEDBB83-A577-ED61-446B-AB3C8BB779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9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light blue+imag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42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58AE12E-C068-CD44-A709-794E11A2B7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499" y="-51762"/>
            <a:ext cx="11102500" cy="6909762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B3E05D21-2D27-DD2D-771C-81AD442AD6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005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905258C-799D-23FA-C374-CE55756044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88A8B6D7-39ED-11D1-CE64-071CB45A72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16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84C419EC-14B2-66DA-AD26-C1782F4374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3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8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9945EBF-9501-BA20-92BD-F4F21ADEF9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05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EB512713-D0F0-B70F-CC35-AFCFD8C662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848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38454ED-35E0-3E5C-47A6-2F378C8298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2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D15AB5-9F8B-CF48-0A1A-FEDEE943A1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7F85B44-25C9-1006-1E69-80F38AA3A6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72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939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5A0017A-0515-5D39-11F0-F8B364D065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25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94817B2-9103-EE51-A90C-801060A08E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54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345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5638800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5A28A7D-B2E8-FD89-A99D-042F5DAAFE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2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4238786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68564CE-35AA-19DE-3BAA-A801A4DA39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61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_phot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3ED49-EBD8-B24A-AA9F-F664089003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1"/>
            <a:ext cx="4238786" cy="2743200"/>
          </a:xfrm>
        </p:spPr>
        <p:txBody>
          <a:bodyPr anchor="t" anchorCtr="0">
            <a:normAutofit/>
          </a:bodyPr>
          <a:lstStyle>
            <a:lvl1pPr>
              <a:defRPr sz="60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E9698764-3060-D587-2B96-82DD5F4E72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58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846372"/>
            <a:ext cx="9700351" cy="2743200"/>
          </a:xfrm>
        </p:spPr>
        <p:txBody>
          <a:bodyPr anchor="t" anchorCtr="0">
            <a:normAutofit/>
          </a:bodyPr>
          <a:lstStyle>
            <a:lvl1pPr marL="228600" indent="-228600">
              <a:defRPr sz="40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734772"/>
            <a:ext cx="9700351" cy="760413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84242F50-ACC7-2C4D-9D16-286966C1B6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09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_navy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EC86-78C9-4D4A-AF51-6E9B47179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39590"/>
            <a:ext cx="9700351" cy="219810"/>
          </a:xfrm>
        </p:spPr>
        <p:txBody>
          <a:bodyPr anchor="t" anchorCtr="0">
            <a:normAutofit/>
          </a:bodyPr>
          <a:lstStyle>
            <a:lvl1pPr marL="0" indent="0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74800"/>
            <a:ext cx="9700351" cy="3920385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None/>
              <a:defRPr sz="4000" b="0" i="0">
                <a:solidFill>
                  <a:srgbClr val="009AD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707983D-C0D0-923A-BEB5-A811F178DE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66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51D9-B58C-E14B-8E26-15AD7279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5BC04-F0CE-8849-A980-148AB3F0D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44C24D-3004-F049-AA07-7BC498D28F53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0877-C6F5-D948-A95F-D08C52CB35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4229051"/>
            <a:ext cx="7020558" cy="760413"/>
          </a:xfrm>
        </p:spPr>
        <p:txBody>
          <a:bodyPr/>
          <a:lstStyle>
            <a:lvl1pPr marL="0" indent="0">
              <a:buNone/>
              <a:defRPr b="1" i="0">
                <a:solidFill>
                  <a:srgbClr val="00205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9DD4EE67-57B6-3E41-9A9B-D3C3BD8E5C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0800" y="1551943"/>
            <a:ext cx="3973999" cy="34772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DA67AD6-D8C7-B74A-B8D9-C0B4BE696ED5}"/>
              </a:ext>
            </a:extLst>
          </p:cNvPr>
          <p:cNvSpPr txBox="1">
            <a:spLocks/>
          </p:cNvSpPr>
          <p:nvPr userDrawn="1"/>
        </p:nvSpPr>
        <p:spPr>
          <a:xfrm>
            <a:off x="457201" y="1139590"/>
            <a:ext cx="7305040" cy="21981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00205C"/>
                </a:solidFill>
              </a:rPr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CB5F0B-02BD-614A-851C-63011963EC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1" y="1574801"/>
            <a:ext cx="7020559" cy="2654250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None/>
              <a:defRPr sz="4000" b="0" i="0">
                <a:solidFill>
                  <a:srgbClr val="00205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19B4138-C1FE-B5E9-6818-C6CAF03F7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07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11277600" cy="3884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693AADA-5CD6-4109-72C6-D100C0431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40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563877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E6E48B-14B1-A34F-BE35-F35F8B6054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8F898B1A-280F-FE45-8D41-1CB270410E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30F77ACD-9F22-9B44-AE97-B98CCD01BE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77200" y="1600200"/>
            <a:ext cx="3657600" cy="3200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24E5827-DC51-2E44-A3BF-A892FE8FADC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26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F5458C-BD2E-A546-9365-90B8F7ADAED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077199" y="4979393"/>
            <a:ext cx="3657600" cy="882921"/>
          </a:xfrm>
        </p:spPr>
        <p:txBody>
          <a:bodyPr>
            <a:normAutofit/>
          </a:bodyPr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F3FA133F-C946-3363-0400-663F55BBED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87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7467600" cy="3884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92FD39-3BDA-A44D-BDE3-A5569FD6A0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7200" y="1828801"/>
            <a:ext cx="3657600" cy="4343400"/>
          </a:xfrm>
          <a:solidFill>
            <a:srgbClr val="DDEFF9"/>
          </a:solidFill>
        </p:spPr>
        <p:txBody>
          <a:bodyPr lIns="182880" tIns="182880" rIns="182880" bIns="182880">
            <a:normAutofit/>
          </a:bodyPr>
          <a:lstStyle>
            <a:lvl1pPr marL="0" indent="0">
              <a:buNone/>
              <a:defRPr sz="2000">
                <a:solidFill>
                  <a:srgbClr val="00205C"/>
                </a:solidFill>
              </a:defRPr>
            </a:lvl1pPr>
            <a:lvl2pPr marL="457200" indent="0">
              <a:buNone/>
              <a:defRPr sz="2000">
                <a:solidFill>
                  <a:srgbClr val="00205C"/>
                </a:solidFill>
              </a:defRPr>
            </a:lvl2pPr>
            <a:lvl3pPr marL="914400" indent="0">
              <a:buNone/>
              <a:defRPr sz="2000">
                <a:solidFill>
                  <a:srgbClr val="00205C"/>
                </a:solidFill>
              </a:defRPr>
            </a:lvl3pPr>
            <a:lvl4pPr marL="1371600" indent="0">
              <a:buNone/>
              <a:defRPr sz="2000">
                <a:solidFill>
                  <a:srgbClr val="00205C"/>
                </a:solidFill>
              </a:defRPr>
            </a:lvl4pPr>
            <a:lvl5pPr marL="1828800" indent="0">
              <a:buNone/>
              <a:defRPr sz="2000">
                <a:solidFill>
                  <a:srgbClr val="002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6FB80B9-E2CD-3191-E131-910F9D650C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50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116F-33D4-214F-8363-39814075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AB01D-7345-234E-A3DA-20878B80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8493-D439-A54B-B38D-F16C729E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24C2A-6EDC-0343-99A8-1F88C30FEDB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CBC36423-57A1-F5A8-1358-A45F8477AF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981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116F-33D4-214F-8363-398140754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0AB01D-7345-234E-A3DA-20878B80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F8493-D439-A54B-B38D-F16C729E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24C2A-6EDC-0343-99A8-1F88C30FEDB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A51EBEE-A1DF-130B-6D53-F0D85BB5C7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30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ligh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64F-381C-7B4D-833B-E524C78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4572000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B538-2004-A148-91A7-DDAD8DCB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4572000" cy="3884295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B427A-B671-5046-997C-FBCC440F9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00172" y="6404128"/>
            <a:ext cx="5154592" cy="320675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5830-4E1F-5A49-AE5A-AC956905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F25AF-1AFC-F84B-8963-B94D2AEA127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A8111E7B-9516-4421-BE53-A34EFF3068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93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5486398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3" y="2517751"/>
            <a:ext cx="5486400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5486399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1828800"/>
            <a:ext cx="5494112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63AF8059-3EEA-C233-8438-B03C4CDC12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51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 long_l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1"/>
            <a:ext cx="5486398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3" y="2517751"/>
            <a:ext cx="5486400" cy="3192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5486399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1828800"/>
            <a:ext cx="5494112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1547F0F0-47D6-D106-0EF7-484E5427D1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450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07F70BE-CB24-3442-8592-A6FFA4981F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6903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49FC0E-0F2F-094B-8C94-48717D7C345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6903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1EB86-22C0-554C-8156-5D3F5DE4713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06985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67BFE9-FA82-8A47-87CA-56246F893F1E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9A6E89B-3BAE-F04B-B94A-01C3252647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069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hree columns_lt blue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07F70BE-CB24-3442-8592-A6FFA4981F1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26903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49FC0E-0F2F-094B-8C94-48717D7C345D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6903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2D1EB86-22C0-554C-8156-5D3F5DE4713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069856" y="2517750"/>
            <a:ext cx="3657598" cy="3194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67BFE9-FA82-8A47-87CA-56246F893F1E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69856" y="1828800"/>
            <a:ext cx="3657600" cy="55083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rgbClr val="00205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02B04D5-084C-3D11-0FA3-2A4BAAD6D2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99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 Two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31F6-1DFC-6D42-A5DB-377B0A13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5486399" cy="10048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AE99C-0336-6345-BC88-F8EEF8EE1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4071396"/>
            <a:ext cx="5486400" cy="16893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43BC3-F104-1B49-9F4F-1315C3526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5352" y="4050792"/>
            <a:ext cx="5486400" cy="17058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8FECC-C832-1C43-B845-8E730059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C3B43-C9D7-D149-A035-216CDF58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1A4368-A5DE-FB44-8CFA-D7BBE509E18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2998280"/>
            <a:ext cx="5486399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429D4F-74BB-004B-AEC1-783776700C3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48404" y="2998280"/>
            <a:ext cx="5494112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8DB0DA-065A-3D4A-881B-8C3F59254A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AD1E489-E0C0-B108-A262-45AFBD87B7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39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 Three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638C7-E24F-E84A-8A79-2D89619A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638800" cy="11345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E4183-96D7-744D-8DFD-4B5CF171B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4051583"/>
            <a:ext cx="3657600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1CDE4-68A4-444E-A1DB-6DB20F3DB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76222" y="4051583"/>
            <a:ext cx="3648578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AD4A73-8602-F84A-9C68-0647084B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68175-0DD6-164B-8823-0BB395D9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E81021D4-D0CA-9643-B255-9450B2B400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61767" y="4051583"/>
            <a:ext cx="3648578" cy="16605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78C0A84-F996-E447-B5A6-E7580AB0159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67200" y="3388291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3D59E60-2BBC-8D47-BE05-D1C3EE75C4F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57200" y="3408116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B6BFF59-A5AB-774C-ABAB-C052FE11D8A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077200" y="3408116"/>
            <a:ext cx="3657600" cy="527289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9AD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18083D2-B904-347B-3AAF-E2B6F125C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54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8E279F-2BBA-1D44-B270-AA9874F04DB2}"/>
              </a:ext>
            </a:extLst>
          </p:cNvPr>
          <p:cNvSpPr/>
          <p:nvPr userDrawn="1"/>
        </p:nvSpPr>
        <p:spPr>
          <a:xfrm>
            <a:off x="4259484" y="0"/>
            <a:ext cx="7932516" cy="6858000"/>
          </a:xfrm>
          <a:prstGeom prst="rect">
            <a:avLst/>
          </a:prstGeom>
          <a:solidFill>
            <a:srgbClr val="DDEF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85297-9C41-6C4E-8A84-CACB42015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35" y="685800"/>
            <a:ext cx="3335388" cy="839788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07C06-6CF8-2F41-BC67-54F13BB0A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0C6F6-8639-BE4B-BAD3-FFDBE2781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1"/>
            <a:ext cx="3335388" cy="395223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4588A5-7D85-6341-A58F-B4539B469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08247-7496-3348-B3C4-9BDDB676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E8B88C-5FF6-8C4C-B269-E15964BDCE0D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8623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4BDF5D7-E2A6-3A78-3716-FC71DB44F2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9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7DDD-7B22-4B4B-AF9B-229B49A9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3337560" cy="857150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010153-3787-EA4E-BC67-F986AEE88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67200" y="0"/>
            <a:ext cx="7924800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C8B99-BBF3-CC4A-B7FE-B15092480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337560" cy="3881120"/>
          </a:xfrm>
        </p:spPr>
        <p:txBody>
          <a:bodyPr>
            <a:normAutofit/>
          </a:bodyPr>
          <a:lstStyle>
            <a:lvl1pPr marL="285750" indent="-285750">
              <a:spcBef>
                <a:spcPts val="1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E8777-C4EC-044C-BE17-A6F640B9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1B503-85CA-F24C-915F-EDB0C031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472D18-BE55-9E45-89BD-2847F7014DC6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756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9533EA9-C7DA-644F-F163-890A86FA69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71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rgbClr val="DD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7DDD-7B22-4B4B-AF9B-229B49A9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3337560" cy="857150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rgbClr val="002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010153-3787-EA4E-BC67-F986AEE88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67200" y="0"/>
            <a:ext cx="7924800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C8B99-BBF3-CC4A-B7FE-B15092480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337560" cy="388112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E8777-C4EC-044C-BE17-A6F640B9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1B503-85CA-F24C-915F-EDB0C031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5C"/>
                </a:solidFill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D472D18-BE55-9E45-89BD-2847F7014DC6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3337560" cy="0"/>
          </a:xfrm>
          <a:prstGeom prst="line">
            <a:avLst/>
          </a:prstGeom>
          <a:ln w="19050">
            <a:solidFill>
              <a:srgbClr val="0020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851A62D5-151C-CF1E-75E4-462A544011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8700" y="5075702"/>
            <a:ext cx="4511572" cy="2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02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page_navy background"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483D-923E-144D-9141-59E56DC7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5638800" cy="1325499"/>
          </a:xfrm>
        </p:spPr>
        <p:txBody>
          <a:bodyPr anchor="t" anchorCtr="0">
            <a:normAutofit/>
          </a:bodyPr>
          <a:lstStyle>
            <a:lvl1pPr algn="l">
              <a:defRPr sz="4800">
                <a:solidFill>
                  <a:srgbClr val="009AD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2BC0-3B2B-2444-BFD2-05B470211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429000"/>
            <a:ext cx="56388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B99A3-E1BC-0B46-9A11-79A3F59F9B38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7200"/>
            <a:ext cx="11277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F5886D1-7F68-0A55-E705-A9104ABB8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029" y="5116760"/>
            <a:ext cx="4333076" cy="243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2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342D1-2D03-6345-A214-DB5C9B4F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11277600" cy="100488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F734F-57A1-F647-8BF4-103A6F49A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277600" cy="4346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4B8F-6FB1-E142-BB39-118BD2282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0172" y="6397384"/>
            <a:ext cx="5154592" cy="32409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1056B-352D-9345-9A93-0EC73276E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4764" y="6397384"/>
            <a:ext cx="380035" cy="3206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14BF2E0-EE3B-6A4E-9FB9-82DE86E1F0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7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97" r:id="rId4"/>
    <p:sldLayoutId id="2147483704" r:id="rId5"/>
    <p:sldLayoutId id="2147483667" r:id="rId6"/>
    <p:sldLayoutId id="2147483660" r:id="rId7"/>
    <p:sldLayoutId id="2147483662" r:id="rId8"/>
    <p:sldLayoutId id="2147483673" r:id="rId9"/>
    <p:sldLayoutId id="2147483669" r:id="rId10"/>
    <p:sldLayoutId id="2147483670" r:id="rId11"/>
    <p:sldLayoutId id="2147483671" r:id="rId12"/>
    <p:sldLayoutId id="2147483678" r:id="rId13"/>
    <p:sldLayoutId id="2147483681" r:id="rId14"/>
    <p:sldLayoutId id="2147483687" r:id="rId15"/>
    <p:sldLayoutId id="2147483688" r:id="rId16"/>
    <p:sldLayoutId id="2147483680" r:id="rId17"/>
    <p:sldLayoutId id="2147483679" r:id="rId18"/>
    <p:sldLayoutId id="2147483689" r:id="rId19"/>
    <p:sldLayoutId id="2147483694" r:id="rId20"/>
    <p:sldLayoutId id="2147483695" r:id="rId21"/>
    <p:sldLayoutId id="2147483677" r:id="rId22"/>
    <p:sldLayoutId id="2147483692" r:id="rId23"/>
    <p:sldLayoutId id="2147483693" r:id="rId24"/>
    <p:sldLayoutId id="2147483698" r:id="rId25"/>
    <p:sldLayoutId id="2147483690" r:id="rId26"/>
    <p:sldLayoutId id="2147483676" r:id="rId27"/>
    <p:sldLayoutId id="2147483701" r:id="rId28"/>
    <p:sldLayoutId id="2147483691" r:id="rId29"/>
    <p:sldLayoutId id="2147483666" r:id="rId30"/>
    <p:sldLayoutId id="2147483674" r:id="rId31"/>
    <p:sldLayoutId id="2147483683" r:id="rId32"/>
    <p:sldLayoutId id="2147483675" r:id="rId33"/>
    <p:sldLayoutId id="2147483684" r:id="rId34"/>
    <p:sldLayoutId id="2147483699" r:id="rId35"/>
    <p:sldLayoutId id="2147483700" r:id="rId36"/>
    <p:sldLayoutId id="2147483702" r:id="rId37"/>
    <p:sldLayoutId id="2147483703" r:id="rId38"/>
    <p:sldLayoutId id="2147483685" r:id="rId39"/>
    <p:sldLayoutId id="2147483686" r:id="rId4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288">
          <p15:clr>
            <a:srgbClr val="F26B43"/>
          </p15:clr>
        </p15:guide>
        <p15:guide id="5" pos="7392">
          <p15:clr>
            <a:srgbClr val="F26B43"/>
          </p15:clr>
        </p15:guide>
        <p15:guide id="6" orient="horz" pos="3888">
          <p15:clr>
            <a:srgbClr val="F26B43"/>
          </p15:clr>
        </p15:guide>
        <p15:guide id="7" orient="horz" pos="4032">
          <p15:clr>
            <a:srgbClr val="F26B43"/>
          </p15:clr>
        </p15:guide>
        <p15:guide id="8" orient="horz" pos="432">
          <p15:clr>
            <a:srgbClr val="F26B43"/>
          </p15:clr>
        </p15:guide>
        <p15:guide id="9" pos="2592">
          <p15:clr>
            <a:srgbClr val="F26B43"/>
          </p15:clr>
        </p15:guide>
        <p15:guide id="10" pos="2688">
          <p15:clr>
            <a:srgbClr val="F26B43"/>
          </p15:clr>
        </p15:guide>
        <p15:guide id="11" pos="4992">
          <p15:clr>
            <a:srgbClr val="F26B43"/>
          </p15:clr>
        </p15:guide>
        <p15:guide id="12" pos="5088">
          <p15:clr>
            <a:srgbClr val="F26B43"/>
          </p15:clr>
        </p15:guide>
        <p15:guide id="13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78169C-9F92-44BF-B83D-39110713F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367" y="2267505"/>
            <a:ext cx="11308814" cy="28982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fr-BE" sz="2800" b="1" kern="1400" spc="2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BE" sz="2800" b="1" kern="1400" spc="2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kern="1400" spc="2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HEALTH FINANCING ON HEALTH OUTCOMES </a:t>
            </a:r>
            <a:br>
              <a:rPr lang="en-US" sz="2800" b="1" kern="1400" spc="2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kern="1400" spc="25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MADAGASCAR</a:t>
            </a:r>
            <a:br>
              <a:rPr lang="fr-BE" sz="2800" b="1" kern="1400" spc="25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BE" sz="2800" b="1" kern="1400" spc="25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BE" sz="2800" b="1" kern="1400" spc="25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  <a:t>PACE VIRGILE, DR YE MAURICE, DIANA RATSIAMBAKAINA, CHRYSTELLE TEMAH TSAFACK, </a:t>
            </a:r>
            <a:b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  <a:t>DR VATSIHARIZANDRY MANDROSOVOLOLONA, PROF. </a:t>
            </a:r>
            <a:r>
              <a:rPr lang="fr-BE" sz="1400" kern="1400" spc="25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MUSANGO L. </a:t>
            </a:r>
            <a:b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1400" kern="1400" spc="25" dirty="0">
                <a:latin typeface="Arial" panose="020B0604020202020204" pitchFamily="34" charset="0"/>
                <a:cs typeface="Arial" panose="020B0604020202020204" pitchFamily="34" charset="0"/>
              </a:rPr>
              <a:t>Mars 2025</a:t>
            </a:r>
            <a:endParaRPr lang="fr-FR" sz="1400" kern="1400" spc="25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E5CD84-617D-48A8-8D6D-F3DB3D176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8916" y="5387666"/>
            <a:ext cx="1663083" cy="14703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9F5443-E90B-412D-AD80-A709A8BF5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431" y="542501"/>
            <a:ext cx="1481137" cy="121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8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0483D-37D9-ADA8-6572-A82ACD84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5" y="528128"/>
            <a:ext cx="11277600" cy="734627"/>
          </a:xfrm>
        </p:spPr>
        <p:txBody>
          <a:bodyPr>
            <a:normAutofit/>
          </a:bodyPr>
          <a:lstStyle/>
          <a:p>
            <a:pPr algn="ctr"/>
            <a:r>
              <a:rPr lang="en-GB" sz="2200" b="1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en-GB" sz="2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GB" sz="2200" b="1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INTRODUCTION (1)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Understanding the Health Financing Landscape in Madagascar</a:t>
            </a: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FB4DB-3201-9DD1-4D69-80A095802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2916" y="1539848"/>
            <a:ext cx="4832554" cy="734627"/>
          </a:xfrm>
        </p:spPr>
        <p:txBody>
          <a:bodyPr>
            <a:normAutofit fontScale="700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Domestic General Government Health Expenditure (GGHE-D) as % of Current Health Expenditure (CHE)</a:t>
            </a:r>
          </a:p>
          <a:p>
            <a:pPr marL="0" indent="0" algn="ctr" rtl="0" fontAlgn="base">
              <a:lnSpc>
                <a:spcPct val="120000"/>
              </a:lnSpc>
              <a:buNone/>
            </a:pP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C4556-D196-4366-7AEC-F13E5A00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D2DDF7-5383-4B99-9B16-94694942B9B2}"/>
              </a:ext>
            </a:extLst>
          </p:cNvPr>
          <p:cNvSpPr txBox="1"/>
          <p:nvPr/>
        </p:nvSpPr>
        <p:spPr>
          <a:xfrm>
            <a:off x="496530" y="1643254"/>
            <a:ext cx="6314762" cy="3571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Health Financing Landscape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Madagascar’s health financing system is 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facing huge challenges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5.3% of </a:t>
            </a:r>
            <a:r>
              <a:rPr lang="en-GB" sz="1600" dirty="0">
                <a:latin typeface="Arial" panose="020B0604020202020204" pitchFamily="34" charset="0"/>
                <a:ea typeface="Aptos" panose="020B0004020202020204" pitchFamily="34" charset="0"/>
              </a:rPr>
              <a:t>Madagascar</a:t>
            </a:r>
            <a:r>
              <a:rPr lang="en-GB" sz="16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national budget is allocated to health. 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Domestic General Government Health Expenditure (GGHE-D) is 29% of Current Health Expenditure (CHE).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External funding accounts for 30.4% of total health expenditures.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Out-of-pocket payments account for 38.3% of total health spending.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Preventive care receives 31.4% of health expenditure.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3.7% of allocated health budgets are effectively executed. </a:t>
            </a: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fr-F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FF70EA-BF05-4670-88C0-13B82BFA7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CFA32B7C-9AB2-44D3-3B59-ECD15D4EC2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506296"/>
              </p:ext>
            </p:extLst>
          </p:nvPr>
        </p:nvGraphicFramePr>
        <p:xfrm>
          <a:off x="7030065" y="2551568"/>
          <a:ext cx="4665405" cy="277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0378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69F57-CADE-F8DA-A6A0-47E0E30E5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3012-B4DB-9B96-3571-BCE52D26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5" y="528128"/>
            <a:ext cx="11277600" cy="734627"/>
          </a:xfrm>
        </p:spPr>
        <p:txBody>
          <a:bodyPr>
            <a:normAutofit/>
          </a:bodyPr>
          <a:lstStyle/>
          <a:p>
            <a:pPr algn="ctr"/>
            <a:r>
              <a:rPr lang="en-GB" sz="2200" b="1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INTRODUCTION (2)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Objective of the Study</a:t>
            </a: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5972B-1F07-2B99-E2AE-094AB1DEC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2916" y="1643254"/>
            <a:ext cx="4681865" cy="336070"/>
          </a:xfrm>
        </p:spPr>
        <p:txBody>
          <a:bodyPr>
            <a:normAutofit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WHO’s Cube</a:t>
            </a:r>
          </a:p>
          <a:p>
            <a:pPr marL="0" indent="0" algn="ctr" rtl="0" fontAlgn="base">
              <a:lnSpc>
                <a:spcPct val="120000"/>
              </a:lnSpc>
              <a:buNone/>
            </a:pP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B985A-ACA0-0BA5-AF11-67F13AD6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83CFC-2CB5-6632-2AFA-3173EB9EF3DC}"/>
              </a:ext>
            </a:extLst>
          </p:cNvPr>
          <p:cNvSpPr txBox="1"/>
          <p:nvPr/>
        </p:nvSpPr>
        <p:spPr>
          <a:xfrm>
            <a:off x="496530" y="1643254"/>
            <a:ext cx="6314762" cy="218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Key Objectives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Analyse the relationship between health financing and health outcomes in Madagascar (maternal and neonatal morbidity).</a:t>
            </a:r>
            <a:endParaRPr lang="fr-FR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Identify key challenges in the current health financing system in light of the UHC Cube.</a:t>
            </a:r>
            <a:endParaRPr lang="fr-FR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Explore potential strategies for health financing reform to improve health outcomes.</a:t>
            </a:r>
            <a:endParaRPr lang="fr-FR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Highlight transferable best practices from comparable countries</a:t>
            </a:r>
            <a:endParaRPr lang="fr-F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7B3DAA-8083-1CC0-B80F-B1EC94D5A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1028" name="Picture 4" descr="Box (1)">
            <a:extLst>
              <a:ext uri="{FF2B5EF4-FFF2-40B4-BE49-F238E27FC236}">
                <a16:creationId xmlns:a16="http://schemas.microsoft.com/office/drawing/2014/main" id="{B7DBE9E7-07E1-CEA9-844B-E44222343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468" y="2162082"/>
            <a:ext cx="4416002" cy="311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70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5F617-D899-366D-6739-9D09974D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EE8F3-76F7-3F8C-83F3-FDF51635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5" y="528128"/>
            <a:ext cx="11277600" cy="734627"/>
          </a:xfrm>
        </p:spPr>
        <p:txBody>
          <a:bodyPr>
            <a:normAutofit/>
          </a:bodyPr>
          <a:lstStyle/>
          <a:p>
            <a:pPr algn="ctr"/>
            <a:r>
              <a:rPr lang="en-GB" sz="22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METHODOLOGY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Research Approach and Analytical Framework</a:t>
            </a: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B8C34-E669-84B5-AD3C-2D0336362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2916" y="1643254"/>
            <a:ext cx="4681865" cy="336070"/>
          </a:xfrm>
        </p:spPr>
        <p:txBody>
          <a:bodyPr>
            <a:normAutofit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WHO’s Global Observatory on Health</a:t>
            </a:r>
          </a:p>
          <a:p>
            <a:pPr marL="0" indent="0" algn="ctr" rtl="0" fontAlgn="base">
              <a:lnSpc>
                <a:spcPct val="120000"/>
              </a:lnSpc>
              <a:buNone/>
            </a:pP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8C566-4FF6-B7DD-0046-24293657D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B2E53F-76BB-C334-B405-721C65A974CF}"/>
              </a:ext>
            </a:extLst>
          </p:cNvPr>
          <p:cNvSpPr txBox="1"/>
          <p:nvPr/>
        </p:nvSpPr>
        <p:spPr>
          <a:xfrm>
            <a:off x="496530" y="1643254"/>
            <a:ext cx="6314762" cy="372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Research Approach and Limitation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Mixed-methods approach integrating qualitative and quantitative data.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Data sources: WHO Global Health Observatory, Madagascar's 2022 National Health Accounts, National Health Surveys.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Analytical framework: WHO Health Financing Cube (population coverage, service coverage, financial protection).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Comparative analysis with 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three 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African countries to highlight best practices.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latin typeface="Arial" panose="020B0604020202020204" pitchFamily="34" charset="0"/>
                <a:ea typeface="Aptos" panose="020B0004020202020204" pitchFamily="34" charset="0"/>
              </a:rPr>
              <a:t>A</a:t>
            </a:r>
            <a:r>
              <a:rPr lang="en-GB" sz="16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bsence of real-time and disaggregated data by geographic, demographic, and income strata constrains the precision of equity analyses and limits a full understanding of disparities in service access and financial protection.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fr-F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6F4CCB-8ACE-B3FB-48B0-A884AA1AF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2050" name="Picture 2" descr="Global Observatory on Health Research and Development">
            <a:extLst>
              <a:ext uri="{FF2B5EF4-FFF2-40B4-BE49-F238E27FC236}">
                <a16:creationId xmlns:a16="http://schemas.microsoft.com/office/drawing/2014/main" id="{D62ECB02-BE97-CDE2-8FDF-563A8C6E9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915" y="2359824"/>
            <a:ext cx="4841823" cy="257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29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46EB0-B336-7AE1-46B7-CDDEDE6DB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99CA9-C4D0-2106-1B87-01DAB0FB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5" y="528128"/>
            <a:ext cx="11277600" cy="73462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4. RESULTS and DISCUSSION (1)</a:t>
            </a:r>
            <a:b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Structural Challenges and Financial Gaps in Madagascar</a:t>
            </a:r>
            <a:br>
              <a:rPr lang="fr-F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FR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B0DD2-4862-AA6F-1EAD-666105180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097" y="1637087"/>
            <a:ext cx="4414684" cy="515093"/>
          </a:xfrm>
        </p:spPr>
        <p:txBody>
          <a:bodyPr>
            <a:normAutofit fontScale="775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100" b="1" i="0" u="none" strike="noStrike" dirty="0">
                <a:effectLst/>
                <a:latin typeface="Arial" panose="020B0604020202020204" pitchFamily="34" charset="0"/>
              </a:rPr>
              <a:t>Domestic General Government Health Expenditure (GGHE-D) per Capita in US$</a:t>
            </a:r>
            <a:endParaRPr 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rtl="0" fontAlgn="base">
              <a:lnSpc>
                <a:spcPct val="120000"/>
              </a:lnSpc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3D5DEF-691E-76EF-14B9-186B876F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B3F1CA-4B27-0F10-4FEB-59F88F7003B2}"/>
              </a:ext>
            </a:extLst>
          </p:cNvPr>
          <p:cNvSpPr txBox="1"/>
          <p:nvPr/>
        </p:nvSpPr>
        <p:spPr>
          <a:xfrm>
            <a:off x="496530" y="1643254"/>
            <a:ext cx="6248409" cy="4310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Structural Challenges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Domestic resources mobilization remains constrained: “Crowding out”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discourages national efforts to mobilize more domestic resources; 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Heavy reliance on external funding makes the system vulnerable to donor priorities.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i="0" u="none" strike="noStrike" dirty="0">
                <a:effectLst/>
                <a:latin typeface="Arial" panose="020B0604020202020204" pitchFamily="34" charset="0"/>
              </a:rPr>
              <a:t>Domestic General Government Health Expenditure (GGHE-D) per Capita is 5 US$</a:t>
            </a:r>
            <a:r>
              <a:rPr lang="en-US" sz="160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Resource pooling is yet to be fully optimized 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Institutional frameworks for pooling of resources are weak.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implementation of strategic purchasing is still in progress: Pilot projects are currently being implemented.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Public Financial Management (PFM) is facing challenges in its functionality: 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Budget execution is extremely low;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CSB (Basic Health Center) allocation, newly introduced, was only executed at 1% in 2024.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fr-FR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fr-F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85A6EB-2144-0EF4-2082-A169C3EE5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747E30F-5DCE-FA3C-94D5-077A0BD4A0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8566700"/>
              </p:ext>
            </p:extLst>
          </p:nvPr>
        </p:nvGraphicFramePr>
        <p:xfrm>
          <a:off x="6998116" y="2373380"/>
          <a:ext cx="4788309" cy="3274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9790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20E3E-FA2D-EAE3-FD6A-C35E6E4B8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BDA46-4680-4AAA-30A6-B553C25D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2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 RESULTS and DISCUSSION (2)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Consequences of Financial Gaps on Public Health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C051-2662-0E6A-A3AF-E65F29CF3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096" y="1637087"/>
            <a:ext cx="4414684" cy="515093"/>
          </a:xfrm>
        </p:spPr>
        <p:txBody>
          <a:bodyPr>
            <a:normAutofit fontScale="550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800" b="1" i="0" u="none" strike="noStrike" dirty="0">
                <a:effectLst/>
                <a:latin typeface="Arial" panose="020B0604020202020204" pitchFamily="34" charset="0"/>
              </a:rPr>
              <a:t>Out-of-pocket (OOPS) as % of Current Health Expenditure (CHE)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A5A06-7E7B-06F3-76AF-F5CB07EE3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4B8AFF-0EAF-7E7B-8F44-7AEC701EF976}"/>
              </a:ext>
            </a:extLst>
          </p:cNvPr>
          <p:cNvSpPr txBox="1"/>
          <p:nvPr/>
        </p:nvSpPr>
        <p:spPr>
          <a:xfrm>
            <a:off x="496530" y="1643254"/>
            <a:ext cx="6248409" cy="396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Impact on Health Outcomes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Government-funded health expenditures (2000-2021) accounted for 1.7% of GDP.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$12.2 per capita is allocated to primary healthcare:</a:t>
            </a:r>
            <a:r>
              <a:rPr lang="en-GB" sz="16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 average, $26.2 per capita is allocated to primary healthcare in Low-Income Countries.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latin typeface="Arial" panose="020B0604020202020204" pitchFamily="34" charset="0"/>
                <a:cs typeface="Arial" panose="020B0604020202020204" pitchFamily="34" charset="0"/>
              </a:rPr>
              <a:t>Out-of-pocket costs (32% of CHE) push vulnerable households into poverty.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Limited pharmaceutical spending results in frequent shortages of essential drugs.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i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Mutuelles</a:t>
            </a:r>
            <a:r>
              <a:rPr lang="en-GB" sz="16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santé 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(Community-Based 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ealth 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nsurance schemes) and Equity funds cover less than 2% of the population in 2021, leaving the informal sector (80% of the workforce) without financial protection mechanisms.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SzPts val="1000"/>
              <a:tabLst>
                <a:tab pos="457200" algn="l"/>
              </a:tabLst>
            </a:pPr>
            <a:endParaRPr lang="fr-FR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AB4B2-364F-CCC2-3049-82C526AF3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E9CCD5E-B87B-BCCD-C08B-D8BCFD68D8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351509"/>
              </p:ext>
            </p:extLst>
          </p:nvPr>
        </p:nvGraphicFramePr>
        <p:xfrm>
          <a:off x="6892412" y="2635044"/>
          <a:ext cx="5192175" cy="276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7392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82B2B-4AA8-8208-E28B-5534EEC69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4B9C0-A3EE-CB7F-871B-8568BED3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2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6. RESULTS and DISCUSSION (3)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Successful Health Financing Models in </a:t>
            </a: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Others</a:t>
            </a:r>
            <a: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African Countries / UHC Cube (a)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EB82-170C-CFCB-CF12-93ED0A8B3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4426" y="1637087"/>
            <a:ext cx="4770354" cy="515093"/>
          </a:xfrm>
        </p:spPr>
        <p:txBody>
          <a:bodyPr>
            <a:normAutofit fontScale="550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Comparative </a:t>
            </a:r>
            <a:r>
              <a:rPr lang="en-US" sz="2900" b="1" dirty="0">
                <a:latin typeface="Arial" panose="020B0604020202020204" pitchFamily="34" charset="0"/>
              </a:rPr>
              <a:t>Maternal Mortality Ratio 2018-2022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78ED3-BD9A-DC26-4C3A-FF35E22C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684D3-A469-FCDB-AD7F-DAC918F786D4}"/>
              </a:ext>
            </a:extLst>
          </p:cNvPr>
          <p:cNvSpPr txBox="1"/>
          <p:nvPr/>
        </p:nvSpPr>
        <p:spPr>
          <a:xfrm>
            <a:off x="496531" y="1643254"/>
            <a:ext cx="5886324" cy="281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Rwanda: Community-Based Health Insurance (CBHI) Success</a:t>
            </a:r>
            <a:endParaRPr lang="fr-FR" sz="16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Population Coverage: 92% of the population covered by health insurance as of 2011.</a:t>
            </a: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Service Coverage: CBHI ensures access to essential health services, including maternal and child health, infectious disease control, and non-communicable disease management.</a:t>
            </a: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Financial Protection: The Rwandan government heavily subsidizes CBHI, ensuring even the poorest have access to healthcare without financial burden.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BF1F0F-DB0F-DE1D-E882-41BA36201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7" name="Picture 6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B396C913-B01C-2650-2F2B-A43747F1A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940" y="2340078"/>
            <a:ext cx="5882060" cy="317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599CF-9981-F326-D676-B3ABD9DB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FE18-ABDD-9429-4280-E3A21FAB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2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7. RESULTS and DISCUSSION (4)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Successful Health Financing Models in Others African Countries / UHC Cube (b)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25203-40AA-5E03-0635-25DF240B0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285" y="1656499"/>
            <a:ext cx="5186514" cy="495681"/>
          </a:xfrm>
        </p:spPr>
        <p:txBody>
          <a:bodyPr>
            <a:normAutofit fontScale="550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900" b="1" dirty="0">
                <a:latin typeface="Arial" panose="020B0604020202020204" pitchFamily="34" charset="0"/>
              </a:rPr>
              <a:t>Comparative Neonatal Mortality Rates 2018-2022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694641-1EE0-D130-2F14-324237052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232B2-2669-4FA1-D2E8-EFDBAF95BE15}"/>
              </a:ext>
            </a:extLst>
          </p:cNvPr>
          <p:cNvSpPr txBox="1"/>
          <p:nvPr/>
        </p:nvSpPr>
        <p:spPr>
          <a:xfrm>
            <a:off x="496531" y="1656499"/>
            <a:ext cx="5813302" cy="3199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Ghana: National Health Insurance Scheme (NHIS) Achievement</a:t>
            </a:r>
            <a:endParaRPr lang="fr-FR" sz="16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Population Coverage: 67.5% enrolled by 2009, ensuring access for vulnerable populations.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Service Coverage: NHIS covers a broad package of services, including maternal health, family planning, and chronic disease management.</a:t>
            </a: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Financial Protection: The scheme reduces out-of-pocket expenses, ensuring financial barriers do not limit access to healthcare.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5A6134-9855-C632-591A-433C03CC2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7" name="Picture 6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BB887C69-1ACF-ECA8-2EB0-88995F87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086" y="2044876"/>
            <a:ext cx="6129914" cy="336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45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0D621-D990-AA5D-8C65-04CC53AF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0DDE-9369-07BC-3AA1-55D4F3FB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2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8. RESULTS and DISCUSSION / RECOMMENDATIONS (1)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Strategies/Core Reforms for Madagascar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54D3F-74CD-D7FF-813B-606A4A129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096" y="1496735"/>
            <a:ext cx="4414684" cy="515093"/>
          </a:xfrm>
        </p:spPr>
        <p:txBody>
          <a:bodyPr>
            <a:normAutofit fontScale="625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Structure of Rwanda’s Health Insurance –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Source: RSSB, 2023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FC1F0-2D86-AE6F-EB54-A189DAD4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6CB1CF-73F3-FEE0-CE84-C8EBF7837368}"/>
              </a:ext>
            </a:extLst>
          </p:cNvPr>
          <p:cNvSpPr txBox="1"/>
          <p:nvPr/>
        </p:nvSpPr>
        <p:spPr>
          <a:xfrm>
            <a:off x="496529" y="1468591"/>
            <a:ext cx="5447070" cy="4167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Expanding Population Coverage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Reform health financing to guarantee adequate funding for Primary Health Care (PHC) and expand equitable access.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Strengthen Community-Based Health Insurance (CBHI) by adopting key components of Rwanda’s success model, when feasible: Mandatory or near-universal enrolment for risk pooling; State subsidies for vulnerable populations; Nationwide integration of healthcare and administrative structures.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Reduce household financial burden, aiming for 20% out-of-pocket expenditure, protecting families from catastrophic health costs.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79B88A-27ED-195E-FFDB-79457D7EC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sp>
        <p:nvSpPr>
          <p:cNvPr id="8" name="AutoShape 2" descr="Image preview">
            <a:extLst>
              <a:ext uri="{FF2B5EF4-FFF2-40B4-BE49-F238E27FC236}">
                <a16:creationId xmlns:a16="http://schemas.microsoft.com/office/drawing/2014/main" id="{943F5FF9-DE1F-A44F-B2BD-372F805DF5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721956-D6D0-D0BD-5880-E094E56DF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94271"/>
            <a:ext cx="5818314" cy="341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8A6E-A32D-FB14-A1EC-22D1C9A8B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F4AAD-2ACD-2F11-6173-415B3A16F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200" b="1" kern="100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9. RESULTS and DISCUSSION / RECOMMENDATIONS (2)</a:t>
            </a:r>
            <a:br>
              <a:rPr lang="en-GB" sz="2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Strategies/Core Reforms for Madagascar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35F42-5663-9DB0-412B-980BC2465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097" y="1402696"/>
            <a:ext cx="4414684" cy="515093"/>
          </a:xfrm>
        </p:spPr>
        <p:txBody>
          <a:bodyPr>
            <a:normAutofit fontScale="625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UHC Service Coverage Index (2018-2022)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EA6103-645C-670B-CF1E-1D246BB2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EDCA2-FED2-D874-5DE9-E22B04637A46}"/>
              </a:ext>
            </a:extLst>
          </p:cNvPr>
          <p:cNvSpPr txBox="1"/>
          <p:nvPr/>
        </p:nvSpPr>
        <p:spPr>
          <a:xfrm>
            <a:off x="496531" y="1391281"/>
            <a:ext cx="6366386" cy="5637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Expanding Service Coverage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Equip the healthcare system with sustainable resources to address stagnation in reproductive health and vaccination indicators.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Adopt a "Health in All Policies" approach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address the social determinants of health: Collaborating with sectors such as education, housing, and employment is critical.</a:t>
            </a: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Engage stakeholders (government, donors, private sector) in health system reforms to ensure sustainable service delivery.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Enhancing Financial Protection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Increase domestic revenue generation by: Introducing health-specific taxes (financial transactions, polluting vehicles); </a:t>
            </a: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Establish </a:t>
            </a:r>
            <a:r>
              <a:rPr lang="en-US" sz="1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special Treasury allocation account (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Compte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d’affectation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spécial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Trésor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for PHC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ensuring equitable resource distribution; </a:t>
            </a:r>
          </a:p>
          <a:p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Optimize resource use through performance-based financing and strategic purchasing; Improving budget execution efficiency and accountability.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6F2F2C-2565-DD6B-846A-FCF1A9F87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6" name="Picture 5" descr="A graph of a service coverage&#10;&#10;Description automatically generated with medium confidence">
            <a:extLst>
              <a:ext uri="{FF2B5EF4-FFF2-40B4-BE49-F238E27FC236}">
                <a16:creationId xmlns:a16="http://schemas.microsoft.com/office/drawing/2014/main" id="{4BF467C9-54AF-A05B-034D-5B1EA5051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065" y="2011829"/>
            <a:ext cx="5454748" cy="34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7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E344B-B638-7BAF-CE8F-EDC926A74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4B766-F4FC-644D-74F3-E722BD159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30" y="527718"/>
            <a:ext cx="11277600" cy="734627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10.</a:t>
            </a:r>
            <a:r>
              <a:rPr lang="en-GB" sz="20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CONCLUSION AND WAY FORWARD</a:t>
            </a:r>
            <a:br>
              <a:rPr lang="en-GB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Future of Health Financing in Madagascar</a:t>
            </a:r>
            <a:br>
              <a:rPr lang="fr-FR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FR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E2D41-DBE2-8E85-785E-5006C14C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096" y="1637087"/>
            <a:ext cx="4414684" cy="515093"/>
          </a:xfrm>
        </p:spPr>
        <p:txBody>
          <a:bodyPr>
            <a:normAutofit fontScale="62500" lnSpcReduction="20000"/>
          </a:bodyPr>
          <a:lstStyle/>
          <a:p>
            <a:pPr marL="0" indent="0" algn="ctr" rtl="0" fontAlgn="base">
              <a:lnSpc>
                <a:spcPct val="120000"/>
              </a:lnSpc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What is Governance for Health Financing?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FR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BBD8A-3648-BE85-1A7A-E018FC923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BF2E0-EE3B-6A4E-9FB9-82DE86E1F02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B26C4A-A805-2EC3-89F5-D4DCC4AE1001}"/>
              </a:ext>
            </a:extLst>
          </p:cNvPr>
          <p:cNvSpPr txBox="1"/>
          <p:nvPr/>
        </p:nvSpPr>
        <p:spPr>
          <a:xfrm>
            <a:off x="496531" y="1637087"/>
            <a:ext cx="5599470" cy="344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Improve 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overnance and Financial 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ransparency by</a:t>
            </a:r>
            <a:r>
              <a:rPr lang="en-GB" sz="16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GB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Strengthening accountability in health financing through clear regulations.</a:t>
            </a:r>
            <a:b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Establishing a monitoring and evaluation (M&amp;E) framework for transparency and impact tracking.</a:t>
            </a:r>
            <a:endParaRPr lang="fr-FR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Building political commitment to drive UHC reforms, ensuring sustained health financing.</a:t>
            </a:r>
            <a:endParaRPr lang="fr-FR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Establishing a PHC Steering Committee (</a:t>
            </a:r>
            <a:r>
              <a:rPr lang="en-GB" sz="1600" i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Comité</a:t>
            </a:r>
            <a:r>
              <a:rPr lang="en-GB" sz="160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 pilotage</a:t>
            </a: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to ensure intersectoral coordination, participation, and community ownership of reforms. tracking.</a:t>
            </a:r>
            <a:endParaRPr lang="fr-FR" sz="1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Learning from African successes: Adopting best practices from countries with comparative socio-economic contexts, when possible.</a:t>
            </a:r>
            <a:endParaRPr lang="fr-FR" sz="16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0C707-57B5-322A-2658-70A02ED0B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  <p:pic>
        <p:nvPicPr>
          <p:cNvPr id="4098" name="Graphic 1">
            <a:extLst>
              <a:ext uri="{FF2B5EF4-FFF2-40B4-BE49-F238E27FC236}">
                <a16:creationId xmlns:a16="http://schemas.microsoft.com/office/drawing/2014/main" id="{52252D01-A5F7-A065-81F4-2B968C710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52" y="1997095"/>
            <a:ext cx="5835421" cy="386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01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FA0B16-0771-3045-BCA2-7A9CE28BC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1600" y="2900362"/>
            <a:ext cx="5638800" cy="1057275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THANKS</a:t>
            </a:r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832854BB-0AEA-481F-8A55-C11C6D1A9B28}"/>
              </a:ext>
            </a:extLst>
          </p:cNvPr>
          <p:cNvSpPr txBox="1">
            <a:spLocks/>
          </p:cNvSpPr>
          <p:nvPr/>
        </p:nvSpPr>
        <p:spPr>
          <a:xfrm>
            <a:off x="457200" y="3154299"/>
            <a:ext cx="8877300" cy="19097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+mn-lt"/>
                <a:cs typeface="+mn-lt"/>
              </a:rPr>
              <a:t> </a:t>
            </a:r>
            <a:br>
              <a:rPr lang="en-GB"/>
            </a:br>
            <a:endParaRPr lang="en-GB" dirty="0"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A1A27A-3D50-4849-9E88-6322CF713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681038"/>
            <a:ext cx="4933950" cy="5176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685AC5-FAA6-4943-872E-0F93FE4E1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9375" y="5647901"/>
            <a:ext cx="1305406" cy="121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8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HO_palette">
      <a:dk1>
        <a:srgbClr val="000000"/>
      </a:dk1>
      <a:lt1>
        <a:srgbClr val="FFFFFF"/>
      </a:lt1>
      <a:dk2>
        <a:srgbClr val="00205C"/>
      </a:dk2>
      <a:lt2>
        <a:srgbClr val="E7E6E6"/>
      </a:lt2>
      <a:accent1>
        <a:srgbClr val="0099DD"/>
      </a:accent1>
      <a:accent2>
        <a:srgbClr val="F16829"/>
      </a:accent2>
      <a:accent3>
        <a:srgbClr val="F3A81C"/>
      </a:accent3>
      <a:accent4>
        <a:srgbClr val="A6228C"/>
      </a:accent4>
      <a:accent5>
        <a:srgbClr val="5B2C86"/>
      </a:accent5>
      <a:accent6>
        <a:srgbClr val="80BC5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HO_presentation_template_R1_V06" id="{1BDC1073-AB81-8147-89C3-A79EC2A6301F}" vid="{9D092595-E6B8-C345-B470-402B85CA4A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0D7C7043C4E14FBA588E17BF283C0D" ma:contentTypeVersion="13" ma:contentTypeDescription="Create a new document." ma:contentTypeScope="" ma:versionID="0605639e6d4491c0886fd48bdb009ec2">
  <xsd:schema xmlns:xsd="http://www.w3.org/2001/XMLSchema" xmlns:xs="http://www.w3.org/2001/XMLSchema" xmlns:p="http://schemas.microsoft.com/office/2006/metadata/properties" xmlns:ns2="9f80dfb8-207f-46c2-b012-24739804e828" xmlns:ns3="7d950cd0-7693-4d70-9129-e3bd0bf85b96" xmlns:ns4="9895b770-ffba-4096-9ddd-39702c7171e0" targetNamespace="http://schemas.microsoft.com/office/2006/metadata/properties" ma:root="true" ma:fieldsID="03838b5aac937ccf95f6667729bde11f" ns2:_="" ns3:_="" ns4:_="">
    <xsd:import namespace="9f80dfb8-207f-46c2-b012-24739804e828"/>
    <xsd:import namespace="7d950cd0-7693-4d70-9129-e3bd0bf85b96"/>
    <xsd:import namespace="9895b770-ffba-4096-9ddd-39702c7171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0dfb8-207f-46c2-b012-24739804e8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a4eac88-8ae6-4a96-90c7-97bc93c844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950cd0-7693-4d70-9129-e3bd0bf85b9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95b770-ffba-4096-9ddd-39702c7171e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f6bbc83-4363-4611-a444-77796b503a26}" ma:internalName="TaxCatchAll" ma:showField="CatchAllData" ma:web="9895b770-ffba-4096-9ddd-39702c7171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d950cd0-7693-4d70-9129-e3bd0bf85b96">
      <UserInfo>
        <DisplayName>GUPTA-SMITH, Vismita</DisplayName>
        <AccountId>15</AccountId>
        <AccountType/>
      </UserInfo>
      <UserInfo>
        <DisplayName>RANJAN, Radhika</DisplayName>
        <AccountId>1201</AccountId>
        <AccountType/>
      </UserInfo>
    </SharedWithUsers>
    <TaxCatchAll xmlns="9895b770-ffba-4096-9ddd-39702c7171e0"/>
    <lcf76f155ced4ddcb4097134ff3c332f xmlns="9f80dfb8-207f-46c2-b012-24739804e8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AA6690-04E9-466F-A4EB-797CDEECBA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80dfb8-207f-46c2-b012-24739804e828"/>
    <ds:schemaRef ds:uri="7d950cd0-7693-4d70-9129-e3bd0bf85b96"/>
    <ds:schemaRef ds:uri="9895b770-ffba-4096-9ddd-39702c7171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3BFD6E-B285-4F02-A9FB-F626FE0F7F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C6BB28-A824-496C-9432-5BD06E428D9F}">
  <ds:schemaRefs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9f80dfb8-207f-46c2-b012-24739804e828"/>
    <ds:schemaRef ds:uri="http://schemas.microsoft.com/office/2006/documentManagement/types"/>
    <ds:schemaRef ds:uri="9895b770-ffba-4096-9ddd-39702c7171e0"/>
    <ds:schemaRef ds:uri="7d950cd0-7693-4d70-9129-e3bd0bf85b96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WHO_presentation_template_R1_V06</Template>
  <TotalTime>2748</TotalTime>
  <Words>1253</Words>
  <Application>Microsoft Office PowerPoint</Application>
  <PresentationFormat>Widescreen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Symbol</vt:lpstr>
      <vt:lpstr>Office Theme</vt:lpstr>
      <vt:lpstr>  IMPACT OF HEALTH FINANCING ON HEALTH OUTCOMES  IN MADAGASCAR   PACE VIRGILE, DR YE MAURICE, DIANA RATSIAMBAKAINA, CHRYSTELLE TEMAH TSAFACK,  DR VATSIHARIZANDRY MANDROSOVOLOLONA, PROF. MUSANGO L.   Mars 2025</vt:lpstr>
      <vt:lpstr>1. INTRODUCTION (1) Understanding the Health Financing Landscape in Madagascar</vt:lpstr>
      <vt:lpstr>2. INTRODUCTION (2) Objective of the Study</vt:lpstr>
      <vt:lpstr>3. METHODOLOGY Research Approach and Analytical Framework</vt:lpstr>
      <vt:lpstr>4. RESULTS and DISCUSSION (1) Structural Challenges and Financial Gaps in Madagascar </vt:lpstr>
      <vt:lpstr>5. RESULTS and DISCUSSION (2) Consequences of Financial Gaps on Public Health </vt:lpstr>
      <vt:lpstr>6. RESULTS and DISCUSSION (3) Successful Health Financing Models in Others African Countries / UHC Cube (a) </vt:lpstr>
      <vt:lpstr>7. RESULTS and DISCUSSION (4) Successful Health Financing Models in Others African Countries / UHC Cube (b) </vt:lpstr>
      <vt:lpstr>8. RESULTS and DISCUSSION / RECOMMENDATIONS (1) Strategies/Core Reforms for Madagascar </vt:lpstr>
      <vt:lpstr>9. RESULTS and DISCUSSION / RECOMMENDATIONS (2) Strategies/Core Reforms for Madagascar </vt:lpstr>
      <vt:lpstr>10. CONCLUSION AND WAY FORWARD The Future of Health Financing in Madagascar </vt:lpstr>
      <vt:lpstr>MANY THANKS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title presentation</dc:title>
  <dc:subject/>
  <dc:creator>ATTA Flora Dominique</dc:creator>
  <cp:keywords/>
  <dc:description/>
  <cp:lastModifiedBy>PACE, Virgile</cp:lastModifiedBy>
  <cp:revision>317</cp:revision>
  <dcterms:created xsi:type="dcterms:W3CDTF">2022-05-27T09:31:14Z</dcterms:created>
  <dcterms:modified xsi:type="dcterms:W3CDTF">2025-02-21T14:17:15Z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0x010100C80D7C7043C4E14FBA588E17BF283C0D</vt:lpwstr>
  </property>
  <property fmtid="{D5CDD505-2E9C-101B-9397-08002B2CF9AE}" pid="3" name="MediaServiceImageTags">
    <vt:lpwstr/>
  </property>
</Properties>
</file>