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sldIdLst>
    <p:sldId id="256" r:id="rId2"/>
    <p:sldId id="267" r:id="rId3"/>
    <p:sldId id="268" r:id="rId4"/>
    <p:sldId id="273" r:id="rId5"/>
    <p:sldId id="272" r:id="rId6"/>
    <p:sldId id="257" r:id="rId7"/>
    <p:sldId id="270" r:id="rId8"/>
    <p:sldId id="259" r:id="rId9"/>
    <p:sldId id="266" r:id="rId10"/>
    <p:sldId id="258" r:id="rId11"/>
    <p:sldId id="269" r:id="rId12"/>
    <p:sldId id="260" r:id="rId13"/>
    <p:sldId id="265" r:id="rId14"/>
    <p:sldId id="263" r:id="rId15"/>
    <p:sldId id="264" r:id="rId16"/>
    <p:sldId id="262" r:id="rId17"/>
    <p:sldId id="261"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380" autoAdjust="0"/>
    <p:restoredTop sz="94660"/>
  </p:normalViewPr>
  <p:slideViewPr>
    <p:cSldViewPr>
      <p:cViewPr varScale="1">
        <p:scale>
          <a:sx n="95" d="100"/>
          <a:sy n="95" d="100"/>
        </p:scale>
        <p:origin x="-448"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interSettings" Target="printerSettings/printerSettings1.bin"/><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2075CC-AB75-4DF4-B61E-9B2BF681B26A}" type="datetimeFigureOut">
              <a:rPr lang="en-US" smtClean="0"/>
              <a:t>25/07/2013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FD9E4F7-9702-43C8-999D-DBA06CD41318}" type="slidenum">
              <a:rPr lang="en-US" smtClean="0"/>
              <a:t>‹#›</a:t>
            </a:fld>
            <a:endParaRPr lang="en-US"/>
          </a:p>
        </p:txBody>
      </p:sp>
    </p:spTree>
    <p:extLst>
      <p:ext uri="{BB962C8B-B14F-4D97-AF65-F5344CB8AC3E}">
        <p14:creationId xmlns:p14="http://schemas.microsoft.com/office/powerpoint/2010/main" val="14245875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miter lim="800000"/>
            <a:headEnd/>
            <a:tailEnd/>
          </a:ln>
        </p:spPr>
        <p:txBody>
          <a:bodyPr/>
          <a:lstStyle/>
          <a:p>
            <a:fld id="{891CDABA-9DC9-4567-A130-ACDE359D030F}" type="slidenum">
              <a:rPr lang="en-US"/>
              <a:pPr/>
              <a:t>5</a:t>
            </a:fld>
            <a:endParaRPr lang="en-US"/>
          </a:p>
        </p:txBody>
      </p:sp>
      <p:sp>
        <p:nvSpPr>
          <p:cNvPr id="65539" name="Rectangle 2"/>
          <p:cNvSpPr>
            <a:spLocks noGrp="1" noRot="1" noChangeAspect="1" noChangeArrowheads="1" noTextEdit="1"/>
          </p:cNvSpPr>
          <p:nvPr>
            <p:ph type="sldImg"/>
          </p:nvPr>
        </p:nvSpPr>
        <p:spPr>
          <a:xfrm>
            <a:off x="763995" y="686023"/>
            <a:ext cx="5330010" cy="3428629"/>
          </a:xfrm>
          <a:ln/>
        </p:spPr>
      </p:sp>
      <p:sp>
        <p:nvSpPr>
          <p:cNvPr id="65540" name="Rectangle 3"/>
          <p:cNvSpPr>
            <a:spLocks noGrp="1" noChangeArrowheads="1"/>
          </p:cNvSpPr>
          <p:nvPr>
            <p:ph type="body" idx="1"/>
          </p:nvPr>
        </p:nvSpPr>
        <p:spPr>
          <a:xfrm>
            <a:off x="914183" y="4341841"/>
            <a:ext cx="5029635" cy="4116136"/>
          </a:xfrm>
          <a:noFill/>
        </p:spPr>
        <p:txBody>
          <a:bodyPr/>
          <a:lstStyle/>
          <a:p>
            <a:r>
              <a:rPr lang="en-GB" dirty="0" smtClean="0"/>
              <a:t>No reform instrument is inherently good or bad – depends on context and the nature of the problem that a country is trying to solve.  Most importantly, reforms should be oriented to objectives: what problems are we trying to solve.  So an informed public debate about particular reform options needs to be preceded by a process to gain consensus on the nature of the problems that need to be solved and thus the objectives of reforms.  If this can be achieved, than the debate about which instruments to use can be based on the evidence of a demonstration of a plausible link to the objectives.  Otherwise, we run the risk of a highly ideological debate about particular reform instruments.  Another way to describe this is that we want to promote evidence-based policy rather than faith-based policy.</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r>
              <a:rPr lang="en-US" smtClean="0"/>
              <a:t>7/3/2013</a:t>
            </a:r>
            <a:endParaRPr lang="en-US"/>
          </a:p>
        </p:txBody>
      </p:sp>
      <p:sp>
        <p:nvSpPr>
          <p:cNvPr id="17" name="Footer Placeholder 16"/>
          <p:cNvSpPr>
            <a:spLocks noGrp="1"/>
          </p:cNvSpPr>
          <p:nvPr>
            <p:ph type="ftr" sz="quarter" idx="11"/>
          </p:nvPr>
        </p:nvSpPr>
        <p:spPr/>
        <p:txBody>
          <a:bodyPr/>
          <a:lstStyle/>
          <a:p>
            <a:r>
              <a:rPr lang="en-US" smtClean="0"/>
              <a:t>Health Financing Reforms Imperial Royale Hotel Kampala</a:t>
            </a:r>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101D3D29-E682-427F-95CF-A4E1534539BC}" type="slidenum">
              <a:rPr lang="en-US" smtClean="0"/>
              <a:pPr/>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r>
              <a:rPr lang="en-US" smtClean="0"/>
              <a:t>7/3/2013</a:t>
            </a:r>
            <a:endParaRPr lang="en-US"/>
          </a:p>
        </p:txBody>
      </p:sp>
      <p:sp>
        <p:nvSpPr>
          <p:cNvPr id="5" name="Footer Placeholder 4"/>
          <p:cNvSpPr>
            <a:spLocks noGrp="1"/>
          </p:cNvSpPr>
          <p:nvPr>
            <p:ph type="ftr" sz="quarter" idx="11"/>
          </p:nvPr>
        </p:nvSpPr>
        <p:spPr/>
        <p:txBody>
          <a:bodyPr/>
          <a:lstStyle/>
          <a:p>
            <a:r>
              <a:rPr lang="en-US" smtClean="0"/>
              <a:t>Health Financing Reforms Imperial Royale Hotel Kampala</a:t>
            </a:r>
            <a:endParaRPr lang="en-US"/>
          </a:p>
        </p:txBody>
      </p:sp>
      <p:sp>
        <p:nvSpPr>
          <p:cNvPr id="6" name="Slide Number Placeholder 5"/>
          <p:cNvSpPr>
            <a:spLocks noGrp="1"/>
          </p:cNvSpPr>
          <p:nvPr>
            <p:ph type="sldNum" sz="quarter" idx="12"/>
          </p:nvPr>
        </p:nvSpPr>
        <p:spPr/>
        <p:txBody>
          <a:bodyPr/>
          <a:lstStyle/>
          <a:p>
            <a:fld id="{101D3D29-E682-427F-95CF-A4E1534539BC}" type="slidenum">
              <a:rPr lang="en-US" smtClean="0"/>
              <a:pPr/>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r>
              <a:rPr lang="en-US" smtClean="0"/>
              <a:t>7/3/2013</a:t>
            </a:r>
            <a:endParaRPr lang="en-US"/>
          </a:p>
        </p:txBody>
      </p:sp>
      <p:sp>
        <p:nvSpPr>
          <p:cNvPr id="5" name="Footer Placeholder 4"/>
          <p:cNvSpPr>
            <a:spLocks noGrp="1"/>
          </p:cNvSpPr>
          <p:nvPr>
            <p:ph type="ftr" sz="quarter" idx="11"/>
          </p:nvPr>
        </p:nvSpPr>
        <p:spPr>
          <a:xfrm>
            <a:off x="800100" y="6172200"/>
            <a:ext cx="4000500" cy="457200"/>
          </a:xfrm>
        </p:spPr>
        <p:txBody>
          <a:bodyPr/>
          <a:lstStyle/>
          <a:p>
            <a:r>
              <a:rPr lang="en-US" smtClean="0"/>
              <a:t>Health Financing Reforms Imperial Royale Hotel Kampala</a:t>
            </a:r>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101D3D29-E682-427F-95CF-A4E1534539BC}"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r>
              <a:rPr lang="en-US" smtClean="0"/>
              <a:t>7/3/2013</a:t>
            </a:r>
            <a:endParaRPr lang="en-US"/>
          </a:p>
        </p:txBody>
      </p:sp>
      <p:sp>
        <p:nvSpPr>
          <p:cNvPr id="6" name="Footer Placeholder 5"/>
          <p:cNvSpPr>
            <a:spLocks noGrp="1"/>
          </p:cNvSpPr>
          <p:nvPr>
            <p:ph type="ftr" sz="quarter" idx="11"/>
          </p:nvPr>
        </p:nvSpPr>
        <p:spPr/>
        <p:txBody>
          <a:bodyPr/>
          <a:lstStyle/>
          <a:p>
            <a:r>
              <a:rPr lang="en-US" smtClean="0"/>
              <a:t>Health Financing Reforms Imperial Royale Hotel Kampala</a:t>
            </a:r>
            <a:endParaRPr lang="en-US"/>
          </a:p>
        </p:txBody>
      </p:sp>
      <p:sp>
        <p:nvSpPr>
          <p:cNvPr id="7" name="Slide Number Placeholder 6"/>
          <p:cNvSpPr>
            <a:spLocks noGrp="1"/>
          </p:cNvSpPr>
          <p:nvPr>
            <p:ph type="sldNum" sz="quarter" idx="12"/>
          </p:nvPr>
        </p:nvSpPr>
        <p:spPr/>
        <p:txBody>
          <a:bodyPr/>
          <a:lstStyle/>
          <a:p>
            <a:fld id="{101D3D29-E682-427F-95CF-A4E1534539BC}" type="slidenum">
              <a:rPr lang="en-US" smtClean="0"/>
              <a:pPr/>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r>
              <a:rPr lang="en-US" smtClean="0"/>
              <a:t>7/3/2013</a:t>
            </a:r>
            <a:endParaRPr lang="en-US"/>
          </a:p>
        </p:txBody>
      </p:sp>
      <p:sp>
        <p:nvSpPr>
          <p:cNvPr id="8" name="Footer Placeholder 7"/>
          <p:cNvSpPr>
            <a:spLocks noGrp="1"/>
          </p:cNvSpPr>
          <p:nvPr>
            <p:ph type="ftr" sz="quarter" idx="11"/>
          </p:nvPr>
        </p:nvSpPr>
        <p:spPr/>
        <p:txBody>
          <a:bodyPr/>
          <a:lstStyle/>
          <a:p>
            <a:r>
              <a:rPr lang="en-US" smtClean="0"/>
              <a:t>Health Financing Reforms Imperial Royale Hotel Kampala</a:t>
            </a:r>
            <a:endParaRPr lang="en-US"/>
          </a:p>
        </p:txBody>
      </p:sp>
      <p:sp>
        <p:nvSpPr>
          <p:cNvPr id="9" name="Slide Number Placeholder 8"/>
          <p:cNvSpPr>
            <a:spLocks noGrp="1"/>
          </p:cNvSpPr>
          <p:nvPr>
            <p:ph type="sldNum" sz="quarter" idx="12"/>
          </p:nvPr>
        </p:nvSpPr>
        <p:spPr/>
        <p:txBody>
          <a:bodyPr/>
          <a:lstStyle/>
          <a:p>
            <a:fld id="{101D3D29-E682-427F-95CF-A4E1534539BC}" type="slidenum">
              <a:rPr lang="en-US" smtClean="0"/>
              <a:pPr/>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r>
              <a:rPr lang="en-US" smtClean="0"/>
              <a:t>7/3/2013</a:t>
            </a:r>
            <a:endParaRPr lang="en-US"/>
          </a:p>
        </p:txBody>
      </p:sp>
      <p:sp>
        <p:nvSpPr>
          <p:cNvPr id="4" name="Footer Placeholder 3"/>
          <p:cNvSpPr>
            <a:spLocks noGrp="1"/>
          </p:cNvSpPr>
          <p:nvPr>
            <p:ph type="ftr" sz="quarter" idx="11"/>
          </p:nvPr>
        </p:nvSpPr>
        <p:spPr/>
        <p:txBody>
          <a:bodyPr/>
          <a:lstStyle/>
          <a:p>
            <a:r>
              <a:rPr lang="en-US" smtClean="0"/>
              <a:t>Health Financing Reforms Imperial Royale Hotel Kampala</a:t>
            </a:r>
            <a:endParaRPr lang="en-US"/>
          </a:p>
        </p:txBody>
      </p:sp>
      <p:sp>
        <p:nvSpPr>
          <p:cNvPr id="5" name="Slide Number Placeholder 4"/>
          <p:cNvSpPr>
            <a:spLocks noGrp="1"/>
          </p:cNvSpPr>
          <p:nvPr>
            <p:ph type="sldNum" sz="quarter" idx="12"/>
          </p:nvPr>
        </p:nvSpPr>
        <p:spPr/>
        <p:txBody>
          <a:bodyPr/>
          <a:lstStyle/>
          <a:p>
            <a:fld id="{101D3D29-E682-427F-95CF-A4E1534539B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7/3/2013</a:t>
            </a:r>
            <a:endParaRPr lang="en-US"/>
          </a:p>
        </p:txBody>
      </p:sp>
      <p:sp>
        <p:nvSpPr>
          <p:cNvPr id="3" name="Footer Placeholder 2"/>
          <p:cNvSpPr>
            <a:spLocks noGrp="1"/>
          </p:cNvSpPr>
          <p:nvPr>
            <p:ph type="ftr" sz="quarter" idx="11"/>
          </p:nvPr>
        </p:nvSpPr>
        <p:spPr/>
        <p:txBody>
          <a:bodyPr/>
          <a:lstStyle/>
          <a:p>
            <a:r>
              <a:rPr lang="en-US" smtClean="0"/>
              <a:t>Health Financing Reforms Imperial Royale Hotel Kampala</a:t>
            </a:r>
            <a:endParaRPr lang="en-US"/>
          </a:p>
        </p:txBody>
      </p:sp>
      <p:sp>
        <p:nvSpPr>
          <p:cNvPr id="4" name="Slide Number Placeholder 3"/>
          <p:cNvSpPr>
            <a:spLocks noGrp="1"/>
          </p:cNvSpPr>
          <p:nvPr>
            <p:ph type="sldNum" sz="quarter" idx="12"/>
          </p:nvPr>
        </p:nvSpPr>
        <p:spPr/>
        <p:txBody>
          <a:bodyPr/>
          <a:lstStyle/>
          <a:p>
            <a:fld id="{101D3D29-E682-427F-95CF-A4E1534539B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r>
              <a:rPr lang="en-US" smtClean="0"/>
              <a:t>7/3/2013</a:t>
            </a:r>
            <a:endParaRPr lang="en-US"/>
          </a:p>
        </p:txBody>
      </p:sp>
      <p:sp>
        <p:nvSpPr>
          <p:cNvPr id="6" name="Footer Placeholder 5"/>
          <p:cNvSpPr>
            <a:spLocks noGrp="1"/>
          </p:cNvSpPr>
          <p:nvPr>
            <p:ph type="ftr" sz="quarter" idx="11"/>
          </p:nvPr>
        </p:nvSpPr>
        <p:spPr/>
        <p:txBody>
          <a:bodyPr/>
          <a:lstStyle/>
          <a:p>
            <a:r>
              <a:rPr lang="en-US" smtClean="0"/>
              <a:t>Health Financing Reforms Imperial Royale Hotel Kampala</a:t>
            </a:r>
            <a:endParaRPr lang="en-US"/>
          </a:p>
        </p:txBody>
      </p:sp>
      <p:sp>
        <p:nvSpPr>
          <p:cNvPr id="7" name="Slide Number Placeholder 6"/>
          <p:cNvSpPr>
            <a:spLocks noGrp="1"/>
          </p:cNvSpPr>
          <p:nvPr>
            <p:ph type="sldNum" sz="quarter" idx="12"/>
          </p:nvPr>
        </p:nvSpPr>
        <p:spPr/>
        <p:txBody>
          <a:bodyPr/>
          <a:lstStyle/>
          <a:p>
            <a:fld id="{101D3D29-E682-427F-95CF-A4E1534539BC}" type="slidenum">
              <a:rPr lang="en-US" smtClean="0"/>
              <a:pPr/>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r>
              <a:rPr lang="en-US" smtClean="0"/>
              <a:t>7/3/2013</a:t>
            </a:r>
            <a:endParaRPr lang="en-US"/>
          </a:p>
        </p:txBody>
      </p:sp>
      <p:sp>
        <p:nvSpPr>
          <p:cNvPr id="6" name="Footer Placeholder 5"/>
          <p:cNvSpPr>
            <a:spLocks noGrp="1"/>
          </p:cNvSpPr>
          <p:nvPr>
            <p:ph type="ftr" sz="quarter" idx="11"/>
          </p:nvPr>
        </p:nvSpPr>
        <p:spPr>
          <a:xfrm>
            <a:off x="914400" y="6172200"/>
            <a:ext cx="3886200" cy="457200"/>
          </a:xfrm>
        </p:spPr>
        <p:txBody>
          <a:bodyPr/>
          <a:lstStyle/>
          <a:p>
            <a:r>
              <a:rPr lang="en-US" smtClean="0"/>
              <a:t>Health Financing Reforms Imperial Royale Hotel Kampala</a:t>
            </a:r>
            <a:endParaRPr lang="en-US"/>
          </a:p>
        </p:txBody>
      </p:sp>
      <p:sp>
        <p:nvSpPr>
          <p:cNvPr id="7" name="Slide Number Placeholder 6"/>
          <p:cNvSpPr>
            <a:spLocks noGrp="1"/>
          </p:cNvSpPr>
          <p:nvPr>
            <p:ph type="sldNum" sz="quarter" idx="12"/>
          </p:nvPr>
        </p:nvSpPr>
        <p:spPr>
          <a:xfrm>
            <a:off x="146304" y="6208776"/>
            <a:ext cx="457200" cy="457200"/>
          </a:xfrm>
        </p:spPr>
        <p:txBody>
          <a:bodyPr/>
          <a:lstStyle/>
          <a:p>
            <a:fld id="{101D3D29-E682-427F-95CF-A4E1534539BC}" type="slidenum">
              <a:rPr lang="en-US" smtClean="0"/>
              <a:pPr/>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r>
              <a:rPr lang="en-US" smtClean="0"/>
              <a:t>7/3/2013</a:t>
            </a:r>
            <a:endParaRPr lang="en-US"/>
          </a:p>
        </p:txBody>
      </p:sp>
      <p:sp>
        <p:nvSpPr>
          <p:cNvPr id="5" name="Footer Placeholder 4"/>
          <p:cNvSpPr>
            <a:spLocks noGrp="1"/>
          </p:cNvSpPr>
          <p:nvPr>
            <p:ph type="ftr" sz="quarter" idx="11"/>
          </p:nvPr>
        </p:nvSpPr>
        <p:spPr/>
        <p:txBody>
          <a:bodyPr/>
          <a:lstStyle/>
          <a:p>
            <a:r>
              <a:rPr lang="en-US" smtClean="0"/>
              <a:t>Health Financing Reforms Imperial Royale Hotel Kampala</a:t>
            </a:r>
            <a:endParaRPr lang="en-US"/>
          </a:p>
        </p:txBody>
      </p:sp>
      <p:sp>
        <p:nvSpPr>
          <p:cNvPr id="6" name="Slide Number Placeholder 5"/>
          <p:cNvSpPr>
            <a:spLocks noGrp="1"/>
          </p:cNvSpPr>
          <p:nvPr>
            <p:ph type="sldNum" sz="quarter" idx="12"/>
          </p:nvPr>
        </p:nvSpPr>
        <p:spPr/>
        <p:txBody>
          <a:bodyPr/>
          <a:lstStyle/>
          <a:p>
            <a:fld id="{101D3D29-E682-427F-95CF-A4E1534539B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r>
              <a:rPr lang="en-US" smtClean="0"/>
              <a:t>7/3/2013</a:t>
            </a:r>
            <a:endParaRPr lang="en-US"/>
          </a:p>
        </p:txBody>
      </p:sp>
      <p:sp>
        <p:nvSpPr>
          <p:cNvPr id="5" name="Footer Placeholder 4"/>
          <p:cNvSpPr>
            <a:spLocks noGrp="1"/>
          </p:cNvSpPr>
          <p:nvPr>
            <p:ph type="ftr" sz="quarter" idx="11"/>
          </p:nvPr>
        </p:nvSpPr>
        <p:spPr/>
        <p:txBody>
          <a:bodyPr/>
          <a:lstStyle/>
          <a:p>
            <a:r>
              <a:rPr lang="en-US" smtClean="0"/>
              <a:t>Health Financing Reforms Imperial Royale Hotel Kampala</a:t>
            </a:r>
            <a:endParaRPr lang="en-US"/>
          </a:p>
        </p:txBody>
      </p:sp>
      <p:sp>
        <p:nvSpPr>
          <p:cNvPr id="6" name="Slide Number Placeholder 5"/>
          <p:cNvSpPr>
            <a:spLocks noGrp="1"/>
          </p:cNvSpPr>
          <p:nvPr>
            <p:ph type="sldNum" sz="quarter" idx="12"/>
          </p:nvPr>
        </p:nvSpPr>
        <p:spPr/>
        <p:txBody>
          <a:bodyPr/>
          <a:lstStyle/>
          <a:p>
            <a:fld id="{101D3D29-E682-427F-95CF-A4E1534539B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r>
              <a:rPr lang="en-US" smtClean="0"/>
              <a:t>7/3/2013</a:t>
            </a:r>
            <a:endParaRPr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r>
              <a:rPr lang="en-US" smtClean="0"/>
              <a:t>Health Financing Reforms Imperial Royale Hotel Kampala</a:t>
            </a:r>
            <a:endParaRPr lang="en-US"/>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101D3D29-E682-427F-95CF-A4E1534539B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endParaRPr lang="en-US" dirty="0" smtClean="0"/>
          </a:p>
          <a:p>
            <a:r>
              <a:rPr lang="en-US" sz="3600" dirty="0" smtClean="0"/>
              <a:t>Dr Robert </a:t>
            </a:r>
            <a:r>
              <a:rPr lang="en-US" sz="3600" dirty="0" err="1" smtClean="0"/>
              <a:t>Basaza</a:t>
            </a:r>
            <a:endParaRPr lang="en-US" sz="3600" dirty="0"/>
          </a:p>
        </p:txBody>
      </p:sp>
      <p:sp>
        <p:nvSpPr>
          <p:cNvPr id="2" name="Title 1"/>
          <p:cNvSpPr>
            <a:spLocks noGrp="1"/>
          </p:cNvSpPr>
          <p:nvPr>
            <p:ph type="ctrTitle"/>
          </p:nvPr>
        </p:nvSpPr>
        <p:spPr/>
        <p:txBody>
          <a:bodyPr/>
          <a:lstStyle/>
          <a:p>
            <a:r>
              <a:rPr lang="en-US" dirty="0" smtClean="0"/>
              <a:t>Health financing functions and key related issues</a:t>
            </a:r>
            <a:endParaRPr lang="en-US" dirty="0"/>
          </a:p>
        </p:txBody>
      </p:sp>
      <p:sp>
        <p:nvSpPr>
          <p:cNvPr id="4" name="Date Placeholder 3"/>
          <p:cNvSpPr>
            <a:spLocks noGrp="1"/>
          </p:cNvSpPr>
          <p:nvPr>
            <p:ph type="dt" sz="half" idx="10"/>
          </p:nvPr>
        </p:nvSpPr>
        <p:spPr/>
        <p:txBody>
          <a:bodyPr/>
          <a:lstStyle/>
          <a:p>
            <a:r>
              <a:rPr lang="en-US" smtClean="0"/>
              <a:t>7/3/2013</a:t>
            </a:r>
            <a:endParaRPr lang="en-US"/>
          </a:p>
        </p:txBody>
      </p:sp>
      <p:sp>
        <p:nvSpPr>
          <p:cNvPr id="5" name="Slide Number Placeholder 4"/>
          <p:cNvSpPr>
            <a:spLocks noGrp="1"/>
          </p:cNvSpPr>
          <p:nvPr>
            <p:ph type="sldNum" sz="quarter" idx="12"/>
          </p:nvPr>
        </p:nvSpPr>
        <p:spPr/>
        <p:txBody>
          <a:bodyPr/>
          <a:lstStyle/>
          <a:p>
            <a:fld id="{101D3D29-E682-427F-95CF-A4E1534539BC}" type="slidenum">
              <a:rPr lang="en-US" smtClean="0"/>
              <a:pPr/>
              <a:t>1</a:t>
            </a:fld>
            <a:endParaRPr lang="en-US"/>
          </a:p>
        </p:txBody>
      </p:sp>
      <p:sp>
        <p:nvSpPr>
          <p:cNvPr id="6" name="Footer Placeholder 5"/>
          <p:cNvSpPr>
            <a:spLocks noGrp="1"/>
          </p:cNvSpPr>
          <p:nvPr>
            <p:ph type="ftr" sz="quarter" idx="11"/>
          </p:nvPr>
        </p:nvSpPr>
        <p:spPr/>
        <p:txBody>
          <a:bodyPr/>
          <a:lstStyle/>
          <a:p>
            <a:r>
              <a:rPr lang="en-US" smtClean="0"/>
              <a:t>Health Financing Reforms Imperial Royale Hotel Kampala</a:t>
            </a:r>
            <a:endParaRPr lang="en-US"/>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Contents</a:t>
            </a:r>
            <a:endParaRPr lang="en-US" b="1" dirty="0"/>
          </a:p>
        </p:txBody>
      </p:sp>
      <p:sp>
        <p:nvSpPr>
          <p:cNvPr id="3" name="Date Placeholder 2"/>
          <p:cNvSpPr>
            <a:spLocks noGrp="1"/>
          </p:cNvSpPr>
          <p:nvPr>
            <p:ph type="dt" sz="half" idx="10"/>
          </p:nvPr>
        </p:nvSpPr>
        <p:spPr/>
        <p:txBody>
          <a:bodyPr/>
          <a:lstStyle/>
          <a:p>
            <a:r>
              <a:rPr lang="en-US" smtClean="0"/>
              <a:t>7/3/2013</a:t>
            </a:r>
            <a:endParaRPr lang="en-US"/>
          </a:p>
        </p:txBody>
      </p:sp>
      <p:sp>
        <p:nvSpPr>
          <p:cNvPr id="4" name="Footer Placeholder 3"/>
          <p:cNvSpPr>
            <a:spLocks noGrp="1"/>
          </p:cNvSpPr>
          <p:nvPr>
            <p:ph type="ftr" sz="quarter" idx="11"/>
          </p:nvPr>
        </p:nvSpPr>
        <p:spPr/>
        <p:txBody>
          <a:bodyPr/>
          <a:lstStyle/>
          <a:p>
            <a:r>
              <a:rPr lang="en-US" smtClean="0"/>
              <a:t>Health Financing Reforms Imperial Royale Hotel Kampala</a:t>
            </a:r>
            <a:endParaRPr lang="en-US"/>
          </a:p>
        </p:txBody>
      </p:sp>
      <p:sp>
        <p:nvSpPr>
          <p:cNvPr id="5" name="Slide Number Placeholder 4"/>
          <p:cNvSpPr>
            <a:spLocks noGrp="1"/>
          </p:cNvSpPr>
          <p:nvPr>
            <p:ph type="sldNum" sz="quarter" idx="12"/>
          </p:nvPr>
        </p:nvSpPr>
        <p:spPr/>
        <p:txBody>
          <a:bodyPr/>
          <a:lstStyle/>
          <a:p>
            <a:fld id="{101D3D29-E682-427F-95CF-A4E1534539BC}" type="slidenum">
              <a:rPr lang="en-US" smtClean="0"/>
              <a:pPr/>
              <a:t>2</a:t>
            </a:fld>
            <a:endParaRPr lang="en-US"/>
          </a:p>
        </p:txBody>
      </p:sp>
      <p:sp>
        <p:nvSpPr>
          <p:cNvPr id="6" name="Content Placeholder 5"/>
          <p:cNvSpPr>
            <a:spLocks noGrp="1"/>
          </p:cNvSpPr>
          <p:nvPr>
            <p:ph sz="quarter" idx="1"/>
          </p:nvPr>
        </p:nvSpPr>
        <p:spPr>
          <a:xfrm>
            <a:off x="228600" y="1600200"/>
            <a:ext cx="8458200" cy="4419600"/>
          </a:xfrm>
        </p:spPr>
        <p:txBody>
          <a:bodyPr>
            <a:normAutofit fontScale="77500" lnSpcReduction="20000"/>
          </a:bodyPr>
          <a:lstStyle/>
          <a:p>
            <a:pPr marL="0" indent="0">
              <a:buNone/>
            </a:pPr>
            <a:r>
              <a:rPr lang="en-US" sz="3200" dirty="0" smtClean="0"/>
              <a:t>Definitions and group discussion points</a:t>
            </a:r>
          </a:p>
          <a:p>
            <a:pPr>
              <a:buNone/>
            </a:pPr>
            <a:r>
              <a:rPr lang="en-US" sz="3200" dirty="0" smtClean="0"/>
              <a:t>Health financing functions and reforms:</a:t>
            </a:r>
          </a:p>
          <a:p>
            <a:r>
              <a:rPr lang="en-US" sz="3200" dirty="0" smtClean="0"/>
              <a:t> resource mobilization,</a:t>
            </a:r>
          </a:p>
          <a:p>
            <a:r>
              <a:rPr lang="en-US" sz="3200" dirty="0" smtClean="0"/>
              <a:t> pooling, </a:t>
            </a:r>
          </a:p>
          <a:p>
            <a:r>
              <a:rPr lang="en-US" sz="3200" dirty="0" smtClean="0"/>
              <a:t>purchasing </a:t>
            </a:r>
          </a:p>
          <a:p>
            <a:r>
              <a:rPr lang="en-US" sz="3200" dirty="0" smtClean="0"/>
              <a:t>and benefit package</a:t>
            </a:r>
          </a:p>
          <a:p>
            <a:pPr>
              <a:buNone/>
            </a:pPr>
            <a:endParaRPr lang="en-US" sz="3200" dirty="0" smtClean="0"/>
          </a:p>
          <a:p>
            <a:pPr marL="0" indent="0">
              <a:buNone/>
            </a:pPr>
            <a:r>
              <a:rPr lang="en-US" sz="3200" dirty="0" smtClean="0"/>
              <a:t>Other related issues:</a:t>
            </a:r>
          </a:p>
          <a:p>
            <a:pPr>
              <a:buNone/>
            </a:pPr>
            <a:r>
              <a:rPr lang="en-US" sz="3200" dirty="0" smtClean="0"/>
              <a:t>Community financing and Governance</a:t>
            </a:r>
          </a:p>
          <a:p>
            <a:pPr>
              <a:buNone/>
            </a:pPr>
            <a:endParaRPr lang="en-US" sz="3200" dirty="0" smtClean="0"/>
          </a:p>
          <a:p>
            <a:r>
              <a:rPr lang="en-US" sz="3200" dirty="0" smtClean="0"/>
              <a:t>Facilitator and a secretary</a:t>
            </a:r>
            <a:endParaRPr lang="en-US" sz="3200" dirty="0"/>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639762"/>
          </a:xfrm>
        </p:spPr>
        <p:txBody>
          <a:bodyPr>
            <a:normAutofit fontScale="90000"/>
          </a:bodyPr>
          <a:lstStyle/>
          <a:p>
            <a:r>
              <a:rPr lang="en-US" b="1" dirty="0" smtClean="0">
                <a:latin typeface="Calibri" pitchFamily="34" charset="0"/>
                <a:cs typeface="Calibri" pitchFamily="34" charset="0"/>
              </a:rPr>
              <a:t>Key inspirations (I)</a:t>
            </a:r>
            <a:endParaRPr lang="en-US" b="1" dirty="0">
              <a:latin typeface="Calibri" pitchFamily="34" charset="0"/>
              <a:cs typeface="Calibri" pitchFamily="34" charset="0"/>
            </a:endParaRPr>
          </a:p>
        </p:txBody>
      </p:sp>
      <p:sp>
        <p:nvSpPr>
          <p:cNvPr id="3" name="Date Placeholder 2"/>
          <p:cNvSpPr>
            <a:spLocks noGrp="1"/>
          </p:cNvSpPr>
          <p:nvPr>
            <p:ph type="dt" sz="half" idx="10"/>
          </p:nvPr>
        </p:nvSpPr>
        <p:spPr/>
        <p:txBody>
          <a:bodyPr/>
          <a:lstStyle/>
          <a:p>
            <a:r>
              <a:rPr lang="en-US" smtClean="0"/>
              <a:t>7/3/2013</a:t>
            </a:r>
            <a:endParaRPr lang="en-US"/>
          </a:p>
        </p:txBody>
      </p:sp>
      <p:sp>
        <p:nvSpPr>
          <p:cNvPr id="4" name="Footer Placeholder 3"/>
          <p:cNvSpPr>
            <a:spLocks noGrp="1"/>
          </p:cNvSpPr>
          <p:nvPr>
            <p:ph type="ftr" sz="quarter" idx="11"/>
          </p:nvPr>
        </p:nvSpPr>
        <p:spPr/>
        <p:txBody>
          <a:bodyPr/>
          <a:lstStyle/>
          <a:p>
            <a:r>
              <a:rPr lang="en-US" smtClean="0"/>
              <a:t>Health Financing Reforms Imperial Royale Hotel Kampala</a:t>
            </a:r>
            <a:endParaRPr lang="en-US"/>
          </a:p>
        </p:txBody>
      </p:sp>
      <p:sp>
        <p:nvSpPr>
          <p:cNvPr id="5" name="Slide Number Placeholder 4"/>
          <p:cNvSpPr>
            <a:spLocks noGrp="1"/>
          </p:cNvSpPr>
          <p:nvPr>
            <p:ph type="sldNum" sz="quarter" idx="12"/>
          </p:nvPr>
        </p:nvSpPr>
        <p:spPr/>
        <p:txBody>
          <a:bodyPr/>
          <a:lstStyle/>
          <a:p>
            <a:fld id="{101D3D29-E682-427F-95CF-A4E1534539BC}" type="slidenum">
              <a:rPr lang="en-US" smtClean="0"/>
              <a:pPr/>
              <a:t>3</a:t>
            </a:fld>
            <a:endParaRPr lang="en-US"/>
          </a:p>
        </p:txBody>
      </p:sp>
      <p:sp>
        <p:nvSpPr>
          <p:cNvPr id="6" name="Content Placeholder 5"/>
          <p:cNvSpPr>
            <a:spLocks noGrp="1"/>
          </p:cNvSpPr>
          <p:nvPr>
            <p:ph sz="quarter" idx="1"/>
          </p:nvPr>
        </p:nvSpPr>
        <p:spPr>
          <a:xfrm>
            <a:off x="0" y="990600"/>
            <a:ext cx="8686800" cy="5029200"/>
          </a:xfrm>
        </p:spPr>
        <p:txBody>
          <a:bodyPr>
            <a:normAutofit/>
          </a:bodyPr>
          <a:lstStyle/>
          <a:p>
            <a:r>
              <a:rPr lang="en-US" sz="3600" dirty="0" smtClean="0">
                <a:latin typeface="Calibri" pitchFamily="34" charset="0"/>
                <a:cs typeface="Calibri" pitchFamily="34" charset="0"/>
              </a:rPr>
              <a:t>“Money is the babies milk of health care” Prof Bill Hsiao, Harvard.</a:t>
            </a:r>
          </a:p>
          <a:p>
            <a:r>
              <a:rPr lang="en-US" sz="3600" dirty="0" smtClean="0">
                <a:latin typeface="Calibri" pitchFamily="34" charset="0"/>
                <a:cs typeface="Calibri" pitchFamily="34" charset="0"/>
              </a:rPr>
              <a:t>Two African countries have moved closer universal coverage (Rwanda 97% coverage and Ghana 65% in less than 10 Years).</a:t>
            </a:r>
          </a:p>
          <a:p>
            <a:r>
              <a:rPr lang="en-US" sz="3600" dirty="0" smtClean="0">
                <a:latin typeface="Calibri" pitchFamily="34" charset="0"/>
                <a:cs typeface="Calibri" pitchFamily="34" charset="0"/>
              </a:rPr>
              <a:t> Over  60% coverage in </a:t>
            </a:r>
            <a:r>
              <a:rPr lang="en-US" sz="3600" dirty="0" err="1" smtClean="0">
                <a:latin typeface="Calibri" pitchFamily="34" charset="0"/>
                <a:cs typeface="Calibri" pitchFamily="34" charset="0"/>
              </a:rPr>
              <a:t>Bwindi</a:t>
            </a:r>
            <a:r>
              <a:rPr lang="en-US" sz="3600" dirty="0" smtClean="0">
                <a:latin typeface="Calibri" pitchFamily="34" charset="0"/>
                <a:cs typeface="Calibri" pitchFamily="34" charset="0"/>
              </a:rPr>
              <a:t>  CHI Scheme (with over 120,000 enrollees in less than 5 years).</a:t>
            </a:r>
          </a:p>
          <a:p>
            <a:endParaRPr lang="en-US" sz="3600" dirty="0" smtClean="0">
              <a:latin typeface="Calibri" pitchFamily="34" charset="0"/>
              <a:cs typeface="Calibri" pitchFamily="34" charset="0"/>
            </a:endParaRPr>
          </a:p>
          <a:p>
            <a:endParaRPr lang="en-US" sz="3600" dirty="0">
              <a:latin typeface="Calibri" pitchFamily="34" charset="0"/>
              <a:cs typeface="Calibri" pitchFamily="34" charset="0"/>
            </a:endParaRPr>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639762"/>
          </a:xfrm>
        </p:spPr>
        <p:txBody>
          <a:bodyPr>
            <a:normAutofit fontScale="90000"/>
          </a:bodyPr>
          <a:lstStyle/>
          <a:p>
            <a:r>
              <a:rPr lang="en-US" b="1" dirty="0" smtClean="0">
                <a:latin typeface="Calibri" pitchFamily="34" charset="0"/>
                <a:cs typeface="Calibri" pitchFamily="34" charset="0"/>
              </a:rPr>
              <a:t>Key inspirations (II)</a:t>
            </a:r>
            <a:endParaRPr lang="en-US" b="1" dirty="0">
              <a:latin typeface="Calibri" pitchFamily="34" charset="0"/>
              <a:cs typeface="Calibri" pitchFamily="34" charset="0"/>
            </a:endParaRPr>
          </a:p>
        </p:txBody>
      </p:sp>
      <p:sp>
        <p:nvSpPr>
          <p:cNvPr id="3" name="Date Placeholder 2"/>
          <p:cNvSpPr>
            <a:spLocks noGrp="1"/>
          </p:cNvSpPr>
          <p:nvPr>
            <p:ph type="dt" sz="half" idx="10"/>
          </p:nvPr>
        </p:nvSpPr>
        <p:spPr/>
        <p:txBody>
          <a:bodyPr/>
          <a:lstStyle/>
          <a:p>
            <a:r>
              <a:rPr lang="en-US" smtClean="0"/>
              <a:t>7/3/2013</a:t>
            </a:r>
            <a:endParaRPr lang="en-US"/>
          </a:p>
        </p:txBody>
      </p:sp>
      <p:sp>
        <p:nvSpPr>
          <p:cNvPr id="4" name="Footer Placeholder 3"/>
          <p:cNvSpPr>
            <a:spLocks noGrp="1"/>
          </p:cNvSpPr>
          <p:nvPr>
            <p:ph type="ftr" sz="quarter" idx="11"/>
          </p:nvPr>
        </p:nvSpPr>
        <p:spPr/>
        <p:txBody>
          <a:bodyPr/>
          <a:lstStyle/>
          <a:p>
            <a:r>
              <a:rPr lang="en-US" smtClean="0"/>
              <a:t>Health Financing Reforms Imperial Royale Hotel Kampala</a:t>
            </a:r>
            <a:endParaRPr lang="en-US"/>
          </a:p>
        </p:txBody>
      </p:sp>
      <p:sp>
        <p:nvSpPr>
          <p:cNvPr id="5" name="Slide Number Placeholder 4"/>
          <p:cNvSpPr>
            <a:spLocks noGrp="1"/>
          </p:cNvSpPr>
          <p:nvPr>
            <p:ph type="sldNum" sz="quarter" idx="12"/>
          </p:nvPr>
        </p:nvSpPr>
        <p:spPr/>
        <p:txBody>
          <a:bodyPr/>
          <a:lstStyle/>
          <a:p>
            <a:fld id="{101D3D29-E682-427F-95CF-A4E1534539BC}" type="slidenum">
              <a:rPr lang="en-US" smtClean="0"/>
              <a:pPr/>
              <a:t>4</a:t>
            </a:fld>
            <a:endParaRPr lang="en-US"/>
          </a:p>
        </p:txBody>
      </p:sp>
      <p:sp>
        <p:nvSpPr>
          <p:cNvPr id="6" name="Content Placeholder 5"/>
          <p:cNvSpPr>
            <a:spLocks noGrp="1"/>
          </p:cNvSpPr>
          <p:nvPr>
            <p:ph sz="quarter" idx="1"/>
          </p:nvPr>
        </p:nvSpPr>
        <p:spPr>
          <a:xfrm>
            <a:off x="0" y="990600"/>
            <a:ext cx="8686800" cy="5029200"/>
          </a:xfrm>
        </p:spPr>
        <p:txBody>
          <a:bodyPr>
            <a:normAutofit/>
          </a:bodyPr>
          <a:lstStyle/>
          <a:p>
            <a:r>
              <a:rPr lang="en-US" sz="3600" dirty="0" smtClean="0">
                <a:latin typeface="Calibri" pitchFamily="34" charset="0"/>
                <a:cs typeface="Calibri" pitchFamily="34" charset="0"/>
              </a:rPr>
              <a:t>Voucher schemes and provider </a:t>
            </a:r>
            <a:r>
              <a:rPr lang="en-US" sz="3600" dirty="0" err="1" smtClean="0">
                <a:latin typeface="Calibri" pitchFamily="34" charset="0"/>
                <a:cs typeface="Calibri" pitchFamily="34" charset="0"/>
              </a:rPr>
              <a:t>behaviour</a:t>
            </a:r>
            <a:r>
              <a:rPr lang="en-US" sz="3600" dirty="0" smtClean="0">
                <a:latin typeface="Calibri" pitchFamily="34" charset="0"/>
                <a:cs typeface="Calibri" pitchFamily="34" charset="0"/>
              </a:rPr>
              <a:t> of accepting less than 50% of market prices for interventions</a:t>
            </a:r>
          </a:p>
          <a:p>
            <a:r>
              <a:rPr lang="en-US" sz="3600" dirty="0" smtClean="0">
                <a:latin typeface="Calibri" pitchFamily="34" charset="0"/>
                <a:cs typeface="Calibri" pitchFamily="34" charset="0"/>
              </a:rPr>
              <a:t>Therefore “Yes We can”.</a:t>
            </a:r>
          </a:p>
          <a:p>
            <a:r>
              <a:rPr lang="en-US" sz="3600" dirty="0" smtClean="0">
                <a:latin typeface="Calibri" pitchFamily="34" charset="0"/>
                <a:cs typeface="Calibri" pitchFamily="34" charset="0"/>
              </a:rPr>
              <a:t>“When you are talking to the educated you to do not aim at completing it all”: </a:t>
            </a:r>
            <a:r>
              <a:rPr lang="en-US" sz="3600" dirty="0" err="1" smtClean="0">
                <a:latin typeface="Calibri" pitchFamily="34" charset="0"/>
                <a:cs typeface="Calibri" pitchFamily="34" charset="0"/>
              </a:rPr>
              <a:t>Basoga</a:t>
            </a:r>
            <a:r>
              <a:rPr lang="en-US" sz="3600" dirty="0" smtClean="0">
                <a:latin typeface="Calibri" pitchFamily="34" charset="0"/>
                <a:cs typeface="Calibri" pitchFamily="34" charset="0"/>
              </a:rPr>
              <a:t>, Uganda.</a:t>
            </a:r>
          </a:p>
          <a:p>
            <a:endParaRPr lang="en-US" sz="3600" dirty="0" smtClean="0">
              <a:latin typeface="Calibri" pitchFamily="34" charset="0"/>
              <a:cs typeface="Calibri" pitchFamily="34" charset="0"/>
            </a:endParaRPr>
          </a:p>
          <a:p>
            <a:endParaRPr lang="en-US" sz="3600" dirty="0">
              <a:latin typeface="Calibri" pitchFamily="34" charset="0"/>
              <a:cs typeface="Calibri" pitchFamily="34" charset="0"/>
            </a:endParaRPr>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a:xfrm>
            <a:off x="405888" y="2672359"/>
            <a:ext cx="8230414" cy="1141801"/>
          </a:xfrm>
        </p:spPr>
        <p:txBody>
          <a:bodyPr lIns="80147" tIns="40074" rIns="80147">
            <a:normAutofit fontScale="90000"/>
          </a:bodyPr>
          <a:lstStyle/>
          <a:p>
            <a:pPr>
              <a:defRPr/>
            </a:pPr>
            <a:r>
              <a:rPr lang="en-GB" dirty="0" smtClean="0">
                <a:solidFill>
                  <a:schemeClr val="accent6">
                    <a:lumMod val="50000"/>
                  </a:schemeClr>
                </a:solidFill>
              </a:rPr>
              <a:t>Be suspicious of anyone telling you that they have found the Holy Grail;  no single instrument or scheme can be “the answer”.  What are key questions and issues to help countries move towards dynamic, learning, adaptive systems?</a:t>
            </a:r>
          </a:p>
        </p:txBody>
      </p:sp>
      <p:sp>
        <p:nvSpPr>
          <p:cNvPr id="589827" name="Text Box 3"/>
          <p:cNvSpPr txBox="1">
            <a:spLocks noChangeArrowheads="1"/>
          </p:cNvSpPr>
          <p:nvPr/>
        </p:nvSpPr>
        <p:spPr bwMode="auto">
          <a:xfrm rot="-1587541">
            <a:off x="1966933" y="688878"/>
            <a:ext cx="2808750" cy="584759"/>
          </a:xfrm>
          <a:prstGeom prst="rect">
            <a:avLst/>
          </a:prstGeom>
          <a:noFill/>
          <a:ln w="9525">
            <a:noFill/>
            <a:miter lim="800000"/>
            <a:headEnd/>
            <a:tailEnd/>
          </a:ln>
        </p:spPr>
        <p:txBody>
          <a:bodyPr wrap="none" lIns="91424" tIns="45712" rIns="91424" bIns="45712">
            <a:spAutoFit/>
          </a:bodyPr>
          <a:lstStyle/>
          <a:p>
            <a:pPr algn="ctr" eaLnBrk="0" hangingPunct="0">
              <a:spcBef>
                <a:spcPct val="50000"/>
              </a:spcBef>
            </a:pPr>
            <a:r>
              <a:rPr lang="en-GB" sz="3200" dirty="0">
                <a:solidFill>
                  <a:srgbClr val="006600"/>
                </a:solidFill>
                <a:latin typeface="Times New Roman" pitchFamily="18" charset="0"/>
              </a:rPr>
              <a:t>Create user fees</a:t>
            </a:r>
          </a:p>
        </p:txBody>
      </p:sp>
      <p:sp>
        <p:nvSpPr>
          <p:cNvPr id="589828" name="Text Box 4"/>
          <p:cNvSpPr txBox="1">
            <a:spLocks noChangeArrowheads="1"/>
          </p:cNvSpPr>
          <p:nvPr/>
        </p:nvSpPr>
        <p:spPr bwMode="auto">
          <a:xfrm rot="-1458100">
            <a:off x="-126754" y="5226561"/>
            <a:ext cx="3993370" cy="584759"/>
          </a:xfrm>
          <a:prstGeom prst="rect">
            <a:avLst/>
          </a:prstGeom>
          <a:noFill/>
          <a:ln w="9525">
            <a:noFill/>
            <a:miter lim="800000"/>
            <a:headEnd/>
            <a:tailEnd/>
          </a:ln>
        </p:spPr>
        <p:txBody>
          <a:bodyPr wrap="none" lIns="91424" tIns="45712" rIns="91424" bIns="45712">
            <a:spAutoFit/>
          </a:bodyPr>
          <a:lstStyle/>
          <a:p>
            <a:pPr algn="ctr" eaLnBrk="0" hangingPunct="0">
              <a:spcBef>
                <a:spcPct val="50000"/>
              </a:spcBef>
            </a:pPr>
            <a:r>
              <a:rPr lang="en-GB" sz="3200" dirty="0">
                <a:solidFill>
                  <a:srgbClr val="FF0000"/>
                </a:solidFill>
                <a:latin typeface="Times New Roman" pitchFamily="18" charset="0"/>
              </a:rPr>
              <a:t>Social health insurance</a:t>
            </a:r>
          </a:p>
        </p:txBody>
      </p:sp>
      <p:sp>
        <p:nvSpPr>
          <p:cNvPr id="589829" name="Text Box 5"/>
          <p:cNvSpPr txBox="1">
            <a:spLocks noChangeArrowheads="1"/>
          </p:cNvSpPr>
          <p:nvPr/>
        </p:nvSpPr>
        <p:spPr bwMode="auto">
          <a:xfrm rot="-4945142">
            <a:off x="-980248" y="1980422"/>
            <a:ext cx="2898518" cy="584759"/>
          </a:xfrm>
          <a:prstGeom prst="rect">
            <a:avLst/>
          </a:prstGeom>
          <a:noFill/>
          <a:ln w="9525">
            <a:noFill/>
            <a:miter lim="800000"/>
            <a:headEnd/>
            <a:tailEnd/>
          </a:ln>
        </p:spPr>
        <p:txBody>
          <a:bodyPr wrap="none" lIns="91424" tIns="45712" rIns="91424" bIns="45712">
            <a:spAutoFit/>
          </a:bodyPr>
          <a:lstStyle/>
          <a:p>
            <a:pPr algn="ctr" eaLnBrk="0" hangingPunct="0">
              <a:spcBef>
                <a:spcPct val="50000"/>
              </a:spcBef>
            </a:pPr>
            <a:r>
              <a:rPr lang="en-GB" sz="3200" dirty="0">
                <a:solidFill>
                  <a:srgbClr val="FF6600"/>
                </a:solidFill>
                <a:latin typeface="Times New Roman" pitchFamily="18" charset="0"/>
              </a:rPr>
              <a:t>Decentralization</a:t>
            </a:r>
          </a:p>
        </p:txBody>
      </p:sp>
      <p:sp>
        <p:nvSpPr>
          <p:cNvPr id="589830" name="Text Box 6"/>
          <p:cNvSpPr txBox="1">
            <a:spLocks noChangeArrowheads="1"/>
          </p:cNvSpPr>
          <p:nvPr/>
        </p:nvSpPr>
        <p:spPr bwMode="auto">
          <a:xfrm rot="939704">
            <a:off x="1144561" y="472901"/>
            <a:ext cx="1165672" cy="584759"/>
          </a:xfrm>
          <a:prstGeom prst="rect">
            <a:avLst/>
          </a:prstGeom>
          <a:noFill/>
          <a:ln w="9525">
            <a:noFill/>
            <a:miter lim="800000"/>
            <a:headEnd/>
            <a:tailEnd/>
          </a:ln>
        </p:spPr>
        <p:txBody>
          <a:bodyPr wrap="none" lIns="91424" tIns="45712" rIns="91424" bIns="45712">
            <a:spAutoFit/>
          </a:bodyPr>
          <a:lstStyle/>
          <a:p>
            <a:pPr algn="ctr" eaLnBrk="0" hangingPunct="0">
              <a:spcBef>
                <a:spcPct val="50000"/>
              </a:spcBef>
            </a:pPr>
            <a:r>
              <a:rPr lang="en-GB" sz="3200" dirty="0">
                <a:solidFill>
                  <a:schemeClr val="accent2"/>
                </a:solidFill>
                <a:latin typeface="Times New Roman" pitchFamily="18" charset="0"/>
              </a:rPr>
              <a:t>CBHI</a:t>
            </a:r>
          </a:p>
        </p:txBody>
      </p:sp>
      <p:sp>
        <p:nvSpPr>
          <p:cNvPr id="589831" name="Text Box 7"/>
          <p:cNvSpPr txBox="1">
            <a:spLocks noChangeArrowheads="1"/>
          </p:cNvSpPr>
          <p:nvPr/>
        </p:nvSpPr>
        <p:spPr bwMode="auto">
          <a:xfrm rot="4582452">
            <a:off x="6517582" y="1933627"/>
            <a:ext cx="4027031" cy="584759"/>
          </a:xfrm>
          <a:prstGeom prst="rect">
            <a:avLst/>
          </a:prstGeom>
          <a:noFill/>
          <a:ln w="9525">
            <a:noFill/>
            <a:miter lim="800000"/>
            <a:headEnd/>
            <a:tailEnd/>
          </a:ln>
        </p:spPr>
        <p:txBody>
          <a:bodyPr wrap="none" lIns="91424" tIns="45712" rIns="91424" bIns="45712">
            <a:spAutoFit/>
          </a:bodyPr>
          <a:lstStyle/>
          <a:p>
            <a:pPr algn="ctr" eaLnBrk="0" hangingPunct="0">
              <a:spcBef>
                <a:spcPct val="50000"/>
              </a:spcBef>
            </a:pPr>
            <a:r>
              <a:rPr lang="en-GB" sz="3200" dirty="0">
                <a:solidFill>
                  <a:srgbClr val="990099"/>
                </a:solidFill>
                <a:latin typeface="Times New Roman" pitchFamily="18" charset="0"/>
              </a:rPr>
              <a:t>Demand-side financing</a:t>
            </a:r>
          </a:p>
        </p:txBody>
      </p:sp>
      <p:sp>
        <p:nvSpPr>
          <p:cNvPr id="589832" name="Text Box 8"/>
          <p:cNvSpPr txBox="1">
            <a:spLocks noChangeArrowheads="1"/>
          </p:cNvSpPr>
          <p:nvPr/>
        </p:nvSpPr>
        <p:spPr bwMode="auto">
          <a:xfrm rot="-1336441">
            <a:off x="3261243" y="5011304"/>
            <a:ext cx="4131035" cy="584759"/>
          </a:xfrm>
          <a:prstGeom prst="rect">
            <a:avLst/>
          </a:prstGeom>
          <a:noFill/>
          <a:ln w="9525">
            <a:noFill/>
            <a:miter lim="800000"/>
            <a:headEnd/>
            <a:tailEnd/>
          </a:ln>
        </p:spPr>
        <p:txBody>
          <a:bodyPr wrap="none" lIns="91424" tIns="45712" rIns="91424" bIns="45712">
            <a:spAutoFit/>
          </a:bodyPr>
          <a:lstStyle/>
          <a:p>
            <a:pPr algn="ctr" eaLnBrk="0" hangingPunct="0">
              <a:spcBef>
                <a:spcPct val="50000"/>
              </a:spcBef>
            </a:pPr>
            <a:r>
              <a:rPr lang="en-GB" sz="3200" dirty="0">
                <a:solidFill>
                  <a:srgbClr val="4D4D4D"/>
                </a:solidFill>
                <a:latin typeface="Times New Roman" pitchFamily="18" charset="0"/>
              </a:rPr>
              <a:t>Purchaser-provider split</a:t>
            </a:r>
          </a:p>
        </p:txBody>
      </p:sp>
      <p:sp>
        <p:nvSpPr>
          <p:cNvPr id="589833" name="Text Box 9"/>
          <p:cNvSpPr txBox="1">
            <a:spLocks noChangeArrowheads="1"/>
          </p:cNvSpPr>
          <p:nvPr/>
        </p:nvSpPr>
        <p:spPr bwMode="auto">
          <a:xfrm rot="2146859">
            <a:off x="6888494" y="5152409"/>
            <a:ext cx="2374337" cy="584759"/>
          </a:xfrm>
          <a:prstGeom prst="rect">
            <a:avLst/>
          </a:prstGeom>
          <a:noFill/>
          <a:ln w="9525">
            <a:noFill/>
            <a:miter lim="800000"/>
            <a:headEnd/>
            <a:tailEnd/>
          </a:ln>
        </p:spPr>
        <p:txBody>
          <a:bodyPr wrap="none" lIns="91424" tIns="45712" rIns="91424" bIns="45712">
            <a:spAutoFit/>
          </a:bodyPr>
          <a:lstStyle/>
          <a:p>
            <a:pPr algn="ctr" eaLnBrk="0" hangingPunct="0">
              <a:spcBef>
                <a:spcPct val="50000"/>
              </a:spcBef>
            </a:pPr>
            <a:r>
              <a:rPr lang="en-GB" sz="3200" dirty="0">
                <a:solidFill>
                  <a:srgbClr val="008080"/>
                </a:solidFill>
                <a:latin typeface="Times New Roman" pitchFamily="18" charset="0"/>
              </a:rPr>
              <a:t>Co-payments</a:t>
            </a:r>
          </a:p>
        </p:txBody>
      </p:sp>
      <p:sp>
        <p:nvSpPr>
          <p:cNvPr id="589834" name="Text Box 10"/>
          <p:cNvSpPr txBox="1">
            <a:spLocks noChangeArrowheads="1"/>
          </p:cNvSpPr>
          <p:nvPr/>
        </p:nvSpPr>
        <p:spPr bwMode="auto">
          <a:xfrm rot="3094123">
            <a:off x="-137069" y="4385690"/>
            <a:ext cx="1212159" cy="584759"/>
          </a:xfrm>
          <a:prstGeom prst="rect">
            <a:avLst/>
          </a:prstGeom>
          <a:noFill/>
          <a:ln w="9525">
            <a:noFill/>
            <a:miter lim="800000"/>
            <a:headEnd/>
            <a:tailEnd/>
          </a:ln>
        </p:spPr>
        <p:txBody>
          <a:bodyPr wrap="none" lIns="91424" tIns="45712" rIns="91424" bIns="45712">
            <a:spAutoFit/>
          </a:bodyPr>
          <a:lstStyle/>
          <a:p>
            <a:pPr algn="ctr" eaLnBrk="0" hangingPunct="0">
              <a:spcBef>
                <a:spcPct val="50000"/>
              </a:spcBef>
            </a:pPr>
            <a:r>
              <a:rPr lang="en-GB" sz="3200" dirty="0">
                <a:solidFill>
                  <a:srgbClr val="9999FF"/>
                </a:solidFill>
                <a:latin typeface="Times New Roman" pitchFamily="18" charset="0"/>
              </a:rPr>
              <a:t>DRGs</a:t>
            </a:r>
          </a:p>
        </p:txBody>
      </p:sp>
      <p:sp>
        <p:nvSpPr>
          <p:cNvPr id="589835" name="Text Box 11"/>
          <p:cNvSpPr txBox="1">
            <a:spLocks noChangeArrowheads="1"/>
          </p:cNvSpPr>
          <p:nvPr/>
        </p:nvSpPr>
        <p:spPr bwMode="auto">
          <a:xfrm rot="1628318">
            <a:off x="4640520" y="618325"/>
            <a:ext cx="3331329" cy="584759"/>
          </a:xfrm>
          <a:prstGeom prst="rect">
            <a:avLst/>
          </a:prstGeom>
          <a:noFill/>
          <a:ln w="9525">
            <a:noFill/>
            <a:miter lim="800000"/>
            <a:headEnd/>
            <a:tailEnd/>
          </a:ln>
        </p:spPr>
        <p:txBody>
          <a:bodyPr wrap="none" lIns="91424" tIns="45712" rIns="91424" bIns="45712">
            <a:spAutoFit/>
          </a:bodyPr>
          <a:lstStyle/>
          <a:p>
            <a:pPr algn="ctr" eaLnBrk="0" hangingPunct="0">
              <a:spcBef>
                <a:spcPct val="50000"/>
              </a:spcBef>
            </a:pPr>
            <a:r>
              <a:rPr lang="en-GB" sz="3200" dirty="0">
                <a:solidFill>
                  <a:srgbClr val="FF3399"/>
                </a:solidFill>
                <a:latin typeface="Times New Roman" pitchFamily="18" charset="0"/>
              </a:rPr>
              <a:t>Eliminate user fees</a:t>
            </a:r>
          </a:p>
        </p:txBody>
      </p:sp>
      <p:sp>
        <p:nvSpPr>
          <p:cNvPr id="589836" name="Text Box 12"/>
          <p:cNvSpPr txBox="1">
            <a:spLocks noChangeArrowheads="1"/>
          </p:cNvSpPr>
          <p:nvPr/>
        </p:nvSpPr>
        <p:spPr bwMode="auto">
          <a:xfrm rot="1363403">
            <a:off x="5608981" y="5539728"/>
            <a:ext cx="2694873" cy="584759"/>
          </a:xfrm>
          <a:prstGeom prst="rect">
            <a:avLst/>
          </a:prstGeom>
          <a:noFill/>
          <a:ln w="9525">
            <a:noFill/>
            <a:miter lim="800000"/>
            <a:headEnd/>
            <a:tailEnd/>
          </a:ln>
        </p:spPr>
        <p:txBody>
          <a:bodyPr wrap="none" lIns="91424" tIns="45712" rIns="91424" bIns="45712">
            <a:spAutoFit/>
          </a:bodyPr>
          <a:lstStyle/>
          <a:p>
            <a:pPr algn="ctr" eaLnBrk="0" hangingPunct="0">
              <a:spcBef>
                <a:spcPct val="50000"/>
              </a:spcBef>
            </a:pPr>
            <a:r>
              <a:rPr lang="en-GB" sz="3200" dirty="0">
                <a:solidFill>
                  <a:srgbClr val="00CC99"/>
                </a:solidFill>
                <a:latin typeface="Times New Roman" pitchFamily="18" charset="0"/>
              </a:rPr>
              <a:t>RBF, PBF, P4P</a:t>
            </a:r>
          </a:p>
        </p:txBody>
      </p:sp>
      <p:sp>
        <p:nvSpPr>
          <p:cNvPr id="589837" name="Text Box 13"/>
          <p:cNvSpPr txBox="1">
            <a:spLocks noChangeArrowheads="1"/>
          </p:cNvSpPr>
          <p:nvPr/>
        </p:nvSpPr>
        <p:spPr bwMode="auto">
          <a:xfrm rot="2469005">
            <a:off x="735664" y="5368386"/>
            <a:ext cx="3491629" cy="584759"/>
          </a:xfrm>
          <a:prstGeom prst="rect">
            <a:avLst/>
          </a:prstGeom>
          <a:noFill/>
          <a:ln w="9525">
            <a:noFill/>
            <a:miter lim="800000"/>
            <a:headEnd/>
            <a:tailEnd/>
          </a:ln>
        </p:spPr>
        <p:txBody>
          <a:bodyPr wrap="none" lIns="91424" tIns="45712" rIns="91424" bIns="45712">
            <a:spAutoFit/>
          </a:bodyPr>
          <a:lstStyle/>
          <a:p>
            <a:pPr algn="ctr" eaLnBrk="0" hangingPunct="0">
              <a:spcBef>
                <a:spcPct val="50000"/>
              </a:spcBef>
            </a:pPr>
            <a:r>
              <a:rPr lang="en-GB" sz="3200" dirty="0">
                <a:solidFill>
                  <a:srgbClr val="0066FF"/>
                </a:solidFill>
                <a:latin typeface="Times New Roman" pitchFamily="18" charset="0"/>
              </a:rPr>
              <a:t>Single payer system</a:t>
            </a:r>
          </a:p>
        </p:txBody>
      </p:sp>
      <p:sp>
        <p:nvSpPr>
          <p:cNvPr id="14" name="Text Box 12"/>
          <p:cNvSpPr txBox="1">
            <a:spLocks noChangeArrowheads="1"/>
          </p:cNvSpPr>
          <p:nvPr/>
        </p:nvSpPr>
        <p:spPr bwMode="auto">
          <a:xfrm rot="-1019755">
            <a:off x="4903126" y="5906890"/>
            <a:ext cx="1027813" cy="584759"/>
          </a:xfrm>
          <a:prstGeom prst="rect">
            <a:avLst/>
          </a:prstGeom>
          <a:noFill/>
          <a:ln w="9525">
            <a:noFill/>
            <a:miter lim="800000"/>
            <a:headEnd/>
            <a:tailEnd/>
          </a:ln>
        </p:spPr>
        <p:txBody>
          <a:bodyPr wrap="none" lIns="91424" tIns="45712" rIns="91424" bIns="45712">
            <a:spAutoFit/>
          </a:bodyPr>
          <a:lstStyle/>
          <a:p>
            <a:pPr algn="ctr" eaLnBrk="0" hangingPunct="0">
              <a:spcBef>
                <a:spcPct val="50000"/>
              </a:spcBef>
            </a:pPr>
            <a:r>
              <a:rPr lang="en-GB" sz="3200" dirty="0">
                <a:latin typeface="Times New Roman" pitchFamily="18" charset="0"/>
              </a:rPr>
              <a:t>PPPs</a:t>
            </a:r>
          </a:p>
        </p:txBody>
      </p:sp>
      <p:sp>
        <p:nvSpPr>
          <p:cNvPr id="15" name="Text Box 4"/>
          <p:cNvSpPr txBox="1">
            <a:spLocks noChangeArrowheads="1"/>
          </p:cNvSpPr>
          <p:nvPr/>
        </p:nvSpPr>
        <p:spPr bwMode="auto">
          <a:xfrm rot="-719019">
            <a:off x="4167521" y="500257"/>
            <a:ext cx="3844290" cy="584759"/>
          </a:xfrm>
          <a:prstGeom prst="rect">
            <a:avLst/>
          </a:prstGeom>
          <a:noFill/>
          <a:ln w="9525">
            <a:noFill/>
            <a:miter lim="800000"/>
            <a:headEnd/>
            <a:tailEnd/>
          </a:ln>
        </p:spPr>
        <p:txBody>
          <a:bodyPr wrap="none" lIns="91424" tIns="45712" rIns="91424" bIns="45712">
            <a:spAutoFit/>
          </a:bodyPr>
          <a:lstStyle/>
          <a:p>
            <a:pPr algn="ctr" eaLnBrk="0" hangingPunct="0">
              <a:spcBef>
                <a:spcPct val="50000"/>
              </a:spcBef>
            </a:pPr>
            <a:r>
              <a:rPr lang="en-GB" sz="3200" dirty="0">
                <a:solidFill>
                  <a:srgbClr val="FF0000"/>
                </a:solidFill>
                <a:latin typeface="Times New Roman" pitchFamily="18" charset="0"/>
              </a:rPr>
              <a:t>Insurance competition</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500"/>
                                  </p:stCondLst>
                                  <p:childTnLst>
                                    <p:set>
                                      <p:cBhvr>
                                        <p:cTn id="6" dur="1" fill="hold">
                                          <p:stCondLst>
                                            <p:cond delay="0"/>
                                          </p:stCondLst>
                                        </p:cTn>
                                        <p:tgtEl>
                                          <p:spTgt spid="589827"/>
                                        </p:tgtEl>
                                        <p:attrNameLst>
                                          <p:attrName>style.visibility</p:attrName>
                                        </p:attrNameLst>
                                      </p:cBhvr>
                                      <p:to>
                                        <p:strVal val="visible"/>
                                      </p:to>
                                    </p:set>
                                  </p:childTnLst>
                                </p:cTn>
                              </p:par>
                            </p:childTnLst>
                          </p:cTn>
                        </p:par>
                        <p:par>
                          <p:cTn id="7" fill="hold" nodeType="afterGroup">
                            <p:stCondLst>
                              <p:cond delay="500"/>
                            </p:stCondLst>
                            <p:childTnLst>
                              <p:par>
                                <p:cTn id="8" presetID="1" presetClass="entr" presetSubtype="0" fill="hold" grpId="0" nodeType="afterEffect">
                                  <p:stCondLst>
                                    <p:cond delay="500"/>
                                  </p:stCondLst>
                                  <p:childTnLst>
                                    <p:set>
                                      <p:cBhvr>
                                        <p:cTn id="9" dur="1" fill="hold">
                                          <p:stCondLst>
                                            <p:cond delay="0"/>
                                          </p:stCondLst>
                                        </p:cTn>
                                        <p:tgtEl>
                                          <p:spTgt spid="589835"/>
                                        </p:tgtEl>
                                        <p:attrNameLst>
                                          <p:attrName>style.visibility</p:attrName>
                                        </p:attrNameLst>
                                      </p:cBhvr>
                                      <p:to>
                                        <p:strVal val="visible"/>
                                      </p:to>
                                    </p:set>
                                  </p:childTnLst>
                                </p:cTn>
                              </p:par>
                            </p:childTnLst>
                          </p:cTn>
                        </p:par>
                        <p:par>
                          <p:cTn id="10" fill="hold" nodeType="afterGroup">
                            <p:stCondLst>
                              <p:cond delay="1000"/>
                            </p:stCondLst>
                            <p:childTnLst>
                              <p:par>
                                <p:cTn id="11" presetID="1" presetClass="entr" presetSubtype="0" fill="hold" grpId="0" nodeType="afterEffect">
                                  <p:stCondLst>
                                    <p:cond delay="500"/>
                                  </p:stCondLst>
                                  <p:childTnLst>
                                    <p:set>
                                      <p:cBhvr>
                                        <p:cTn id="12" dur="1" fill="hold">
                                          <p:stCondLst>
                                            <p:cond delay="0"/>
                                          </p:stCondLst>
                                        </p:cTn>
                                        <p:tgtEl>
                                          <p:spTgt spid="589829"/>
                                        </p:tgtEl>
                                        <p:attrNameLst>
                                          <p:attrName>style.visibility</p:attrName>
                                        </p:attrNameLst>
                                      </p:cBhvr>
                                      <p:to>
                                        <p:strVal val="visible"/>
                                      </p:to>
                                    </p:set>
                                  </p:childTnLst>
                                </p:cTn>
                              </p:par>
                            </p:childTnLst>
                          </p:cTn>
                        </p:par>
                        <p:par>
                          <p:cTn id="13" fill="hold" nodeType="afterGroup">
                            <p:stCondLst>
                              <p:cond delay="1500"/>
                            </p:stCondLst>
                            <p:childTnLst>
                              <p:par>
                                <p:cTn id="14" presetID="1" presetClass="entr" presetSubtype="0" fill="hold" nodeType="afterEffect">
                                  <p:stCondLst>
                                    <p:cond delay="500"/>
                                  </p:stCondLst>
                                  <p:childTnLst>
                                    <p:set>
                                      <p:cBhvr>
                                        <p:cTn id="15" dur="1" fill="hold">
                                          <p:stCondLst>
                                            <p:cond delay="0"/>
                                          </p:stCondLst>
                                        </p:cTn>
                                        <p:tgtEl>
                                          <p:spTgt spid="589833">
                                            <p:txEl>
                                              <p:pRg st="0" end="0"/>
                                            </p:txEl>
                                          </p:spTgt>
                                        </p:tgtEl>
                                        <p:attrNameLst>
                                          <p:attrName>style.visibility</p:attrName>
                                        </p:attrNameLst>
                                      </p:cBhvr>
                                      <p:to>
                                        <p:strVal val="visible"/>
                                      </p:to>
                                    </p:set>
                                  </p:childTnLst>
                                </p:cTn>
                              </p:par>
                            </p:childTnLst>
                          </p:cTn>
                        </p:par>
                        <p:par>
                          <p:cTn id="16" fill="hold" nodeType="afterGroup">
                            <p:stCondLst>
                              <p:cond delay="2000"/>
                            </p:stCondLst>
                            <p:childTnLst>
                              <p:par>
                                <p:cTn id="17" presetID="1" presetClass="entr" presetSubtype="0" fill="hold" nodeType="afterEffect">
                                  <p:stCondLst>
                                    <p:cond delay="500"/>
                                  </p:stCondLst>
                                  <p:childTnLst>
                                    <p:set>
                                      <p:cBhvr>
                                        <p:cTn id="18" dur="1" fill="hold">
                                          <p:stCondLst>
                                            <p:cond delay="0"/>
                                          </p:stCondLst>
                                        </p:cTn>
                                        <p:tgtEl>
                                          <p:spTgt spid="589831">
                                            <p:txEl>
                                              <p:pRg st="0" end="0"/>
                                            </p:txEl>
                                          </p:spTgt>
                                        </p:tgtEl>
                                        <p:attrNameLst>
                                          <p:attrName>style.visibility</p:attrName>
                                        </p:attrNameLst>
                                      </p:cBhvr>
                                      <p:to>
                                        <p:strVal val="visible"/>
                                      </p:to>
                                    </p:set>
                                  </p:childTnLst>
                                </p:cTn>
                              </p:par>
                            </p:childTnLst>
                          </p:cTn>
                        </p:par>
                        <p:par>
                          <p:cTn id="19" fill="hold" nodeType="afterGroup">
                            <p:stCondLst>
                              <p:cond delay="2500"/>
                            </p:stCondLst>
                            <p:childTnLst>
                              <p:par>
                                <p:cTn id="20" presetID="1" presetClass="entr" presetSubtype="0" fill="hold" grpId="0" nodeType="afterEffect">
                                  <p:stCondLst>
                                    <p:cond delay="500"/>
                                  </p:stCondLst>
                                  <p:childTnLst>
                                    <p:set>
                                      <p:cBhvr>
                                        <p:cTn id="21" dur="1" fill="hold">
                                          <p:stCondLst>
                                            <p:cond delay="0"/>
                                          </p:stCondLst>
                                        </p:cTn>
                                        <p:tgtEl>
                                          <p:spTgt spid="589830"/>
                                        </p:tgtEl>
                                        <p:attrNameLst>
                                          <p:attrName>style.visibility</p:attrName>
                                        </p:attrNameLst>
                                      </p:cBhvr>
                                      <p:to>
                                        <p:strVal val="visible"/>
                                      </p:to>
                                    </p:set>
                                  </p:childTnLst>
                                </p:cTn>
                              </p:par>
                            </p:childTnLst>
                          </p:cTn>
                        </p:par>
                        <p:par>
                          <p:cTn id="22" fill="hold" nodeType="afterGroup">
                            <p:stCondLst>
                              <p:cond delay="3000"/>
                            </p:stCondLst>
                            <p:childTnLst>
                              <p:par>
                                <p:cTn id="23" presetID="1" presetClass="entr" presetSubtype="0" fill="hold" grpId="0" nodeType="afterEffect">
                                  <p:stCondLst>
                                    <p:cond delay="500"/>
                                  </p:stCondLst>
                                  <p:childTnLst>
                                    <p:set>
                                      <p:cBhvr>
                                        <p:cTn id="24" dur="1" fill="hold">
                                          <p:stCondLst>
                                            <p:cond delay="0"/>
                                          </p:stCondLst>
                                        </p:cTn>
                                        <p:tgtEl>
                                          <p:spTgt spid="589834"/>
                                        </p:tgtEl>
                                        <p:attrNameLst>
                                          <p:attrName>style.visibility</p:attrName>
                                        </p:attrNameLst>
                                      </p:cBhvr>
                                      <p:to>
                                        <p:strVal val="visible"/>
                                      </p:to>
                                    </p:set>
                                  </p:childTnLst>
                                </p:cTn>
                              </p:par>
                            </p:childTnLst>
                          </p:cTn>
                        </p:par>
                        <p:par>
                          <p:cTn id="25" fill="hold" nodeType="afterGroup">
                            <p:stCondLst>
                              <p:cond delay="3500"/>
                            </p:stCondLst>
                            <p:childTnLst>
                              <p:par>
                                <p:cTn id="26" presetID="1" presetClass="entr" presetSubtype="0" fill="hold" grpId="0" nodeType="afterEffect">
                                  <p:stCondLst>
                                    <p:cond delay="500"/>
                                  </p:stCondLst>
                                  <p:childTnLst>
                                    <p:set>
                                      <p:cBhvr>
                                        <p:cTn id="27" dur="1" fill="hold">
                                          <p:stCondLst>
                                            <p:cond delay="0"/>
                                          </p:stCondLst>
                                        </p:cTn>
                                        <p:tgtEl>
                                          <p:spTgt spid="589832"/>
                                        </p:tgtEl>
                                        <p:attrNameLst>
                                          <p:attrName>style.visibility</p:attrName>
                                        </p:attrNameLst>
                                      </p:cBhvr>
                                      <p:to>
                                        <p:strVal val="visible"/>
                                      </p:to>
                                    </p:set>
                                  </p:childTnLst>
                                </p:cTn>
                              </p:par>
                            </p:childTnLst>
                          </p:cTn>
                        </p:par>
                        <p:par>
                          <p:cTn id="28" fill="hold" nodeType="afterGroup">
                            <p:stCondLst>
                              <p:cond delay="4000"/>
                            </p:stCondLst>
                            <p:childTnLst>
                              <p:par>
                                <p:cTn id="29" presetID="1" presetClass="entr" presetSubtype="0" fill="hold" nodeType="afterEffect">
                                  <p:stCondLst>
                                    <p:cond delay="500"/>
                                  </p:stCondLst>
                                  <p:childTnLst>
                                    <p:set>
                                      <p:cBhvr>
                                        <p:cTn id="30" dur="1" fill="hold">
                                          <p:stCondLst>
                                            <p:cond delay="0"/>
                                          </p:stCondLst>
                                        </p:cTn>
                                        <p:tgtEl>
                                          <p:spTgt spid="589828">
                                            <p:txEl>
                                              <p:pRg st="0" end="0"/>
                                            </p:txEl>
                                          </p:spTgt>
                                        </p:tgtEl>
                                        <p:attrNameLst>
                                          <p:attrName>style.visibility</p:attrName>
                                        </p:attrNameLst>
                                      </p:cBhvr>
                                      <p:to>
                                        <p:strVal val="visible"/>
                                      </p:to>
                                    </p:set>
                                  </p:childTnLst>
                                </p:cTn>
                              </p:par>
                            </p:childTnLst>
                          </p:cTn>
                        </p:par>
                        <p:par>
                          <p:cTn id="31" fill="hold" nodeType="afterGroup">
                            <p:stCondLst>
                              <p:cond delay="4500"/>
                            </p:stCondLst>
                            <p:childTnLst>
                              <p:par>
                                <p:cTn id="32" presetID="1" presetClass="entr" presetSubtype="0" fill="hold" nodeType="afterEffect">
                                  <p:stCondLst>
                                    <p:cond delay="500"/>
                                  </p:stCondLst>
                                  <p:childTnLst>
                                    <p:set>
                                      <p:cBhvr>
                                        <p:cTn id="33" dur="1" fill="hold">
                                          <p:stCondLst>
                                            <p:cond delay="0"/>
                                          </p:stCondLst>
                                        </p:cTn>
                                        <p:tgtEl>
                                          <p:spTgt spid="589836">
                                            <p:txEl>
                                              <p:pRg st="0" end="0"/>
                                            </p:txEl>
                                          </p:spTgt>
                                        </p:tgtEl>
                                        <p:attrNameLst>
                                          <p:attrName>style.visibility</p:attrName>
                                        </p:attrNameLst>
                                      </p:cBhvr>
                                      <p:to>
                                        <p:strVal val="visible"/>
                                      </p:to>
                                    </p:set>
                                  </p:childTnLst>
                                </p:cTn>
                              </p:par>
                            </p:childTnLst>
                          </p:cTn>
                        </p:par>
                        <p:par>
                          <p:cTn id="34" fill="hold" nodeType="afterGroup">
                            <p:stCondLst>
                              <p:cond delay="5000"/>
                            </p:stCondLst>
                            <p:childTnLst>
                              <p:par>
                                <p:cTn id="35" presetID="1" presetClass="entr" presetSubtype="0" fill="hold" nodeType="afterEffect">
                                  <p:stCondLst>
                                    <p:cond delay="500"/>
                                  </p:stCondLst>
                                  <p:childTnLst>
                                    <p:set>
                                      <p:cBhvr>
                                        <p:cTn id="36" dur="1" fill="hold">
                                          <p:stCondLst>
                                            <p:cond delay="0"/>
                                          </p:stCondLst>
                                        </p:cTn>
                                        <p:tgtEl>
                                          <p:spTgt spid="589837">
                                            <p:txEl>
                                              <p:pRg st="0" end="0"/>
                                            </p:txEl>
                                          </p:spTgt>
                                        </p:tgtEl>
                                        <p:attrNameLst>
                                          <p:attrName>style.visibility</p:attrName>
                                        </p:attrNameLst>
                                      </p:cBhvr>
                                      <p:to>
                                        <p:strVal val="visible"/>
                                      </p:to>
                                    </p:set>
                                  </p:childTnLst>
                                </p:cTn>
                              </p:par>
                            </p:childTnLst>
                          </p:cTn>
                        </p:par>
                        <p:par>
                          <p:cTn id="37" fill="hold" nodeType="afterGroup">
                            <p:stCondLst>
                              <p:cond delay="5500"/>
                            </p:stCondLst>
                            <p:childTnLst>
                              <p:par>
                                <p:cTn id="38" presetID="1" presetClass="entr" presetSubtype="0" fill="hold" nodeType="afterEffect">
                                  <p:stCondLst>
                                    <p:cond delay="500"/>
                                  </p:stCondLst>
                                  <p:childTnLst>
                                    <p:set>
                                      <p:cBhvr>
                                        <p:cTn id="39" dur="1" fill="hold">
                                          <p:stCondLst>
                                            <p:cond delay="0"/>
                                          </p:stCondLst>
                                        </p:cTn>
                                        <p:tgtEl>
                                          <p:spTgt spid="14">
                                            <p:txEl>
                                              <p:pRg st="0" end="0"/>
                                            </p:txEl>
                                          </p:spTgt>
                                        </p:tgtEl>
                                        <p:attrNameLst>
                                          <p:attrName>style.visibility</p:attrName>
                                        </p:attrNameLst>
                                      </p:cBhvr>
                                      <p:to>
                                        <p:strVal val="visible"/>
                                      </p:to>
                                    </p:set>
                                  </p:childTnLst>
                                </p:cTn>
                              </p:par>
                            </p:childTnLst>
                          </p:cTn>
                        </p:par>
                        <p:par>
                          <p:cTn id="40" fill="hold" nodeType="afterGroup">
                            <p:stCondLst>
                              <p:cond delay="6000"/>
                            </p:stCondLst>
                            <p:childTnLst>
                              <p:par>
                                <p:cTn id="41" presetID="1" presetClass="entr" presetSubtype="0" fill="hold" nodeType="afterEffect">
                                  <p:stCondLst>
                                    <p:cond delay="500"/>
                                  </p:stCondLst>
                                  <p:childTnLst>
                                    <p:set>
                                      <p:cBhvr>
                                        <p:cTn id="42"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9827" grpId="0"/>
      <p:bldP spid="589829" grpId="0"/>
      <p:bldP spid="589830" grpId="0"/>
      <p:bldP spid="589832" grpId="0"/>
      <p:bldP spid="589834" grpId="0"/>
      <p:bldP spid="58983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Resource mobilization</a:t>
            </a:r>
            <a:endParaRPr lang="en-US" dirty="0"/>
          </a:p>
        </p:txBody>
      </p:sp>
      <p:sp>
        <p:nvSpPr>
          <p:cNvPr id="3" name="Content Placeholder 2"/>
          <p:cNvSpPr>
            <a:spLocks noGrp="1"/>
          </p:cNvSpPr>
          <p:nvPr>
            <p:ph sz="quarter" idx="1"/>
          </p:nvPr>
        </p:nvSpPr>
        <p:spPr/>
        <p:txBody>
          <a:bodyPr/>
          <a:lstStyle/>
          <a:p>
            <a:pPr>
              <a:buNone/>
            </a:pPr>
            <a:endParaRPr lang="en-US" sz="3600" dirty="0">
              <a:latin typeface="Calibri" pitchFamily="34" charset="0"/>
              <a:cs typeface="Calibri" pitchFamily="34" charset="0"/>
            </a:endParaRPr>
          </a:p>
          <a:p>
            <a:r>
              <a:rPr lang="en-US" sz="4000" dirty="0">
                <a:latin typeface="Calibri" pitchFamily="34" charset="0"/>
                <a:cs typeface="Calibri" pitchFamily="34" charset="0"/>
              </a:rPr>
              <a:t>Raising additional funds for health </a:t>
            </a:r>
            <a:endParaRPr lang="en-US" sz="4000" dirty="0" smtClean="0">
              <a:latin typeface="Calibri" pitchFamily="34" charset="0"/>
              <a:cs typeface="Calibri" pitchFamily="34" charset="0"/>
            </a:endParaRPr>
          </a:p>
          <a:p>
            <a:pPr>
              <a:buNone/>
            </a:pPr>
            <a:endParaRPr lang="en-US" sz="4000" dirty="0" smtClean="0">
              <a:latin typeface="Calibri" pitchFamily="34" charset="0"/>
              <a:cs typeface="Calibri" pitchFamily="34" charset="0"/>
            </a:endParaRPr>
          </a:p>
          <a:p>
            <a:r>
              <a:rPr lang="en-US" sz="4000" dirty="0" smtClean="0">
                <a:latin typeface="Calibri" pitchFamily="34" charset="0"/>
                <a:cs typeface="Calibri" pitchFamily="34" charset="0"/>
              </a:rPr>
              <a:t>-/+ </a:t>
            </a:r>
            <a:r>
              <a:rPr lang="en-US" sz="4000" dirty="0">
                <a:latin typeface="Calibri" pitchFamily="34" charset="0"/>
                <a:cs typeface="Calibri" pitchFamily="34" charset="0"/>
              </a:rPr>
              <a:t>diversify funding sources</a:t>
            </a:r>
          </a:p>
        </p:txBody>
      </p:sp>
      <p:sp>
        <p:nvSpPr>
          <p:cNvPr id="4" name="Date Placeholder 3"/>
          <p:cNvSpPr>
            <a:spLocks noGrp="1"/>
          </p:cNvSpPr>
          <p:nvPr>
            <p:ph type="dt" sz="half" idx="10"/>
          </p:nvPr>
        </p:nvSpPr>
        <p:spPr/>
        <p:txBody>
          <a:bodyPr/>
          <a:lstStyle/>
          <a:p>
            <a:r>
              <a:rPr lang="en-US" smtClean="0"/>
              <a:t>7/3/2013</a:t>
            </a:r>
            <a:endParaRPr lang="en-US"/>
          </a:p>
        </p:txBody>
      </p:sp>
      <p:sp>
        <p:nvSpPr>
          <p:cNvPr id="5" name="Slide Number Placeholder 4"/>
          <p:cNvSpPr>
            <a:spLocks noGrp="1"/>
          </p:cNvSpPr>
          <p:nvPr>
            <p:ph type="sldNum" sz="quarter" idx="12"/>
          </p:nvPr>
        </p:nvSpPr>
        <p:spPr/>
        <p:txBody>
          <a:bodyPr/>
          <a:lstStyle/>
          <a:p>
            <a:fld id="{101D3D29-E682-427F-95CF-A4E1534539BC}" type="slidenum">
              <a:rPr lang="en-US" smtClean="0"/>
              <a:pPr/>
              <a:t>6</a:t>
            </a:fld>
            <a:endParaRPr lang="en-US"/>
          </a:p>
        </p:txBody>
      </p:sp>
      <p:sp>
        <p:nvSpPr>
          <p:cNvPr id="6" name="Footer Placeholder 5"/>
          <p:cNvSpPr>
            <a:spLocks noGrp="1"/>
          </p:cNvSpPr>
          <p:nvPr>
            <p:ph type="ftr" sz="quarter" idx="11"/>
          </p:nvPr>
        </p:nvSpPr>
        <p:spPr/>
        <p:txBody>
          <a:bodyPr/>
          <a:lstStyle/>
          <a:p>
            <a:r>
              <a:rPr lang="en-US" smtClean="0"/>
              <a:t>Health Financing Reforms Imperial Royale Hotel Kampala</a:t>
            </a:r>
            <a:endParaRPr lang="en-US"/>
          </a:p>
        </p:txBody>
      </p:sp>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Resource mobilization</a:t>
            </a:r>
            <a:endParaRPr lang="en-US" b="1" dirty="0"/>
          </a:p>
        </p:txBody>
      </p:sp>
      <p:sp>
        <p:nvSpPr>
          <p:cNvPr id="3" name="Date Placeholder 2"/>
          <p:cNvSpPr>
            <a:spLocks noGrp="1"/>
          </p:cNvSpPr>
          <p:nvPr>
            <p:ph type="dt" sz="half" idx="10"/>
          </p:nvPr>
        </p:nvSpPr>
        <p:spPr/>
        <p:txBody>
          <a:bodyPr/>
          <a:lstStyle/>
          <a:p>
            <a:r>
              <a:rPr lang="en-US" smtClean="0"/>
              <a:t>7/3/2013</a:t>
            </a:r>
            <a:endParaRPr lang="en-US"/>
          </a:p>
        </p:txBody>
      </p:sp>
      <p:sp>
        <p:nvSpPr>
          <p:cNvPr id="4" name="Footer Placeholder 3"/>
          <p:cNvSpPr>
            <a:spLocks noGrp="1"/>
          </p:cNvSpPr>
          <p:nvPr>
            <p:ph type="ftr" sz="quarter" idx="11"/>
          </p:nvPr>
        </p:nvSpPr>
        <p:spPr/>
        <p:txBody>
          <a:bodyPr/>
          <a:lstStyle/>
          <a:p>
            <a:r>
              <a:rPr lang="en-US" smtClean="0"/>
              <a:t>Health Financing Reforms Imperial Royale Hotel Kampala</a:t>
            </a:r>
            <a:endParaRPr lang="en-US"/>
          </a:p>
        </p:txBody>
      </p:sp>
      <p:sp>
        <p:nvSpPr>
          <p:cNvPr id="5" name="Slide Number Placeholder 4"/>
          <p:cNvSpPr>
            <a:spLocks noGrp="1"/>
          </p:cNvSpPr>
          <p:nvPr>
            <p:ph type="sldNum" sz="quarter" idx="12"/>
          </p:nvPr>
        </p:nvSpPr>
        <p:spPr/>
        <p:txBody>
          <a:bodyPr/>
          <a:lstStyle/>
          <a:p>
            <a:fld id="{101D3D29-E682-427F-95CF-A4E1534539BC}" type="slidenum">
              <a:rPr lang="en-US" smtClean="0"/>
              <a:pPr/>
              <a:t>7</a:t>
            </a:fld>
            <a:endParaRPr lang="en-US"/>
          </a:p>
        </p:txBody>
      </p:sp>
      <p:sp>
        <p:nvSpPr>
          <p:cNvPr id="6" name="Content Placeholder 5"/>
          <p:cNvSpPr>
            <a:spLocks noGrp="1"/>
          </p:cNvSpPr>
          <p:nvPr>
            <p:ph sz="quarter" idx="1"/>
          </p:nvPr>
        </p:nvSpPr>
        <p:spPr>
          <a:xfrm>
            <a:off x="152400" y="1447800"/>
            <a:ext cx="8534400" cy="4572000"/>
          </a:xfrm>
        </p:spPr>
        <p:txBody>
          <a:bodyPr>
            <a:normAutofit lnSpcReduction="10000"/>
          </a:bodyPr>
          <a:lstStyle/>
          <a:p>
            <a:r>
              <a:rPr lang="en-US" sz="3200" dirty="0" smtClean="0">
                <a:latin typeface="Calibri" pitchFamily="34" charset="0"/>
                <a:cs typeface="Calibri" pitchFamily="34" charset="0"/>
              </a:rPr>
              <a:t>Based on NHA data what are the resource mobilizations implications?</a:t>
            </a:r>
          </a:p>
          <a:p>
            <a:r>
              <a:rPr lang="en-US" sz="3200" dirty="0" smtClean="0">
                <a:latin typeface="Calibri" pitchFamily="34" charset="0"/>
                <a:cs typeface="Calibri" pitchFamily="34" charset="0"/>
              </a:rPr>
              <a:t>How should the National Minimum Health Care Package be financed? What reforms do you propose?</a:t>
            </a:r>
          </a:p>
          <a:p>
            <a:r>
              <a:rPr lang="en-US" sz="3200" dirty="0" smtClean="0">
                <a:latin typeface="Calibri" pitchFamily="34" charset="0"/>
                <a:cs typeface="Calibri" pitchFamily="34" charset="0"/>
              </a:rPr>
              <a:t>How do we ensure a fair and equitable way of mobilizing resources based on ability to pay?</a:t>
            </a:r>
          </a:p>
          <a:p>
            <a:r>
              <a:rPr lang="en-US" sz="3200" dirty="0" smtClean="0">
                <a:latin typeface="Calibri" pitchFamily="34" charset="0"/>
                <a:cs typeface="Calibri" pitchFamily="34" charset="0"/>
              </a:rPr>
              <a:t>In your perspective, is mandatory premium contribution feasible for Uganda?</a:t>
            </a:r>
          </a:p>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rmAutofit fontScale="90000"/>
          </a:bodyPr>
          <a:lstStyle/>
          <a:p>
            <a:r>
              <a:rPr lang="en-US" sz="4400" b="1" dirty="0" smtClean="0">
                <a:latin typeface="Calibri" pitchFamily="34" charset="0"/>
                <a:cs typeface="Calibri" pitchFamily="34" charset="0"/>
              </a:rPr>
              <a:t>Strategic purchasing I</a:t>
            </a:r>
            <a:r>
              <a:rPr lang="en-US" dirty="0" smtClean="0"/>
              <a:t/>
            </a:r>
            <a:br>
              <a:rPr lang="en-US" dirty="0" smtClean="0"/>
            </a:br>
            <a:endParaRPr lang="en-US" dirty="0"/>
          </a:p>
        </p:txBody>
      </p:sp>
      <p:sp>
        <p:nvSpPr>
          <p:cNvPr id="3" name="Content Placeholder 2"/>
          <p:cNvSpPr>
            <a:spLocks noGrp="1"/>
          </p:cNvSpPr>
          <p:nvPr>
            <p:ph sz="quarter" idx="1"/>
          </p:nvPr>
        </p:nvSpPr>
        <p:spPr>
          <a:xfrm>
            <a:off x="152400" y="1981200"/>
            <a:ext cx="8534400" cy="4038600"/>
          </a:xfrm>
        </p:spPr>
        <p:txBody>
          <a:bodyPr>
            <a:normAutofit/>
          </a:bodyPr>
          <a:lstStyle/>
          <a:p>
            <a:pPr>
              <a:buNone/>
            </a:pPr>
            <a:r>
              <a:rPr lang="en-US" sz="3600" dirty="0" smtClean="0">
                <a:latin typeface="Calibri" pitchFamily="34" charset="0"/>
                <a:cs typeface="Calibri" pitchFamily="34" charset="0"/>
              </a:rPr>
              <a:t>“Strategic” purchasing means ensuring a coherent set of incentives for providers, whether public or private, to encourage them to offer priority interventions efficiently.</a:t>
            </a:r>
            <a:endParaRPr lang="en-US" sz="3600" dirty="0">
              <a:latin typeface="Calibri" pitchFamily="34" charset="0"/>
              <a:cs typeface="Calibri" pitchFamily="34" charset="0"/>
            </a:endParaRPr>
          </a:p>
        </p:txBody>
      </p:sp>
      <p:sp>
        <p:nvSpPr>
          <p:cNvPr id="4" name="Date Placeholder 3"/>
          <p:cNvSpPr>
            <a:spLocks noGrp="1"/>
          </p:cNvSpPr>
          <p:nvPr>
            <p:ph type="dt" sz="half" idx="10"/>
          </p:nvPr>
        </p:nvSpPr>
        <p:spPr/>
        <p:txBody>
          <a:bodyPr/>
          <a:lstStyle/>
          <a:p>
            <a:r>
              <a:rPr lang="en-US" smtClean="0"/>
              <a:t>7/3/2013</a:t>
            </a:r>
            <a:endParaRPr lang="en-US"/>
          </a:p>
        </p:txBody>
      </p:sp>
      <p:sp>
        <p:nvSpPr>
          <p:cNvPr id="5" name="Slide Number Placeholder 4"/>
          <p:cNvSpPr>
            <a:spLocks noGrp="1"/>
          </p:cNvSpPr>
          <p:nvPr>
            <p:ph type="sldNum" sz="quarter" idx="12"/>
          </p:nvPr>
        </p:nvSpPr>
        <p:spPr/>
        <p:txBody>
          <a:bodyPr/>
          <a:lstStyle/>
          <a:p>
            <a:fld id="{101D3D29-E682-427F-95CF-A4E1534539BC}" type="slidenum">
              <a:rPr lang="en-US" smtClean="0"/>
              <a:pPr/>
              <a:t>8</a:t>
            </a:fld>
            <a:endParaRPr lang="en-US"/>
          </a:p>
        </p:txBody>
      </p:sp>
      <p:sp>
        <p:nvSpPr>
          <p:cNvPr id="6" name="Footer Placeholder 5"/>
          <p:cNvSpPr>
            <a:spLocks noGrp="1"/>
          </p:cNvSpPr>
          <p:nvPr>
            <p:ph type="ftr" sz="quarter" idx="11"/>
          </p:nvPr>
        </p:nvSpPr>
        <p:spPr/>
        <p:txBody>
          <a:bodyPr/>
          <a:lstStyle/>
          <a:p>
            <a:r>
              <a:rPr lang="en-US" smtClean="0"/>
              <a:t>Health Financing Reforms Imperial Royale Hotel Kampala</a:t>
            </a:r>
            <a:endParaRPr lang="en-US"/>
          </a:p>
        </p:txBody>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Strategic purchasing II</a:t>
            </a:r>
            <a:endParaRPr lang="en-US" dirty="0"/>
          </a:p>
        </p:txBody>
      </p:sp>
      <p:sp>
        <p:nvSpPr>
          <p:cNvPr id="3" name="Content Placeholder 2"/>
          <p:cNvSpPr>
            <a:spLocks noGrp="1"/>
          </p:cNvSpPr>
          <p:nvPr>
            <p:ph sz="quarter" idx="1"/>
          </p:nvPr>
        </p:nvSpPr>
        <p:spPr>
          <a:xfrm>
            <a:off x="228600" y="1752600"/>
            <a:ext cx="8458200" cy="4572000"/>
          </a:xfrm>
        </p:spPr>
        <p:txBody>
          <a:bodyPr>
            <a:normAutofit/>
          </a:bodyPr>
          <a:lstStyle/>
          <a:p>
            <a:pPr lvl="0"/>
            <a:r>
              <a:rPr lang="en-GB" sz="3200" dirty="0" smtClean="0">
                <a:latin typeface="Calibri" pitchFamily="34" charset="0"/>
                <a:cs typeface="Calibri" pitchFamily="34" charset="0"/>
              </a:rPr>
              <a:t>How does the current system allocate resources for health and pay providers for services delivered? Which reforms do you propose?</a:t>
            </a:r>
            <a:endParaRPr lang="en-US" sz="3200" dirty="0" smtClean="0">
              <a:latin typeface="Calibri" pitchFamily="34" charset="0"/>
              <a:cs typeface="Calibri" pitchFamily="34" charset="0"/>
            </a:endParaRPr>
          </a:p>
          <a:p>
            <a:pPr lvl="0"/>
            <a:r>
              <a:rPr lang="en-GB" sz="3200" dirty="0" smtClean="0">
                <a:latin typeface="Calibri" pitchFamily="34" charset="0"/>
                <a:cs typeface="Calibri" pitchFamily="34" charset="0"/>
              </a:rPr>
              <a:t>In your perspective, what are possible strategies to improve the efficiency of use of resources?</a:t>
            </a:r>
            <a:endParaRPr lang="en-US" sz="3200" dirty="0" smtClean="0">
              <a:latin typeface="Calibri" pitchFamily="34" charset="0"/>
              <a:cs typeface="Calibri" pitchFamily="34" charset="0"/>
            </a:endParaRPr>
          </a:p>
          <a:p>
            <a:pPr lvl="0"/>
            <a:r>
              <a:rPr lang="en-GB" sz="3200" dirty="0" smtClean="0">
                <a:latin typeface="Calibri" pitchFamily="34" charset="0"/>
                <a:cs typeface="Calibri" pitchFamily="34" charset="0"/>
              </a:rPr>
              <a:t>What type of mechanisms/strategies/incentives should be implemented to improve quality of health care delivery?</a:t>
            </a:r>
            <a:endParaRPr lang="en-US" sz="3200" dirty="0">
              <a:latin typeface="Calibri" pitchFamily="34" charset="0"/>
              <a:cs typeface="Calibri" pitchFamily="34" charset="0"/>
            </a:endParaRPr>
          </a:p>
        </p:txBody>
      </p:sp>
      <p:sp>
        <p:nvSpPr>
          <p:cNvPr id="4" name="Date Placeholder 3"/>
          <p:cNvSpPr>
            <a:spLocks noGrp="1"/>
          </p:cNvSpPr>
          <p:nvPr>
            <p:ph type="dt" sz="half" idx="10"/>
          </p:nvPr>
        </p:nvSpPr>
        <p:spPr/>
        <p:txBody>
          <a:bodyPr/>
          <a:lstStyle/>
          <a:p>
            <a:r>
              <a:rPr lang="en-US" smtClean="0"/>
              <a:t>7/3/2013</a:t>
            </a:r>
            <a:endParaRPr lang="en-US"/>
          </a:p>
        </p:txBody>
      </p:sp>
      <p:sp>
        <p:nvSpPr>
          <p:cNvPr id="5" name="Slide Number Placeholder 4"/>
          <p:cNvSpPr>
            <a:spLocks noGrp="1"/>
          </p:cNvSpPr>
          <p:nvPr>
            <p:ph type="sldNum" sz="quarter" idx="12"/>
          </p:nvPr>
        </p:nvSpPr>
        <p:spPr/>
        <p:txBody>
          <a:bodyPr/>
          <a:lstStyle/>
          <a:p>
            <a:fld id="{101D3D29-E682-427F-95CF-A4E1534539BC}" type="slidenum">
              <a:rPr lang="en-US" smtClean="0"/>
              <a:pPr/>
              <a:t>9</a:t>
            </a:fld>
            <a:endParaRPr lang="en-US"/>
          </a:p>
        </p:txBody>
      </p:sp>
      <p:sp>
        <p:nvSpPr>
          <p:cNvPr id="6" name="Footer Placeholder 5"/>
          <p:cNvSpPr>
            <a:spLocks noGrp="1"/>
          </p:cNvSpPr>
          <p:nvPr>
            <p:ph type="ftr" sz="quarter" idx="11"/>
          </p:nvPr>
        </p:nvSpPr>
        <p:spPr/>
        <p:txBody>
          <a:bodyPr/>
          <a:lstStyle/>
          <a:p>
            <a:r>
              <a:rPr lang="en-US" smtClean="0"/>
              <a:t>Health Financing Reforms Imperial Royale Hotel Kampala</a:t>
            </a:r>
            <a:endParaRPr lang="en-US"/>
          </a:p>
        </p:txBody>
      </p:sp>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b="1" dirty="0" smtClean="0"/>
              <a:t>Pooling   (I)</a:t>
            </a:r>
            <a:r>
              <a:rPr lang="en-US" dirty="0" smtClean="0"/>
              <a:t/>
            </a:r>
            <a:br>
              <a:rPr lang="en-US" dirty="0" smtClean="0"/>
            </a:br>
            <a:endParaRPr lang="en-US" dirty="0"/>
          </a:p>
        </p:txBody>
      </p:sp>
      <p:sp>
        <p:nvSpPr>
          <p:cNvPr id="3" name="Content Placeholder 2"/>
          <p:cNvSpPr>
            <a:spLocks noGrp="1"/>
          </p:cNvSpPr>
          <p:nvPr>
            <p:ph sz="quarter" idx="1"/>
          </p:nvPr>
        </p:nvSpPr>
        <p:spPr>
          <a:xfrm>
            <a:off x="228600" y="1447800"/>
            <a:ext cx="8458200" cy="4572000"/>
          </a:xfrm>
        </p:spPr>
        <p:txBody>
          <a:bodyPr/>
          <a:lstStyle/>
          <a:p>
            <a:pPr>
              <a:buNone/>
            </a:pPr>
            <a:r>
              <a:rPr lang="en-US" sz="3600" dirty="0" smtClean="0"/>
              <a:t>Bringing </a:t>
            </a:r>
            <a:r>
              <a:rPr lang="en-US" sz="3600" dirty="0"/>
              <a:t>“together” of health financing sources. “Pooling” of funds is a pre-condition for redistributing them to persons with the greatest health needs. Involves pooling of out of pocket payments and also limiting fragmentation of pools</a:t>
            </a:r>
          </a:p>
          <a:p>
            <a:endParaRPr lang="en-US" dirty="0"/>
          </a:p>
        </p:txBody>
      </p:sp>
      <p:sp>
        <p:nvSpPr>
          <p:cNvPr id="4" name="Date Placeholder 3"/>
          <p:cNvSpPr>
            <a:spLocks noGrp="1"/>
          </p:cNvSpPr>
          <p:nvPr>
            <p:ph type="dt" sz="half" idx="10"/>
          </p:nvPr>
        </p:nvSpPr>
        <p:spPr/>
        <p:txBody>
          <a:bodyPr/>
          <a:lstStyle/>
          <a:p>
            <a:r>
              <a:rPr lang="en-US" smtClean="0"/>
              <a:t>7/3/2013</a:t>
            </a:r>
            <a:endParaRPr lang="en-US"/>
          </a:p>
        </p:txBody>
      </p:sp>
      <p:sp>
        <p:nvSpPr>
          <p:cNvPr id="5" name="Slide Number Placeholder 4"/>
          <p:cNvSpPr>
            <a:spLocks noGrp="1"/>
          </p:cNvSpPr>
          <p:nvPr>
            <p:ph type="sldNum" sz="quarter" idx="12"/>
          </p:nvPr>
        </p:nvSpPr>
        <p:spPr/>
        <p:txBody>
          <a:bodyPr/>
          <a:lstStyle/>
          <a:p>
            <a:fld id="{101D3D29-E682-427F-95CF-A4E1534539BC}" type="slidenum">
              <a:rPr lang="en-US" smtClean="0"/>
              <a:pPr/>
              <a:t>10</a:t>
            </a:fld>
            <a:endParaRPr lang="en-US"/>
          </a:p>
        </p:txBody>
      </p:sp>
      <p:sp>
        <p:nvSpPr>
          <p:cNvPr id="6" name="Footer Placeholder 5"/>
          <p:cNvSpPr>
            <a:spLocks noGrp="1"/>
          </p:cNvSpPr>
          <p:nvPr>
            <p:ph type="ftr" sz="quarter" idx="11"/>
          </p:nvPr>
        </p:nvSpPr>
        <p:spPr/>
        <p:txBody>
          <a:bodyPr/>
          <a:lstStyle/>
          <a:p>
            <a:r>
              <a:rPr lang="en-US" smtClean="0"/>
              <a:t>Health Financing Reforms Imperial Royale Hotel Kampala</a:t>
            </a:r>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Pooling (II)</a:t>
            </a:r>
            <a:endParaRPr lang="en-US" b="1" dirty="0"/>
          </a:p>
        </p:txBody>
      </p:sp>
      <p:sp>
        <p:nvSpPr>
          <p:cNvPr id="3" name="Date Placeholder 2"/>
          <p:cNvSpPr>
            <a:spLocks noGrp="1"/>
          </p:cNvSpPr>
          <p:nvPr>
            <p:ph type="dt" sz="half" idx="10"/>
          </p:nvPr>
        </p:nvSpPr>
        <p:spPr/>
        <p:txBody>
          <a:bodyPr/>
          <a:lstStyle/>
          <a:p>
            <a:r>
              <a:rPr lang="en-US" smtClean="0"/>
              <a:t>7/3/2013</a:t>
            </a:r>
            <a:endParaRPr lang="en-US"/>
          </a:p>
        </p:txBody>
      </p:sp>
      <p:sp>
        <p:nvSpPr>
          <p:cNvPr id="4" name="Footer Placeholder 3"/>
          <p:cNvSpPr>
            <a:spLocks noGrp="1"/>
          </p:cNvSpPr>
          <p:nvPr>
            <p:ph type="ftr" sz="quarter" idx="11"/>
          </p:nvPr>
        </p:nvSpPr>
        <p:spPr/>
        <p:txBody>
          <a:bodyPr/>
          <a:lstStyle/>
          <a:p>
            <a:r>
              <a:rPr lang="en-US" smtClean="0"/>
              <a:t>Health Financing Reforms Imperial Royale Hotel Kampala</a:t>
            </a:r>
            <a:endParaRPr lang="en-US"/>
          </a:p>
        </p:txBody>
      </p:sp>
      <p:sp>
        <p:nvSpPr>
          <p:cNvPr id="5" name="Slide Number Placeholder 4"/>
          <p:cNvSpPr>
            <a:spLocks noGrp="1"/>
          </p:cNvSpPr>
          <p:nvPr>
            <p:ph type="sldNum" sz="quarter" idx="12"/>
          </p:nvPr>
        </p:nvSpPr>
        <p:spPr/>
        <p:txBody>
          <a:bodyPr/>
          <a:lstStyle/>
          <a:p>
            <a:fld id="{101D3D29-E682-427F-95CF-A4E1534539BC}" type="slidenum">
              <a:rPr lang="en-US" smtClean="0"/>
              <a:pPr/>
              <a:t>11</a:t>
            </a:fld>
            <a:endParaRPr lang="en-US"/>
          </a:p>
        </p:txBody>
      </p:sp>
      <p:sp>
        <p:nvSpPr>
          <p:cNvPr id="6" name="Content Placeholder 5"/>
          <p:cNvSpPr>
            <a:spLocks noGrp="1"/>
          </p:cNvSpPr>
          <p:nvPr>
            <p:ph sz="quarter" idx="1"/>
          </p:nvPr>
        </p:nvSpPr>
        <p:spPr>
          <a:xfrm>
            <a:off x="304800" y="1905000"/>
            <a:ext cx="8382000" cy="4114800"/>
          </a:xfrm>
        </p:spPr>
        <p:txBody>
          <a:bodyPr>
            <a:normAutofit lnSpcReduction="10000"/>
          </a:bodyPr>
          <a:lstStyle/>
          <a:p>
            <a:r>
              <a:rPr lang="en-US" sz="3200" dirty="0" smtClean="0"/>
              <a:t>Why do we need pooling and pre-payment to achieve Universal Health Coverage?</a:t>
            </a:r>
          </a:p>
          <a:p>
            <a:r>
              <a:rPr lang="en-US" sz="3200" dirty="0" smtClean="0"/>
              <a:t>What is the current pooling arrangement in Uganda?</a:t>
            </a:r>
          </a:p>
          <a:p>
            <a:r>
              <a:rPr lang="en-US" sz="3200" dirty="0" smtClean="0"/>
              <a:t>What are the challenges and opportunities for improving pooling and pre-payment?</a:t>
            </a:r>
          </a:p>
          <a:p>
            <a:r>
              <a:rPr lang="en-US" sz="3200" dirty="0" smtClean="0"/>
              <a:t>What are possible new ways of shaping pooling in the health financing system for better outcomes? What reforms do you propose?</a:t>
            </a:r>
            <a:endParaRPr lang="en-US" sz="3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b="1" dirty="0" smtClean="0"/>
              <a:t>Benefits package</a:t>
            </a:r>
            <a:r>
              <a:rPr lang="en-US" dirty="0" smtClean="0"/>
              <a:t/>
            </a:r>
            <a:br>
              <a:rPr lang="en-US" dirty="0" smtClean="0"/>
            </a:br>
            <a:endParaRPr lang="en-US" dirty="0"/>
          </a:p>
        </p:txBody>
      </p:sp>
      <p:sp>
        <p:nvSpPr>
          <p:cNvPr id="3" name="Content Placeholder 2"/>
          <p:cNvSpPr>
            <a:spLocks noGrp="1"/>
          </p:cNvSpPr>
          <p:nvPr>
            <p:ph sz="quarter" idx="1"/>
          </p:nvPr>
        </p:nvSpPr>
        <p:spPr>
          <a:xfrm>
            <a:off x="152400" y="1905000"/>
            <a:ext cx="8534400" cy="4114800"/>
          </a:xfrm>
        </p:spPr>
        <p:txBody>
          <a:bodyPr/>
          <a:lstStyle/>
          <a:p>
            <a:pPr>
              <a:buNone/>
            </a:pPr>
            <a:r>
              <a:rPr lang="en-US" sz="3600" dirty="0" smtClean="0">
                <a:latin typeface="Calibri" pitchFamily="34" charset="0"/>
                <a:cs typeface="Calibri" pitchFamily="34" charset="0"/>
              </a:rPr>
              <a:t>A specified list of services or interventions available for every citizen and specified in law or insurance pact. It includes portability and quality dimensions</a:t>
            </a:r>
          </a:p>
          <a:p>
            <a:endParaRPr lang="en-US" dirty="0"/>
          </a:p>
        </p:txBody>
      </p:sp>
      <p:sp>
        <p:nvSpPr>
          <p:cNvPr id="4" name="Date Placeholder 3"/>
          <p:cNvSpPr>
            <a:spLocks noGrp="1"/>
          </p:cNvSpPr>
          <p:nvPr>
            <p:ph type="dt" sz="half" idx="10"/>
          </p:nvPr>
        </p:nvSpPr>
        <p:spPr/>
        <p:txBody>
          <a:bodyPr/>
          <a:lstStyle/>
          <a:p>
            <a:r>
              <a:rPr lang="en-US" smtClean="0"/>
              <a:t>7/3/2013</a:t>
            </a:r>
            <a:endParaRPr lang="en-US"/>
          </a:p>
        </p:txBody>
      </p:sp>
      <p:sp>
        <p:nvSpPr>
          <p:cNvPr id="5" name="Slide Number Placeholder 4"/>
          <p:cNvSpPr>
            <a:spLocks noGrp="1"/>
          </p:cNvSpPr>
          <p:nvPr>
            <p:ph type="sldNum" sz="quarter" idx="12"/>
          </p:nvPr>
        </p:nvSpPr>
        <p:spPr/>
        <p:txBody>
          <a:bodyPr/>
          <a:lstStyle/>
          <a:p>
            <a:fld id="{101D3D29-E682-427F-95CF-A4E1534539BC}" type="slidenum">
              <a:rPr lang="en-US" smtClean="0"/>
              <a:pPr/>
              <a:t>12</a:t>
            </a:fld>
            <a:endParaRPr lang="en-US"/>
          </a:p>
        </p:txBody>
      </p:sp>
      <p:sp>
        <p:nvSpPr>
          <p:cNvPr id="6" name="Footer Placeholder 5"/>
          <p:cNvSpPr>
            <a:spLocks noGrp="1"/>
          </p:cNvSpPr>
          <p:nvPr>
            <p:ph type="ftr" sz="quarter" idx="11"/>
          </p:nvPr>
        </p:nvSpPr>
        <p:spPr/>
        <p:txBody>
          <a:bodyPr/>
          <a:lstStyle/>
          <a:p>
            <a:r>
              <a:rPr lang="en-US" smtClean="0"/>
              <a:t>Health Financing Reforms Imperial Royale Hotel Kampala</a:t>
            </a:r>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792162"/>
          </a:xfrm>
        </p:spPr>
        <p:txBody>
          <a:bodyPr>
            <a:normAutofit/>
          </a:bodyPr>
          <a:lstStyle/>
          <a:p>
            <a:r>
              <a:rPr lang="en-US" b="1" dirty="0" smtClean="0">
                <a:latin typeface="Calibri" pitchFamily="34" charset="0"/>
                <a:cs typeface="Calibri" pitchFamily="34" charset="0"/>
              </a:rPr>
              <a:t>Benefit package II</a:t>
            </a:r>
            <a:endParaRPr lang="en-US" b="1" dirty="0">
              <a:latin typeface="Calibri" pitchFamily="34" charset="0"/>
              <a:cs typeface="Calibri" pitchFamily="34" charset="0"/>
            </a:endParaRPr>
          </a:p>
        </p:txBody>
      </p:sp>
      <p:sp>
        <p:nvSpPr>
          <p:cNvPr id="3" name="Content Placeholder 2"/>
          <p:cNvSpPr>
            <a:spLocks noGrp="1"/>
          </p:cNvSpPr>
          <p:nvPr>
            <p:ph sz="quarter" idx="1"/>
          </p:nvPr>
        </p:nvSpPr>
        <p:spPr>
          <a:xfrm>
            <a:off x="228600" y="1219200"/>
            <a:ext cx="8458200" cy="4800600"/>
          </a:xfrm>
        </p:spPr>
        <p:txBody>
          <a:bodyPr>
            <a:normAutofit fontScale="25000" lnSpcReduction="20000"/>
          </a:bodyPr>
          <a:lstStyle/>
          <a:p>
            <a:pPr lvl="0"/>
            <a:r>
              <a:rPr lang="en-GB" sz="11200" dirty="0" smtClean="0">
                <a:latin typeface="Calibri" pitchFamily="34" charset="0"/>
                <a:cs typeface="Calibri" pitchFamily="34" charset="0"/>
              </a:rPr>
              <a:t>What benefits are currently included in the package delivered by the government? What do you think should be included in the </a:t>
            </a:r>
            <a:r>
              <a:rPr lang="en-GB" sz="11200" dirty="0" err="1" smtClean="0">
                <a:latin typeface="Calibri" pitchFamily="34" charset="0"/>
                <a:cs typeface="Calibri" pitchFamily="34" charset="0"/>
              </a:rPr>
              <a:t>package,which</a:t>
            </a:r>
            <a:r>
              <a:rPr lang="en-GB" sz="11200" dirty="0" smtClean="0">
                <a:latin typeface="Calibri" pitchFamily="34" charset="0"/>
                <a:cs typeface="Calibri" pitchFamily="34" charset="0"/>
              </a:rPr>
              <a:t> reforms are required on benefits package and rationing?</a:t>
            </a:r>
          </a:p>
          <a:p>
            <a:pPr marL="0" lvl="0" indent="0">
              <a:buNone/>
            </a:pPr>
            <a:r>
              <a:rPr lang="en-GB" sz="11200" dirty="0" smtClean="0">
                <a:latin typeface="Calibri" pitchFamily="34" charset="0"/>
                <a:cs typeface="Calibri" pitchFamily="34" charset="0"/>
              </a:rPr>
              <a:t>N.B. Hint in mind the UNMHCP…..??????</a:t>
            </a:r>
          </a:p>
          <a:p>
            <a:pPr lvl="0">
              <a:buNone/>
            </a:pPr>
            <a:endParaRPr lang="en-US" sz="11200" dirty="0" smtClean="0">
              <a:latin typeface="Calibri" pitchFamily="34" charset="0"/>
              <a:cs typeface="Calibri" pitchFamily="34" charset="0"/>
            </a:endParaRPr>
          </a:p>
          <a:p>
            <a:pPr lvl="0"/>
            <a:r>
              <a:rPr lang="en-GB" sz="11200" dirty="0" smtClean="0">
                <a:latin typeface="Calibri" pitchFamily="34" charset="0"/>
                <a:cs typeface="Calibri" pitchFamily="34" charset="0"/>
              </a:rPr>
              <a:t>Are you aware of the benefits you are entitled to? What can be done to improve transparency and awareness of population to improve utilization of benefits?</a:t>
            </a:r>
          </a:p>
          <a:p>
            <a:pPr lvl="0"/>
            <a:r>
              <a:rPr lang="en-GB" sz="11200" dirty="0" smtClean="0">
                <a:latin typeface="Calibri" pitchFamily="34" charset="0"/>
                <a:cs typeface="Calibri" pitchFamily="34" charset="0"/>
              </a:rPr>
              <a:t>In what ways can we improve individual and community responsibility towards improvement of their own health?</a:t>
            </a:r>
            <a:endParaRPr lang="en-US" sz="11200" dirty="0" smtClean="0">
              <a:latin typeface="Calibri" pitchFamily="34" charset="0"/>
              <a:cs typeface="Calibri" pitchFamily="34" charset="0"/>
            </a:endParaRPr>
          </a:p>
          <a:p>
            <a:endParaRPr lang="en-US" dirty="0"/>
          </a:p>
        </p:txBody>
      </p:sp>
      <p:sp>
        <p:nvSpPr>
          <p:cNvPr id="4" name="Date Placeholder 3"/>
          <p:cNvSpPr>
            <a:spLocks noGrp="1"/>
          </p:cNvSpPr>
          <p:nvPr>
            <p:ph type="dt" sz="half" idx="10"/>
          </p:nvPr>
        </p:nvSpPr>
        <p:spPr/>
        <p:txBody>
          <a:bodyPr/>
          <a:lstStyle/>
          <a:p>
            <a:r>
              <a:rPr lang="en-US" smtClean="0"/>
              <a:t>7/3/2013</a:t>
            </a:r>
            <a:endParaRPr lang="en-US"/>
          </a:p>
        </p:txBody>
      </p:sp>
      <p:sp>
        <p:nvSpPr>
          <p:cNvPr id="5" name="Slide Number Placeholder 4"/>
          <p:cNvSpPr>
            <a:spLocks noGrp="1"/>
          </p:cNvSpPr>
          <p:nvPr>
            <p:ph type="sldNum" sz="quarter" idx="12"/>
          </p:nvPr>
        </p:nvSpPr>
        <p:spPr/>
        <p:txBody>
          <a:bodyPr/>
          <a:lstStyle/>
          <a:p>
            <a:fld id="{101D3D29-E682-427F-95CF-A4E1534539BC}" type="slidenum">
              <a:rPr lang="en-US" smtClean="0"/>
              <a:pPr/>
              <a:t>13</a:t>
            </a:fld>
            <a:endParaRPr lang="en-US"/>
          </a:p>
        </p:txBody>
      </p:sp>
      <p:sp>
        <p:nvSpPr>
          <p:cNvPr id="6" name="Footer Placeholder 5"/>
          <p:cNvSpPr>
            <a:spLocks noGrp="1"/>
          </p:cNvSpPr>
          <p:nvPr>
            <p:ph type="ftr" sz="quarter" idx="11"/>
          </p:nvPr>
        </p:nvSpPr>
        <p:spPr/>
        <p:txBody>
          <a:bodyPr/>
          <a:lstStyle/>
          <a:p>
            <a:r>
              <a:rPr lang="en-US" smtClean="0"/>
              <a:t>Health Financing Reforms Imperial Royale Hotel Kampala</a:t>
            </a:r>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b="1" dirty="0" smtClean="0">
                <a:latin typeface="Calibri" pitchFamily="34" charset="0"/>
                <a:cs typeface="Calibri" pitchFamily="34" charset="0"/>
              </a:rPr>
              <a:t>Community health financing I</a:t>
            </a:r>
            <a:r>
              <a:rPr lang="en-US" dirty="0" smtClean="0"/>
              <a:t/>
            </a:r>
            <a:br>
              <a:rPr lang="en-US" dirty="0" smtClean="0"/>
            </a:br>
            <a:endParaRPr lang="en-US" dirty="0"/>
          </a:p>
        </p:txBody>
      </p:sp>
      <p:sp>
        <p:nvSpPr>
          <p:cNvPr id="3" name="Content Placeholder 2"/>
          <p:cNvSpPr>
            <a:spLocks noGrp="1"/>
          </p:cNvSpPr>
          <p:nvPr>
            <p:ph sz="quarter" idx="1"/>
          </p:nvPr>
        </p:nvSpPr>
        <p:spPr>
          <a:xfrm>
            <a:off x="228600" y="914400"/>
            <a:ext cx="8458200" cy="5211763"/>
          </a:xfrm>
        </p:spPr>
        <p:txBody>
          <a:bodyPr>
            <a:normAutofit fontScale="92500"/>
          </a:bodyPr>
          <a:lstStyle/>
          <a:p>
            <a:pPr marL="571500" lvl="0" indent="-571500">
              <a:buFont typeface="+mj-lt"/>
              <a:buAutoNum type="romanLcPeriod"/>
            </a:pPr>
            <a:endParaRPr lang="en-US" dirty="0" smtClean="0"/>
          </a:p>
          <a:p>
            <a:pPr marL="571500" lvl="0" indent="-571500">
              <a:buFont typeface="Wingdings" pitchFamily="2" charset="2"/>
              <a:buChar char="Ø"/>
            </a:pPr>
            <a:r>
              <a:rPr lang="en-US" sz="3600" dirty="0" smtClean="0">
                <a:latin typeface="Calibri" pitchFamily="34" charset="0"/>
                <a:cs typeface="Calibri" pitchFamily="34" charset="0"/>
              </a:rPr>
              <a:t>Peoples participation in financial contributions, choice of service, control and management of health services</a:t>
            </a:r>
          </a:p>
          <a:p>
            <a:pPr marL="571500" lvl="0" indent="-571500">
              <a:buFont typeface="+mj-lt"/>
              <a:buAutoNum type="romanLcPeriod"/>
            </a:pPr>
            <a:r>
              <a:rPr lang="en-US" sz="3600" dirty="0" smtClean="0">
                <a:latin typeface="Calibri" pitchFamily="34" charset="0"/>
                <a:cs typeface="Calibri" pitchFamily="34" charset="0"/>
              </a:rPr>
              <a:t>What are the existing community health financing practices; what should be the role of the community in financing of services?</a:t>
            </a:r>
          </a:p>
          <a:p>
            <a:pPr marL="571500" lvl="0" indent="-571500">
              <a:buFont typeface="+mj-lt"/>
              <a:buAutoNum type="romanLcPeriod"/>
            </a:pPr>
            <a:r>
              <a:rPr lang="en-US" sz="3600" dirty="0" smtClean="0">
                <a:latin typeface="Calibri" pitchFamily="34" charset="0"/>
                <a:cs typeface="Calibri" pitchFamily="34" charset="0"/>
              </a:rPr>
              <a:t>What are the community voices in provision and financing of health services; </a:t>
            </a:r>
          </a:p>
          <a:p>
            <a:endParaRPr lang="en-US" dirty="0"/>
          </a:p>
        </p:txBody>
      </p:sp>
      <p:sp>
        <p:nvSpPr>
          <p:cNvPr id="4" name="Date Placeholder 3"/>
          <p:cNvSpPr>
            <a:spLocks noGrp="1"/>
          </p:cNvSpPr>
          <p:nvPr>
            <p:ph type="dt" sz="half" idx="10"/>
          </p:nvPr>
        </p:nvSpPr>
        <p:spPr/>
        <p:txBody>
          <a:bodyPr/>
          <a:lstStyle/>
          <a:p>
            <a:r>
              <a:rPr lang="en-US" smtClean="0"/>
              <a:t>7/3/2013</a:t>
            </a:r>
            <a:endParaRPr lang="en-US"/>
          </a:p>
        </p:txBody>
      </p:sp>
      <p:sp>
        <p:nvSpPr>
          <p:cNvPr id="5" name="Slide Number Placeholder 4"/>
          <p:cNvSpPr>
            <a:spLocks noGrp="1"/>
          </p:cNvSpPr>
          <p:nvPr>
            <p:ph type="sldNum" sz="quarter" idx="12"/>
          </p:nvPr>
        </p:nvSpPr>
        <p:spPr/>
        <p:txBody>
          <a:bodyPr/>
          <a:lstStyle/>
          <a:p>
            <a:fld id="{101D3D29-E682-427F-95CF-A4E1534539BC}" type="slidenum">
              <a:rPr lang="en-US" smtClean="0"/>
              <a:pPr/>
              <a:t>14</a:t>
            </a:fld>
            <a:endParaRPr lang="en-US"/>
          </a:p>
        </p:txBody>
      </p:sp>
      <p:sp>
        <p:nvSpPr>
          <p:cNvPr id="6" name="Footer Placeholder 5"/>
          <p:cNvSpPr>
            <a:spLocks noGrp="1"/>
          </p:cNvSpPr>
          <p:nvPr>
            <p:ph type="ftr" sz="quarter" idx="11"/>
          </p:nvPr>
        </p:nvSpPr>
        <p:spPr/>
        <p:txBody>
          <a:bodyPr/>
          <a:lstStyle/>
          <a:p>
            <a:r>
              <a:rPr lang="en-US" smtClean="0"/>
              <a:t>Health Financing Reforms Imperial Royale Hotel Kampala</a:t>
            </a:r>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b="1" dirty="0" smtClean="0">
                <a:latin typeface="Calibri" pitchFamily="34" charset="0"/>
                <a:cs typeface="Calibri" pitchFamily="34" charset="0"/>
              </a:rPr>
              <a:t>Community health financing II</a:t>
            </a:r>
            <a:r>
              <a:rPr lang="en-US" dirty="0" smtClean="0"/>
              <a:t/>
            </a:r>
            <a:br>
              <a:rPr lang="en-US" dirty="0" smtClean="0"/>
            </a:br>
            <a:endParaRPr lang="en-US" dirty="0"/>
          </a:p>
        </p:txBody>
      </p:sp>
      <p:sp>
        <p:nvSpPr>
          <p:cNvPr id="3" name="Content Placeholder 2"/>
          <p:cNvSpPr>
            <a:spLocks noGrp="1"/>
          </p:cNvSpPr>
          <p:nvPr>
            <p:ph sz="quarter" idx="1"/>
          </p:nvPr>
        </p:nvSpPr>
        <p:spPr>
          <a:xfrm>
            <a:off x="228600" y="1600200"/>
            <a:ext cx="8458200" cy="4525963"/>
          </a:xfrm>
        </p:spPr>
        <p:txBody>
          <a:bodyPr>
            <a:normAutofit lnSpcReduction="10000"/>
          </a:bodyPr>
          <a:lstStyle/>
          <a:p>
            <a:pPr marL="571500" indent="-571500">
              <a:buNone/>
            </a:pPr>
            <a:r>
              <a:rPr lang="en-US" sz="3200" dirty="0" smtClean="0"/>
              <a:t>iv. </a:t>
            </a:r>
            <a:r>
              <a:rPr lang="en-US" sz="3600" dirty="0" smtClean="0">
                <a:latin typeface="Calibri" pitchFamily="34" charset="0"/>
                <a:cs typeface="Calibri" pitchFamily="34" charset="0"/>
              </a:rPr>
              <a:t>what are the accountability mechanisms to the community with a target at Parish, sub-County and District levels?</a:t>
            </a:r>
          </a:p>
          <a:p>
            <a:pPr marL="571500" lvl="0" indent="-571500">
              <a:buNone/>
            </a:pPr>
            <a:r>
              <a:rPr lang="en-US" sz="3600" dirty="0" smtClean="0">
                <a:latin typeface="Calibri" pitchFamily="34" charset="0"/>
                <a:cs typeface="Calibri" pitchFamily="34" charset="0"/>
              </a:rPr>
              <a:t>v. What are the current roles and envisaged roles of SACOS and other cooperative bodies in Health Financing Reforms?</a:t>
            </a:r>
          </a:p>
          <a:p>
            <a:pPr marL="571500" lvl="0" indent="-571500">
              <a:buNone/>
            </a:pPr>
            <a:r>
              <a:rPr lang="en-US" sz="3600" dirty="0" smtClean="0">
                <a:latin typeface="Calibri" pitchFamily="34" charset="0"/>
                <a:cs typeface="Calibri" pitchFamily="34" charset="0"/>
              </a:rPr>
              <a:t>vi. Any other issues of health financing reforms at the community level?</a:t>
            </a:r>
          </a:p>
          <a:p>
            <a:endParaRPr lang="en-US" dirty="0"/>
          </a:p>
        </p:txBody>
      </p:sp>
      <p:sp>
        <p:nvSpPr>
          <p:cNvPr id="4" name="Date Placeholder 3"/>
          <p:cNvSpPr>
            <a:spLocks noGrp="1"/>
          </p:cNvSpPr>
          <p:nvPr>
            <p:ph type="dt" sz="half" idx="10"/>
          </p:nvPr>
        </p:nvSpPr>
        <p:spPr/>
        <p:txBody>
          <a:bodyPr/>
          <a:lstStyle/>
          <a:p>
            <a:r>
              <a:rPr lang="en-US" smtClean="0"/>
              <a:t>7/3/2013</a:t>
            </a:r>
            <a:endParaRPr lang="en-US"/>
          </a:p>
        </p:txBody>
      </p:sp>
      <p:sp>
        <p:nvSpPr>
          <p:cNvPr id="5" name="Slide Number Placeholder 4"/>
          <p:cNvSpPr>
            <a:spLocks noGrp="1"/>
          </p:cNvSpPr>
          <p:nvPr>
            <p:ph type="sldNum" sz="quarter" idx="12"/>
          </p:nvPr>
        </p:nvSpPr>
        <p:spPr/>
        <p:txBody>
          <a:bodyPr/>
          <a:lstStyle/>
          <a:p>
            <a:fld id="{101D3D29-E682-427F-95CF-A4E1534539BC}" type="slidenum">
              <a:rPr lang="en-US" smtClean="0"/>
              <a:pPr/>
              <a:t>15</a:t>
            </a:fld>
            <a:endParaRPr lang="en-US"/>
          </a:p>
        </p:txBody>
      </p:sp>
      <p:sp>
        <p:nvSpPr>
          <p:cNvPr id="6" name="Footer Placeholder 5"/>
          <p:cNvSpPr>
            <a:spLocks noGrp="1"/>
          </p:cNvSpPr>
          <p:nvPr>
            <p:ph type="ftr" sz="quarter" idx="11"/>
          </p:nvPr>
        </p:nvSpPr>
        <p:spPr/>
        <p:txBody>
          <a:bodyPr/>
          <a:lstStyle/>
          <a:p>
            <a:r>
              <a:rPr lang="en-US" smtClean="0"/>
              <a:t>Health Financing Reforms Imperial Royale Hotel Kampala</a:t>
            </a:r>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74638"/>
            <a:ext cx="8153400" cy="1143000"/>
          </a:xfrm>
        </p:spPr>
        <p:txBody>
          <a:bodyPr>
            <a:normAutofit fontScale="90000"/>
          </a:bodyPr>
          <a:lstStyle/>
          <a:p>
            <a:r>
              <a:rPr lang="en-US" sz="4400" b="1" dirty="0" smtClean="0">
                <a:latin typeface="Calibri" pitchFamily="34" charset="0"/>
                <a:cs typeface="Calibri" pitchFamily="34" charset="0"/>
              </a:rPr>
              <a:t>Governance (stewardship) I</a:t>
            </a:r>
            <a:r>
              <a:rPr lang="en-US" dirty="0" smtClean="0"/>
              <a:t/>
            </a:r>
            <a:br>
              <a:rPr lang="en-US" dirty="0" smtClean="0"/>
            </a:br>
            <a:endParaRPr lang="en-US" dirty="0"/>
          </a:p>
        </p:txBody>
      </p:sp>
      <p:sp>
        <p:nvSpPr>
          <p:cNvPr id="3" name="Content Placeholder 2"/>
          <p:cNvSpPr>
            <a:spLocks noGrp="1"/>
          </p:cNvSpPr>
          <p:nvPr>
            <p:ph sz="quarter" idx="1"/>
          </p:nvPr>
        </p:nvSpPr>
        <p:spPr>
          <a:xfrm>
            <a:off x="152400" y="1447800"/>
            <a:ext cx="8534400" cy="4572000"/>
          </a:xfrm>
        </p:spPr>
        <p:txBody>
          <a:bodyPr>
            <a:normAutofit fontScale="85000" lnSpcReduction="10000"/>
          </a:bodyPr>
          <a:lstStyle/>
          <a:p>
            <a:pPr lvl="0"/>
            <a:r>
              <a:rPr lang="en-US" sz="3900" dirty="0" smtClean="0">
                <a:latin typeface="Calibri" pitchFamily="34" charset="0"/>
                <a:cs typeface="Calibri" pitchFamily="34" charset="0"/>
              </a:rPr>
              <a:t>Strong institutions can make any system work with focused interventions and proper management. </a:t>
            </a:r>
          </a:p>
          <a:p>
            <a:pPr lvl="0"/>
            <a:r>
              <a:rPr lang="en-US" sz="3900" dirty="0" smtClean="0">
                <a:latin typeface="Calibri" pitchFamily="34" charset="0"/>
                <a:cs typeface="Calibri" pitchFamily="34" charset="0"/>
              </a:rPr>
              <a:t>Careful management citizens’ wellbeing;  good government. </a:t>
            </a:r>
          </a:p>
          <a:p>
            <a:pPr lvl="0"/>
            <a:r>
              <a:rPr lang="en-US" sz="3900" dirty="0" smtClean="0">
                <a:latin typeface="Calibri" pitchFamily="34" charset="0"/>
                <a:cs typeface="Calibri" pitchFamily="34" charset="0"/>
              </a:rPr>
              <a:t>Establishing the best and fairest health system possible.</a:t>
            </a:r>
          </a:p>
          <a:p>
            <a:pPr lvl="0"/>
            <a:r>
              <a:rPr lang="en-US" sz="3900" dirty="0" smtClean="0">
                <a:latin typeface="Calibri" pitchFamily="34" charset="0"/>
                <a:cs typeface="Calibri" pitchFamily="34" charset="0"/>
              </a:rPr>
              <a:t>Stewardship encompasses the tasks of defining the vision direction of health policy,</a:t>
            </a:r>
          </a:p>
          <a:p>
            <a:endParaRPr lang="en-US" dirty="0"/>
          </a:p>
        </p:txBody>
      </p:sp>
      <p:sp>
        <p:nvSpPr>
          <p:cNvPr id="4" name="Date Placeholder 3"/>
          <p:cNvSpPr>
            <a:spLocks noGrp="1"/>
          </p:cNvSpPr>
          <p:nvPr>
            <p:ph type="dt" sz="half" idx="10"/>
          </p:nvPr>
        </p:nvSpPr>
        <p:spPr/>
        <p:txBody>
          <a:bodyPr/>
          <a:lstStyle/>
          <a:p>
            <a:r>
              <a:rPr lang="en-US" smtClean="0"/>
              <a:t>7/3/2013</a:t>
            </a:r>
            <a:endParaRPr lang="en-US"/>
          </a:p>
        </p:txBody>
      </p:sp>
      <p:sp>
        <p:nvSpPr>
          <p:cNvPr id="5" name="Slide Number Placeholder 4"/>
          <p:cNvSpPr>
            <a:spLocks noGrp="1"/>
          </p:cNvSpPr>
          <p:nvPr>
            <p:ph type="sldNum" sz="quarter" idx="12"/>
          </p:nvPr>
        </p:nvSpPr>
        <p:spPr/>
        <p:txBody>
          <a:bodyPr/>
          <a:lstStyle/>
          <a:p>
            <a:fld id="{101D3D29-E682-427F-95CF-A4E1534539BC}" type="slidenum">
              <a:rPr lang="en-US" smtClean="0"/>
              <a:pPr/>
              <a:t>16</a:t>
            </a:fld>
            <a:endParaRPr lang="en-US"/>
          </a:p>
        </p:txBody>
      </p:sp>
      <p:sp>
        <p:nvSpPr>
          <p:cNvPr id="6" name="Footer Placeholder 5"/>
          <p:cNvSpPr>
            <a:spLocks noGrp="1"/>
          </p:cNvSpPr>
          <p:nvPr>
            <p:ph type="ftr" sz="quarter" idx="11"/>
          </p:nvPr>
        </p:nvSpPr>
        <p:spPr/>
        <p:txBody>
          <a:bodyPr/>
          <a:lstStyle/>
          <a:p>
            <a:r>
              <a:rPr lang="en-US" smtClean="0"/>
              <a:t>Health Financing Reforms Imperial Royale Hotel Kampala</a:t>
            </a:r>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b="1" dirty="0" smtClean="0">
                <a:latin typeface="Calibri" pitchFamily="34" charset="0"/>
                <a:cs typeface="Calibri" pitchFamily="34" charset="0"/>
              </a:rPr>
              <a:t>Governance (stewardship) II</a:t>
            </a:r>
            <a:r>
              <a:rPr lang="en-US" dirty="0" smtClean="0"/>
              <a:t/>
            </a:r>
            <a:br>
              <a:rPr lang="en-US" dirty="0" smtClean="0"/>
            </a:br>
            <a:endParaRPr lang="en-US" dirty="0"/>
          </a:p>
        </p:txBody>
      </p:sp>
      <p:sp>
        <p:nvSpPr>
          <p:cNvPr id="3" name="Content Placeholder 2"/>
          <p:cNvSpPr>
            <a:spLocks noGrp="1"/>
          </p:cNvSpPr>
          <p:nvPr>
            <p:ph sz="quarter" idx="1"/>
          </p:nvPr>
        </p:nvSpPr>
        <p:spPr>
          <a:xfrm>
            <a:off x="0" y="1447800"/>
            <a:ext cx="8686800" cy="4572000"/>
          </a:xfrm>
        </p:spPr>
        <p:txBody>
          <a:bodyPr>
            <a:normAutofit fontScale="92500" lnSpcReduction="20000"/>
          </a:bodyPr>
          <a:lstStyle/>
          <a:p>
            <a:pPr lvl="0">
              <a:buFont typeface="Wingdings" pitchFamily="2" charset="2"/>
              <a:buChar char="ü"/>
            </a:pPr>
            <a:r>
              <a:rPr lang="en-US" sz="3900" dirty="0" smtClean="0"/>
              <a:t>Stewardship encompasses the tasks of defining the vision and direction of health policy,</a:t>
            </a:r>
          </a:p>
          <a:p>
            <a:pPr lvl="0"/>
            <a:r>
              <a:rPr lang="en-US" sz="3900" dirty="0" smtClean="0"/>
              <a:t>Exerting influence through regulation and advocacy,</a:t>
            </a:r>
          </a:p>
          <a:p>
            <a:pPr lvl="0"/>
            <a:r>
              <a:rPr lang="en-US" sz="3900" dirty="0" smtClean="0"/>
              <a:t>Collecting and using information; issues of research</a:t>
            </a:r>
          </a:p>
          <a:p>
            <a:pPr lvl="0"/>
            <a:r>
              <a:rPr lang="en-US" sz="3900" dirty="0" smtClean="0"/>
              <a:t>Governance of the private sector</a:t>
            </a:r>
          </a:p>
          <a:p>
            <a:pPr lvl="0">
              <a:buFont typeface="Wingdings" pitchFamily="2" charset="2"/>
              <a:buChar char="ü"/>
            </a:pPr>
            <a:r>
              <a:rPr lang="en-US" sz="3900" dirty="0" smtClean="0"/>
              <a:t>Ministries of health must take on a large part of the stewardship of health systems.</a:t>
            </a:r>
          </a:p>
          <a:p>
            <a:endParaRPr lang="en-US" dirty="0"/>
          </a:p>
        </p:txBody>
      </p:sp>
      <p:sp>
        <p:nvSpPr>
          <p:cNvPr id="4" name="Date Placeholder 3"/>
          <p:cNvSpPr>
            <a:spLocks noGrp="1"/>
          </p:cNvSpPr>
          <p:nvPr>
            <p:ph type="dt" sz="half" idx="10"/>
          </p:nvPr>
        </p:nvSpPr>
        <p:spPr/>
        <p:txBody>
          <a:bodyPr/>
          <a:lstStyle/>
          <a:p>
            <a:r>
              <a:rPr lang="en-US" smtClean="0"/>
              <a:t>7/3/2013</a:t>
            </a:r>
            <a:endParaRPr lang="en-US"/>
          </a:p>
        </p:txBody>
      </p:sp>
      <p:sp>
        <p:nvSpPr>
          <p:cNvPr id="5" name="Slide Number Placeholder 4"/>
          <p:cNvSpPr>
            <a:spLocks noGrp="1"/>
          </p:cNvSpPr>
          <p:nvPr>
            <p:ph type="sldNum" sz="quarter" idx="12"/>
          </p:nvPr>
        </p:nvSpPr>
        <p:spPr/>
        <p:txBody>
          <a:bodyPr/>
          <a:lstStyle/>
          <a:p>
            <a:fld id="{101D3D29-E682-427F-95CF-A4E1534539BC}" type="slidenum">
              <a:rPr lang="en-US" smtClean="0"/>
              <a:pPr/>
              <a:t>17</a:t>
            </a:fld>
            <a:endParaRPr lang="en-US"/>
          </a:p>
        </p:txBody>
      </p:sp>
      <p:sp>
        <p:nvSpPr>
          <p:cNvPr id="6" name="Footer Placeholder 5"/>
          <p:cNvSpPr>
            <a:spLocks noGrp="1"/>
          </p:cNvSpPr>
          <p:nvPr>
            <p:ph type="ftr" sz="quarter" idx="11"/>
          </p:nvPr>
        </p:nvSpPr>
        <p:spPr/>
        <p:txBody>
          <a:bodyPr/>
          <a:lstStyle/>
          <a:p>
            <a:r>
              <a:rPr lang="en-US" smtClean="0"/>
              <a:t>Health Financing Reforms Imperial Royale Hotel Kampala</a:t>
            </a:r>
            <a:endParaRPr lang="en-US"/>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256</TotalTime>
  <Words>1223</Words>
  <Application>Microsoft Macintosh PowerPoint</Application>
  <PresentationFormat>On-screen Show (4:3)</PresentationFormat>
  <Paragraphs>138</Paragraphs>
  <Slides>17</Slides>
  <Notes>1</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Equity</vt:lpstr>
      <vt:lpstr>Health financing functions and key related issues</vt:lpstr>
      <vt:lpstr>Contents</vt:lpstr>
      <vt:lpstr>Key inspirations (I)</vt:lpstr>
      <vt:lpstr>Key inspirations (II)</vt:lpstr>
      <vt:lpstr>Be suspicious of anyone telling you that they have found the Holy Grail;  no single instrument or scheme can be “the answer”.  What are key questions and issues to help countries move towards dynamic, learning, adaptive systems?</vt:lpstr>
      <vt:lpstr>Resource mobilization</vt:lpstr>
      <vt:lpstr>Resource mobilization</vt:lpstr>
      <vt:lpstr>Strategic purchasing I </vt:lpstr>
      <vt:lpstr>Strategic purchasing II</vt:lpstr>
      <vt:lpstr>Pooling   (I) </vt:lpstr>
      <vt:lpstr>Pooling (II)</vt:lpstr>
      <vt:lpstr>Benefits package </vt:lpstr>
      <vt:lpstr>Benefit package II</vt:lpstr>
      <vt:lpstr>Community health financing I </vt:lpstr>
      <vt:lpstr>Community health financing II </vt:lpstr>
      <vt:lpstr>Governance (stewardship) I </vt:lpstr>
      <vt:lpstr>Governance (stewardship) II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 financing functions and key related issues</dc:title>
  <dc:creator>James</dc:creator>
  <cp:lastModifiedBy>P4H CD MA</cp:lastModifiedBy>
  <cp:revision>36</cp:revision>
  <dcterms:created xsi:type="dcterms:W3CDTF">2013-07-03T07:31:16Z</dcterms:created>
  <dcterms:modified xsi:type="dcterms:W3CDTF">2013-07-25T08:23:22Z</dcterms:modified>
</cp:coreProperties>
</file>