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57" r:id="rId2"/>
    <p:sldId id="467" r:id="rId3"/>
    <p:sldId id="263" r:id="rId4"/>
    <p:sldId id="471" r:id="rId5"/>
    <p:sldId id="468" r:id="rId6"/>
    <p:sldId id="469" r:id="rId7"/>
    <p:sldId id="425" r:id="rId8"/>
    <p:sldId id="427" r:id="rId9"/>
    <p:sldId id="315" r:id="rId10"/>
    <p:sldId id="322" r:id="rId11"/>
    <p:sldId id="436" r:id="rId12"/>
    <p:sldId id="470" r:id="rId13"/>
    <p:sldId id="339" r:id="rId14"/>
    <p:sldId id="345" r:id="rId15"/>
    <p:sldId id="350" r:id="rId16"/>
    <p:sldId id="355" r:id="rId17"/>
    <p:sldId id="360" r:id="rId18"/>
    <p:sldId id="361" r:id="rId19"/>
    <p:sldId id="458" r:id="rId20"/>
    <p:sldId id="456" r:id="rId21"/>
    <p:sldId id="457" r:id="rId22"/>
    <p:sldId id="366" r:id="rId23"/>
    <p:sldId id="367" r:id="rId24"/>
    <p:sldId id="462" r:id="rId25"/>
    <p:sldId id="368" r:id="rId26"/>
    <p:sldId id="461" r:id="rId27"/>
    <p:sldId id="460" r:id="rId28"/>
    <p:sldId id="373" r:id="rId29"/>
    <p:sldId id="375" r:id="rId30"/>
    <p:sldId id="463" r:id="rId31"/>
    <p:sldId id="376" r:id="rId32"/>
    <p:sldId id="377" r:id="rId33"/>
    <p:sldId id="378" r:id="rId34"/>
    <p:sldId id="379" r:id="rId35"/>
    <p:sldId id="380" r:id="rId36"/>
    <p:sldId id="381" r:id="rId37"/>
    <p:sldId id="382" r:id="rId38"/>
    <p:sldId id="383" r:id="rId39"/>
    <p:sldId id="384" r:id="rId40"/>
    <p:sldId id="464" r:id="rId41"/>
    <p:sldId id="465" r:id="rId42"/>
    <p:sldId id="394" r:id="rId43"/>
    <p:sldId id="395" r:id="rId44"/>
    <p:sldId id="399" r:id="rId45"/>
    <p:sldId id="400" r:id="rId46"/>
    <p:sldId id="466" r:id="rId47"/>
    <p:sldId id="443" r:id="rId48"/>
    <p:sldId id="444" r:id="rId49"/>
    <p:sldId id="445" r:id="rId50"/>
    <p:sldId id="446" r:id="rId51"/>
    <p:sldId id="447" r:id="rId52"/>
    <p:sldId id="448" r:id="rId53"/>
    <p:sldId id="406" r:id="rId54"/>
    <p:sldId id="472" r:id="rId55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688" y="-9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handoutMaster" Target="handoutMasters/handoutMaster1.xml"/><Relationship Id="rId58" Type="http://schemas.openxmlformats.org/officeDocument/2006/relationships/printerSettings" Target="printerSettings/printerSettings1.bin"/><Relationship Id="rId59" Type="http://schemas.openxmlformats.org/officeDocument/2006/relationships/presProps" Target="presProp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ersonal\Dropbox\HEALTH\HEALTH%20FINANCING\HE%20THE%20%20PRESIDENT\NationalHealthAccounts\swk_NHA_Summary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ersonal\Dropbox\HEALTH\HEALTH%20FINANCING\HE%20THE%20%20PRESIDENT\NationalHealthAccounts\swk_NHA_Summary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ersonal\Dropbox\HEALTH\HEALTH%20FINANCING\HE%20THE%20%20PRESIDENT\NationalHealthAccounts\swk_NHA_Summary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913497041683"/>
          <c:y val="0.15303395100667"/>
          <c:w val="0.778651793525814"/>
          <c:h val="0.7474644448513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workforce!$B$2</c:f>
              <c:strCache>
                <c:ptCount val="1"/>
                <c:pt idx="0">
                  <c:v>Medical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workforce!$A$3:$A$6</c:f>
              <c:strCache>
                <c:ptCount val="4"/>
                <c:pt idx="0">
                  <c:v>Africa</c:v>
                </c:pt>
                <c:pt idx="1">
                  <c:v>West Pacific</c:v>
                </c:pt>
                <c:pt idx="2">
                  <c:v>Europe</c:v>
                </c:pt>
                <c:pt idx="3">
                  <c:v>America</c:v>
                </c:pt>
              </c:strCache>
            </c:strRef>
          </c:cat>
          <c:val>
            <c:numRef>
              <c:f>workforce!$B$3:$B$6</c:f>
              <c:numCache>
                <c:formatCode>0%</c:formatCode>
                <c:ptCount val="4"/>
                <c:pt idx="0">
                  <c:v>0.830000000000001</c:v>
                </c:pt>
                <c:pt idx="1">
                  <c:v>0.78</c:v>
                </c:pt>
                <c:pt idx="2">
                  <c:v>0.690000000000003</c:v>
                </c:pt>
                <c:pt idx="3">
                  <c:v>0.57</c:v>
                </c:pt>
              </c:numCache>
            </c:numRef>
          </c:val>
        </c:ser>
        <c:ser>
          <c:idx val="1"/>
          <c:order val="1"/>
          <c:tx>
            <c:strRef>
              <c:f>workforce!$C$2</c:f>
              <c:strCache>
                <c:ptCount val="1"/>
                <c:pt idx="0">
                  <c:v>Management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workforce!$A$3:$A$6</c:f>
              <c:strCache>
                <c:ptCount val="4"/>
                <c:pt idx="0">
                  <c:v>Africa</c:v>
                </c:pt>
                <c:pt idx="1">
                  <c:v>West Pacific</c:v>
                </c:pt>
                <c:pt idx="2">
                  <c:v>Europe</c:v>
                </c:pt>
                <c:pt idx="3">
                  <c:v>America</c:v>
                </c:pt>
              </c:strCache>
            </c:strRef>
          </c:cat>
          <c:val>
            <c:numRef>
              <c:f>workforce!$C$3:$C$6</c:f>
              <c:numCache>
                <c:formatCode>0%</c:formatCode>
                <c:ptCount val="4"/>
                <c:pt idx="0">
                  <c:v>0.17</c:v>
                </c:pt>
                <c:pt idx="1">
                  <c:v>0.25</c:v>
                </c:pt>
                <c:pt idx="2">
                  <c:v>0.310000000000001</c:v>
                </c:pt>
                <c:pt idx="3">
                  <c:v>0.43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9410232"/>
        <c:axId val="2129413048"/>
      </c:barChart>
      <c:catAx>
        <c:axId val="21294102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aseline="0"/>
            </a:pPr>
            <a:endParaRPr lang="en-US"/>
          </a:p>
        </c:txPr>
        <c:crossAx val="2129413048"/>
        <c:crosses val="autoZero"/>
        <c:auto val="1"/>
        <c:lblAlgn val="ctr"/>
        <c:lblOffset val="100"/>
        <c:noMultiLvlLbl val="0"/>
      </c:catAx>
      <c:valAx>
        <c:axId val="212941304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crossAx val="21294102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78834645669293"/>
          <c:y val="0.0229344442409815"/>
          <c:w val="0.615609798775154"/>
          <c:h val="0.082038088262223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633731894624283"/>
          <c:y val="0.0451841961589169"/>
          <c:w val="0.93199718090794"/>
          <c:h val="0.837275744943647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MaternalMortality!$A$4:$A$10</c:f>
              <c:strCache>
                <c:ptCount val="7"/>
                <c:pt idx="0">
                  <c:v>Bleeding</c:v>
                </c:pt>
                <c:pt idx="1">
                  <c:v>High Blood Pressure</c:v>
                </c:pt>
                <c:pt idx="2">
                  <c:v>Indirect</c:v>
                </c:pt>
                <c:pt idx="3">
                  <c:v>Direct-other</c:v>
                </c:pt>
                <c:pt idx="4">
                  <c:v>Abortion</c:v>
                </c:pt>
                <c:pt idx="5">
                  <c:v>Sepsis</c:v>
                </c:pt>
                <c:pt idx="6">
                  <c:v>Embolism</c:v>
                </c:pt>
              </c:strCache>
            </c:strRef>
          </c:cat>
          <c:val>
            <c:numRef>
              <c:f>MaternalMortality!$B$4:$B$10</c:f>
              <c:numCache>
                <c:formatCode>0%</c:formatCode>
                <c:ptCount val="7"/>
                <c:pt idx="0">
                  <c:v>0.19</c:v>
                </c:pt>
                <c:pt idx="1">
                  <c:v>0.17</c:v>
                </c:pt>
                <c:pt idx="2">
                  <c:v>0.17</c:v>
                </c:pt>
                <c:pt idx="3">
                  <c:v>0.11</c:v>
                </c:pt>
                <c:pt idx="4">
                  <c:v>0.09</c:v>
                </c:pt>
                <c:pt idx="5">
                  <c:v>0.09</c:v>
                </c:pt>
                <c:pt idx="6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8805112"/>
        <c:axId val="2128733496"/>
      </c:barChart>
      <c:catAx>
        <c:axId val="21288051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28733496"/>
        <c:crosses val="autoZero"/>
        <c:auto val="1"/>
        <c:lblAlgn val="ctr"/>
        <c:lblOffset val="100"/>
        <c:noMultiLvlLbl val="0"/>
      </c:catAx>
      <c:valAx>
        <c:axId val="212873349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1288051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child_mort!$A$3:$A$9</c:f>
              <c:strCache>
                <c:ptCount val="7"/>
                <c:pt idx="0">
                  <c:v>Diarrhoea</c:v>
                </c:pt>
                <c:pt idx="1">
                  <c:v>Neonatal</c:v>
                </c:pt>
                <c:pt idx="2">
                  <c:v>Malaria</c:v>
                </c:pt>
                <c:pt idx="3">
                  <c:v>Other</c:v>
                </c:pt>
                <c:pt idx="4">
                  <c:v>Pneumonia</c:v>
                </c:pt>
                <c:pt idx="5">
                  <c:v>Injuries</c:v>
                </c:pt>
                <c:pt idx="6">
                  <c:v>HIV/AIDS</c:v>
                </c:pt>
              </c:strCache>
            </c:strRef>
          </c:cat>
          <c:val>
            <c:numRef>
              <c:f>child_mort!$B$3:$B$9</c:f>
              <c:numCache>
                <c:formatCode>0%</c:formatCode>
                <c:ptCount val="7"/>
                <c:pt idx="0">
                  <c:v>0.28</c:v>
                </c:pt>
                <c:pt idx="1">
                  <c:v>0.21</c:v>
                </c:pt>
                <c:pt idx="2">
                  <c:v>0.19</c:v>
                </c:pt>
                <c:pt idx="3">
                  <c:v>0.13</c:v>
                </c:pt>
                <c:pt idx="4">
                  <c:v>0.11</c:v>
                </c:pt>
                <c:pt idx="5">
                  <c:v>0.04</c:v>
                </c:pt>
                <c:pt idx="6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93222152"/>
        <c:axId val="-2093219144"/>
      </c:barChart>
      <c:catAx>
        <c:axId val="-20932221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93219144"/>
        <c:crosses val="autoZero"/>
        <c:auto val="1"/>
        <c:lblAlgn val="ctr"/>
        <c:lblOffset val="100"/>
        <c:noMultiLvlLbl val="0"/>
      </c:catAx>
      <c:valAx>
        <c:axId val="-2093219144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-20932221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93F3A-A9F8-44FB-A2D7-E6878AC40644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B997F5-8E88-4E78-B948-B6D2D8EDC3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604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5DE00645-B0B5-4EBB-AEA7-A3D87EB6B789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4DD01423-DE75-4FC6-8828-7B6B97CAF9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90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1423-DE75-4FC6-8828-7B6B97CAF9C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cap="small" dirty="0" smtClean="0">
                <a:ea typeface="Arial Unicode MS" pitchFamily="34" charset="-128"/>
                <a:cs typeface="Arial Unicode MS" pitchFamily="34" charset="-128"/>
              </a:rPr>
              <a:t>F</a:t>
            </a:r>
            <a:r>
              <a:rPr lang="en-US" b="1" dirty="0" smtClean="0">
                <a:ea typeface="Arial Unicode MS" pitchFamily="34" charset="-128"/>
                <a:cs typeface="Arial Unicode MS" pitchFamily="34" charset="-128"/>
              </a:rPr>
              <a:t>ocus: </a:t>
            </a:r>
            <a:r>
              <a:rPr lang="en-US" dirty="0" smtClean="0"/>
              <a:t>Overall structure – mix of organizations; Division of activities among organizations; Interaction among the organizations and relationship with policy structures; Internal administrative structures</a:t>
            </a:r>
          </a:p>
          <a:p>
            <a:pPr>
              <a:buNone/>
            </a:pPr>
            <a:r>
              <a:rPr lang="en-US" b="1" dirty="0" smtClean="0"/>
              <a:t>Intervention Strategies:</a:t>
            </a:r>
            <a:r>
              <a:rPr lang="en-US" dirty="0" smtClean="0"/>
              <a:t> Who does what; Incentives; Managerial outcomes</a:t>
            </a:r>
          </a:p>
          <a:p>
            <a:endParaRPr lang="en-US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1423-DE75-4FC6-8828-7B6B97CAF9C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b="1" dirty="0" smtClean="0"/>
              <a:t>Market exchange conditions</a:t>
            </a:r>
            <a:r>
              <a:rPr lang="en-US" b="1" baseline="0" dirty="0" smtClean="0"/>
              <a:t> -</a:t>
            </a:r>
            <a:r>
              <a:rPr lang="en-US" b="1" dirty="0" smtClean="0"/>
              <a:t> </a:t>
            </a:r>
            <a:r>
              <a:rPr lang="en-US" sz="1600" b="1" dirty="0" smtClean="0"/>
              <a:t>Legal &amp; regulatory frameworks</a:t>
            </a:r>
            <a:r>
              <a:rPr lang="en-US" dirty="0" smtClean="0"/>
              <a:t>: - Contract &amp; Commercial Law &amp; Insurance Law (fraud, failure to perform, system of liability &amp; responsibility under bankruptcy); </a:t>
            </a:r>
            <a:r>
              <a:rPr lang="en-US" sz="1600" dirty="0" smtClean="0"/>
              <a:t>Basic Laws to define internal structure of health care institutions:</a:t>
            </a:r>
            <a:r>
              <a:rPr lang="en-US" dirty="0" smtClean="0"/>
              <a:t> – governance, recourse &amp; responsibility for both profit &amp; non-profit institutions, intellectual property rights; </a:t>
            </a:r>
            <a:r>
              <a:rPr lang="en-US" sz="1600" dirty="0" smtClean="0"/>
              <a:t>Patient’s rights &amp; physician’s responsibility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600" b="1" dirty="0" smtClean="0"/>
              <a:t>Perfect what markets cannot do: Service to the marginalized &amp; poor </a:t>
            </a:r>
            <a:r>
              <a:rPr lang="en-US" sz="1600" dirty="0" smtClean="0"/>
              <a:t>– compel period and placement for minimum service; Treat all emergencies irrespective of ability to pay; Control unsafe drugs; Control incompetent providers; Regulate clinical trials; Regulate pharmaceutical industry to ensure affordable, safe, and effective medicines; Regulate risk pooling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600" b="1" dirty="0" smtClean="0"/>
              <a:t>Correct market failures and Provide public &amp; Merit Goods:</a:t>
            </a:r>
            <a:r>
              <a:rPr lang="en-US" sz="1600" dirty="0" smtClean="0"/>
              <a:t> Water &amp; sanitation requirements, health education; Support informed choice (drug &amp; food standards); Protection from poor quality:  regulate health services inputs, processes &amp; </a:t>
            </a:r>
            <a:r>
              <a:rPr lang="en-US" sz="1600" dirty="0" err="1" smtClean="0"/>
              <a:t>outcomes;Control</a:t>
            </a:r>
            <a:r>
              <a:rPr lang="en-US" sz="1600" dirty="0" smtClean="0"/>
              <a:t> supplier induced demand – technology; Counteract monopoly; Regulate risk and adverse selection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600" b="1" dirty="0" smtClean="0"/>
              <a:t>Correct Unacceptable Market Results</a:t>
            </a:r>
            <a:r>
              <a:rPr lang="en-US" sz="1600" dirty="0" smtClean="0"/>
              <a:t>: Free riders; Neglect of public and merit goods service functions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600" dirty="0" smtClean="0"/>
              <a:t>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600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600" dirty="0" smtClean="0"/>
          </a:p>
          <a:p>
            <a: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6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9A0EBE-6673-4A63-85DE-0F679BC9E06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design, implementation &amp; evaluation of programs intended to change individual behavior in order to improve health system performance.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b="1" dirty="0" smtClean="0"/>
              <a:t>Treatment Seeking Decisions</a:t>
            </a:r>
            <a:r>
              <a:rPr lang="en-US" dirty="0" smtClean="0"/>
              <a:t>: From whom seek care; Level of care; Type of care; Location of care; Timing of treatment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b="1" dirty="0" smtClean="0"/>
              <a:t>Health Professionals Decisions: </a:t>
            </a:r>
            <a:r>
              <a:rPr lang="en-US" dirty="0" smtClean="0"/>
              <a:t>Nature of treatment &amp; adherence to practice guidelines; Attention given to preventative care; Location of treatment (pubic/private office); Referral to other providers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b="1" dirty="0" smtClean="0"/>
              <a:t>Patient Compliance Decisions: </a:t>
            </a:r>
            <a:r>
              <a:rPr lang="en-US" dirty="0" smtClean="0"/>
              <a:t>Follow provider instructions; Proper use of pharmaceutical prescriptions; Pursue referral to another provider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b="1" dirty="0" smtClean="0"/>
              <a:t>Lifestyle &amp; Prevention Decisions;</a:t>
            </a:r>
            <a:r>
              <a:rPr lang="en-US" dirty="0" smtClean="0"/>
              <a:t> Exercise patterns: Food consumption; Smoking; Drinking; Sexual relations; Contraceptive use</a:t>
            </a:r>
          </a:p>
          <a:p>
            <a:pPr>
              <a:buNone/>
            </a:pPr>
            <a:endParaRPr lang="en-US" dirty="0" smtClean="0"/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1423-DE75-4FC6-8828-7B6B97CAF9C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Dimensions of Social marketing elements used to develop practical strategies for </a:t>
            </a:r>
            <a:r>
              <a:rPr lang="en-US" dirty="0" err="1" smtClean="0"/>
              <a:t>Behaviour</a:t>
            </a:r>
            <a:r>
              <a:rPr lang="en-US" dirty="0" smtClean="0"/>
              <a:t> Change: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1423-DE75-4FC6-8828-7B6B97CAF9C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inform benefits package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D01423-DE75-4FC6-8828-7B6B97CAF9C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9A0EBE-6673-4A63-85DE-0F679BC9E06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2179" indent="-292179">
              <a:buFontTx/>
              <a:buAutoNum type="romanLcParenR"/>
              <a:defRPr/>
            </a:pPr>
            <a:r>
              <a:rPr lang="en-US" dirty="0" smtClean="0"/>
              <a:t>Sustainable funds availability through fair revenue collection taking into account economic efficiency so as not to create distortions /economic losses</a:t>
            </a:r>
          </a:p>
          <a:p>
            <a:pPr>
              <a:defRPr/>
            </a:pPr>
            <a:r>
              <a:rPr lang="en-US" dirty="0" smtClean="0"/>
              <a:t>Levels of pooling &amp; prepayment : </a:t>
            </a:r>
            <a:r>
              <a:rPr lang="en-US" b="1" dirty="0" smtClean="0"/>
              <a:t>Prepayment</a:t>
            </a:r>
            <a:r>
              <a:rPr lang="en-US" dirty="0" smtClean="0"/>
              <a:t> allows pool members to pay for average expected costs in advance, relieving them of uncertainty and ensuring compensation should a loss occur. </a:t>
            </a:r>
            <a:r>
              <a:rPr lang="en-US" b="1" dirty="0" smtClean="0"/>
              <a:t>Pooling</a:t>
            </a:r>
            <a:r>
              <a:rPr lang="en-US" dirty="0" smtClean="0"/>
              <a:t> coupled with </a:t>
            </a:r>
            <a:r>
              <a:rPr lang="en-US" b="1" dirty="0" smtClean="0"/>
              <a:t>prepayment</a:t>
            </a:r>
            <a:r>
              <a:rPr lang="en-US" dirty="0" smtClean="0"/>
              <a:t> enables the establishment of insurance and the </a:t>
            </a:r>
            <a:r>
              <a:rPr lang="en-US" b="1" dirty="0" smtClean="0"/>
              <a:t>redistribution of health spending </a:t>
            </a:r>
            <a:r>
              <a:rPr lang="en-US" dirty="0" smtClean="0"/>
              <a:t>between high- and low-risk individuals (</a:t>
            </a:r>
            <a:r>
              <a:rPr lang="en-US" b="1" dirty="0" smtClean="0"/>
              <a:t>risk subsidies</a:t>
            </a:r>
            <a:r>
              <a:rPr lang="en-US" dirty="0" smtClean="0"/>
              <a:t>) and high- and low-income individuals (</a:t>
            </a:r>
            <a:r>
              <a:rPr lang="en-US" b="1" dirty="0" smtClean="0"/>
              <a:t>equity subsidies</a:t>
            </a:r>
            <a:r>
              <a:rPr lang="en-US" dirty="0" smtClean="0"/>
              <a:t>).</a:t>
            </a:r>
          </a:p>
          <a:p>
            <a:pPr marL="292179" indent="-292179">
              <a:buFontTx/>
              <a:buAutoNum type="romanLcParenR"/>
              <a:defRPr/>
            </a:pPr>
            <a:r>
              <a:rPr lang="en-US" dirty="0" err="1" smtClean="0"/>
              <a:t>Allocative</a:t>
            </a:r>
            <a:r>
              <a:rPr lang="en-US" dirty="0" smtClean="0"/>
              <a:t> &amp; technical efficiency to ensure financial and physical access to services</a:t>
            </a:r>
            <a:endParaRPr lang="en-US" dirty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630EA4-A2A0-4AB2-8401-A09A317FC51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3484C5-E013-4762-808D-64C67E3B847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Vision recognizes the moving target with respect to the people’s expectations.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E6CA66-F877-4F52-A161-27426177A9C0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b="1" smtClean="0"/>
              <a:t>Overarching goal: </a:t>
            </a:r>
            <a:r>
              <a:rPr lang="en-US" smtClean="0"/>
              <a:t> to contribute to national development through the establishment of a health financing system that will ensure the highest attainable level of health for Ugandans.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r>
              <a:rPr lang="en-US" smtClean="0"/>
              <a:t>More money does not automatically translate into better health. </a:t>
            </a:r>
            <a:r>
              <a:rPr lang="en-US" b="1" smtClean="0"/>
              <a:t>Focus</a:t>
            </a:r>
            <a:r>
              <a:rPr lang="en-US" smtClean="0"/>
              <a:t> on </a:t>
            </a:r>
            <a:r>
              <a:rPr lang="en-US" b="1" smtClean="0"/>
              <a:t>efficient</a:t>
            </a:r>
            <a:r>
              <a:rPr lang="en-US" smtClean="0"/>
              <a:t> </a:t>
            </a:r>
            <a:r>
              <a:rPr lang="en-US" b="1" smtClean="0"/>
              <a:t>practices</a:t>
            </a:r>
            <a:r>
              <a:rPr lang="en-US" smtClean="0"/>
              <a:t> in order to </a:t>
            </a:r>
            <a:r>
              <a:rPr lang="en-US" b="1" smtClean="0"/>
              <a:t>deliver</a:t>
            </a:r>
            <a:r>
              <a:rPr lang="en-US" smtClean="0"/>
              <a:t> universal coverage </a:t>
            </a:r>
            <a:r>
              <a:rPr lang="en-US" b="1" smtClean="0"/>
              <a:t>without increasing spending</a:t>
            </a:r>
            <a:r>
              <a:rPr lang="en-US" smtClean="0"/>
              <a:t>The main problems to be addressed include 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1) Resource availability; 2) Financial hardship and impoverishment from direct under the counter payments for health; and 3) resources misapplication and wastage. 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D46486-1282-4E88-988F-ED6C3633FC1E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Get out of direct service provision  and procurement of inputs, infrastructure, transport, human resource -- etc</a:t>
            </a:r>
          </a:p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4CA32A-F795-4C50-B63D-09273F5E7396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0150" y="698500"/>
            <a:ext cx="4656138" cy="34909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Social determinants of Maternal Mortality</a:t>
            </a:r>
          </a:p>
          <a:p>
            <a:pPr marL="233721" indent="-233721">
              <a:buFontTx/>
              <a:buAutoNum type="arabicPeriod"/>
              <a:defRPr/>
            </a:pPr>
            <a:r>
              <a:rPr lang="en-US" dirty="0" smtClean="0"/>
              <a:t>Income: highest income 3x more likely to deliver in a health facility compared to lowest wealth </a:t>
            </a:r>
            <a:r>
              <a:rPr lang="en-US" dirty="0" err="1" smtClean="0"/>
              <a:t>quntile</a:t>
            </a:r>
            <a:r>
              <a:rPr lang="en-US" dirty="0" smtClean="0"/>
              <a:t>. </a:t>
            </a:r>
          </a:p>
          <a:p>
            <a:pPr marL="233721" indent="-233721">
              <a:buFontTx/>
              <a:buAutoNum type="arabicPeriod"/>
              <a:defRPr/>
            </a:pPr>
            <a:r>
              <a:rPr lang="en-US" dirty="0" smtClean="0"/>
              <a:t>Location: 79% women in urban areas deliver in facility </a:t>
            </a:r>
            <a:r>
              <a:rPr lang="en-US" dirty="0" err="1" smtClean="0"/>
              <a:t>cf</a:t>
            </a:r>
            <a:r>
              <a:rPr lang="en-US" dirty="0" smtClean="0"/>
              <a:t> 36% in rural areas</a:t>
            </a:r>
          </a:p>
          <a:p>
            <a:pPr marL="233721" indent="-233721">
              <a:buFontTx/>
              <a:buAutoNum type="arabicPeriod"/>
              <a:defRPr/>
            </a:pPr>
            <a:r>
              <a:rPr lang="en-US" dirty="0" smtClean="0"/>
              <a:t>Education: 75% women with higher education deliver in health facility </a:t>
            </a:r>
            <a:r>
              <a:rPr lang="en-US" dirty="0" err="1" smtClean="0"/>
              <a:t>cf</a:t>
            </a:r>
            <a:r>
              <a:rPr lang="en-US" dirty="0" smtClean="0"/>
              <a:t> 25% with no education</a:t>
            </a:r>
          </a:p>
          <a:p>
            <a:pPr marL="233721" indent="-233721">
              <a:buFontTx/>
              <a:buAutoNum type="arabicPeriod"/>
              <a:defRPr/>
            </a:pPr>
            <a:r>
              <a:rPr lang="en-US" dirty="0" smtClean="0"/>
              <a:t>Restrictive abortion legislation contributes substantially to mortality and morbidity  </a:t>
            </a:r>
            <a:endParaRPr lang="en-US" dirty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51B3FB0-3965-469C-A6F5-64260873ABD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200150" y="698500"/>
            <a:ext cx="4656138" cy="34909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33721" indent="-233721">
              <a:spcBef>
                <a:spcPct val="0"/>
              </a:spcBef>
              <a:buAutoNum type="arabicPeriod"/>
            </a:pPr>
            <a:r>
              <a:rPr lang="en-US" dirty="0" smtClean="0"/>
              <a:t>Education: children born to mothers with no education are almost</a:t>
            </a:r>
            <a:r>
              <a:rPr lang="en-US" baseline="0" dirty="0" smtClean="0"/>
              <a:t> twice as </a:t>
            </a:r>
            <a:r>
              <a:rPr lang="en-US" dirty="0" smtClean="0"/>
              <a:t>likely to die before 5</a:t>
            </a:r>
            <a:r>
              <a:rPr lang="en-US" baseline="30000" dirty="0" smtClean="0"/>
              <a:t>th</a:t>
            </a:r>
            <a:r>
              <a:rPr lang="en-US" dirty="0" smtClean="0"/>
              <a:t> year </a:t>
            </a:r>
            <a:r>
              <a:rPr lang="en-US" dirty="0" err="1" smtClean="0"/>
              <a:t>cf</a:t>
            </a:r>
            <a:r>
              <a:rPr lang="en-US" dirty="0" smtClean="0"/>
              <a:t> to those with education</a:t>
            </a:r>
          </a:p>
          <a:p>
            <a:pPr marL="233721" indent="-233721">
              <a:spcBef>
                <a:spcPct val="0"/>
              </a:spcBef>
              <a:buAutoNum type="arabicPeriod"/>
            </a:pPr>
            <a:r>
              <a:rPr lang="en-US" dirty="0" smtClean="0"/>
              <a:t>Income: in lowest wealth quintile 1.6 times more likely to die than those in highest quintile.</a:t>
            </a:r>
          </a:p>
          <a:p>
            <a:pPr marL="233721" indent="-233721">
              <a:spcBef>
                <a:spcPct val="0"/>
              </a:spcBef>
              <a:buAutoNum type="arabicPeriod"/>
            </a:pPr>
            <a:r>
              <a:rPr lang="en-US" dirty="0" smtClean="0"/>
              <a:t>Location: rural more likely to die than urban – facilities, information/education</a:t>
            </a:r>
          </a:p>
          <a:p>
            <a:pPr marL="233721" indent="-233721">
              <a:spcBef>
                <a:spcPct val="0"/>
              </a:spcBef>
              <a:buAutoNum type="arabicPeriod"/>
            </a:pPr>
            <a:r>
              <a:rPr lang="en-US" dirty="0" smtClean="0"/>
              <a:t>WASH: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Aneamia</a:t>
            </a:r>
            <a:r>
              <a:rPr lang="en-US" baseline="0" dirty="0" smtClean="0"/>
              <a:t> (worms/food), dehydration (hygiene-</a:t>
            </a:r>
            <a:r>
              <a:rPr lang="en-US" baseline="0" dirty="0" err="1" smtClean="0"/>
              <a:t>diahhroea</a:t>
            </a:r>
            <a:r>
              <a:rPr lang="en-US" baseline="0" dirty="0" smtClean="0"/>
              <a:t>), malnutrition (agriculture)</a:t>
            </a:r>
            <a:endParaRPr lang="en-US" dirty="0" smtClean="0"/>
          </a:p>
          <a:p>
            <a:pPr marL="233721" indent="-233721">
              <a:spcBef>
                <a:spcPct val="0"/>
              </a:spcBef>
              <a:buAutoNum type="arabicPeriod"/>
            </a:pPr>
            <a:endParaRPr lang="en-US" dirty="0" smtClean="0"/>
          </a:p>
          <a:p>
            <a:pPr>
              <a:spcBef>
                <a:spcPct val="0"/>
              </a:spcBef>
            </a:pPr>
            <a:r>
              <a:rPr lang="en-US" dirty="0" err="1" smtClean="0"/>
              <a:t>Undernutrition</a:t>
            </a:r>
            <a:r>
              <a:rPr lang="en-US" dirty="0" smtClean="0"/>
              <a:t> a big contributory factor</a:t>
            </a:r>
          </a:p>
          <a:p>
            <a:pPr>
              <a:spcBef>
                <a:spcPct val="0"/>
              </a:spcBef>
            </a:pPr>
            <a:endParaRPr lang="en-US" dirty="0" smtClean="0"/>
          </a:p>
          <a:p>
            <a:pPr>
              <a:spcBef>
                <a:spcPct val="0"/>
              </a:spcBef>
            </a:pPr>
            <a:r>
              <a:rPr lang="en-US" dirty="0" smtClean="0"/>
              <a:t>21% of under 5 deaths occur in neonatal period: 30% of whom are preterm and die from asphyxia and infection</a:t>
            </a: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1DC7B84-1FA2-4DDF-910E-B54125EB6DF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52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B7F-168E-47E8-B87C-AB3CE3E5021E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8504-D734-44E3-B58C-24FF46D3D5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B7F-168E-47E8-B87C-AB3CE3E5021E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8504-D734-44E3-B58C-24FF46D3D5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B7F-168E-47E8-B87C-AB3CE3E5021E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8504-D734-44E3-B58C-24FF46D3D5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B7F-168E-47E8-B87C-AB3CE3E5021E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8504-D734-44E3-B58C-24FF46D3D5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B7F-168E-47E8-B87C-AB3CE3E5021E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8504-D734-44E3-B58C-24FF46D3D5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B7F-168E-47E8-B87C-AB3CE3E5021E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8504-D734-44E3-B58C-24FF46D3D5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B7F-168E-47E8-B87C-AB3CE3E5021E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8504-D734-44E3-B58C-24FF46D3D5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B7F-168E-47E8-B87C-AB3CE3E5021E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8504-D734-44E3-B58C-24FF46D3D5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B7F-168E-47E8-B87C-AB3CE3E5021E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8504-D734-44E3-B58C-24FF46D3D5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B7F-168E-47E8-B87C-AB3CE3E5021E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8504-D734-44E3-B58C-24FF46D3D5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62B7F-168E-47E8-B87C-AB3CE3E5021E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A8504-D734-44E3-B58C-24FF46D3D5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62B7F-168E-47E8-B87C-AB3CE3E5021E}" type="datetimeFigureOut">
              <a:rPr lang="en-US" smtClean="0"/>
              <a:pPr/>
              <a:t>25/07/2013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A8504-D734-44E3-B58C-24FF46D3D5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3581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sz="4900" dirty="0"/>
              <a:t>H</a:t>
            </a:r>
            <a:r>
              <a:rPr lang="en-US" sz="4900" dirty="0" smtClean="0"/>
              <a:t>ealth Reforms for Economic &amp; Social Transformation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Health Financing – The Trigger for Change</a:t>
            </a:r>
            <a:r>
              <a:rPr lang="en-US" dirty="0"/>
              <a:t/>
            </a:r>
            <a:br>
              <a:rPr lang="en-US" dirty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029200"/>
            <a:ext cx="6400800" cy="1066800"/>
          </a:xfrm>
        </p:spPr>
        <p:txBody>
          <a:bodyPr>
            <a:normAutofit fontScale="70000" lnSpcReduction="20000"/>
          </a:bodyPr>
          <a:lstStyle/>
          <a:p>
            <a:r>
              <a:rPr lang="en-US" sz="3000" b="1" dirty="0" smtClean="0"/>
              <a:t>Presentation by Health Financing Strategy Team, </a:t>
            </a:r>
            <a:r>
              <a:rPr lang="en-US" sz="3000" b="1" dirty="0" err="1" smtClean="0"/>
              <a:t>MoH</a:t>
            </a:r>
            <a:endParaRPr lang="en-US" sz="3000" b="1" dirty="0" smtClean="0"/>
          </a:p>
          <a:p>
            <a:r>
              <a:rPr lang="en-US" sz="3000" b="1" dirty="0" smtClean="0"/>
              <a:t>at </a:t>
            </a:r>
          </a:p>
          <a:p>
            <a:r>
              <a:rPr lang="en-US" sz="3000" b="1" dirty="0" smtClean="0"/>
              <a:t>Imperial Royale Hotel, Kampala; July 03, 2013 </a:t>
            </a:r>
          </a:p>
          <a:p>
            <a:endParaRPr lang="en-US" b="1" dirty="0"/>
          </a:p>
        </p:txBody>
      </p:sp>
      <p:pic>
        <p:nvPicPr>
          <p:cNvPr id="4" name="Picture 2" descr="C:\Users\Public\Pictures\Uganda Emble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95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Users\Public\Pictures\ugandan Fla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0"/>
            <a:ext cx="1371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WHO MOVED MY CHEESE?</a:t>
            </a:r>
            <a:br>
              <a:rPr lang="en-US" dirty="0" smtClean="0"/>
            </a:br>
            <a:r>
              <a:rPr lang="en-US" dirty="0" smtClean="0"/>
              <a:t>By Spencer Johnson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Dealing with change in Your Work and Life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Reminder on Key Definitions</a:t>
            </a:r>
          </a:p>
          <a:p>
            <a:r>
              <a:rPr lang="en-US" dirty="0" smtClean="0"/>
              <a:t>Health System Levers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Organization /Governance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Financing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Providers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Regulation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Behavior</a:t>
            </a:r>
          </a:p>
          <a:p>
            <a:r>
              <a:rPr lang="en-US" dirty="0" smtClean="0"/>
              <a:t>Way Forward…Reform Secretariat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Health: </a:t>
            </a:r>
            <a:r>
              <a:rPr lang="en-US" dirty="0" smtClean="0"/>
              <a:t>Health is a state of complete physical, mental and social well-being and not merely the absence of disease or infirmity</a:t>
            </a:r>
          </a:p>
          <a:p>
            <a:r>
              <a:rPr lang="en-US" b="1" dirty="0" smtClean="0"/>
              <a:t>Health System</a:t>
            </a:r>
            <a:r>
              <a:rPr lang="en-US" dirty="0" smtClean="0"/>
              <a:t>: All the organizations, institutions, and resources that produce health actions / activities that promote, restore, and maintain health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System Levers …1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Organization</a:t>
            </a:r>
            <a:r>
              <a:rPr lang="en-US" dirty="0" smtClean="0"/>
              <a:t> – </a:t>
            </a:r>
            <a:r>
              <a:rPr lang="en-US" i="1" dirty="0" smtClean="0"/>
              <a:t>HS structure, Governance &amp; individual institutions</a:t>
            </a:r>
          </a:p>
          <a:p>
            <a:endParaRPr lang="en-US" i="1" dirty="0" smtClean="0"/>
          </a:p>
          <a:p>
            <a:r>
              <a:rPr lang="en-US" b="1" dirty="0" smtClean="0"/>
              <a:t>Financing</a:t>
            </a:r>
            <a:r>
              <a:rPr lang="en-US" dirty="0" smtClean="0"/>
              <a:t> – </a:t>
            </a:r>
            <a:r>
              <a:rPr lang="en-US" i="1" dirty="0" smtClean="0"/>
              <a:t>how money for the HS is raised &amp; allocated</a:t>
            </a:r>
          </a:p>
          <a:p>
            <a:endParaRPr lang="en-US" i="1" dirty="0" smtClean="0"/>
          </a:p>
          <a:p>
            <a:r>
              <a:rPr lang="en-US" b="1" dirty="0" smtClean="0"/>
              <a:t>Payment</a:t>
            </a:r>
            <a:r>
              <a:rPr lang="en-US" dirty="0" smtClean="0"/>
              <a:t> – </a:t>
            </a:r>
            <a:r>
              <a:rPr lang="en-US" i="1" dirty="0" smtClean="0"/>
              <a:t>how the funds are distributed</a:t>
            </a:r>
          </a:p>
          <a:p>
            <a:r>
              <a:rPr lang="en-US" b="1" dirty="0" smtClean="0"/>
              <a:t>Regulation</a:t>
            </a:r>
            <a:r>
              <a:rPr lang="en-US" dirty="0" smtClean="0"/>
              <a:t> – </a:t>
            </a:r>
            <a:r>
              <a:rPr lang="en-US" i="1" dirty="0" smtClean="0"/>
              <a:t>how influence behavior of providers, insurance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System Levers …2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Behavior </a:t>
            </a:r>
            <a:r>
              <a:rPr lang="en-US" dirty="0" smtClean="0"/>
              <a:t>– how </a:t>
            </a:r>
            <a:r>
              <a:rPr lang="en-US" i="1" dirty="0" smtClean="0"/>
              <a:t>improve health system performance through individual change programs</a:t>
            </a:r>
          </a:p>
          <a:p>
            <a:endParaRPr lang="en-US" i="1" dirty="0" smtClean="0"/>
          </a:p>
          <a:p>
            <a:r>
              <a:rPr lang="en-US" b="1" dirty="0" smtClean="0"/>
              <a:t>Multi-</a:t>
            </a:r>
            <a:r>
              <a:rPr lang="en-US" b="1" dirty="0" err="1" smtClean="0"/>
              <a:t>sectoral</a:t>
            </a:r>
            <a:r>
              <a:rPr lang="en-US" b="1" dirty="0" smtClean="0"/>
              <a:t> action </a:t>
            </a:r>
            <a:r>
              <a:rPr lang="en-US" dirty="0" smtClean="0"/>
              <a:t>- </a:t>
            </a:r>
            <a:r>
              <a:rPr lang="en-US" i="1" dirty="0" smtClean="0"/>
              <a:t>collaboration &amp; synergies within &amp; across sectors to deliver a healthy population</a:t>
            </a:r>
          </a:p>
          <a:p>
            <a:endParaRPr lang="en-US" dirty="0" smtClean="0"/>
          </a:p>
          <a:p>
            <a:r>
              <a:rPr lang="en-US" b="1" i="1" dirty="0" smtClean="0"/>
              <a:t>Community engagement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Health System: Measurement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903287"/>
          </a:xfrm>
        </p:spPr>
        <p:txBody>
          <a:bodyPr>
            <a:noAutofit/>
          </a:bodyPr>
          <a:lstStyle/>
          <a:p>
            <a:r>
              <a:rPr lang="en-US" sz="2800" dirty="0" smtClean="0"/>
              <a:t>Intermediate Performance Measures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/>
          <a:p>
            <a:endParaRPr lang="en-US" dirty="0" smtClean="0"/>
          </a:p>
          <a:p>
            <a:r>
              <a:rPr lang="en-US" sz="2800" dirty="0" smtClean="0"/>
              <a:t>Efficiency: Technical &amp; </a:t>
            </a:r>
            <a:r>
              <a:rPr lang="en-US" sz="2800" dirty="0" err="1" smtClean="0"/>
              <a:t>Allocative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Quality</a:t>
            </a:r>
          </a:p>
          <a:p>
            <a:endParaRPr lang="en-US" sz="2800" dirty="0" smtClean="0"/>
          </a:p>
          <a:p>
            <a:r>
              <a:rPr lang="en-US" sz="2800" dirty="0" smtClean="0"/>
              <a:t>Access</a:t>
            </a:r>
            <a:endParaRPr lang="en-US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827087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Performance Goals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/>
          <a:p>
            <a:endParaRPr lang="en-US" dirty="0" smtClean="0">
              <a:cs typeface="Times New Roman" pitchFamily="18" charset="0"/>
            </a:endParaRPr>
          </a:p>
          <a:p>
            <a:r>
              <a:rPr lang="en-US" sz="2800" dirty="0" smtClean="0">
                <a:cs typeface="Times New Roman" pitchFamily="18" charset="0"/>
              </a:rPr>
              <a:t>Health status</a:t>
            </a:r>
          </a:p>
          <a:p>
            <a:endParaRPr lang="en-US" sz="2800" dirty="0">
              <a:cs typeface="Times New Roman" pitchFamily="18" charset="0"/>
            </a:endParaRPr>
          </a:p>
          <a:p>
            <a:r>
              <a:rPr lang="en-US" sz="2800" dirty="0" smtClean="0">
                <a:cs typeface="Times New Roman" pitchFamily="18" charset="0"/>
              </a:rPr>
              <a:t>Degree of satisfaction</a:t>
            </a:r>
          </a:p>
          <a:p>
            <a:endParaRPr lang="en-US" sz="2800" dirty="0">
              <a:cs typeface="Times New Roman" pitchFamily="18" charset="0"/>
            </a:endParaRPr>
          </a:p>
          <a:p>
            <a:r>
              <a:rPr lang="en-US" sz="2800" dirty="0" smtClean="0">
                <a:cs typeface="Times New Roman" pitchFamily="18" charset="0"/>
              </a:rPr>
              <a:t> Financial risk protection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 LIST: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Is the overall structure and mix of organizations conducive to Health Sector performance?</a:t>
            </a:r>
          </a:p>
          <a:p>
            <a:r>
              <a:rPr lang="en-US" dirty="0" smtClean="0"/>
              <a:t>Do the different elements focus on their mandates?</a:t>
            </a:r>
          </a:p>
          <a:p>
            <a:r>
              <a:rPr lang="en-US" dirty="0" smtClean="0"/>
              <a:t>Do synergies exist between the different elements of the Health System structures?</a:t>
            </a:r>
          </a:p>
          <a:p>
            <a:r>
              <a:rPr lang="en-US" dirty="0" smtClean="0"/>
              <a:t>Are there adequate internal institutional incentives to enhance performance of the Health system?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Internal Administration- Regional Health Workforce Characteristics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174FE-BA79-4596-96ED-2A5A75D6C757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</p:nvPr>
        </p:nvGraphicFramePr>
        <p:xfrm>
          <a:off x="0" y="1828800"/>
          <a:ext cx="8991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1143000" y="6400800"/>
            <a:ext cx="7086600" cy="304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Source: WHO, 2007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19800"/>
            <a:ext cx="8229600" cy="609600"/>
          </a:xfrm>
        </p:spPr>
        <p:txBody>
          <a:bodyPr>
            <a:normAutofit/>
          </a:bodyPr>
          <a:lstStyle/>
          <a:p>
            <a:r>
              <a:rPr lang="en-US" sz="1300" cap="small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Resources should be in one basket, at district level, to enable context specific resource weighting”…. </a:t>
            </a:r>
            <a:r>
              <a:rPr lang="en-US" sz="13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CAOs &amp; Town Clerks Health Sector Consultations…Kampala 2012</a:t>
            </a:r>
            <a:endParaRPr lang="en-US" sz="13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How are resources mobilized</a:t>
            </a:r>
          </a:p>
          <a:p>
            <a:r>
              <a:rPr lang="en-US" dirty="0" smtClean="0"/>
              <a:t>Who bears the financial burden</a:t>
            </a:r>
          </a:p>
          <a:p>
            <a:r>
              <a:rPr lang="en-US" dirty="0" smtClean="0"/>
              <a:t>Who controls the expenditure</a:t>
            </a:r>
          </a:p>
          <a:p>
            <a:r>
              <a:rPr lang="en-US" dirty="0" smtClean="0"/>
              <a:t>Who gets paid and how</a:t>
            </a:r>
          </a:p>
          <a:p>
            <a:endParaRPr lang="en-US" dirty="0" smtClean="0"/>
          </a:p>
          <a:p>
            <a:r>
              <a:rPr lang="en-US" dirty="0" smtClean="0"/>
              <a:t>Risk protection </a:t>
            </a:r>
          </a:p>
          <a:p>
            <a:r>
              <a:rPr lang="en-US" dirty="0" smtClean="0"/>
              <a:t>Nature of Benefits Package</a:t>
            </a:r>
          </a:p>
          <a:p>
            <a:endParaRPr lang="en-US" dirty="0" smtClean="0"/>
          </a:p>
          <a:p>
            <a:r>
              <a:rPr lang="en-US" dirty="0" smtClean="0"/>
              <a:t>Equity</a:t>
            </a:r>
          </a:p>
          <a:p>
            <a:r>
              <a:rPr lang="en-US" dirty="0" smtClean="0"/>
              <a:t>Governance of revenues</a:t>
            </a:r>
          </a:p>
          <a:p>
            <a:r>
              <a:rPr lang="en-US" dirty="0" smtClean="0"/>
              <a:t>Community engagement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174FE-BA79-4596-96ED-2A5A75D6C75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sz="4400" dirty="0" smtClean="0"/>
              <a:t>CHECK LIST: ORGANIZATION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Financing: Policy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bears the financial burden</a:t>
            </a:r>
          </a:p>
          <a:p>
            <a:r>
              <a:rPr lang="en-US" dirty="0" smtClean="0"/>
              <a:t>Control</a:t>
            </a:r>
          </a:p>
          <a:p>
            <a:r>
              <a:rPr lang="en-US" dirty="0" smtClean="0"/>
              <a:t>Who gets paid and how</a:t>
            </a:r>
          </a:p>
          <a:p>
            <a:endParaRPr lang="en-US" dirty="0" smtClean="0"/>
          </a:p>
          <a:p>
            <a:r>
              <a:rPr lang="en-US" dirty="0" smtClean="0"/>
              <a:t>Equity</a:t>
            </a:r>
          </a:p>
          <a:p>
            <a:r>
              <a:rPr lang="en-US" dirty="0" smtClean="0"/>
              <a:t>Governance of revenues</a:t>
            </a:r>
          </a:p>
          <a:p>
            <a:r>
              <a:rPr lang="en-US" dirty="0" smtClean="0"/>
              <a:t>Community engagement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Purchasing  Modalities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Line item budget</a:t>
            </a:r>
            <a:r>
              <a:rPr lang="en-US" dirty="0" smtClean="0"/>
              <a:t>: Case load, staff , past budget - funds not fungible across budget lines</a:t>
            </a:r>
          </a:p>
          <a:p>
            <a:r>
              <a:rPr lang="en-US" b="1" dirty="0" smtClean="0"/>
              <a:t>Capitation:</a:t>
            </a:r>
            <a:r>
              <a:rPr lang="en-US" dirty="0" smtClean="0"/>
              <a:t> Fee for each registered population irrespective of services requirement</a:t>
            </a:r>
          </a:p>
          <a:p>
            <a:endParaRPr lang="en-US" dirty="0" smtClean="0"/>
          </a:p>
          <a:p>
            <a:r>
              <a:rPr lang="en-US" b="1" dirty="0" smtClean="0"/>
              <a:t>Salary: </a:t>
            </a:r>
            <a:r>
              <a:rPr lang="en-US" dirty="0" smtClean="0"/>
              <a:t>based on time period at work</a:t>
            </a:r>
          </a:p>
          <a:p>
            <a:r>
              <a:rPr lang="en-US" b="1" dirty="0" smtClean="0"/>
              <a:t>Payment ceiling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Use of coercive power-through legal instruments - to impose constraints on organizations and individuals to:</a:t>
            </a:r>
          </a:p>
          <a:p>
            <a:pPr>
              <a:buNone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sz="2600" dirty="0" smtClean="0"/>
              <a:t>Establish basic conditions for honest market exchange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/>
              <a:t>Perfect what markets cannot do to ensure equitable access to basic health services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/>
              <a:t>Correct market failures and provide public and merit goods</a:t>
            </a:r>
          </a:p>
          <a:p>
            <a:pPr>
              <a:buFont typeface="Wingdings" pitchFamily="2" charset="2"/>
              <a:buChar char="ü"/>
            </a:pPr>
            <a:r>
              <a:rPr lang="en-US" sz="2600" dirty="0" smtClean="0"/>
              <a:t>Correct unacceptable market results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174FE-BA79-4596-96ED-2A5A75D6C757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Behaviour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4 categories of individual decisions that affect HS performance:</a:t>
            </a:r>
          </a:p>
          <a:p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Treatment seeking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Health Professionals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Patient compliance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Lifestyle &amp; prevention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174FE-BA79-4596-96ED-2A5A75D6C75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Behavior Change Strategy: Social Marketing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Product Definition </a:t>
            </a:r>
            <a:r>
              <a:rPr lang="en-US" dirty="0" smtClean="0"/>
              <a:t>– demographics, population psychosocial profiling, functionality</a:t>
            </a:r>
          </a:p>
          <a:p>
            <a:r>
              <a:rPr lang="en-US" b="1" dirty="0" smtClean="0"/>
              <a:t>Place:</a:t>
            </a:r>
            <a:r>
              <a:rPr lang="en-US" dirty="0" smtClean="0"/>
              <a:t> where &amp; how to communicate</a:t>
            </a:r>
          </a:p>
          <a:p>
            <a:r>
              <a:rPr lang="en-US" b="1" dirty="0" smtClean="0"/>
              <a:t>Price:</a:t>
            </a:r>
            <a:r>
              <a:rPr lang="en-US" dirty="0" smtClean="0"/>
              <a:t> Maximize adopters; Social equity; Cost recovery; De-marketing; Profit maximization</a:t>
            </a:r>
          </a:p>
          <a:p>
            <a:r>
              <a:rPr lang="en-US" b="1" dirty="0" smtClean="0"/>
              <a:t>Promotion: </a:t>
            </a:r>
            <a:r>
              <a:rPr lang="en-US" dirty="0" smtClean="0"/>
              <a:t>Product aspects; Presentation; Channel; Trigger</a:t>
            </a:r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174FE-BA79-4596-96ED-2A5A75D6C75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Governance &amp; Stewardship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Generation of evidence for policy</a:t>
            </a:r>
          </a:p>
          <a:p>
            <a:endParaRPr lang="en-US" dirty="0" smtClean="0"/>
          </a:p>
          <a:p>
            <a:r>
              <a:rPr lang="en-US" dirty="0" smtClean="0"/>
              <a:t>Forums to inform policy at all levels</a:t>
            </a:r>
          </a:p>
          <a:p>
            <a:endParaRPr lang="en-US" dirty="0" smtClean="0"/>
          </a:p>
          <a:p>
            <a:r>
              <a:rPr lang="en-US" dirty="0" smtClean="0"/>
              <a:t>Mechanisms to resolve conflict</a:t>
            </a:r>
          </a:p>
          <a:p>
            <a:endParaRPr lang="en-US" dirty="0" smtClean="0"/>
          </a:p>
          <a:p>
            <a:r>
              <a:rPr lang="en-US" dirty="0" smtClean="0"/>
              <a:t>Capacitate governance structures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174FE-BA79-4596-96ED-2A5A75D6C75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Health Sector Plan (NHPII)…reminder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/>
              <a:t>V</a:t>
            </a:r>
            <a:r>
              <a:rPr lang="en-US" sz="3600" dirty="0" smtClean="0"/>
              <a:t>ision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3200" dirty="0" smtClean="0"/>
              <a:t>To have a healthy and productive population that contributes to economic growth and national development</a:t>
            </a:r>
            <a:r>
              <a:rPr lang="en-US" sz="3200" b="1" dirty="0" smtClean="0"/>
              <a:t>.</a:t>
            </a:r>
          </a:p>
          <a:p>
            <a:pPr marL="0" indent="0">
              <a:spcBef>
                <a:spcPts val="0"/>
              </a:spcBef>
              <a:buNone/>
            </a:pPr>
            <a:endParaRPr lang="en-US" sz="36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600" dirty="0" smtClean="0"/>
              <a:t>Mission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500" dirty="0" smtClean="0"/>
              <a:t>To provide the highest possible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3500" dirty="0" smtClean="0"/>
              <a:t>level of health to all people in Uganda through promotion, prevention, curative and rehabilitative/palliative health services at all levels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30213-D2B5-42C2-8BEB-C06BAE2328E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The National Health Policy (NHPII</a:t>
            </a:r>
            <a:r>
              <a:rPr lang="en-US" dirty="0" smtClean="0"/>
              <a:t>)…reminder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410200"/>
          </a:xfrm>
        </p:spPr>
        <p:txBody>
          <a:bodyPr>
            <a:normAutofit fontScale="25000" lnSpcReduction="2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9800" b="1" dirty="0" smtClean="0"/>
              <a:t>Focus:  </a:t>
            </a:r>
          </a:p>
          <a:p>
            <a:pPr>
              <a:buNone/>
            </a:pPr>
            <a:endParaRPr lang="en-US" sz="9800" b="1" dirty="0" smtClean="0"/>
          </a:p>
          <a:p>
            <a:r>
              <a:rPr lang="en-US" sz="9800" dirty="0" smtClean="0"/>
              <a:t>Health promotion, </a:t>
            </a:r>
          </a:p>
          <a:p>
            <a:r>
              <a:rPr lang="en-US" sz="9800" dirty="0" smtClean="0"/>
              <a:t>Disease prevention, </a:t>
            </a:r>
          </a:p>
          <a:p>
            <a:r>
              <a:rPr lang="en-US" sz="9800" dirty="0" smtClean="0"/>
              <a:t>Early diagnosis and treatment of diseases</a:t>
            </a:r>
          </a:p>
          <a:p>
            <a:pPr>
              <a:buNone/>
            </a:pPr>
            <a:endParaRPr lang="en-US" sz="9800" b="1" dirty="0" smtClean="0"/>
          </a:p>
          <a:p>
            <a:pPr>
              <a:buNone/>
            </a:pPr>
            <a:r>
              <a:rPr lang="en-US" sz="9800" b="1" dirty="0" smtClean="0"/>
              <a:t>Priority Areas</a:t>
            </a:r>
            <a:r>
              <a:rPr lang="en-US" sz="9800" dirty="0" smtClean="0"/>
              <a:t>: </a:t>
            </a:r>
          </a:p>
          <a:p>
            <a:pPr>
              <a:buNone/>
            </a:pPr>
            <a:endParaRPr lang="en-US" sz="9800" dirty="0" smtClean="0"/>
          </a:p>
          <a:p>
            <a:pPr marL="514350" indent="-514350"/>
            <a:r>
              <a:rPr lang="en-US" sz="9800" dirty="0" smtClean="0"/>
              <a:t>Efficiency in use of available health resources</a:t>
            </a:r>
          </a:p>
          <a:p>
            <a:pPr marL="514350" indent="-514350"/>
            <a:r>
              <a:rPr lang="en-US" sz="9800" dirty="0" smtClean="0"/>
              <a:t>Strong public  - private partnerships for health</a:t>
            </a:r>
          </a:p>
          <a:p>
            <a:pPr marL="514350" indent="-514350"/>
            <a:r>
              <a:rPr lang="en-US" sz="9800" dirty="0" smtClean="0"/>
              <a:t>Strong Health system </a:t>
            </a:r>
          </a:p>
          <a:p>
            <a:pPr marL="514350" indent="-514350"/>
            <a:r>
              <a:rPr lang="en-US" sz="9800" dirty="0" smtClean="0"/>
              <a:t>Universal access to a minimum health care package </a:t>
            </a:r>
          </a:p>
          <a:p>
            <a:pPr marL="514350" indent="-514350"/>
            <a:r>
              <a:rPr lang="en-US" sz="9800" dirty="0" smtClean="0"/>
              <a:t>Equitable and sustainable financing mechanisms</a:t>
            </a:r>
          </a:p>
          <a:p>
            <a:endParaRPr lang="en-US" sz="59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Sector Priorities…reminder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Resource mobilization &amp; transforming the healthcare financing system</a:t>
            </a:r>
          </a:p>
          <a:p>
            <a:r>
              <a:rPr lang="en-US" dirty="0" smtClean="0"/>
              <a:t>Promoting community participation and ownership </a:t>
            </a:r>
          </a:p>
          <a:p>
            <a:r>
              <a:rPr lang="en-US" dirty="0" smtClean="0"/>
              <a:t>A comprehensive knowledge management approach</a:t>
            </a:r>
          </a:p>
          <a:p>
            <a:r>
              <a:rPr lang="en-US" dirty="0" smtClean="0"/>
              <a:t>Transforming leadership and management practices 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Strategic human resource management </a:t>
            </a:r>
          </a:p>
          <a:p>
            <a:pPr lvl="0"/>
            <a:r>
              <a:rPr lang="en-US" dirty="0" smtClean="0"/>
              <a:t>Improving the Quality, Safety, Cost and Value of Health Care</a:t>
            </a:r>
          </a:p>
          <a:p>
            <a:pPr lvl="0"/>
            <a:r>
              <a:rPr lang="en-US" dirty="0" smtClean="0"/>
              <a:t>Strengthening public private partnerships </a:t>
            </a:r>
          </a:p>
          <a:p>
            <a:pPr lvl="0"/>
            <a:r>
              <a:rPr lang="en-US" dirty="0" smtClean="0"/>
              <a:t>Upgrading and modernizing health infrastructure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HSSP Priority Interventions….reminder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Contextualize</a:t>
            </a:r>
            <a:r>
              <a:rPr lang="en-US" dirty="0" smtClean="0"/>
              <a:t> strategic interventions</a:t>
            </a:r>
          </a:p>
          <a:p>
            <a:r>
              <a:rPr lang="en-US" b="1" dirty="0" smtClean="0"/>
              <a:t>Comprehensive approach to health services delivery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Understand </a:t>
            </a:r>
            <a:r>
              <a:rPr lang="en-US" b="1" dirty="0" smtClean="0"/>
              <a:t>needed investments</a:t>
            </a:r>
          </a:p>
          <a:p>
            <a:r>
              <a:rPr lang="en-US" b="1" dirty="0" smtClean="0"/>
              <a:t>Innovate</a:t>
            </a:r>
            <a:r>
              <a:rPr lang="en-US" dirty="0" smtClean="0"/>
              <a:t> to guide organization and management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comprehensive </a:t>
            </a:r>
            <a:r>
              <a:rPr lang="en-US" b="1" dirty="0" smtClean="0"/>
              <a:t>knowledge management </a:t>
            </a:r>
            <a:r>
              <a:rPr lang="en-US" dirty="0" smtClean="0"/>
              <a:t>approach</a:t>
            </a:r>
          </a:p>
          <a:p>
            <a:r>
              <a:rPr lang="en-US" b="1" dirty="0" smtClean="0"/>
              <a:t>Equity</a:t>
            </a:r>
            <a:r>
              <a:rPr lang="en-US" dirty="0" smtClean="0"/>
              <a:t> in health as a priority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Comprehensive Health Financing Strategy</a:t>
            </a:r>
          </a:p>
          <a:p>
            <a:r>
              <a:rPr lang="en-US" dirty="0" smtClean="0"/>
              <a:t>Sector Governance (coordination and partnership)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HSSP Priority Interventions….reminder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Transformation of </a:t>
            </a:r>
            <a:r>
              <a:rPr lang="en-US" b="1" dirty="0" smtClean="0"/>
              <a:t>leadership and management practices</a:t>
            </a:r>
          </a:p>
          <a:p>
            <a:r>
              <a:rPr lang="en-US" dirty="0" smtClean="0"/>
              <a:t>Promotion of </a:t>
            </a:r>
            <a:r>
              <a:rPr lang="en-US" b="1" dirty="0" smtClean="0"/>
              <a:t>community participation and ownership  </a:t>
            </a:r>
          </a:p>
          <a:p>
            <a:pPr lvl="0"/>
            <a:r>
              <a:rPr lang="en-US" b="1" dirty="0" smtClean="0"/>
              <a:t>Strategic human resource management </a:t>
            </a:r>
          </a:p>
          <a:p>
            <a:pPr lvl="0"/>
            <a:r>
              <a:rPr lang="en-US" b="1" dirty="0" smtClean="0"/>
              <a:t>Modernizin</a:t>
            </a:r>
            <a:r>
              <a:rPr lang="en-US" dirty="0" smtClean="0"/>
              <a:t>g health infrastructure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 smtClean="0"/>
              <a:t>Improvement of the Quality, Safety, Cost and Value of Health Care</a:t>
            </a:r>
          </a:p>
          <a:p>
            <a:r>
              <a:rPr lang="en-US" dirty="0" smtClean="0"/>
              <a:t>Establishment of a comprehensive </a:t>
            </a:r>
            <a:r>
              <a:rPr lang="en-US" b="1" dirty="0" smtClean="0"/>
              <a:t>knowledge management </a:t>
            </a:r>
            <a:r>
              <a:rPr lang="en-US" dirty="0" smtClean="0"/>
              <a:t>system</a:t>
            </a:r>
          </a:p>
          <a:p>
            <a:pPr>
              <a:buNone/>
            </a:pPr>
            <a:endParaRPr lang="en-US" dirty="0" smtClean="0"/>
          </a:p>
          <a:p>
            <a:pPr lvl="0"/>
            <a:r>
              <a:rPr lang="en-US" dirty="0" smtClean="0"/>
              <a:t>Strengthening </a:t>
            </a:r>
            <a:r>
              <a:rPr lang="en-US" b="1" dirty="0" smtClean="0"/>
              <a:t>public private partnerships </a:t>
            </a:r>
          </a:p>
          <a:p>
            <a:pPr lvl="0"/>
            <a:r>
              <a:rPr lang="en-US" sz="3000" b="1" dirty="0" smtClean="0"/>
              <a:t>Transformation of the health financing system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Health Sector Strategic Plan Focus (HSSP)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en-US" sz="4400" dirty="0" smtClean="0"/>
              <a:t>Sexual and Reproductive Health</a:t>
            </a:r>
          </a:p>
          <a:p>
            <a:r>
              <a:rPr lang="en-US" sz="4400" dirty="0" smtClean="0"/>
              <a:t>Child   Health</a:t>
            </a:r>
          </a:p>
          <a:p>
            <a:r>
              <a:rPr lang="en-US" sz="4400" dirty="0" smtClean="0"/>
              <a:t>Control   and   Prevent Communicable  Diseases</a:t>
            </a:r>
          </a:p>
          <a:p>
            <a:r>
              <a:rPr lang="en-US" sz="4400" dirty="0" smtClean="0"/>
              <a:t>Health   Education and Promotion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Trigger for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sz="3600" b="1" dirty="0" smtClean="0"/>
              <a:t>The Health Financing Strategy</a:t>
            </a:r>
          </a:p>
          <a:p>
            <a:pPr algn="ctr"/>
            <a:endParaRPr lang="en-US" sz="3600" b="1" dirty="0" smtClean="0"/>
          </a:p>
          <a:p>
            <a:pPr algn="ctr">
              <a:buNone/>
            </a:pPr>
            <a:r>
              <a:rPr lang="en-US" sz="3600" dirty="0" smtClean="0"/>
              <a:t>“Whoever Pays the Piper Calls the Tune”</a:t>
            </a:r>
          </a:p>
          <a:p>
            <a:pPr algn="ctr"/>
            <a:endParaRPr lang="en-US" sz="36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174FE-BA79-4596-96ED-2A5A75D6C757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Health Financing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Vision, Mission, Values</a:t>
            </a:r>
          </a:p>
          <a:p>
            <a:pPr eaLnBrk="1" hangingPunct="1"/>
            <a:r>
              <a:rPr lang="en-US" dirty="0" smtClean="0"/>
              <a:t>Pillars / Principles</a:t>
            </a:r>
          </a:p>
          <a:p>
            <a:pPr eaLnBrk="1" hangingPunct="1"/>
            <a:r>
              <a:rPr lang="en-US" dirty="0" smtClean="0"/>
              <a:t>Reforms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Goals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Objectives 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Strategies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dirty="0" smtClean="0"/>
              <a:t>Way forward</a:t>
            </a:r>
          </a:p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AE411A-391B-4D8D-B150-0A9B3BD9ABEB}" type="slidenum">
              <a:rPr lang="en-US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Challenges for Health Financing …1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Inadequate financial resources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Reliance on OOP spending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Misappropriations &amp; wastage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Not equitable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AD5B66-2BDA-4442-A6B0-E494350EF354}" type="slidenum">
              <a:rPr lang="en-US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for Health Financing …2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Ever evolving service standards, norms &amp; technologies</a:t>
            </a:r>
          </a:p>
          <a:p>
            <a:pPr>
              <a:defRPr/>
            </a:pPr>
            <a:r>
              <a:rPr lang="en-US" dirty="0" smtClean="0"/>
              <a:t>Fragmented – no cross-subsidization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No pooling of contributions</a:t>
            </a:r>
          </a:p>
          <a:p>
            <a:pPr>
              <a:defRPr/>
            </a:pPr>
            <a:r>
              <a:rPr lang="en-US" dirty="0" smtClean="0"/>
              <a:t>Significant  source through development partners &amp; global initiatives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for Health Financing …3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population growth rate</a:t>
            </a:r>
          </a:p>
          <a:p>
            <a:endParaRPr lang="en-US" dirty="0" smtClean="0"/>
          </a:p>
          <a:p>
            <a:r>
              <a:rPr lang="en-US" dirty="0" smtClean="0"/>
              <a:t>New disease patterns</a:t>
            </a:r>
          </a:p>
          <a:p>
            <a:endParaRPr lang="en-US" dirty="0" smtClean="0"/>
          </a:p>
          <a:p>
            <a:r>
              <a:rPr lang="en-US" dirty="0" smtClean="0"/>
              <a:t>Political pressure – fees, new units, infrastructure intensive health plans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Health Financing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Definition / Functions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Collection</a:t>
            </a:r>
            <a:r>
              <a:rPr lang="en-US" dirty="0" smtClean="0"/>
              <a:t>: How the health system raises money from households, businesses &amp; and external sources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Pooling</a:t>
            </a:r>
            <a:r>
              <a:rPr lang="en-US" dirty="0" smtClean="0"/>
              <a:t>: The accumulation and management of collected revenues to enable members of the pool share collective health risks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Purchasing</a:t>
            </a:r>
            <a:r>
              <a:rPr lang="en-US" dirty="0" smtClean="0"/>
              <a:t>: The mechanisms used to secure services from public and private providers.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9505B-1DF8-43E1-A28C-D402519A675E}" type="slidenum">
              <a:rPr lang="en-US"/>
              <a:pPr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Challenges for HF in Uganda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Inappropriate sector organization and management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Absence of an integrated management and a holistic community information system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Inadequate involvement of health sector stakeholders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Resource availability, misapplication, wastage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Financial hardship / impoverishment from direct under /over the counter payments for health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8CCF3D-8D36-4C4C-B472-59B4201F4772}" type="slidenum">
              <a:rPr lang="en-US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Determinants of HF for Universal Coverage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Income</a:t>
            </a:r>
            <a:r>
              <a:rPr lang="en-US" smtClean="0"/>
              <a:t> {GDP=F(health expenditure)}; LIC/HIC</a:t>
            </a:r>
          </a:p>
          <a:p>
            <a:pPr eaLnBrk="1" hangingPunct="1"/>
            <a:r>
              <a:rPr lang="en-US" b="1" smtClean="0"/>
              <a:t>Population age structure &amp; epidemiological</a:t>
            </a:r>
            <a:r>
              <a:rPr lang="en-US" smtClean="0"/>
              <a:t> requirements (HIV/MMR) </a:t>
            </a:r>
          </a:p>
          <a:p>
            <a:pPr eaLnBrk="1" hangingPunct="1"/>
            <a:r>
              <a:rPr lang="en-US" b="1" smtClean="0"/>
              <a:t>Technological</a:t>
            </a:r>
            <a:r>
              <a:rPr lang="en-US" smtClean="0"/>
              <a:t> progress &amp; </a:t>
            </a:r>
            <a:r>
              <a:rPr lang="en-US" b="1" smtClean="0"/>
              <a:t>variation</a:t>
            </a:r>
            <a:r>
              <a:rPr lang="en-US" smtClean="0"/>
              <a:t> in medical practice</a:t>
            </a:r>
          </a:p>
          <a:p>
            <a:pPr eaLnBrk="1" hangingPunct="1"/>
            <a:r>
              <a:rPr lang="en-US" b="1" smtClean="0"/>
              <a:t>Health system characteristics </a:t>
            </a:r>
            <a:r>
              <a:rPr lang="en-US" smtClean="0"/>
              <a:t>(type of service - PHC, insurance, external funds, doctor supply)</a:t>
            </a:r>
          </a:p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EE9EEC-BB73-46B6-86EF-6C70DF167A6E}" type="slidenum">
              <a:rPr lang="en-US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Vision, Mission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i="1" smtClean="0"/>
              <a:t>Vision: </a:t>
            </a:r>
            <a:r>
              <a:rPr lang="en-US" i="1" smtClean="0"/>
              <a:t>a Health Financing Model that best fits Uganda’s Health Sector Aspirations</a:t>
            </a:r>
          </a:p>
          <a:p>
            <a:pPr eaLnBrk="1" hangingPunct="1">
              <a:buFont typeface="Arial" charset="0"/>
              <a:buNone/>
            </a:pPr>
            <a:endParaRPr lang="en-US" i="1" smtClean="0"/>
          </a:p>
          <a:p>
            <a:pPr eaLnBrk="1" hangingPunct="1"/>
            <a:r>
              <a:rPr lang="en-US" b="1" smtClean="0"/>
              <a:t>Mission: </a:t>
            </a:r>
            <a:r>
              <a:rPr lang="en-US" smtClean="0"/>
              <a:t>t</a:t>
            </a:r>
            <a:r>
              <a:rPr lang="en-US" i="1" smtClean="0"/>
              <a:t>o facilitate universal access to affordable quality health services by all Ugandans</a:t>
            </a: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4C56B6-AC23-4AC1-8D2E-2632AF111250}" type="slidenum">
              <a:rPr lang="en-US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Values …1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Equity: </a:t>
            </a:r>
            <a:r>
              <a:rPr lang="en-US" dirty="0" smtClean="0"/>
              <a:t>access health services in accordance with health needs and not ability to pay.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Solidarity: t</a:t>
            </a:r>
            <a:r>
              <a:rPr lang="en-US" dirty="0" smtClean="0"/>
              <a:t>he better-off should support the cost of healthcare for the poor; young , ageing and old; the healthy to contribute towards the cost of care for those who are sick.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Responsibility: </a:t>
            </a:r>
            <a:r>
              <a:rPr lang="en-US" dirty="0" smtClean="0"/>
              <a:t>Ugandans should ‘own’ their health and address their own health seeking behavior;  stakeholders should accept their duties and obligations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6AFE55-84FA-4D5E-9F51-491818E49C8E}" type="slidenum">
              <a:rPr lang="en-US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Values…2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Transparency: </a:t>
            </a:r>
            <a:r>
              <a:rPr lang="en-US" dirty="0" smtClean="0"/>
              <a:t>access to information regarding the operation of the system and /or as required by any law or professional etiquette/practice; patients should receive sufficient information about their treatment, health and well-being.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Accountability:  </a:t>
            </a:r>
            <a:r>
              <a:rPr lang="en-US" dirty="0" smtClean="0"/>
              <a:t>the HFS will strive for the highest standard of technical, financial and political accountability value for money.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7C7BBB-AE37-4232-B531-697A1E8E547F}" type="slidenum">
              <a:rPr lang="en-US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Long Run Goals..1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Promoted the </a:t>
            </a:r>
            <a:r>
              <a:rPr lang="en-US" b="1" dirty="0" smtClean="0"/>
              <a:t>effective use </a:t>
            </a:r>
            <a:r>
              <a:rPr lang="en-US" dirty="0" smtClean="0"/>
              <a:t>of the health system, including participating in </a:t>
            </a:r>
            <a:r>
              <a:rPr lang="en-US" dirty="0" err="1" smtClean="0"/>
              <a:t>promotive</a:t>
            </a:r>
            <a:r>
              <a:rPr lang="en-US" dirty="0" smtClean="0"/>
              <a:t> activities &amp; utilizing preventive services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Protected Ugandans from health related </a:t>
            </a:r>
            <a:r>
              <a:rPr lang="en-US" b="1" dirty="0" smtClean="0"/>
              <a:t>financial shock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b="1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Promoted </a:t>
            </a:r>
            <a:r>
              <a:rPr lang="en-US" b="1" dirty="0" smtClean="0"/>
              <a:t>efficiency</a:t>
            </a:r>
            <a:r>
              <a:rPr lang="en-US" dirty="0" smtClean="0"/>
              <a:t> in the provision of health services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81917D-4650-4143-BB83-6EF325D50574}" type="slidenum">
              <a:rPr lang="en-US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Long Run Goals …2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r>
              <a:rPr lang="en-US" dirty="0" smtClean="0"/>
              <a:t>Improved the </a:t>
            </a:r>
            <a:r>
              <a:rPr lang="en-US" b="1" dirty="0" smtClean="0"/>
              <a:t>effectiveness and efficiency </a:t>
            </a:r>
            <a:r>
              <a:rPr lang="en-US" dirty="0" smtClean="0"/>
              <a:t>of revenue collection and risk-pooling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Increased the </a:t>
            </a:r>
            <a:r>
              <a:rPr lang="en-US" b="1" dirty="0" smtClean="0"/>
              <a:t>quality </a:t>
            </a:r>
            <a:r>
              <a:rPr lang="en-US" dirty="0" smtClean="0"/>
              <a:t>of healthcare to all Ugandans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Improved </a:t>
            </a:r>
            <a:r>
              <a:rPr lang="en-US" b="1" dirty="0" smtClean="0"/>
              <a:t>governance and transparency </a:t>
            </a:r>
            <a:r>
              <a:rPr lang="en-US" dirty="0" smtClean="0"/>
              <a:t>in order to optimize the use of resources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84F9A0-62B4-4CB4-BAE7-8F26CADB9550}" type="slidenum">
              <a:rPr lang="en-US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Run Goals …3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Improved </a:t>
            </a:r>
            <a:r>
              <a:rPr lang="en-US" b="1" dirty="0" smtClean="0"/>
              <a:t>aid effectiveness </a:t>
            </a:r>
            <a:r>
              <a:rPr lang="en-US" dirty="0" smtClean="0"/>
              <a:t>in the health sector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Ensured </a:t>
            </a:r>
            <a:r>
              <a:rPr lang="en-US" b="1" dirty="0" smtClean="0"/>
              <a:t>sustainability</a:t>
            </a:r>
            <a:r>
              <a:rPr lang="en-US" dirty="0" smtClean="0"/>
              <a:t> of the healthcare financing system in the country 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Promoted multi-sector and public private </a:t>
            </a:r>
            <a:r>
              <a:rPr lang="en-US" b="1" dirty="0" smtClean="0"/>
              <a:t>partnerships approach </a:t>
            </a:r>
            <a:r>
              <a:rPr lang="en-US" dirty="0" smtClean="0"/>
              <a:t>to health service delivery</a:t>
            </a:r>
          </a:p>
          <a:p>
            <a:pPr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174FE-BA79-4596-96ED-2A5A75D6C757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Financing Goals for HS Reform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638800"/>
          </a:xfrm>
        </p:spPr>
        <p:txBody>
          <a:bodyPr rtlCol="0">
            <a:normAutofit fontScale="85000" lnSpcReduction="20000"/>
          </a:bodyPr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Goal 1: </a:t>
            </a:r>
            <a:r>
              <a:rPr lang="en-US" b="1" dirty="0" smtClean="0"/>
              <a:t>Effective organization &amp; Governance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dirty="0" smtClean="0"/>
              <a:t>Ensure purchase of health services in ways that are </a:t>
            </a:r>
            <a:r>
              <a:rPr lang="en-US" dirty="0" err="1" smtClean="0"/>
              <a:t>allocatively</a:t>
            </a:r>
            <a:r>
              <a:rPr lang="en-US" dirty="0" smtClean="0"/>
              <a:t> &amp; technically efficient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Goal 2: </a:t>
            </a:r>
            <a:r>
              <a:rPr lang="en-US" b="1" dirty="0" smtClean="0"/>
              <a:t>Resource Mobilization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dirty="0" smtClean="0"/>
              <a:t> Mobilize enough revenue for a basic package of essential services &amp; to ensure financial protection against catastrophic medical illness</a:t>
            </a:r>
          </a:p>
          <a:p>
            <a:pPr>
              <a:buFont typeface="Wingdings" pitchFamily="2" charset="2"/>
              <a:buChar char="Ø"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Goal 3: </a:t>
            </a:r>
            <a:r>
              <a:rPr lang="en-US" b="1" dirty="0" smtClean="0"/>
              <a:t>Social Health Protection &amp; Effective Risk Pooling</a:t>
            </a:r>
            <a:endParaRPr lang="en-US" i="1" dirty="0" smtClean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Manage health revenues to pool health risks equitably and efficiently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FE733-BE8E-4542-933F-975F732514B2}" type="slidenum">
              <a:rPr lang="en-US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>
              <a:defRPr/>
            </a:pPr>
            <a:r>
              <a:rPr lang="en-US" dirty="0" smtClean="0"/>
              <a:t>Goal 1: </a:t>
            </a:r>
            <a:r>
              <a:rPr lang="en-US" b="1" dirty="0" smtClean="0"/>
              <a:t>Effective organization &amp; Governance 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b="1" dirty="0" smtClean="0"/>
              <a:t>Objective:</a:t>
            </a:r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	</a:t>
            </a:r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	Strengthen institutional arrangements for improved efficiency, accountability, transparency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2DCD0F-1129-46FB-892D-EBFB12F9C2CB}" type="slidenum">
              <a:rPr lang="en-US"/>
              <a:pPr>
                <a:defRPr/>
              </a:pPr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Goal 1: Strategic Interventions…1</a:t>
            </a:r>
            <a:endParaRPr lang="en-US" b="1" dirty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 smtClean="0"/>
              <a:t>Focus on Mandates at all levels</a:t>
            </a:r>
          </a:p>
          <a:p>
            <a:r>
              <a:rPr lang="en-US" dirty="0" smtClean="0"/>
              <a:t>Separate medical care from public/population health activities</a:t>
            </a:r>
          </a:p>
          <a:p>
            <a:endParaRPr lang="en-US" dirty="0" smtClean="0"/>
          </a:p>
          <a:p>
            <a:r>
              <a:rPr lang="en-US" dirty="0" smtClean="0"/>
              <a:t>Ensure services are of adequate quality</a:t>
            </a:r>
          </a:p>
          <a:p>
            <a:r>
              <a:rPr lang="en-US" dirty="0" smtClean="0"/>
              <a:t>Strengthen the Referral System</a:t>
            </a:r>
          </a:p>
          <a:p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>
              <a:buFont typeface="Wingdings" pitchFamily="2" charset="2"/>
              <a:buChar char="Ø"/>
            </a:pPr>
            <a:endParaRPr lang="en-US" dirty="0" smtClean="0"/>
          </a:p>
          <a:p>
            <a:pPr eaLnBrk="1" hangingPunct="1"/>
            <a:endParaRPr lang="en-US" i="1" dirty="0" smtClean="0"/>
          </a:p>
          <a:p>
            <a:pPr eaLnBrk="1" hangingPunct="1"/>
            <a:endParaRPr lang="en-US" i="1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F65255-DD21-4D39-9212-CD383FCE830E}" type="slidenum">
              <a:rPr lang="en-US"/>
              <a:pPr>
                <a:defRPr/>
              </a:pPr>
              <a:t>39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1: Strategic Interventions…2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Split the Purchaser and Provider Roles; Buying Outputs not Supplying Inputs</a:t>
            </a:r>
          </a:p>
          <a:p>
            <a:endParaRPr lang="en-US" dirty="0" smtClean="0"/>
          </a:p>
          <a:p>
            <a:r>
              <a:rPr lang="en-US" dirty="0" smtClean="0"/>
              <a:t>Strengthen planning &amp; management capacity alongside greater autonomy – set standards</a:t>
            </a:r>
          </a:p>
          <a:p>
            <a:endParaRPr lang="en-US" dirty="0" smtClean="0"/>
          </a:p>
          <a:p>
            <a:r>
              <a:rPr lang="en-US" dirty="0" smtClean="0"/>
              <a:t>Make more effective use of the Private Sector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Goal 1: Strategic Interventions…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Transparency in determining the benefit package and levels of provider reimbursement</a:t>
            </a:r>
          </a:p>
          <a:p>
            <a:endParaRPr lang="en-US" dirty="0" smtClean="0"/>
          </a:p>
          <a:p>
            <a:r>
              <a:rPr lang="en-US" dirty="0" smtClean="0"/>
              <a:t>Ensure development partners make more use of country mechanisms</a:t>
            </a:r>
          </a:p>
          <a:p>
            <a:endParaRPr lang="en-US" dirty="0" smtClean="0"/>
          </a:p>
          <a:p>
            <a:r>
              <a:rPr lang="en-US" dirty="0" smtClean="0"/>
              <a:t>Effective, coordinated &amp; integrated health management information system to embrace all sector stakeholders at each level, including the community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Goal 2: Resource Mobilization…1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b="1" dirty="0" smtClean="0"/>
              <a:t>Objective:</a:t>
            </a:r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	Raise adequate funds to finance a minimum package of services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3F279E-24D9-4470-8E98-C2D0EE81BFBE}" type="slidenum">
              <a:rPr lang="en-US"/>
              <a:pPr>
                <a:defRPr/>
              </a:pPr>
              <a:t>42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Goal 2: Resource Mobilization…2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Establish/ Designate a Health Revenue Collection Mechanism</a:t>
            </a:r>
          </a:p>
          <a:p>
            <a:r>
              <a:rPr lang="en-US" dirty="0" smtClean="0"/>
              <a:t>Community Health Savings</a:t>
            </a:r>
          </a:p>
          <a:p>
            <a:endParaRPr lang="en-US" dirty="0" smtClean="0"/>
          </a:p>
          <a:p>
            <a:r>
              <a:rPr lang="en-US" dirty="0" smtClean="0"/>
              <a:t>Continuous Review of the Case for Earmarked Taxes – Especially where there are Potential Public Health Gains</a:t>
            </a:r>
          </a:p>
          <a:p>
            <a:r>
              <a:rPr lang="en-US" dirty="0" smtClean="0"/>
              <a:t>Health Bond and other Financing Instruments</a:t>
            </a:r>
          </a:p>
          <a:p>
            <a:endParaRPr lang="en-US" dirty="0" smtClean="0"/>
          </a:p>
          <a:p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D3F0B1-3244-4EAD-9E13-991B81A2FD97}" type="slidenum">
              <a:rPr lang="en-US"/>
              <a:pPr>
                <a:defRPr/>
              </a:pPr>
              <a:t>43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>Goal 3: Social Health Protection &amp; Effective Risk Pooling…1</a:t>
            </a:r>
            <a:endParaRPr lang="en-US" dirty="0"/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b="1" smtClean="0"/>
              <a:t>Objective</a:t>
            </a:r>
          </a:p>
          <a:p>
            <a:pPr eaLnBrk="1" hangingPunct="1">
              <a:buFont typeface="Arial" charset="0"/>
              <a:buNone/>
            </a:pPr>
            <a:endParaRPr lang="en-US" smtClean="0"/>
          </a:p>
          <a:p>
            <a:pPr eaLnBrk="1" hangingPunct="1">
              <a:buFont typeface="Arial" charset="0"/>
              <a:buNone/>
            </a:pPr>
            <a:r>
              <a:rPr lang="en-US" smtClean="0"/>
              <a:t>	Develop a financing system which guarantees access to quality healthcare for all Ugandans, especially the poor and vulnerable groups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55932F-67E7-4179-AFBD-69CE316346E0}" type="slidenum">
              <a:rPr lang="en-US"/>
              <a:pPr>
                <a:defRPr/>
              </a:pPr>
              <a:t>44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Goal 3: Strategic Interventions</a:t>
            </a:r>
            <a:endParaRPr lang="en-US" dirty="0"/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768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Community engagement and other stakeholder coordination /collaboration mechanisms</a:t>
            </a:r>
          </a:p>
          <a:p>
            <a:pPr eaLnBrk="1" hangingPunct="1"/>
            <a:endParaRPr lang="en-US" dirty="0" smtClean="0"/>
          </a:p>
          <a:p>
            <a:r>
              <a:rPr lang="en-US" dirty="0" smtClean="0"/>
              <a:t>Set up mechanisms to manage the National Health Services using pooled funds</a:t>
            </a:r>
          </a:p>
          <a:p>
            <a:endParaRPr lang="en-US" dirty="0" smtClean="0"/>
          </a:p>
          <a:p>
            <a:r>
              <a:rPr lang="en-US" dirty="0" smtClean="0"/>
              <a:t>Harness Informal / Private Sector &amp; Philanthropy financing potential</a:t>
            </a:r>
          </a:p>
          <a:p>
            <a:pPr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>
              <a:buFont typeface="Wingdings" pitchFamily="2" charset="2"/>
              <a:buChar char="Ø"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9F7312-F9E5-4027-B144-4BC7884C7846}" type="slidenum">
              <a:rPr lang="en-US"/>
              <a:pPr>
                <a:defRPr/>
              </a:pPr>
              <a:t>45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3: Strategic 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Put in place strong provider incentives</a:t>
            </a:r>
          </a:p>
          <a:p>
            <a:endParaRPr lang="en-US" dirty="0" smtClean="0"/>
          </a:p>
          <a:p>
            <a:r>
              <a:rPr lang="en-US" dirty="0" smtClean="0"/>
              <a:t>Protect the poor and vulnerable groups</a:t>
            </a:r>
          </a:p>
          <a:p>
            <a:endParaRPr lang="en-US" dirty="0" smtClean="0"/>
          </a:p>
          <a:p>
            <a:r>
              <a:rPr lang="en-US" dirty="0" smtClean="0"/>
              <a:t>Ensure a Broad Benefits Package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Reality Check: Top 5 Causes of Morbidity</a:t>
            </a:r>
          </a:p>
        </p:txBody>
      </p:sp>
      <p:sp>
        <p:nvSpPr>
          <p:cNvPr id="26627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Out Patients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Malaria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Non-pneumonia cough/cold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Intestinal worms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Skin disease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Diarrhea</a:t>
            </a:r>
            <a:endParaRPr lang="en-US" dirty="0"/>
          </a:p>
        </p:txBody>
      </p:sp>
      <p:sp>
        <p:nvSpPr>
          <p:cNvPr id="26629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In Patients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Malaria (31%)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Anemia (7%)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Pneumonia (6%)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Respiratory Infections (4%)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Injuries (4)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ADB035-D4FF-47BA-9D79-BDFDC76A3816}" type="slidenum">
              <a:rPr lang="en-US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819400" y="6356351"/>
            <a:ext cx="3581400" cy="365125"/>
          </a:xfrm>
        </p:spPr>
        <p:txBody>
          <a:bodyPr/>
          <a:lstStyle/>
          <a:p>
            <a:pPr>
              <a:defRPr/>
            </a:pPr>
            <a:r>
              <a:rPr lang="en-US" sz="1800" dirty="0"/>
              <a:t>Source: Health Accounts Study, 2008-10, </a:t>
            </a:r>
            <a:r>
              <a:rPr lang="en-US" sz="1800" dirty="0" err="1"/>
              <a:t>MoH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1"/>
            <a:ext cx="8229600" cy="7159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Reality Check: Top 5 Causes of Mortality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Malaria (14%)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 smtClean="0"/>
              <a:t>HIV/AIDS (10%)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Pneumonia (8%)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err="1" smtClean="0"/>
              <a:t>Aneamia</a:t>
            </a:r>
            <a:r>
              <a:rPr lang="en-US" dirty="0" smtClean="0"/>
              <a:t> (8%)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Tuberculosis (6%)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DD32BA-88DC-4442-9A7C-2876F50DB238}" type="slidenum">
              <a:rPr lang="en-US"/>
              <a:pPr>
                <a:defRPr/>
              </a:pPr>
              <a:t>48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Source: Health Accounts Study, 2008-10, </a:t>
            </a:r>
            <a:r>
              <a:rPr lang="en-US" dirty="0" err="1"/>
              <a:t>MoH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10600" cy="944563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Reality Check: Leading Causes of Maternal Mortality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(Regional Estimates SSA, 1997-2007)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/>
              <a:t>Source: Countdown 2015 Uganda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8F7509-0ECB-4AC2-B002-273B3D14CB3B}" type="slidenum">
              <a:rPr lang="en-US"/>
              <a:pPr>
                <a:defRPr/>
              </a:pPr>
              <a:t>49</a:t>
            </a:fld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52400" y="1143000"/>
          <a:ext cx="8839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/>
              <a:t>Reality Check: Determinants of Maternal Mortality: the Three Delays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Personal &amp; Home Environment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Gender, education, culture, income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Infrastructure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Roads, Transport</a:t>
            </a:r>
          </a:p>
          <a:p>
            <a:pPr>
              <a:buNone/>
            </a:pPr>
            <a:endParaRPr lang="en-US" dirty="0" smtClean="0"/>
          </a:p>
          <a:p>
            <a:r>
              <a:rPr lang="en-US" b="1" dirty="0" smtClean="0"/>
              <a:t>Health Facility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Health worker, technology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SWK - SPA/PH, MoH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E64166-702B-4722-BB8D-5921B52A4E51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68362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Reality Check: Leading Causes of Under5 Mortality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400" dirty="0"/>
              <a:t>Source: Countdown 2015 Uganda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F4D242-C267-44F4-8164-486AC4E5F55E}" type="slidenum">
              <a:rPr lang="en-US"/>
              <a:pPr>
                <a:defRPr/>
              </a:pPr>
              <a:t>51</a:t>
            </a:fld>
            <a:endParaRPr lang="en-US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0" y="914400"/>
          <a:ext cx="8991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Reality Check: Determinants of Child Mortality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4724400"/>
          </a:xfrm>
        </p:spPr>
        <p:txBody>
          <a:bodyPr/>
          <a:lstStyle/>
          <a:p>
            <a:r>
              <a:rPr lang="en-US" dirty="0" smtClean="0"/>
              <a:t>Mother Education</a:t>
            </a:r>
          </a:p>
          <a:p>
            <a:r>
              <a:rPr lang="en-US" dirty="0" smtClean="0"/>
              <a:t>Income</a:t>
            </a:r>
          </a:p>
          <a:p>
            <a:endParaRPr lang="en-US" dirty="0" smtClean="0"/>
          </a:p>
          <a:p>
            <a:r>
              <a:rPr lang="en-US" dirty="0" smtClean="0"/>
              <a:t>Location</a:t>
            </a:r>
          </a:p>
          <a:p>
            <a:r>
              <a:rPr lang="en-US" dirty="0" smtClean="0"/>
              <a:t>WASH related diseases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SWK - SPA/PH, MoH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6585DC-5CD0-4FE7-BBF4-B11428DB978C}" type="slidenum">
              <a:rPr lang="en-US"/>
              <a:pPr>
                <a:defRPr/>
              </a:pPr>
              <a:t>52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Proposed Way Forward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52596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Agree on the transformative elements of the Health Financing reforms</a:t>
            </a:r>
          </a:p>
          <a:p>
            <a:pPr>
              <a:defRPr/>
            </a:pPr>
            <a:r>
              <a:rPr lang="en-US" dirty="0" smtClean="0"/>
              <a:t>Establish and facilitate a </a:t>
            </a:r>
            <a:r>
              <a:rPr lang="en-US" b="1" dirty="0" smtClean="0"/>
              <a:t>Health Reforms Secretariat </a:t>
            </a:r>
            <a:r>
              <a:rPr lang="en-US" dirty="0" smtClean="0"/>
              <a:t>with a mandate to oversee the process of putting in place Health Reforms that will support the </a:t>
            </a:r>
            <a:r>
              <a:rPr lang="en-US" dirty="0"/>
              <a:t>Economic &amp; Social </a:t>
            </a:r>
            <a:r>
              <a:rPr lang="en-US" dirty="0" smtClean="0"/>
              <a:t>Transformation of the country</a:t>
            </a:r>
          </a:p>
          <a:p>
            <a:pPr>
              <a:defRPr/>
            </a:pPr>
            <a:r>
              <a:rPr lang="en-US" dirty="0" smtClean="0"/>
              <a:t>Mobilize the population to internalize the reforms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A10E5-C01C-44AB-8F5C-5E768D5794E4}" type="slidenum">
              <a:rPr lang="en-US"/>
              <a:pPr>
                <a:defRPr/>
              </a:pPr>
              <a:t>53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Paradigm shift: </a:t>
            </a:r>
          </a:p>
          <a:p>
            <a:r>
              <a:rPr lang="en-US" dirty="0" smtClean="0"/>
              <a:t>Services: Medical </a:t>
            </a:r>
            <a:r>
              <a:rPr lang="en-US" dirty="0" err="1" smtClean="0"/>
              <a:t>viz</a:t>
            </a:r>
            <a:r>
              <a:rPr lang="en-US" dirty="0" smtClean="0"/>
              <a:t> Health</a:t>
            </a:r>
          </a:p>
          <a:p>
            <a:endParaRPr lang="en-US" dirty="0" smtClean="0"/>
          </a:p>
          <a:p>
            <a:r>
              <a:rPr lang="en-US" dirty="0" smtClean="0"/>
              <a:t>Focus: Promotion/Prevention </a:t>
            </a:r>
            <a:r>
              <a:rPr lang="en-US" dirty="0" err="1" smtClean="0"/>
              <a:t>viz</a:t>
            </a:r>
            <a:r>
              <a:rPr lang="en-US" dirty="0" smtClean="0"/>
              <a:t> care</a:t>
            </a:r>
          </a:p>
          <a:p>
            <a:endParaRPr lang="en-US" dirty="0" smtClean="0"/>
          </a:p>
          <a:p>
            <a:r>
              <a:rPr lang="en-US" dirty="0" smtClean="0"/>
              <a:t>Financing: sustainability/equity</a:t>
            </a:r>
          </a:p>
          <a:p>
            <a:endParaRPr lang="en-US" dirty="0" smtClean="0"/>
          </a:p>
          <a:p>
            <a:r>
              <a:rPr lang="en-US" dirty="0" smtClean="0"/>
              <a:t>Governance &amp; stewardship: Sector </a:t>
            </a:r>
            <a:r>
              <a:rPr lang="en-US" dirty="0" err="1" smtClean="0"/>
              <a:t>viz</a:t>
            </a:r>
            <a:r>
              <a:rPr lang="en-US" dirty="0" smtClean="0"/>
              <a:t> Ministry mechanisms</a:t>
            </a:r>
          </a:p>
          <a:p>
            <a:endParaRPr lang="en-US" dirty="0" smtClean="0"/>
          </a:p>
          <a:p>
            <a:r>
              <a:rPr lang="en-US" dirty="0" smtClean="0"/>
              <a:t>Client ownership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</TotalTime>
  <Words>2773</Words>
  <Application>Microsoft Macintosh PowerPoint</Application>
  <PresentationFormat>On-screen Show (4:3)</PresentationFormat>
  <Paragraphs>467</Paragraphs>
  <Slides>54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    Health Reforms for Economic &amp; Social Transformation  Health Financing – The Trigger for Change   </vt:lpstr>
      <vt:lpstr> WHO MOVED MY CHEESE? By Spencer Johnson </vt:lpstr>
      <vt:lpstr>The Presentation</vt:lpstr>
      <vt:lpstr>Reminders</vt:lpstr>
      <vt:lpstr>Health System Levers …1</vt:lpstr>
      <vt:lpstr>Health System Levers …2</vt:lpstr>
      <vt:lpstr>The Health System: Measurement</vt:lpstr>
      <vt:lpstr>CHECK LIST: ORGANIZATION</vt:lpstr>
      <vt:lpstr>Internal Administration- Regional Health Workforce Characteristics</vt:lpstr>
      <vt:lpstr>Resources should be in one basket, at district level, to enable context specific resource weighting”…. CAOs &amp; Town Clerks Health Sector Consultations…Kampala 2012</vt:lpstr>
      <vt:lpstr>Financing: Policy Questions</vt:lpstr>
      <vt:lpstr>Purchasing  Modalities</vt:lpstr>
      <vt:lpstr>Regulation</vt:lpstr>
      <vt:lpstr>Behaviour</vt:lpstr>
      <vt:lpstr>Behavior Change Strategy: Social Marketing</vt:lpstr>
      <vt:lpstr>Governance &amp; Stewardship</vt:lpstr>
      <vt:lpstr>Health Sector Plan (NHPII)…reminder</vt:lpstr>
      <vt:lpstr>The National Health Policy (NHPII)…reminder </vt:lpstr>
      <vt:lpstr>Health Sector Priorities…reminder</vt:lpstr>
      <vt:lpstr>HSSP Priority Interventions….reminder 1</vt:lpstr>
      <vt:lpstr>HSSP Priority Interventions….reminder 2</vt:lpstr>
      <vt:lpstr>Health Sector Strategic Plan Focus (HSSP) </vt:lpstr>
      <vt:lpstr>Trigger for Change</vt:lpstr>
      <vt:lpstr>Health Financing</vt:lpstr>
      <vt:lpstr>Challenges for Health Financing …1</vt:lpstr>
      <vt:lpstr>Challenges for Health Financing …2</vt:lpstr>
      <vt:lpstr>Challenges for Health Financing …3</vt:lpstr>
      <vt:lpstr>Health Financing</vt:lpstr>
      <vt:lpstr>Key Challenges for HF in Uganda </vt:lpstr>
      <vt:lpstr>Determinants of HF for Universal Coverage</vt:lpstr>
      <vt:lpstr>Vision, Mission</vt:lpstr>
      <vt:lpstr>Values …1</vt:lpstr>
      <vt:lpstr>Values…2</vt:lpstr>
      <vt:lpstr>Long Run Goals..1</vt:lpstr>
      <vt:lpstr>Long Run Goals …2</vt:lpstr>
      <vt:lpstr>Long Run Goals …3</vt:lpstr>
      <vt:lpstr>Financing Goals for HS Reform</vt:lpstr>
      <vt:lpstr>Goal 1: Effective organization &amp; Governance </vt:lpstr>
      <vt:lpstr>Goal 1: Strategic Interventions…1</vt:lpstr>
      <vt:lpstr>Goal 1: Strategic Interventions…2</vt:lpstr>
      <vt:lpstr>Goal 1: Strategic Interventions…</vt:lpstr>
      <vt:lpstr>Goal 2: Resource Mobilization…1</vt:lpstr>
      <vt:lpstr>Goal 2: Resource Mobilization…2</vt:lpstr>
      <vt:lpstr>Goal 3: Social Health Protection &amp; Effective Risk Pooling…1</vt:lpstr>
      <vt:lpstr>Goal 3: Strategic Interventions</vt:lpstr>
      <vt:lpstr>Goal 3: Strategic Interventions</vt:lpstr>
      <vt:lpstr>Reality Check: Top 5 Causes of Morbidity</vt:lpstr>
      <vt:lpstr> Reality Check: Top 5 Causes of Mortality</vt:lpstr>
      <vt:lpstr>Reality Check: Leading Causes of Maternal Mortality (Regional Estimates SSA, 1997-2007)</vt:lpstr>
      <vt:lpstr>Reality Check: Determinants of Maternal Mortality: the Three Delays</vt:lpstr>
      <vt:lpstr>Reality Check: Leading Causes of Under5 Mortality</vt:lpstr>
      <vt:lpstr>Reality Check: Determinants of Child Mortality</vt:lpstr>
      <vt:lpstr>Proposed Way Forward</vt:lpstr>
      <vt:lpstr>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Reforms for Economic &amp; Social Transformation  Uganda’s Health System</dc:title>
  <dc:creator>user</dc:creator>
  <cp:lastModifiedBy>P4H CD MA</cp:lastModifiedBy>
  <cp:revision>117</cp:revision>
  <dcterms:created xsi:type="dcterms:W3CDTF">2013-06-24T12:35:52Z</dcterms:created>
  <dcterms:modified xsi:type="dcterms:W3CDTF">2013-07-25T08:21:43Z</dcterms:modified>
</cp:coreProperties>
</file>