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65" r:id="rId3"/>
    <p:sldId id="266" r:id="rId4"/>
    <p:sldId id="268" r:id="rId5"/>
    <p:sldId id="269" r:id="rId6"/>
    <p:sldId id="272" r:id="rId7"/>
    <p:sldId id="273" r:id="rId8"/>
    <p:sldId id="274" r:id="rId9"/>
    <p:sldId id="275" r:id="rId10"/>
    <p:sldId id="257" r:id="rId11"/>
    <p:sldId id="258" r:id="rId12"/>
    <p:sldId id="260" r:id="rId13"/>
    <p:sldId id="267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4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05CB1-5A8B-4C0A-9CB0-5124090A4FA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00A85-6CAE-48FF-A505-D3671C3E91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89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400"/>
            <a:ext cx="5029200" cy="4114800"/>
          </a:xfrm>
          <a:noFill/>
          <a:ln/>
        </p:spPr>
        <p:txBody>
          <a:bodyPr/>
          <a:lstStyle/>
          <a:p>
            <a:pPr marL="228600" indent="-228600"/>
            <a:r>
              <a:rPr lang="en-US" smtClean="0"/>
              <a:t>When you hear “benefit package”, what do you think of?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9AC-B443-4485-9D0D-A193BE8DC18D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3A8B0-8415-4562-85AB-97CCC35E86BF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FC9FD-74CB-44D4-B782-01A37B64766E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4A66-77F2-4BAC-B87C-25BF58780A90}" type="datetime1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D9EA5-3F79-46C4-91B7-0453F3EBBD55}" type="datetime1">
              <a:rPr lang="en-US" smtClean="0"/>
              <a:t>7/4/2013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9D2D-C7E6-4A2B-A629-08C0C99EABEC}" type="datetime1">
              <a:rPr lang="en-US" smtClean="0"/>
              <a:t>7/4/2013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02874-8BF8-41AD-938D-7C44AB496FFB}" type="datetime1">
              <a:rPr lang="en-US" smtClean="0"/>
              <a:t>7/4/2013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8699-A90E-44C7-A791-71C70B8B8F83}" type="datetime1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630E-6510-484B-81F6-5B9A5C9BDF50}" type="datetime1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D418-BD69-4BE9-8E7F-7615A3E20A76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41F9-2EC8-4D0E-A56C-5CB1CFBF0B51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82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2542" y="1380815"/>
            <a:ext cx="4080591" cy="4611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3450" y="1380815"/>
            <a:ext cx="4080591" cy="4611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2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09718-B9E8-4A63-8E10-5B0B04B94596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66868-A414-4185-BE50-1A078F4049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2971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5400" dirty="0" smtClean="0"/>
              <a:t>Benefit Package </a:t>
            </a:r>
            <a:br>
              <a:rPr lang="en-US" sz="5400" dirty="0" smtClean="0"/>
            </a:br>
            <a:r>
              <a:rPr lang="en-US" dirty="0" smtClean="0"/>
              <a:t>Working Group </a:t>
            </a:r>
            <a:r>
              <a:rPr lang="en-US" dirty="0" smtClean="0"/>
              <a:t>4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648200"/>
            <a:ext cx="7010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Juliet </a:t>
            </a:r>
            <a:r>
              <a:rPr lang="en-US" dirty="0" err="1" smtClean="0"/>
              <a:t>Bataringaya</a:t>
            </a:r>
            <a:endParaRPr lang="en-US" dirty="0" smtClean="0"/>
          </a:p>
          <a:p>
            <a:r>
              <a:rPr lang="en-US" sz="2600" dirty="0" smtClean="0"/>
              <a:t>Health Financing Reforms Consultative Workshop</a:t>
            </a:r>
          </a:p>
          <a:p>
            <a:r>
              <a:rPr lang="en-US" sz="2600" dirty="0" smtClean="0"/>
              <a:t>4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 July 2013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benefits are currently included in the package delivered by the </a:t>
            </a:r>
            <a:r>
              <a:rPr lang="en-US" dirty="0" err="1" smtClean="0"/>
              <a:t>govt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HSSIP outlines the services SUPPOSED to be delivered by level of care from community to national referral level.</a:t>
            </a:r>
          </a:p>
          <a:p>
            <a:r>
              <a:rPr lang="en-US" dirty="0" smtClean="0"/>
              <a:t>However:</a:t>
            </a:r>
          </a:p>
          <a:p>
            <a:pPr lvl="1"/>
            <a:r>
              <a:rPr lang="en-GB" dirty="0"/>
              <a:t>Uncertainty regarding what is </a:t>
            </a:r>
            <a:r>
              <a:rPr lang="en-GB" dirty="0" smtClean="0"/>
              <a:t>supposed to be delivered and </a:t>
            </a:r>
            <a:r>
              <a:rPr lang="en-GB" dirty="0" smtClean="0"/>
              <a:t>received (for providers and recipients)</a:t>
            </a:r>
            <a:endParaRPr lang="en-US" dirty="0"/>
          </a:p>
          <a:p>
            <a:pPr lvl="1"/>
            <a:r>
              <a:rPr lang="en-GB" dirty="0"/>
              <a:t>Unfunded mandates undermine the trust in the system and in the government overall</a:t>
            </a:r>
            <a:endParaRPr lang="en-US" dirty="0"/>
          </a:p>
          <a:p>
            <a:pPr lvl="1"/>
            <a:r>
              <a:rPr lang="en-GB" dirty="0"/>
              <a:t>Mismatch between available resources and expectation of the population and </a:t>
            </a:r>
            <a:r>
              <a:rPr lang="en-GB" dirty="0" smtClean="0"/>
              <a:t>providers</a:t>
            </a:r>
          </a:p>
          <a:p>
            <a:pPr lvl="1"/>
            <a:r>
              <a:rPr lang="en-GB" dirty="0" smtClean="0"/>
              <a:t>Weak </a:t>
            </a:r>
            <a:r>
              <a:rPr lang="en-GB" dirty="0"/>
              <a:t>systems and poor quality undermine effective utilization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do you think should be included in the package?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Impossible to provide all services for all people at all times – need to make tough choices</a:t>
            </a:r>
          </a:p>
          <a:p>
            <a:r>
              <a:rPr lang="en-US" dirty="0" smtClean="0"/>
              <a:t>Should </a:t>
            </a:r>
            <a:r>
              <a:rPr lang="en-US" dirty="0" err="1" smtClean="0"/>
              <a:t>govt</a:t>
            </a:r>
            <a:r>
              <a:rPr lang="en-US" dirty="0" smtClean="0"/>
              <a:t> provide core/essential services for all people?</a:t>
            </a:r>
          </a:p>
          <a:p>
            <a:r>
              <a:rPr lang="en-US" dirty="0" smtClean="0"/>
              <a:t>Should </a:t>
            </a:r>
            <a:r>
              <a:rPr lang="en-US" dirty="0" err="1" smtClean="0"/>
              <a:t>govt</a:t>
            </a:r>
            <a:r>
              <a:rPr lang="en-US" dirty="0" smtClean="0"/>
              <a:t> provide expanded package for selected groups?</a:t>
            </a:r>
          </a:p>
          <a:p>
            <a:r>
              <a:rPr lang="en-US" dirty="0" smtClean="0"/>
              <a:t>What happens </a:t>
            </a:r>
            <a:r>
              <a:rPr lang="en-US" dirty="0" smtClean="0"/>
              <a:t>when </a:t>
            </a:r>
            <a:r>
              <a:rPr lang="en-US" dirty="0" smtClean="0"/>
              <a:t>people need services outside the package?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do you think should be included in the package?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181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Design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3200" dirty="0" smtClean="0"/>
              <a:t>Essential Package of services for individual health and the level of care at which to access the services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3200" dirty="0" smtClean="0"/>
              <a:t>Essential Package of services for population health (preventive, </a:t>
            </a:r>
            <a:r>
              <a:rPr lang="en-US" sz="3200" dirty="0" err="1" smtClean="0"/>
              <a:t>promotive</a:t>
            </a:r>
            <a:r>
              <a:rPr lang="en-US" sz="3200" dirty="0" smtClean="0"/>
              <a:t>, addressing social determinants – IRS, Deworming, etc) and propose </a:t>
            </a:r>
            <a:r>
              <a:rPr lang="en-US" sz="3200" dirty="0" smtClean="0"/>
              <a:t>multi-</a:t>
            </a:r>
            <a:r>
              <a:rPr lang="en-US" sz="3200" dirty="0" err="1" smtClean="0"/>
              <a:t>sectoral</a:t>
            </a:r>
            <a:r>
              <a:rPr lang="en-US" sz="3200" dirty="0" smtClean="0"/>
              <a:t> </a:t>
            </a:r>
            <a:r>
              <a:rPr lang="en-US" sz="3200" dirty="0" smtClean="0"/>
              <a:t>approach for their delivery </a:t>
            </a:r>
            <a:r>
              <a:rPr lang="en-US" sz="3200" b="1" u="sng" dirty="0" smtClean="0"/>
              <a:t>– Consider village as beneficiary unit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What do we mean by benefit/entitlement design?</a:t>
            </a:r>
          </a:p>
        </p:txBody>
      </p:sp>
      <p:sp>
        <p:nvSpPr>
          <p:cNvPr id="324615" name="Rectangle 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Entitlements and obligations for the population </a:t>
            </a:r>
          </a:p>
          <a:p>
            <a:pPr lvl="1"/>
            <a:r>
              <a:rPr lang="en-US" sz="3200" dirty="0" smtClean="0">
                <a:solidFill>
                  <a:srgbClr val="FF0000"/>
                </a:solidFill>
              </a:rPr>
              <a:t>Entitlements</a:t>
            </a:r>
            <a:r>
              <a:rPr lang="en-US" sz="3200" dirty="0" smtClean="0"/>
              <a:t>: services available to covered population or defined individuals or groups</a:t>
            </a:r>
          </a:p>
          <a:p>
            <a:pPr lvl="1"/>
            <a:r>
              <a:rPr lang="en-US" sz="3200" dirty="0" smtClean="0">
                <a:solidFill>
                  <a:srgbClr val="FF0000"/>
                </a:solidFill>
              </a:rPr>
              <a:t>Obligations</a:t>
            </a:r>
            <a:r>
              <a:rPr lang="en-US" sz="3200" dirty="0" smtClean="0"/>
              <a:t>: responsibilities to be met by the covered persons in order to obtain the benefits (e.g. cost sharing, referral, other rules governing rationing of use of health services)</a:t>
            </a:r>
          </a:p>
          <a:p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36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objectives for policy on benefit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err="1" smtClean="0"/>
              <a:t>Allocative</a:t>
            </a:r>
            <a:r>
              <a:rPr lang="en-US" dirty="0" smtClean="0"/>
              <a:t> efficiency (prioritizing a cost-effective mix of services)</a:t>
            </a:r>
          </a:p>
          <a:p>
            <a:r>
              <a:rPr lang="en-US" dirty="0" smtClean="0"/>
              <a:t>Financial protection (prioritizing mix of service and cost coverage that is likely to protect people against  catastrophic risk)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[note: these two objectives can be in conflict]</a:t>
            </a:r>
          </a:p>
          <a:p>
            <a:r>
              <a:rPr lang="en-US" dirty="0" smtClean="0"/>
              <a:t>Other efficiency dimensions – promoting efficient use of the health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0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Basics: three dimensions of coverage</a:t>
            </a: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1" y="1380815"/>
            <a:ext cx="3352800" cy="5172385"/>
          </a:xfrm>
        </p:spPr>
        <p:txBody>
          <a:bodyPr>
            <a:normAutofit/>
          </a:bodyPr>
          <a:lstStyle/>
          <a:p>
            <a:r>
              <a:rPr lang="en-US" dirty="0" smtClean="0"/>
              <a:t>Who is covered?</a:t>
            </a:r>
          </a:p>
          <a:p>
            <a:r>
              <a:rPr lang="en-US" dirty="0" smtClean="0"/>
              <a:t>For what services are these people covered?</a:t>
            </a:r>
          </a:p>
          <a:p>
            <a:r>
              <a:rPr lang="en-US" dirty="0" smtClean="0"/>
              <a:t>How much </a:t>
            </a:r>
            <a:r>
              <a:rPr lang="en-US" dirty="0"/>
              <a:t>(</a:t>
            </a:r>
            <a:r>
              <a:rPr lang="en-US" dirty="0" smtClean="0"/>
              <a:t>costs) is spent on the covered services?</a:t>
            </a:r>
            <a:endParaRPr lang="en-US" dirty="0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 cstate="print"/>
          <a:srcRect t="11403"/>
          <a:stretch>
            <a:fillRect/>
          </a:stretch>
        </p:blipFill>
        <p:spPr bwMode="auto">
          <a:xfrm>
            <a:off x="3276600" y="1828800"/>
            <a:ext cx="5867400" cy="396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087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critical link to Purchasing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Purchasing is key policy instrument to manage costs and focus resources on priority services and/or populations</a:t>
            </a:r>
          </a:p>
          <a:p>
            <a:r>
              <a:rPr lang="en-US" dirty="0" smtClean="0"/>
              <a:t>With weak purchasing (e.g. line budget </a:t>
            </a:r>
            <a:r>
              <a:rPr lang="en-US" dirty="0" smtClean="0"/>
              <a:t>purchasing</a:t>
            </a:r>
            <a:r>
              <a:rPr lang="en-US" dirty="0" smtClean="0"/>
              <a:t>), even a well-designed benefit package can become unaffordable or unrealized</a:t>
            </a:r>
          </a:p>
          <a:p>
            <a:r>
              <a:rPr lang="en-US" dirty="0" smtClean="0"/>
              <a:t>Incentives to providers and to potential service users are important to steer utilization in desired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1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No Easy Road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da-DK" sz="4400" dirty="0"/>
              <a:t>Benefit package design is </a:t>
            </a:r>
            <a:r>
              <a:rPr lang="da-DK" sz="4400" dirty="0" smtClean="0"/>
              <a:t>not easy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4400" dirty="0" smtClean="0"/>
              <a:t>Need to manage pressures – social, economic and political</a:t>
            </a:r>
            <a:endParaRPr lang="da-DK" sz="4400" dirty="0"/>
          </a:p>
          <a:p>
            <a:pPr marL="742950" indent="-742950">
              <a:buFont typeface="+mj-lt"/>
              <a:buAutoNum type="arabicPeriod"/>
            </a:pPr>
            <a:r>
              <a:rPr lang="en-GB" sz="4400" dirty="0" smtClean="0"/>
              <a:t>Establish </a:t>
            </a:r>
            <a:r>
              <a:rPr lang="en-GB" sz="4400" dirty="0"/>
              <a:t>a process, monitor </a:t>
            </a:r>
            <a:r>
              <a:rPr lang="en-GB" sz="4400" dirty="0" smtClean="0"/>
              <a:t>extent of imbalances, </a:t>
            </a:r>
            <a:r>
              <a:rPr lang="en-GB" sz="4400" dirty="0"/>
              <a:t>and adapt over </a:t>
            </a:r>
            <a:r>
              <a:rPr lang="en-GB" sz="4400" dirty="0" smtClean="0"/>
              <a:t>time</a:t>
            </a:r>
          </a:p>
          <a:p>
            <a:pPr lvl="2"/>
            <a:endParaRPr lang="en-GB" sz="3600" dirty="0"/>
          </a:p>
          <a:p>
            <a:endParaRPr lang="en-US" sz="4400" dirty="0" smtClean="0"/>
          </a:p>
          <a:p>
            <a:endParaRPr lang="en-US" sz="4400" dirty="0" smtClean="0"/>
          </a:p>
          <a:p>
            <a:pPr lvl="1"/>
            <a:endParaRPr lang="en-US" sz="4000" dirty="0" smtClean="0"/>
          </a:p>
          <a:p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3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you aware of the benefits you are entitled to?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NO!</a:t>
            </a:r>
          </a:p>
          <a:p>
            <a:endParaRPr lang="en-US" dirty="0" smtClean="0"/>
          </a:p>
          <a:p>
            <a:r>
              <a:rPr lang="en-US" b="1" u="sng" dirty="0" smtClean="0"/>
              <a:t>Assumption</a:t>
            </a:r>
            <a:r>
              <a:rPr lang="en-US" dirty="0" smtClean="0"/>
              <a:t> is that the population is entitled to health services as needed and free at the point of utilization – subject to availability</a:t>
            </a:r>
          </a:p>
          <a:p>
            <a:endParaRPr lang="en-US" dirty="0"/>
          </a:p>
          <a:p>
            <a:r>
              <a:rPr lang="en-US" dirty="0" smtClean="0"/>
              <a:t>Government </a:t>
            </a:r>
            <a:r>
              <a:rPr lang="en-US" dirty="0" smtClean="0"/>
              <a:t>taking ‘all measures possible’ to provide health services – this is vague and unquantifiable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935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be done to improve transparency and awareness of the pop. to improve utilization of the benefits?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267200"/>
          </a:xfrm>
        </p:spPr>
        <p:txBody>
          <a:bodyPr>
            <a:normAutofit fontScale="92500"/>
          </a:bodyPr>
          <a:lstStyle/>
          <a:p>
            <a:r>
              <a:rPr lang="en-US" dirty="0"/>
              <a:t>Through empowering people with information to know all about the </a:t>
            </a:r>
            <a:r>
              <a:rPr lang="en-US" dirty="0" smtClean="0"/>
              <a:t>packages (including appropriate incentives/disincentives).</a:t>
            </a:r>
          </a:p>
          <a:p>
            <a:r>
              <a:rPr lang="en-US" dirty="0" smtClean="0"/>
              <a:t>Print flyer, posters, display package in OPD and other departments</a:t>
            </a:r>
          </a:p>
          <a:p>
            <a:r>
              <a:rPr lang="en-US" dirty="0" smtClean="0"/>
              <a:t>Improving </a:t>
            </a:r>
            <a:r>
              <a:rPr lang="en-US" dirty="0"/>
              <a:t>the functioning of the </a:t>
            </a:r>
            <a:r>
              <a:rPr lang="en-US" dirty="0" smtClean="0"/>
              <a:t>Hospital Board and Health Unit Management </a:t>
            </a:r>
            <a:r>
              <a:rPr lang="en-US" dirty="0"/>
              <a:t>C</a:t>
            </a:r>
            <a:r>
              <a:rPr lang="en-US" dirty="0" smtClean="0"/>
              <a:t>ommittees.</a:t>
            </a:r>
          </a:p>
          <a:p>
            <a:r>
              <a:rPr lang="en-US" dirty="0" smtClean="0"/>
              <a:t>Through </a:t>
            </a:r>
            <a:r>
              <a:rPr lang="en-US" dirty="0"/>
              <a:t>public campaigns.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201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 what ways can we improve individual and community responsibility towards improvement of their own health?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Empower (authority and resources) the appropriate structures (e.g. VHTs, etc) to inspect, build capacity and enforce the by-laws.</a:t>
            </a:r>
            <a:endParaRPr lang="en-US" dirty="0"/>
          </a:p>
          <a:p>
            <a:pPr lvl="1"/>
            <a:r>
              <a:rPr lang="en-US" dirty="0" smtClean="0"/>
              <a:t>The team should enforce vital statistics registration, personal hygiene, immunization, one health approach (animal and human health - not staying with animals in houses).  </a:t>
            </a:r>
          </a:p>
          <a:p>
            <a:pPr lvl="1"/>
            <a:r>
              <a:rPr lang="en-US" dirty="0" smtClean="0"/>
              <a:t>To leverage the actions of other sectors like agriculture to promote food security</a:t>
            </a:r>
          </a:p>
          <a:p>
            <a:pPr lvl="0"/>
            <a:r>
              <a:rPr lang="en-US" dirty="0" smtClean="0"/>
              <a:t>Strengthen the community </a:t>
            </a:r>
            <a:r>
              <a:rPr lang="en-US" dirty="0"/>
              <a:t>information system so that the data can be used </a:t>
            </a:r>
            <a:r>
              <a:rPr lang="en-US" dirty="0" smtClean="0"/>
              <a:t>for planning, decision making and encouraging improvements.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201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 what ways can we improve individual and community responsibility towards improvement of their own health?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191000"/>
          </a:xfrm>
        </p:spPr>
        <p:txBody>
          <a:bodyPr>
            <a:normAutofit/>
          </a:bodyPr>
          <a:lstStyle/>
          <a:p>
            <a:r>
              <a:rPr lang="en-US" dirty="0" smtClean="0"/>
              <a:t>Specific collective action can be encouraged in form of Community days (monthly or weekly) to improve environmental health e.g. cleaning the water sources, clearing roads, etc.</a:t>
            </a:r>
          </a:p>
          <a:p>
            <a:pPr lvl="0"/>
            <a:r>
              <a:rPr lang="en-US" dirty="0" smtClean="0"/>
              <a:t>Reward and sanction measures at the home and village levels - recognize and reward good performers (clean homes</a:t>
            </a:r>
            <a:r>
              <a:rPr lang="en-US" dirty="0"/>
              <a:t>, </a:t>
            </a:r>
            <a:r>
              <a:rPr lang="en-US" dirty="0" smtClean="0"/>
              <a:t>villages with good indicators, etc).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4144962"/>
          </a:xfrm>
        </p:spPr>
        <p:txBody>
          <a:bodyPr>
            <a:normAutofit/>
          </a:bodyPr>
          <a:lstStyle/>
          <a:p>
            <a:r>
              <a:rPr lang="en-US" sz="8800" b="1" dirty="0" smtClean="0"/>
              <a:t>Thank You</a:t>
            </a:r>
            <a:endParaRPr lang="en-US" sz="8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66868-A414-4185-BE50-1A078F40495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780</Words>
  <Application>Microsoft Office PowerPoint</Application>
  <PresentationFormat>On-screen Show (4:3)</PresentationFormat>
  <Paragraphs>77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Benefit Package  Working Group 4</vt:lpstr>
      <vt:lpstr>What benefits are currently included in the package delivered by the govt?</vt:lpstr>
      <vt:lpstr>What do you think should be included in the package?</vt:lpstr>
      <vt:lpstr>What do you think should be included in the package?</vt:lpstr>
      <vt:lpstr>What do we mean by benefit/entitlement design?</vt:lpstr>
      <vt:lpstr>Key objectives for policy on benefit design</vt:lpstr>
      <vt:lpstr>Basics: three dimensions of coverage</vt:lpstr>
      <vt:lpstr>The critical link to Purchasing</vt:lpstr>
      <vt:lpstr>No Easy Road</vt:lpstr>
      <vt:lpstr>Are you aware of the benefits you are entitled to?</vt:lpstr>
      <vt:lpstr>What can be done to improve transparency and awareness of the pop. to improve utilization of the benefits?</vt:lpstr>
      <vt:lpstr>In what ways can we improve individual and community responsibility towards improvement of their own health?</vt:lpstr>
      <vt:lpstr>In what ways can we improve individual and community responsibility towards improvement of their own health?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Benefit Package  Working Group</dc:title>
  <dc:creator>Bataringaya</dc:creator>
  <cp:lastModifiedBy>Editorial</cp:lastModifiedBy>
  <cp:revision>23</cp:revision>
  <dcterms:created xsi:type="dcterms:W3CDTF">2013-07-04T06:01:30Z</dcterms:created>
  <dcterms:modified xsi:type="dcterms:W3CDTF">2013-07-04T09:27:24Z</dcterms:modified>
</cp:coreProperties>
</file>