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62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300AC86-FAD7-4F60-9634-E34300C63342}" type="datetimeFigureOut">
              <a:rPr lang="en-US" smtClean="0"/>
              <a:pPr/>
              <a:t>7/4/2013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DD9314E-5DDB-4D02-8D3B-6D4C56B8CC5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4000" dirty="0" smtClean="0"/>
              <a:t>Resource </a:t>
            </a:r>
            <a:r>
              <a:rPr lang="en-US" sz="4000" dirty="0" err="1" smtClean="0"/>
              <a:t>Mobilisation</a:t>
            </a:r>
            <a:endParaRPr lang="en-US" sz="40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Group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Based on the NHA data what are the resource </a:t>
            </a:r>
            <a:r>
              <a:rPr lang="en-US" sz="3100" dirty="0" err="1" smtClean="0"/>
              <a:t>mobilisation</a:t>
            </a:r>
            <a:r>
              <a:rPr lang="en-US" sz="3100" dirty="0" smtClean="0"/>
              <a:t> implications.</a:t>
            </a:r>
            <a:br>
              <a:rPr lang="en-US" sz="3100" dirty="0" smtClean="0"/>
            </a:br>
            <a:r>
              <a:rPr lang="en-US" sz="3100" b="1" dirty="0" smtClean="0"/>
              <a:t> </a:t>
            </a:r>
            <a:endParaRPr lang="en-US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Low Per capita expenditure  (Cost of minimum package  inadequate package) 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High out of pocket payments 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High proportion of house holds contributions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Significant proportion by donor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should the NMHC package be financed?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Broaden funding sources</a:t>
            </a:r>
          </a:p>
          <a:p>
            <a:r>
              <a:rPr lang="en-US" sz="2600" dirty="0" smtClean="0"/>
              <a:t>Health Insurance/ pre-payment schemes  ( community, private and  social health insurance)   </a:t>
            </a:r>
          </a:p>
          <a:p>
            <a:endParaRPr lang="en-US" sz="2600" dirty="0" smtClean="0"/>
          </a:p>
          <a:p>
            <a:r>
              <a:rPr lang="en-US" sz="2600" dirty="0" smtClean="0"/>
              <a:t>Advocate for additional funding from taxes such as ear marked taxes  sin taxes  (e.g. alcohol, cigarettes etc.)</a:t>
            </a:r>
          </a:p>
          <a:p>
            <a:endParaRPr lang="en-US" sz="2600" dirty="0" smtClean="0"/>
          </a:p>
          <a:p>
            <a:r>
              <a:rPr lang="en-US" sz="2600" dirty="0" smtClean="0"/>
              <a:t>Donor funding  to continue but with proper targeting/</a:t>
            </a:r>
            <a:r>
              <a:rPr lang="en-US" sz="2600" dirty="0" err="1" smtClean="0"/>
              <a:t>priotisation</a:t>
            </a:r>
            <a:r>
              <a:rPr lang="en-US" sz="2600" dirty="0" smtClean="0"/>
              <a:t>.</a:t>
            </a:r>
          </a:p>
          <a:p>
            <a:endParaRPr lang="en-US" sz="2600" dirty="0" smtClean="0"/>
          </a:p>
          <a:p>
            <a:r>
              <a:rPr lang="en-US" sz="2800" dirty="0" smtClean="0"/>
              <a:t>Third party insurance contributions: improve contributions  from claims</a:t>
            </a:r>
          </a:p>
          <a:p>
            <a:r>
              <a:rPr lang="en-US" sz="2800" dirty="0" smtClean="0"/>
              <a:t>User fees ( private wings or all wings)</a:t>
            </a:r>
          </a:p>
          <a:p>
            <a:endParaRPr lang="en-US" sz="2800" dirty="0" smtClean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How should the NMHC package be financed?...2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NSSF contributes to include medical insurance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libralisation</a:t>
            </a:r>
            <a:r>
              <a:rPr lang="en-US" dirty="0" smtClean="0"/>
              <a:t> of the pension fund using national ID system).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Up coming pension fund for public servants 5%  how about a fraction from this  going  for health insurance?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Fundraising e.g. from churches, mosques direct or </a:t>
            </a:r>
            <a:r>
              <a:rPr lang="en-US" dirty="0" err="1" smtClean="0"/>
              <a:t>mobilisation</a:t>
            </a:r>
            <a:r>
              <a:rPr lang="en-US" dirty="0" smtClean="0"/>
              <a:t> for schemes.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2800" b="1" dirty="0" smtClean="0"/>
              <a:t>How do we ensure a fair and equitable  way of  </a:t>
            </a:r>
            <a:r>
              <a:rPr lang="en-US" sz="2800" b="1" dirty="0" err="1" smtClean="0"/>
              <a:t>mobilising</a:t>
            </a:r>
            <a:r>
              <a:rPr lang="en-US" sz="2800" b="1" dirty="0" smtClean="0"/>
              <a:t> resources  based on ability to pay?</a:t>
            </a:r>
            <a:br>
              <a:rPr lang="en-US" sz="2800" b="1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Government financial contributions towards Abuja declaration to 15%</a:t>
            </a:r>
          </a:p>
          <a:p>
            <a:r>
              <a:rPr lang="en-US" dirty="0" smtClean="0"/>
              <a:t>User fee for persons who want to have specialist medical care</a:t>
            </a:r>
          </a:p>
          <a:p>
            <a:r>
              <a:rPr lang="en-US" dirty="0" smtClean="0"/>
              <a:t>Extra sin tax proportion on un healthy foods, junk foods, unhealthy  items sweet/sugar  items such % for health</a:t>
            </a:r>
          </a:p>
          <a:p>
            <a:r>
              <a:rPr lang="en-US" dirty="0" smtClean="0"/>
              <a:t> Indirect taxes exercise duty a proportion goes to health  </a:t>
            </a:r>
          </a:p>
          <a:p>
            <a:r>
              <a:rPr lang="en-US" dirty="0" smtClean="0"/>
              <a:t>Compulsory contributory schemes ( percentages of income)</a:t>
            </a:r>
          </a:p>
          <a:p>
            <a:r>
              <a:rPr lang="en-US" dirty="0" smtClean="0"/>
              <a:t>Informal sector contributions/community HI) </a:t>
            </a:r>
          </a:p>
          <a:p>
            <a:r>
              <a:rPr lang="en-US" dirty="0" smtClean="0"/>
              <a:t>Contributions from Public Health Act penalties </a:t>
            </a:r>
          </a:p>
          <a:p>
            <a:r>
              <a:rPr lang="en-US" i="1" dirty="0" smtClean="0"/>
              <a:t>Fundraising  voluntarily from various sources e.g. churches mosques to support health services, marathons rally.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In your perspective, is the mandatory </a:t>
            </a:r>
            <a:br>
              <a:rPr lang="en-US" sz="3200" b="1" dirty="0" smtClean="0"/>
            </a:br>
            <a:r>
              <a:rPr lang="en-US" sz="3200" b="1" dirty="0" smtClean="0"/>
              <a:t>premium contribution feasible for Uganda?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Yes…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For salaried group (private and public sector)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  Informal sector difficult and costly.</a:t>
            </a:r>
          </a:p>
          <a:p>
            <a:pPr>
              <a:buNone/>
            </a:pPr>
            <a:r>
              <a:rPr lang="en-US" dirty="0" smtClean="0"/>
              <a:t>        But if identified they should be taken on board 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This can be done through (URA, Local </a:t>
            </a:r>
            <a:r>
              <a:rPr lang="en-US" dirty="0" err="1" smtClean="0"/>
              <a:t>Govts</a:t>
            </a:r>
            <a:r>
              <a:rPr lang="en-US" dirty="0" smtClean="0"/>
              <a:t>. KCCA)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Contributions based on levels of wealth/income</a:t>
            </a:r>
          </a:p>
          <a:p>
            <a:pPr>
              <a:buFont typeface="Wingdings" pitchFamily="2" charset="2"/>
              <a:buChar char="§"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1132</TotalTime>
  <Words>305</Words>
  <Application>Microsoft Office PowerPoint</Application>
  <PresentationFormat>On-screen Show (4:3)</PresentationFormat>
  <Paragraphs>49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Equity</vt:lpstr>
      <vt:lpstr>Group 1</vt:lpstr>
      <vt:lpstr>         Based on the NHA data what are the resource mobilisation implications.  </vt:lpstr>
      <vt:lpstr>How should the NMHC package be financed?</vt:lpstr>
      <vt:lpstr>How should the NMHC package be financed?...2</vt:lpstr>
      <vt:lpstr> How do we ensure a fair and equitable  way of  mobilising resources  based on ability to pay? </vt:lpstr>
      <vt:lpstr>In your perspective, is the mandatory  premium contribution feasible for Uganda?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1</dc:title>
  <dc:creator>ali</dc:creator>
  <cp:lastModifiedBy>ali</cp:lastModifiedBy>
  <cp:revision>6</cp:revision>
  <dcterms:created xsi:type="dcterms:W3CDTF">2013-07-03T13:07:21Z</dcterms:created>
  <dcterms:modified xsi:type="dcterms:W3CDTF">2013-07-04T08:04:16Z</dcterms:modified>
</cp:coreProperties>
</file>