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6F4C726-6D67-4426-B4CE-B190B2EDCF2A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CBF9DBD-B996-4D27-A47F-2E339964A5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F4C726-6D67-4426-B4CE-B190B2EDCF2A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BF9DBD-B996-4D27-A47F-2E339964A5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F4C726-6D67-4426-B4CE-B190B2EDCF2A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BF9DBD-B996-4D27-A47F-2E339964A5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F4C726-6D67-4426-B4CE-B190B2EDCF2A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BF9DBD-B996-4D27-A47F-2E339964A5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F4C726-6D67-4426-B4CE-B190B2EDCF2A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BF9DBD-B996-4D27-A47F-2E339964A5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F4C726-6D67-4426-B4CE-B190B2EDCF2A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BF9DBD-B996-4D27-A47F-2E339964A5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F4C726-6D67-4426-B4CE-B190B2EDCF2A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BF9DBD-B996-4D27-A47F-2E339964A5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6F4C726-6D67-4426-B4CE-B190B2EDCF2A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BF9DBD-B996-4D27-A47F-2E339964A5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6F4C726-6D67-4426-B4CE-B190B2EDCF2A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CBF9DBD-B996-4D27-A47F-2E339964A5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F4C726-6D67-4426-B4CE-B190B2EDCF2A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BF9DBD-B996-4D27-A47F-2E339964A5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F4C726-6D67-4426-B4CE-B190B2EDCF2A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CBF9DBD-B996-4D27-A47F-2E339964A5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6F4C726-6D67-4426-B4CE-B190B2EDCF2A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CBF9DBD-B996-4D27-A47F-2E339964A5C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HF Reforms Consultation Workshop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Workshop Output on Purchasing</a:t>
            </a:r>
          </a:p>
          <a:p>
            <a:r>
              <a:rPr lang="en-US" dirty="0" smtClean="0"/>
              <a:t>04 July 2013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Dr. Emmanuel </a:t>
            </a:r>
            <a:r>
              <a:rPr lang="en-US" dirty="0" err="1" smtClean="0"/>
              <a:t>Batiibwe</a:t>
            </a:r>
            <a:r>
              <a:rPr lang="en-US" dirty="0" smtClean="0"/>
              <a:t> – </a:t>
            </a:r>
            <a:r>
              <a:rPr lang="en-US" dirty="0" err="1" smtClean="0"/>
              <a:t>Soroti</a:t>
            </a:r>
            <a:r>
              <a:rPr lang="en-US" dirty="0" smtClean="0"/>
              <a:t> RRH</a:t>
            </a:r>
            <a:r>
              <a:rPr lang="en-US" dirty="0" smtClean="0"/>
              <a:t>, MOH</a:t>
            </a:r>
          </a:p>
          <a:p>
            <a:r>
              <a:rPr lang="en-US" dirty="0" err="1" smtClean="0"/>
              <a:t>Buyondo</a:t>
            </a:r>
            <a:r>
              <a:rPr lang="en-US" dirty="0" smtClean="0"/>
              <a:t> </a:t>
            </a:r>
            <a:r>
              <a:rPr lang="en-US" dirty="0" err="1" smtClean="0"/>
              <a:t>Badru</a:t>
            </a:r>
            <a:r>
              <a:rPr lang="en-US" dirty="0" smtClean="0"/>
              <a:t> – MOH</a:t>
            </a:r>
          </a:p>
          <a:p>
            <a:r>
              <a:rPr lang="en-US" dirty="0" err="1" smtClean="0"/>
              <a:t>Olivious</a:t>
            </a:r>
            <a:r>
              <a:rPr lang="en-US" dirty="0" smtClean="0"/>
              <a:t> </a:t>
            </a:r>
            <a:r>
              <a:rPr lang="en-US" dirty="0" err="1" smtClean="0"/>
              <a:t>Kanyesigye</a:t>
            </a:r>
            <a:r>
              <a:rPr lang="en-US" dirty="0" smtClean="0"/>
              <a:t> – MOH</a:t>
            </a:r>
          </a:p>
          <a:p>
            <a:r>
              <a:rPr lang="en-US" dirty="0" smtClean="0"/>
              <a:t>Rachel Kabala – </a:t>
            </a:r>
            <a:r>
              <a:rPr lang="en-US" dirty="0" smtClean="0"/>
              <a:t>Insurance Regulatory Authority</a:t>
            </a:r>
            <a:endParaRPr lang="en-US" dirty="0" smtClean="0"/>
          </a:p>
          <a:p>
            <a:r>
              <a:rPr lang="en-US" dirty="0" smtClean="0"/>
              <a:t>Facilitator: Dr. Olivia </a:t>
            </a:r>
            <a:r>
              <a:rPr lang="en-US" dirty="0" err="1" smtClean="0"/>
              <a:t>Nieveras</a:t>
            </a:r>
            <a:r>
              <a:rPr lang="en-US" dirty="0" smtClean="0"/>
              <a:t> -GIZ/P4H</a:t>
            </a:r>
          </a:p>
          <a:p>
            <a:r>
              <a:rPr lang="en-US" dirty="0" smtClean="0"/>
              <a:t>Secretary: Eric </a:t>
            </a:r>
            <a:r>
              <a:rPr lang="en-US" dirty="0" err="1" smtClean="0"/>
              <a:t>Kakole</a:t>
            </a:r>
            <a:r>
              <a:rPr lang="en-US" dirty="0" smtClean="0"/>
              <a:t> -MOH</a:t>
            </a:r>
          </a:p>
          <a:p>
            <a:r>
              <a:rPr lang="en-US" dirty="0" err="1" smtClean="0"/>
              <a:t>Presentor</a:t>
            </a:r>
            <a:r>
              <a:rPr lang="en-US" dirty="0" smtClean="0"/>
              <a:t>: Dr. Alex </a:t>
            </a:r>
            <a:r>
              <a:rPr lang="en-US" dirty="0" err="1" smtClean="0"/>
              <a:t>Andema</a:t>
            </a:r>
            <a:r>
              <a:rPr lang="en-US" dirty="0" smtClean="0"/>
              <a:t> </a:t>
            </a:r>
            <a:r>
              <a:rPr lang="en-US" dirty="0" err="1" smtClean="0"/>
              <a:t>Lokut</a:t>
            </a:r>
            <a:r>
              <a:rPr lang="en-US" dirty="0" smtClean="0"/>
              <a:t> – </a:t>
            </a:r>
            <a:r>
              <a:rPr lang="en-US" dirty="0" err="1" smtClean="0"/>
              <a:t>Moroto</a:t>
            </a:r>
            <a:r>
              <a:rPr lang="en-US" dirty="0" smtClean="0"/>
              <a:t> RRH</a:t>
            </a:r>
            <a:r>
              <a:rPr lang="en-US" dirty="0" smtClean="0"/>
              <a:t>, MOH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on Purchasing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sz="2400" dirty="0" smtClean="0"/>
              <a:t>Government</a:t>
            </a:r>
          </a:p>
          <a:p>
            <a:pPr lvl="1">
              <a:buNone/>
            </a:pPr>
            <a:r>
              <a:rPr lang="en-US" sz="2400" dirty="0" smtClean="0"/>
              <a:t>- Line budgeting /Salary payment</a:t>
            </a:r>
          </a:p>
          <a:p>
            <a:pPr lvl="1">
              <a:buNone/>
            </a:pPr>
            <a:r>
              <a:rPr lang="en-US" sz="2400" dirty="0" smtClean="0"/>
              <a:t>-Non wage subvention to PNFP health facilities</a:t>
            </a:r>
          </a:p>
          <a:p>
            <a:pPr lvl="1">
              <a:buNone/>
            </a:pPr>
            <a:r>
              <a:rPr lang="en-US" sz="2400" dirty="0" smtClean="0"/>
              <a:t>-</a:t>
            </a:r>
            <a:r>
              <a:rPr lang="en-US" sz="2400" dirty="0" smtClean="0"/>
              <a:t>grants and budget for disaster/epidemics</a:t>
            </a:r>
            <a:endParaRPr lang="en-US" sz="2400" dirty="0" smtClean="0"/>
          </a:p>
          <a:p>
            <a:pPr lvl="0"/>
            <a:r>
              <a:rPr lang="en-US" sz="2400" dirty="0" smtClean="0"/>
              <a:t>Donors -Off budget projects, vouchers for specific priorities (case payment)</a:t>
            </a:r>
          </a:p>
          <a:p>
            <a:pPr lvl="0"/>
            <a:r>
              <a:rPr lang="en-US" sz="2400" dirty="0" smtClean="0"/>
              <a:t>Individual – Out of pocket payments directly to facilities. formal and informal (fee for service)</a:t>
            </a:r>
          </a:p>
          <a:p>
            <a:pPr lvl="0"/>
            <a:r>
              <a:rPr lang="en-US" sz="2400" dirty="0" smtClean="0"/>
              <a:t>Company payments on behalf of employees (fee for service)</a:t>
            </a:r>
          </a:p>
          <a:p>
            <a:pPr lvl="0"/>
            <a:r>
              <a:rPr lang="en-US" sz="2400" dirty="0" smtClean="0"/>
              <a:t>Vertical </a:t>
            </a:r>
            <a:r>
              <a:rPr lang="en-US" sz="2400" dirty="0" err="1" smtClean="0"/>
              <a:t>Programmes</a:t>
            </a:r>
            <a:r>
              <a:rPr lang="en-US" sz="2400" dirty="0" smtClean="0"/>
              <a:t> for priority diseases and public health activities</a:t>
            </a:r>
          </a:p>
          <a:p>
            <a:r>
              <a:rPr lang="en-US" sz="2400" dirty="0" smtClean="0"/>
              <a:t>School program-fixed cost collected as part of school fees (salary for medical staff)</a:t>
            </a:r>
          </a:p>
          <a:p>
            <a:r>
              <a:rPr lang="en-US" sz="2400" dirty="0" smtClean="0"/>
              <a:t>Health insurance for formal sector and CHI schemes – fee for service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How does the current system allocate resources for health and pay providers for services delivered?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382000" cy="47244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Strategic purchasing through health insurance </a:t>
            </a:r>
          </a:p>
          <a:p>
            <a:pPr lvl="0"/>
            <a:r>
              <a:rPr lang="en-US" dirty="0" smtClean="0"/>
              <a:t>Contracting for health services with private sector</a:t>
            </a:r>
          </a:p>
          <a:p>
            <a:pPr lvl="0"/>
            <a:r>
              <a:rPr lang="en-US" dirty="0" smtClean="0"/>
              <a:t>Conduct costing studies and pay providers appropriately, standard tariff regulation</a:t>
            </a:r>
          </a:p>
          <a:p>
            <a:pPr lvl="0"/>
            <a:r>
              <a:rPr lang="en-US" dirty="0" smtClean="0"/>
              <a:t>Single payer as much as possible to have leverage with providers – negotiate prices of services</a:t>
            </a:r>
          </a:p>
          <a:p>
            <a:pPr lvl="0"/>
            <a:r>
              <a:rPr lang="en-US" dirty="0" smtClean="0"/>
              <a:t>Implement a functional referral system</a:t>
            </a:r>
          </a:p>
          <a:p>
            <a:pPr lvl="0"/>
            <a:r>
              <a:rPr lang="en-US" dirty="0" smtClean="0"/>
              <a:t>Invest more resources for </a:t>
            </a:r>
            <a:r>
              <a:rPr lang="en-US" dirty="0" err="1" smtClean="0"/>
              <a:t>promotive</a:t>
            </a:r>
            <a:r>
              <a:rPr lang="en-US" dirty="0" smtClean="0"/>
              <a:t> and preventive care</a:t>
            </a:r>
          </a:p>
          <a:p>
            <a:pPr lvl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>
                <a:effectLst/>
              </a:rPr>
              <a:t>Possible strategies to improve EFFICIENCY of  use of resources in purchasing</a:t>
            </a:r>
            <a:endParaRPr lang="en-US" sz="32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53340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Separate purchasing  function from provision of services </a:t>
            </a:r>
          </a:p>
          <a:p>
            <a:r>
              <a:rPr lang="en-US" dirty="0" smtClean="0"/>
              <a:t>Implement Results-Based Financing </a:t>
            </a:r>
          </a:p>
          <a:p>
            <a:pPr lvl="0"/>
            <a:r>
              <a:rPr lang="en-US" dirty="0" smtClean="0"/>
              <a:t>Accurate information systems (HMIS) to support purchasing, minimize fraud</a:t>
            </a:r>
          </a:p>
          <a:p>
            <a:pPr lvl="0"/>
            <a:r>
              <a:rPr lang="en-US" dirty="0" smtClean="0"/>
              <a:t>Strengthening accountability and transparency mechanisms</a:t>
            </a:r>
          </a:p>
          <a:p>
            <a:pPr lvl="1"/>
            <a:r>
              <a:rPr lang="en-US" dirty="0" smtClean="0"/>
              <a:t>M&amp;E – political and technical</a:t>
            </a:r>
          </a:p>
          <a:p>
            <a:pPr lvl="1"/>
            <a:r>
              <a:rPr lang="en-US" dirty="0" smtClean="0"/>
              <a:t>Promote a performance culture- performance contracts, ranking system, rewards, recognition and sanctions</a:t>
            </a:r>
          </a:p>
          <a:p>
            <a:pPr lvl="1"/>
            <a:r>
              <a:rPr lang="en-US" dirty="0" smtClean="0"/>
              <a:t>Training on public financial management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>
                <a:effectLst/>
              </a:rPr>
              <a:t>Possible strategies to improve EFFICIENCY of  use of resources in purchasing</a:t>
            </a:r>
            <a:endParaRPr lang="en-US" sz="32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534400" cy="52578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Use a mix of provider payment mechanisms, as appropriate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Case-Payment/Diagnostic Related </a:t>
            </a:r>
            <a:r>
              <a:rPr lang="en-US" dirty="0" smtClean="0"/>
              <a:t>Group-consider also epidemics and disaster preparedness</a:t>
            </a:r>
            <a:endParaRPr lang="en-US" dirty="0" smtClean="0"/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Capitation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Fee for service for specialized cases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Government budget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Salary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User fees for those who can afford, if not member of insurance, services not part of the BP</a:t>
            </a:r>
          </a:p>
          <a:p>
            <a:pPr lvl="0"/>
            <a:r>
              <a:rPr lang="en-US" dirty="0" smtClean="0"/>
              <a:t>Implement Quality Assurance Program – develop standards, clinical guidelines, continuing Quality Improvement</a:t>
            </a:r>
          </a:p>
          <a:p>
            <a:pPr lvl="0"/>
            <a:r>
              <a:rPr lang="en-US" dirty="0" smtClean="0"/>
              <a:t>Establish an independent Accreditation body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effectLst/>
              </a:rPr>
              <a:t>Possible strategies to improve QUALITY of health service delivery</a:t>
            </a:r>
            <a:endParaRPr lang="en-US" sz="32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534400" cy="47244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Client-orientation: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Improve awareness among people in the community on their entitlement and client’s rights/charter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Conduct regular patient satisfaction surveys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Establish patient appeal and feedback mechanisms, engage the community</a:t>
            </a:r>
          </a:p>
          <a:p>
            <a:pPr lvl="0"/>
            <a:r>
              <a:rPr lang="en-US" dirty="0" smtClean="0"/>
              <a:t>Capacity development for health staff  based on training needs</a:t>
            </a:r>
          </a:p>
          <a:p>
            <a:pPr lvl="0"/>
            <a:r>
              <a:rPr lang="en-US" dirty="0" smtClean="0"/>
              <a:t>Filling of gaps of required staffing levels</a:t>
            </a:r>
          </a:p>
          <a:p>
            <a:pPr lvl="0"/>
            <a:r>
              <a:rPr lang="en-US" dirty="0" smtClean="0"/>
              <a:t>Develop and strictly implement  regulations for providers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effectLst/>
              </a:rPr>
              <a:t>Possible strategies to improve QUALITY of health service delivery</a:t>
            </a:r>
            <a:endParaRPr lang="en-US" sz="32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136</TotalTime>
  <Words>443</Words>
  <Application>Microsoft Office PowerPoint</Application>
  <PresentationFormat>On-screen Show (4:3)</PresentationFormat>
  <Paragraphs>55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Concourse</vt:lpstr>
      <vt:lpstr>HF Reforms Consultation Workshop</vt:lpstr>
      <vt:lpstr>Group on Purchasing</vt:lpstr>
      <vt:lpstr>How does the current system allocate resources for health and pay providers for services delivered?</vt:lpstr>
      <vt:lpstr>Possible strategies to improve EFFICIENCY of  use of resources in purchasing</vt:lpstr>
      <vt:lpstr>Possible strategies to improve EFFICIENCY of  use of resources in purchasing</vt:lpstr>
      <vt:lpstr>Possible strategies to improve QUALITY of health service delivery</vt:lpstr>
      <vt:lpstr>Possible strategies to improve QUALITY of health service delivery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HF Reforms Consultation Workshop</dc:title>
  <dc:creator>Olive Nieveras</dc:creator>
  <cp:lastModifiedBy>Olive Nieveras</cp:lastModifiedBy>
  <cp:revision>17</cp:revision>
  <dcterms:created xsi:type="dcterms:W3CDTF">2013-07-03T19:28:20Z</dcterms:created>
  <dcterms:modified xsi:type="dcterms:W3CDTF">2013-07-04T07:30:37Z</dcterms:modified>
</cp:coreProperties>
</file>