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2" r:id="rId1"/>
  </p:sldMasterIdLst>
  <p:notesMasterIdLst>
    <p:notesMasterId r:id="rId9"/>
  </p:notesMasterIdLst>
  <p:handoutMasterIdLst>
    <p:handoutMasterId r:id="rId10"/>
  </p:handoutMasterIdLst>
  <p:sldIdLst>
    <p:sldId id="381" r:id="rId2"/>
    <p:sldId id="384" r:id="rId3"/>
    <p:sldId id="430" r:id="rId4"/>
    <p:sldId id="432" r:id="rId5"/>
    <p:sldId id="433" r:id="rId6"/>
    <p:sldId id="434" r:id="rId7"/>
    <p:sldId id="407" r:id="rId8"/>
  </p:sldIdLst>
  <p:sldSz cx="9906000" cy="6858000" type="A4"/>
  <p:notesSz cx="6789738" cy="9929813"/>
  <p:defaultTextStyle>
    <a:defPPr>
      <a:defRPr lang="de-DE"/>
    </a:defPPr>
    <a:lvl1pPr algn="l" rtl="0" fontAlgn="base">
      <a:spcBef>
        <a:spcPct val="0"/>
      </a:spcBef>
      <a:spcAft>
        <a:spcPct val="0"/>
      </a:spcAft>
      <a:defRPr sz="1600" kern="1200">
        <a:solidFill>
          <a:schemeClr val="bg1"/>
        </a:solidFill>
        <a:latin typeface="Franklin Gothic Book" pitchFamily="34" charset="0"/>
        <a:ea typeface="Arial Unicode MS" pitchFamily="34" charset="-128"/>
        <a:cs typeface="Arial Unicode MS" pitchFamily="34" charset="-128"/>
      </a:defRPr>
    </a:lvl1pPr>
    <a:lvl2pPr marL="457200" algn="l" rtl="0" fontAlgn="base">
      <a:spcBef>
        <a:spcPct val="0"/>
      </a:spcBef>
      <a:spcAft>
        <a:spcPct val="0"/>
      </a:spcAft>
      <a:defRPr sz="1600" kern="1200">
        <a:solidFill>
          <a:schemeClr val="bg1"/>
        </a:solidFill>
        <a:latin typeface="Franklin Gothic Book" pitchFamily="34" charset="0"/>
        <a:ea typeface="Arial Unicode MS" pitchFamily="34" charset="-128"/>
        <a:cs typeface="Arial Unicode MS" pitchFamily="34" charset="-128"/>
      </a:defRPr>
    </a:lvl2pPr>
    <a:lvl3pPr marL="914400" algn="l" rtl="0" fontAlgn="base">
      <a:spcBef>
        <a:spcPct val="0"/>
      </a:spcBef>
      <a:spcAft>
        <a:spcPct val="0"/>
      </a:spcAft>
      <a:defRPr sz="1600" kern="1200">
        <a:solidFill>
          <a:schemeClr val="bg1"/>
        </a:solidFill>
        <a:latin typeface="Franklin Gothic Book" pitchFamily="34" charset="0"/>
        <a:ea typeface="Arial Unicode MS" pitchFamily="34" charset="-128"/>
        <a:cs typeface="Arial Unicode MS" pitchFamily="34" charset="-128"/>
      </a:defRPr>
    </a:lvl3pPr>
    <a:lvl4pPr marL="1371600" algn="l" rtl="0" fontAlgn="base">
      <a:spcBef>
        <a:spcPct val="0"/>
      </a:spcBef>
      <a:spcAft>
        <a:spcPct val="0"/>
      </a:spcAft>
      <a:defRPr sz="1600" kern="1200">
        <a:solidFill>
          <a:schemeClr val="bg1"/>
        </a:solidFill>
        <a:latin typeface="Franklin Gothic Book" pitchFamily="34" charset="0"/>
        <a:ea typeface="Arial Unicode MS" pitchFamily="34" charset="-128"/>
        <a:cs typeface="Arial Unicode MS" pitchFamily="34" charset="-128"/>
      </a:defRPr>
    </a:lvl4pPr>
    <a:lvl5pPr marL="1828800" algn="l" rtl="0" fontAlgn="base">
      <a:spcBef>
        <a:spcPct val="0"/>
      </a:spcBef>
      <a:spcAft>
        <a:spcPct val="0"/>
      </a:spcAft>
      <a:defRPr sz="1600" kern="1200">
        <a:solidFill>
          <a:schemeClr val="bg1"/>
        </a:solidFill>
        <a:latin typeface="Franklin Gothic Book" pitchFamily="34" charset="0"/>
        <a:ea typeface="Arial Unicode MS" pitchFamily="34" charset="-128"/>
        <a:cs typeface="Arial Unicode MS" pitchFamily="34" charset="-128"/>
      </a:defRPr>
    </a:lvl5pPr>
    <a:lvl6pPr marL="2286000" algn="l" defTabSz="914400" rtl="0" eaLnBrk="1" latinLnBrk="0" hangingPunct="1">
      <a:defRPr sz="1600" kern="1200">
        <a:solidFill>
          <a:schemeClr val="bg1"/>
        </a:solidFill>
        <a:latin typeface="Franklin Gothic Book" pitchFamily="34" charset="0"/>
        <a:ea typeface="Arial Unicode MS" pitchFamily="34" charset="-128"/>
        <a:cs typeface="Arial Unicode MS" pitchFamily="34" charset="-128"/>
      </a:defRPr>
    </a:lvl6pPr>
    <a:lvl7pPr marL="2743200" algn="l" defTabSz="914400" rtl="0" eaLnBrk="1" latinLnBrk="0" hangingPunct="1">
      <a:defRPr sz="1600" kern="1200">
        <a:solidFill>
          <a:schemeClr val="bg1"/>
        </a:solidFill>
        <a:latin typeface="Franklin Gothic Book" pitchFamily="34" charset="0"/>
        <a:ea typeface="Arial Unicode MS" pitchFamily="34" charset="-128"/>
        <a:cs typeface="Arial Unicode MS" pitchFamily="34" charset="-128"/>
      </a:defRPr>
    </a:lvl7pPr>
    <a:lvl8pPr marL="3200400" algn="l" defTabSz="914400" rtl="0" eaLnBrk="1" latinLnBrk="0" hangingPunct="1">
      <a:defRPr sz="1600" kern="1200">
        <a:solidFill>
          <a:schemeClr val="bg1"/>
        </a:solidFill>
        <a:latin typeface="Franklin Gothic Book" pitchFamily="34" charset="0"/>
        <a:ea typeface="Arial Unicode MS" pitchFamily="34" charset="-128"/>
        <a:cs typeface="Arial Unicode MS" pitchFamily="34" charset="-128"/>
      </a:defRPr>
    </a:lvl8pPr>
    <a:lvl9pPr marL="3657600" algn="l" defTabSz="914400" rtl="0" eaLnBrk="1" latinLnBrk="0" hangingPunct="1">
      <a:defRPr sz="1600" kern="1200">
        <a:solidFill>
          <a:schemeClr val="bg1"/>
        </a:solidFill>
        <a:latin typeface="Franklin Gothic Book" pitchFamily="34" charset="0"/>
        <a:ea typeface="Arial Unicode MS" pitchFamily="34" charset="-128"/>
        <a:cs typeface="Arial Unicode MS"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0EBE6"/>
    <a:srgbClr val="C80037"/>
    <a:srgbClr val="7869A0"/>
    <a:srgbClr val="5A2864"/>
    <a:srgbClr val="E5EAE8"/>
    <a:srgbClr val="CDE1EB"/>
    <a:srgbClr val="A0C3D7"/>
    <a:srgbClr val="B9C8C4"/>
  </p:clrMru>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Designformatvorlage 1 - Akz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Designformatvorlage 1 - Akz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Designformatvorlage 2 - Akz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Designformatvorlage 2 - Akz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Designformatvorlage 2 - Akz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Designformatvorlage 2 - Akz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Designformatvorlage 2 - Akz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Helle Formatvorlage 2 - Akz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Helle Formatvorlage 2 - Akz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6" autoAdjust="0"/>
    <p:restoredTop sz="94643" autoAdjust="0"/>
  </p:normalViewPr>
  <p:slideViewPr>
    <p:cSldViewPr snapToObjects="1">
      <p:cViewPr>
        <p:scale>
          <a:sx n="75" d="100"/>
          <a:sy n="75" d="100"/>
        </p:scale>
        <p:origin x="-1116" y="-72"/>
      </p:cViewPr>
      <p:guideLst>
        <p:guide orient="horz" pos="1298"/>
        <p:guide pos="3120"/>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503238" y="0"/>
            <a:ext cx="2439987" cy="382588"/>
          </a:xfrm>
          <a:prstGeom prst="rect">
            <a:avLst/>
          </a:prstGeom>
          <a:noFill/>
          <a:ln w="9525">
            <a:noFill/>
            <a:miter lim="800000"/>
            <a:headEnd/>
            <a:tailEnd/>
          </a:ln>
        </p:spPr>
        <p:txBody>
          <a:bodyPr vert="horz" wrap="square" lIns="104171" tIns="0" rIns="0" bIns="0" numCol="1" anchor="ctr" anchorCtr="0" compatLnSpc="1">
            <a:prstTxWarp prst="textNoShape">
              <a:avLst/>
            </a:prstTxWarp>
          </a:bodyPr>
          <a:lstStyle>
            <a:lvl1pPr defTabSz="912813" eaLnBrk="0" hangingPunct="0">
              <a:defRPr sz="1000">
                <a:solidFill>
                  <a:schemeClr val="tx1"/>
                </a:solidFill>
                <a:ea typeface="ＭＳ Ｐゴシック" pitchFamily="34" charset="-128"/>
                <a:cs typeface="Arial" charset="0"/>
              </a:defRPr>
            </a:lvl1pPr>
          </a:lstStyle>
          <a:p>
            <a:pPr>
              <a:defRPr/>
            </a:pPr>
            <a:r>
              <a:rPr lang="de-DE"/>
              <a:t>Bank aus Verantwortung</a:t>
            </a:r>
          </a:p>
        </p:txBody>
      </p:sp>
      <p:sp>
        <p:nvSpPr>
          <p:cNvPr id="95235" name="Rectangle 3"/>
          <p:cNvSpPr>
            <a:spLocks noGrp="1" noChangeArrowheads="1"/>
          </p:cNvSpPr>
          <p:nvPr>
            <p:ph type="dt" sz="quarter" idx="1"/>
          </p:nvPr>
        </p:nvSpPr>
        <p:spPr bwMode="auto">
          <a:xfrm>
            <a:off x="3844925" y="0"/>
            <a:ext cx="2943225" cy="382588"/>
          </a:xfrm>
          <a:prstGeom prst="rect">
            <a:avLst/>
          </a:prstGeom>
          <a:noFill/>
          <a:ln w="9525">
            <a:noFill/>
            <a:miter lim="800000"/>
            <a:headEnd/>
            <a:tailEnd/>
          </a:ln>
        </p:spPr>
        <p:txBody>
          <a:bodyPr vert="horz" wrap="square" lIns="0" tIns="0" rIns="104171" bIns="0" numCol="1" anchor="ctr" anchorCtr="0" compatLnSpc="1">
            <a:prstTxWarp prst="textNoShape">
              <a:avLst/>
            </a:prstTxWarp>
          </a:bodyPr>
          <a:lstStyle>
            <a:lvl1pPr algn="r" defTabSz="912813" eaLnBrk="0" hangingPunct="0">
              <a:defRPr sz="1000">
                <a:solidFill>
                  <a:schemeClr val="tx1"/>
                </a:solidFill>
                <a:ea typeface="ＭＳ Ｐゴシック" pitchFamily="34" charset="-128"/>
                <a:cs typeface="Arial" charset="0"/>
              </a:defRPr>
            </a:lvl1pPr>
          </a:lstStyle>
          <a:p>
            <a:pPr>
              <a:defRPr/>
            </a:pPr>
            <a:fld id="{76601378-6625-486D-B813-78B92532B4CA}" type="datetime1">
              <a:rPr lang="de-DE"/>
              <a:pPr>
                <a:defRPr/>
              </a:pPr>
              <a:t>21.11.2013</a:t>
            </a:fld>
            <a:endParaRPr lang="de-DE"/>
          </a:p>
        </p:txBody>
      </p:sp>
      <p:sp>
        <p:nvSpPr>
          <p:cNvPr id="95236" name="Rectangle 4"/>
          <p:cNvSpPr>
            <a:spLocks noGrp="1" noChangeArrowheads="1"/>
          </p:cNvSpPr>
          <p:nvPr>
            <p:ph type="ftr" sz="quarter" idx="2"/>
          </p:nvPr>
        </p:nvSpPr>
        <p:spPr bwMode="auto">
          <a:xfrm>
            <a:off x="0" y="9547225"/>
            <a:ext cx="2943225" cy="382588"/>
          </a:xfrm>
          <a:prstGeom prst="rect">
            <a:avLst/>
          </a:prstGeom>
          <a:noFill/>
          <a:ln w="9525">
            <a:noFill/>
            <a:miter lim="800000"/>
            <a:headEnd/>
            <a:tailEnd/>
          </a:ln>
        </p:spPr>
        <p:txBody>
          <a:bodyPr vert="horz" wrap="square" lIns="104171" tIns="0" rIns="0" bIns="0" numCol="1" anchor="ctr" anchorCtr="0" compatLnSpc="1">
            <a:prstTxWarp prst="textNoShape">
              <a:avLst/>
            </a:prstTxWarp>
          </a:bodyPr>
          <a:lstStyle>
            <a:lvl1pPr defTabSz="912813" eaLnBrk="0" hangingPunct="0">
              <a:defRPr sz="1200">
                <a:solidFill>
                  <a:schemeClr val="tx1"/>
                </a:solidFill>
                <a:ea typeface="ＭＳ Ｐゴシック" pitchFamily="34" charset="-128"/>
                <a:cs typeface="Arial" charset="0"/>
              </a:defRPr>
            </a:lvl1pPr>
          </a:lstStyle>
          <a:p>
            <a:pPr>
              <a:defRPr/>
            </a:pPr>
            <a:endParaRPr lang="en-US"/>
          </a:p>
        </p:txBody>
      </p:sp>
      <p:sp>
        <p:nvSpPr>
          <p:cNvPr id="95237" name="Rectangle 5"/>
          <p:cNvSpPr>
            <a:spLocks noGrp="1" noChangeArrowheads="1"/>
          </p:cNvSpPr>
          <p:nvPr>
            <p:ph type="sldNum" sz="quarter" idx="3"/>
          </p:nvPr>
        </p:nvSpPr>
        <p:spPr bwMode="auto">
          <a:xfrm>
            <a:off x="3844925" y="9547225"/>
            <a:ext cx="2943225" cy="382588"/>
          </a:xfrm>
          <a:prstGeom prst="rect">
            <a:avLst/>
          </a:prstGeom>
          <a:noFill/>
          <a:ln w="9525">
            <a:noFill/>
            <a:miter lim="800000"/>
            <a:headEnd/>
            <a:tailEnd/>
          </a:ln>
        </p:spPr>
        <p:txBody>
          <a:bodyPr vert="horz" wrap="square" lIns="0" tIns="0" rIns="104171" bIns="0" numCol="1" anchor="ctr" anchorCtr="0" compatLnSpc="1">
            <a:prstTxWarp prst="textNoShape">
              <a:avLst/>
            </a:prstTxWarp>
          </a:bodyPr>
          <a:lstStyle>
            <a:lvl1pPr algn="r" defTabSz="912813" eaLnBrk="0" hangingPunct="0">
              <a:defRPr sz="1200">
                <a:solidFill>
                  <a:schemeClr val="tx1"/>
                </a:solidFill>
                <a:ea typeface="ＭＳ Ｐゴシック" pitchFamily="34" charset="-128"/>
                <a:cs typeface="Arial" charset="0"/>
              </a:defRPr>
            </a:lvl1pPr>
          </a:lstStyle>
          <a:p>
            <a:pPr>
              <a:defRPr/>
            </a:pPr>
            <a:r>
              <a:rPr lang="de-DE"/>
              <a:t> Handzettel Seite </a:t>
            </a:r>
            <a:fld id="{1A252070-2D06-4F74-AA1B-0A9E7F2DB92D}" type="slidenum">
              <a:rPr lang="de-DE"/>
              <a:pPr>
                <a:defRPr/>
              </a:pPr>
              <a:t>‹Nr.›</a:t>
            </a:fld>
            <a:endParaRPr lang="de-DE"/>
          </a:p>
        </p:txBody>
      </p:sp>
      <p:pic>
        <p:nvPicPr>
          <p:cNvPr id="13318" name="Bild 2" descr="KFW_Logo_rgb_CO_R.wmf"/>
          <p:cNvPicPr>
            <a:picLocks noChangeAspect="1"/>
          </p:cNvPicPr>
          <p:nvPr/>
        </p:nvPicPr>
        <p:blipFill>
          <a:blip r:embed="rId2"/>
          <a:srcRect/>
          <a:stretch>
            <a:fillRect/>
          </a:stretch>
        </p:blipFill>
        <p:spPr bwMode="auto">
          <a:xfrm>
            <a:off x="0" y="0"/>
            <a:ext cx="560388" cy="349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501650" y="0"/>
            <a:ext cx="2481263" cy="382588"/>
          </a:xfrm>
          <a:prstGeom prst="rect">
            <a:avLst/>
          </a:prstGeom>
          <a:noFill/>
          <a:ln w="9525">
            <a:noFill/>
            <a:miter lim="800000"/>
            <a:headEnd/>
            <a:tailEnd/>
          </a:ln>
        </p:spPr>
        <p:txBody>
          <a:bodyPr vert="horz" wrap="square" lIns="104171" tIns="0" rIns="0" bIns="0" numCol="1" anchor="ctr" anchorCtr="0" compatLnSpc="1">
            <a:prstTxWarp prst="textNoShape">
              <a:avLst/>
            </a:prstTxWarp>
          </a:bodyPr>
          <a:lstStyle>
            <a:lvl1pPr defTabSz="909638">
              <a:defRPr sz="1000">
                <a:solidFill>
                  <a:schemeClr val="tx1"/>
                </a:solidFill>
                <a:ea typeface="ＭＳ Ｐゴシック" pitchFamily="34" charset="-128"/>
                <a:cs typeface="Arial" charset="0"/>
              </a:defRPr>
            </a:lvl1pPr>
          </a:lstStyle>
          <a:p>
            <a:pPr>
              <a:defRPr/>
            </a:pPr>
            <a:r>
              <a:rPr lang="de-DE"/>
              <a:t>Bank aus Verantwortung</a:t>
            </a:r>
          </a:p>
        </p:txBody>
      </p:sp>
      <p:sp>
        <p:nvSpPr>
          <p:cNvPr id="10243" name="Rectangle 3"/>
          <p:cNvSpPr>
            <a:spLocks noGrp="1" noChangeArrowheads="1"/>
          </p:cNvSpPr>
          <p:nvPr>
            <p:ph type="dt" idx="1"/>
          </p:nvPr>
        </p:nvSpPr>
        <p:spPr bwMode="auto">
          <a:xfrm>
            <a:off x="3846513" y="0"/>
            <a:ext cx="2941637" cy="382588"/>
          </a:xfrm>
          <a:prstGeom prst="rect">
            <a:avLst/>
          </a:prstGeom>
          <a:noFill/>
          <a:ln w="9525">
            <a:noFill/>
            <a:miter lim="800000"/>
            <a:headEnd/>
            <a:tailEnd/>
          </a:ln>
        </p:spPr>
        <p:txBody>
          <a:bodyPr vert="horz" wrap="square" lIns="104171" tIns="0" rIns="0" bIns="0" numCol="1" anchor="ctr" anchorCtr="0" compatLnSpc="1">
            <a:prstTxWarp prst="textNoShape">
              <a:avLst/>
            </a:prstTxWarp>
          </a:bodyPr>
          <a:lstStyle>
            <a:lvl1pPr algn="r" defTabSz="909638">
              <a:defRPr sz="1000">
                <a:solidFill>
                  <a:schemeClr val="tx1"/>
                </a:solidFill>
                <a:ea typeface="ＭＳ Ｐゴシック" pitchFamily="34" charset="-128"/>
                <a:cs typeface="Arial" charset="0"/>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706438" y="742950"/>
            <a:ext cx="5384800" cy="37274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49325" y="4714875"/>
            <a:ext cx="4924425" cy="4471988"/>
          </a:xfrm>
          <a:prstGeom prst="rect">
            <a:avLst/>
          </a:prstGeom>
          <a:noFill/>
          <a:ln w="9525">
            <a:noFill/>
            <a:miter lim="800000"/>
            <a:headEnd/>
            <a:tailEnd/>
          </a:ln>
        </p:spPr>
        <p:txBody>
          <a:bodyPr vert="horz" wrap="square" lIns="90668" tIns="45334" rIns="90668" bIns="45334"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0246" name="Rectangle 6"/>
          <p:cNvSpPr>
            <a:spLocks noGrp="1" noChangeArrowheads="1"/>
          </p:cNvSpPr>
          <p:nvPr>
            <p:ph type="ftr" sz="quarter" idx="4"/>
          </p:nvPr>
        </p:nvSpPr>
        <p:spPr bwMode="auto">
          <a:xfrm>
            <a:off x="0" y="9547225"/>
            <a:ext cx="2943225" cy="382588"/>
          </a:xfrm>
          <a:prstGeom prst="rect">
            <a:avLst/>
          </a:prstGeom>
          <a:noFill/>
          <a:ln w="9525">
            <a:noFill/>
            <a:miter lim="800000"/>
            <a:headEnd/>
            <a:tailEnd/>
          </a:ln>
        </p:spPr>
        <p:txBody>
          <a:bodyPr vert="horz" wrap="square" lIns="104171" tIns="0" rIns="0" bIns="0" numCol="1" anchor="ctr" anchorCtr="0" compatLnSpc="1">
            <a:prstTxWarp prst="textNoShape">
              <a:avLst/>
            </a:prstTxWarp>
          </a:bodyPr>
          <a:lstStyle>
            <a:lvl1pPr defTabSz="909638">
              <a:defRPr sz="1000">
                <a:solidFill>
                  <a:schemeClr val="tx1"/>
                </a:solidFill>
                <a:ea typeface="ＭＳ Ｐゴシック" pitchFamily="34" charset="-128"/>
                <a:cs typeface="Arial" charset="0"/>
              </a:defRPr>
            </a:lvl1pPr>
          </a:lstStyle>
          <a:p>
            <a:pPr>
              <a:defRPr/>
            </a:pPr>
            <a:endParaRPr lang="en-US"/>
          </a:p>
        </p:txBody>
      </p:sp>
      <p:sp>
        <p:nvSpPr>
          <p:cNvPr id="10247" name="Rectangle 7"/>
          <p:cNvSpPr>
            <a:spLocks noGrp="1" noChangeArrowheads="1"/>
          </p:cNvSpPr>
          <p:nvPr>
            <p:ph type="sldNum" sz="quarter" idx="5"/>
          </p:nvPr>
        </p:nvSpPr>
        <p:spPr bwMode="auto">
          <a:xfrm>
            <a:off x="3846513" y="9547225"/>
            <a:ext cx="2941637" cy="382588"/>
          </a:xfrm>
          <a:prstGeom prst="rect">
            <a:avLst/>
          </a:prstGeom>
          <a:noFill/>
          <a:ln w="9525">
            <a:noFill/>
            <a:miter lim="800000"/>
            <a:headEnd/>
            <a:tailEnd/>
          </a:ln>
        </p:spPr>
        <p:txBody>
          <a:bodyPr vert="horz" wrap="square" lIns="0" tIns="0" rIns="104171" bIns="0" numCol="1" anchor="ctr" anchorCtr="0" compatLnSpc="1">
            <a:prstTxWarp prst="textNoShape">
              <a:avLst/>
            </a:prstTxWarp>
          </a:bodyPr>
          <a:lstStyle>
            <a:lvl1pPr algn="r" defTabSz="909638">
              <a:defRPr sz="1000">
                <a:solidFill>
                  <a:schemeClr val="tx1"/>
                </a:solidFill>
                <a:ea typeface="ＭＳ Ｐゴシック" pitchFamily="34" charset="-128"/>
                <a:cs typeface="Arial" charset="0"/>
              </a:defRPr>
            </a:lvl1pPr>
          </a:lstStyle>
          <a:p>
            <a:pPr>
              <a:defRPr/>
            </a:pPr>
            <a:r>
              <a:rPr lang="de-DE"/>
              <a:t>Notizenansicht Seite </a:t>
            </a:r>
            <a:fld id="{8470DA9C-1BDD-4ED5-8000-9D81258EFAA4}" type="slidenum">
              <a:rPr lang="de-DE"/>
              <a:pPr>
                <a:defRPr/>
              </a:pPr>
              <a:t>‹Nr.›</a:t>
            </a:fld>
            <a:endParaRPr lang="de-DE"/>
          </a:p>
        </p:txBody>
      </p:sp>
      <p:pic>
        <p:nvPicPr>
          <p:cNvPr id="12296" name="Bild 2" descr="KFW_Logo_rgb_CO_R.wmf"/>
          <p:cNvPicPr>
            <a:picLocks noChangeAspect="1"/>
          </p:cNvPicPr>
          <p:nvPr/>
        </p:nvPicPr>
        <p:blipFill>
          <a:blip r:embed="rId2"/>
          <a:srcRect/>
          <a:stretch>
            <a:fillRect/>
          </a:stretch>
        </p:blipFill>
        <p:spPr bwMode="auto">
          <a:xfrm>
            <a:off x="0" y="0"/>
            <a:ext cx="560388" cy="349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Franklin Gothic Book" pitchFamily="34" charset="0"/>
        <a:ea typeface="ＭＳ Ｐゴシック" charset="0"/>
        <a:cs typeface="Arial" charset="0"/>
      </a:defRPr>
    </a:lvl1pPr>
    <a:lvl2pPr marL="360363" algn="l" rtl="0" eaLnBrk="0" fontAlgn="base" hangingPunct="0">
      <a:spcBef>
        <a:spcPct val="30000"/>
      </a:spcBef>
      <a:spcAft>
        <a:spcPct val="0"/>
      </a:spcAft>
      <a:defRPr sz="1200" kern="1200">
        <a:solidFill>
          <a:schemeClr val="tx1"/>
        </a:solidFill>
        <a:latin typeface="Franklin Gothic Book" pitchFamily="34" charset="0"/>
        <a:ea typeface="ＭＳ Ｐゴシック" pitchFamily="-109" charset="-128"/>
        <a:cs typeface="Arial" charset="0"/>
      </a:defRPr>
    </a:lvl2pPr>
    <a:lvl3pPr marL="717550" algn="l" rtl="0" eaLnBrk="0" fontAlgn="base" hangingPunct="0">
      <a:spcBef>
        <a:spcPct val="30000"/>
      </a:spcBef>
      <a:spcAft>
        <a:spcPct val="0"/>
      </a:spcAft>
      <a:defRPr sz="1200" kern="1200">
        <a:solidFill>
          <a:schemeClr val="tx1"/>
        </a:solidFill>
        <a:latin typeface="Franklin Gothic Book" pitchFamily="34" charset="0"/>
        <a:ea typeface="ＭＳ Ｐゴシック" pitchFamily="-109" charset="-128"/>
        <a:cs typeface="Arial" charset="0"/>
      </a:defRPr>
    </a:lvl3pPr>
    <a:lvl4pPr marL="1081088" algn="l" rtl="0" eaLnBrk="0" fontAlgn="base" hangingPunct="0">
      <a:spcBef>
        <a:spcPct val="30000"/>
      </a:spcBef>
      <a:spcAft>
        <a:spcPct val="0"/>
      </a:spcAft>
      <a:defRPr sz="1200" kern="1200">
        <a:solidFill>
          <a:schemeClr val="tx1"/>
        </a:solidFill>
        <a:latin typeface="Franklin Gothic Book" pitchFamily="34" charset="0"/>
        <a:ea typeface="ＭＳ Ｐゴシック" pitchFamily="-109" charset="-128"/>
        <a:cs typeface="Arial" charset="0"/>
      </a:defRPr>
    </a:lvl4pPr>
    <a:lvl5pPr marL="1430338" algn="l" rtl="0" eaLnBrk="0" fontAlgn="base" hangingPunct="0">
      <a:spcBef>
        <a:spcPct val="30000"/>
      </a:spcBef>
      <a:spcAft>
        <a:spcPct val="0"/>
      </a:spcAft>
      <a:defRPr sz="1200" kern="1200">
        <a:solidFill>
          <a:schemeClr val="tx1"/>
        </a:solidFill>
        <a:latin typeface="Franklin Gothic Book" pitchFamily="34" charset="0"/>
        <a:ea typeface="ＭＳ Ｐゴシック" pitchFamily="-109" charset="-128"/>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pPr defTabSz="915988" eaLnBrk="0" hangingPunct="0"/>
            <a:fld id="{22AD4457-599E-43B7-89F3-A6405592933F}" type="slidenum">
              <a:rPr lang="de-DE" smtClean="0">
                <a:latin typeface="Times New Roman" pitchFamily="18" charset="0"/>
              </a:rPr>
              <a:pPr defTabSz="915988" eaLnBrk="0" hangingPunct="0"/>
              <a:t>1</a:t>
            </a:fld>
            <a:endParaRPr lang="de-DE" smtClean="0">
              <a:latin typeface="Times New Roman" pitchFamily="18" charset="0"/>
            </a:endParaRPr>
          </a:p>
        </p:txBody>
      </p:sp>
      <p:sp>
        <p:nvSpPr>
          <p:cNvPr id="15362" name="Rectangle 2"/>
          <p:cNvSpPr>
            <a:spLocks noGrp="1" noRot="1" noChangeAspect="1" noChangeArrowheads="1" noTextEdit="1"/>
          </p:cNvSpPr>
          <p:nvPr>
            <p:ph type="sldImg"/>
          </p:nvPr>
        </p:nvSpPr>
        <p:spPr>
          <a:xfrm>
            <a:off x="706438" y="744538"/>
            <a:ext cx="5381625" cy="3725862"/>
          </a:xfrm>
          <a:ln/>
        </p:spPr>
      </p:sp>
      <p:sp>
        <p:nvSpPr>
          <p:cNvPr id="15363" name="Rectangle 3"/>
          <p:cNvSpPr>
            <a:spLocks noGrp="1" noChangeArrowheads="1"/>
          </p:cNvSpPr>
          <p:nvPr>
            <p:ph type="body" idx="1"/>
          </p:nvPr>
        </p:nvSpPr>
        <p:spPr>
          <a:xfrm>
            <a:off x="682625" y="4714875"/>
            <a:ext cx="5424488" cy="4470400"/>
          </a:xfrm>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pPr defTabSz="915988" eaLnBrk="0" hangingPunct="0"/>
            <a:fld id="{8795A279-C915-45AC-831E-BCA28EC2A6A8}" type="slidenum">
              <a:rPr lang="de-DE" smtClean="0">
                <a:latin typeface="Times New Roman" pitchFamily="18" charset="0"/>
              </a:rPr>
              <a:pPr defTabSz="915988" eaLnBrk="0" hangingPunct="0"/>
              <a:t>2</a:t>
            </a:fld>
            <a:endParaRPr lang="de-DE" smtClean="0">
              <a:latin typeface="Times New Roman" pitchFamily="18"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03288" y="4714875"/>
            <a:ext cx="4983162" cy="4470400"/>
          </a:xfrm>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txBox="1">
            <a:spLocks noGrp="1" noChangeArrowheads="1"/>
          </p:cNvSpPr>
          <p:nvPr/>
        </p:nvSpPr>
        <p:spPr bwMode="auto">
          <a:xfrm>
            <a:off x="3846513" y="9547225"/>
            <a:ext cx="2941637" cy="382588"/>
          </a:xfrm>
          <a:prstGeom prst="rect">
            <a:avLst/>
          </a:prstGeom>
          <a:noFill/>
          <a:ln w="9525">
            <a:noFill/>
            <a:miter lim="800000"/>
            <a:headEnd/>
            <a:tailEnd/>
          </a:ln>
        </p:spPr>
        <p:txBody>
          <a:bodyPr lIns="0" tIns="0" rIns="104171" bIns="0" anchor="ctr"/>
          <a:lstStyle/>
          <a:p>
            <a:pPr algn="r" defTabSz="915988" eaLnBrk="0" hangingPunct="0"/>
            <a:fld id="{8B7C3EDF-BD2A-4574-8B0B-0D5B4DB91026}" type="slidenum">
              <a:rPr lang="de-DE" sz="1000">
                <a:solidFill>
                  <a:schemeClr val="tx1"/>
                </a:solidFill>
                <a:latin typeface="Times New Roman" pitchFamily="18" charset="0"/>
                <a:ea typeface="ＭＳ Ｐゴシック" pitchFamily="34" charset="-128"/>
              </a:rPr>
              <a:pPr algn="r" defTabSz="915988" eaLnBrk="0" hangingPunct="0"/>
              <a:t>3</a:t>
            </a:fld>
            <a:endParaRPr lang="de-DE" sz="1000">
              <a:solidFill>
                <a:schemeClr val="tx1"/>
              </a:solidFill>
              <a:latin typeface="Times New Roman" pitchFamily="18" charset="0"/>
              <a:ea typeface="ＭＳ Ｐゴシック" pitchFamily="34" charset="-128"/>
            </a:endParaRPr>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xfrm>
            <a:off x="903288" y="4714875"/>
            <a:ext cx="4983162" cy="4470400"/>
          </a:xfrm>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846513" y="9547225"/>
            <a:ext cx="2941637" cy="382588"/>
          </a:xfrm>
          <a:prstGeom prst="rect">
            <a:avLst/>
          </a:prstGeom>
          <a:noFill/>
          <a:ln w="9525">
            <a:noFill/>
            <a:miter lim="800000"/>
            <a:headEnd/>
            <a:tailEnd/>
          </a:ln>
        </p:spPr>
        <p:txBody>
          <a:bodyPr lIns="0" tIns="0" rIns="104171" bIns="0" anchor="ctr"/>
          <a:lstStyle/>
          <a:p>
            <a:pPr algn="r" defTabSz="915988" eaLnBrk="0" hangingPunct="0"/>
            <a:fld id="{B27AB9BE-9A7D-41AF-95C5-A2DCDFE96E62}" type="slidenum">
              <a:rPr lang="de-DE" sz="1000">
                <a:solidFill>
                  <a:schemeClr val="tx1"/>
                </a:solidFill>
                <a:latin typeface="Times New Roman" pitchFamily="18" charset="0"/>
                <a:ea typeface="ＭＳ Ｐゴシック" pitchFamily="34" charset="-128"/>
              </a:rPr>
              <a:pPr algn="r" defTabSz="915988" eaLnBrk="0" hangingPunct="0"/>
              <a:t>4</a:t>
            </a:fld>
            <a:endParaRPr lang="de-DE" sz="1000">
              <a:solidFill>
                <a:schemeClr val="tx1"/>
              </a:solidFill>
              <a:latin typeface="Times New Roman" pitchFamily="18" charset="0"/>
              <a:ea typeface="ＭＳ Ｐゴシック" pitchFamily="34" charset="-128"/>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xfrm>
            <a:off x="903288" y="4714875"/>
            <a:ext cx="4983162" cy="4470400"/>
          </a:xfrm>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txBox="1">
            <a:spLocks noGrp="1" noChangeArrowheads="1"/>
          </p:cNvSpPr>
          <p:nvPr/>
        </p:nvSpPr>
        <p:spPr bwMode="auto">
          <a:xfrm>
            <a:off x="3846513" y="9547225"/>
            <a:ext cx="2941637" cy="382588"/>
          </a:xfrm>
          <a:prstGeom prst="rect">
            <a:avLst/>
          </a:prstGeom>
          <a:noFill/>
          <a:ln w="9525">
            <a:noFill/>
            <a:miter lim="800000"/>
            <a:headEnd/>
            <a:tailEnd/>
          </a:ln>
        </p:spPr>
        <p:txBody>
          <a:bodyPr lIns="0" tIns="0" rIns="104171" bIns="0" anchor="ctr"/>
          <a:lstStyle/>
          <a:p>
            <a:pPr algn="r" defTabSz="915988" eaLnBrk="0" hangingPunct="0"/>
            <a:fld id="{CF47FA0A-1076-4B55-A098-838C062E6945}" type="slidenum">
              <a:rPr lang="de-DE" sz="1000">
                <a:solidFill>
                  <a:schemeClr val="tx1"/>
                </a:solidFill>
                <a:latin typeface="Times New Roman" pitchFamily="18" charset="0"/>
                <a:ea typeface="ＭＳ Ｐゴシック" pitchFamily="34" charset="-128"/>
              </a:rPr>
              <a:pPr algn="r" defTabSz="915988" eaLnBrk="0" hangingPunct="0"/>
              <a:t>5</a:t>
            </a:fld>
            <a:endParaRPr lang="de-DE" sz="1000">
              <a:solidFill>
                <a:schemeClr val="tx1"/>
              </a:solidFill>
              <a:latin typeface="Times New Roman" pitchFamily="18" charset="0"/>
              <a:ea typeface="ＭＳ Ｐゴシック" pitchFamily="34" charset="-128"/>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xfrm>
            <a:off x="903288" y="4714875"/>
            <a:ext cx="4983162" cy="4470400"/>
          </a:xfrm>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846513" y="9547225"/>
            <a:ext cx="2941637" cy="382588"/>
          </a:xfrm>
          <a:prstGeom prst="rect">
            <a:avLst/>
          </a:prstGeom>
          <a:noFill/>
          <a:ln w="9525">
            <a:noFill/>
            <a:miter lim="800000"/>
            <a:headEnd/>
            <a:tailEnd/>
          </a:ln>
        </p:spPr>
        <p:txBody>
          <a:bodyPr lIns="0" tIns="0" rIns="104171" bIns="0" anchor="ctr"/>
          <a:lstStyle/>
          <a:p>
            <a:pPr algn="r" defTabSz="915988" eaLnBrk="0" hangingPunct="0"/>
            <a:fld id="{A97F1331-1421-4F80-AC12-5974B0659F4A}" type="slidenum">
              <a:rPr lang="de-DE" sz="1000">
                <a:solidFill>
                  <a:schemeClr val="tx1"/>
                </a:solidFill>
                <a:latin typeface="Times New Roman" pitchFamily="18" charset="0"/>
                <a:ea typeface="ＭＳ Ｐゴシック" pitchFamily="34" charset="-128"/>
              </a:rPr>
              <a:pPr algn="r" defTabSz="915988" eaLnBrk="0" hangingPunct="0"/>
              <a:t>6</a:t>
            </a:fld>
            <a:endParaRPr lang="de-DE" sz="1000">
              <a:solidFill>
                <a:schemeClr val="tx1"/>
              </a:solidFill>
              <a:latin typeface="Times New Roman" pitchFamily="18" charset="0"/>
              <a:ea typeface="ＭＳ Ｐゴシック" pitchFamily="34" charset="-128"/>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903288" y="4714875"/>
            <a:ext cx="4983162" cy="4470400"/>
          </a:xfrm>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pPr defTabSz="915988" eaLnBrk="0" hangingPunct="0"/>
            <a:fld id="{E1A97D32-D284-49CB-A4F7-404D0CE3189B}" type="slidenum">
              <a:rPr lang="de-DE" smtClean="0">
                <a:latin typeface="Times New Roman" pitchFamily="18" charset="0"/>
              </a:rPr>
              <a:pPr defTabSz="915988" eaLnBrk="0" hangingPunct="0"/>
              <a:t>7</a:t>
            </a:fld>
            <a:endParaRPr lang="de-DE" smtClean="0">
              <a:latin typeface="Times New Roman" pitchFamily="18" charset="0"/>
            </a:endParaRPr>
          </a:p>
        </p:txBody>
      </p:sp>
      <p:sp>
        <p:nvSpPr>
          <p:cNvPr id="27650" name="Rectangle 2"/>
          <p:cNvSpPr>
            <a:spLocks noGrp="1" noRot="1" noChangeAspect="1" noChangeArrowheads="1" noTextEdit="1"/>
          </p:cNvSpPr>
          <p:nvPr>
            <p:ph type="sldImg"/>
          </p:nvPr>
        </p:nvSpPr>
        <p:spPr>
          <a:xfrm>
            <a:off x="717550" y="750888"/>
            <a:ext cx="5359400" cy="3709987"/>
          </a:xfrm>
          <a:ln/>
        </p:spPr>
      </p:sp>
      <p:sp>
        <p:nvSpPr>
          <p:cNvPr id="27651" name="Rectangle 3"/>
          <p:cNvSpPr>
            <a:spLocks noGrp="1" noChangeArrowheads="1"/>
          </p:cNvSpPr>
          <p:nvPr>
            <p:ph type="body" idx="1"/>
          </p:nvPr>
        </p:nvSpPr>
        <p:spPr>
          <a:xfrm>
            <a:off x="906463" y="4714875"/>
            <a:ext cx="4976812" cy="4470400"/>
          </a:xfrm>
          <a:noFill/>
          <a:ln/>
        </p:spPr>
        <p:txBody>
          <a:bodyPr/>
          <a:lstStyle/>
          <a:p>
            <a:pPr eaLnBrk="1" hangingPunct="1"/>
            <a:endParaRPr lang="en-U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bwMode="gray">
      <p:bgPr>
        <a:solidFill>
          <a:schemeClr val="bg1"/>
        </a:solidFill>
        <a:effectLst/>
      </p:bgPr>
    </p:bg>
    <p:spTree>
      <p:nvGrpSpPr>
        <p:cNvPr id="1" name=""/>
        <p:cNvGrpSpPr/>
        <p:nvPr/>
      </p:nvGrpSpPr>
      <p:grpSpPr>
        <a:xfrm>
          <a:off x="0" y="0"/>
          <a:ext cx="0" cy="0"/>
          <a:chOff x="0" y="0"/>
          <a:chExt cx="0" cy="0"/>
        </a:xfrm>
      </p:grpSpPr>
      <p:pic>
        <p:nvPicPr>
          <p:cNvPr id="4" name="Bild 7" descr="IMG_5300_bearb-2.jpg"/>
          <p:cNvPicPr>
            <a:picLocks noChangeAspect="1"/>
          </p:cNvPicPr>
          <p:nvPr/>
        </p:nvPicPr>
        <p:blipFill>
          <a:blip r:embed="rId2"/>
          <a:srcRect/>
          <a:stretch>
            <a:fillRect/>
          </a:stretch>
        </p:blipFill>
        <p:spPr bwMode="auto">
          <a:xfrm>
            <a:off x="0" y="0"/>
            <a:ext cx="9906000" cy="6858000"/>
          </a:xfrm>
          <a:prstGeom prst="rect">
            <a:avLst/>
          </a:prstGeom>
          <a:noFill/>
          <a:ln w="9525">
            <a:noFill/>
            <a:miter lim="800000"/>
            <a:headEnd/>
            <a:tailEnd/>
          </a:ln>
        </p:spPr>
      </p:pic>
      <p:sp>
        <p:nvSpPr>
          <p:cNvPr id="5" name="Rectangle 78"/>
          <p:cNvSpPr>
            <a:spLocks noChangeArrowheads="1"/>
          </p:cNvSpPr>
          <p:nvPr/>
        </p:nvSpPr>
        <p:spPr bwMode="gray">
          <a:xfrm>
            <a:off x="-33338" y="1771650"/>
            <a:ext cx="9415463" cy="4610100"/>
          </a:xfrm>
          <a:prstGeom prst="rect">
            <a:avLst/>
          </a:prstGeom>
          <a:gradFill rotWithShape="1">
            <a:gsLst>
              <a:gs pos="0">
                <a:schemeClr val="bg1"/>
              </a:gs>
              <a:gs pos="100000">
                <a:schemeClr val="bg1">
                  <a:alpha val="15000"/>
                </a:schemeClr>
              </a:gs>
              <a:gs pos="60000">
                <a:schemeClr val="bg1">
                  <a:alpha val="95000"/>
                </a:schemeClr>
              </a:gs>
            </a:gsLst>
            <a:lin ang="1200000" scaled="0"/>
          </a:gradFill>
          <a:ln w="9525">
            <a:noFill/>
            <a:miter lim="800000"/>
            <a:headEnd/>
            <a:tailEnd/>
          </a:ln>
        </p:spPr>
        <p:txBody>
          <a:bodyPr wrap="none" anchor="ctr"/>
          <a:lstStyle/>
          <a:p>
            <a:pPr>
              <a:defRPr/>
            </a:pPr>
            <a:endParaRPr lang="en-US" sz="1800">
              <a:solidFill>
                <a:schemeClr val="tx1"/>
              </a:solidFill>
              <a:ea typeface="ＭＳ Ｐゴシック" pitchFamily="34" charset="-128"/>
              <a:cs typeface="+mn-cs"/>
            </a:endParaRPr>
          </a:p>
        </p:txBody>
      </p:sp>
      <p:pic>
        <p:nvPicPr>
          <p:cNvPr id="6" name="Picture 17" descr="Gestaltungselement"/>
          <p:cNvPicPr>
            <a:picLocks noChangeAspect="1" noChangeArrowheads="1"/>
          </p:cNvPicPr>
          <p:nvPr/>
        </p:nvPicPr>
        <p:blipFill>
          <a:blip r:embed="rId3"/>
          <a:srcRect/>
          <a:stretch>
            <a:fillRect/>
          </a:stretch>
        </p:blipFill>
        <p:spPr bwMode="auto">
          <a:xfrm>
            <a:off x="431800" y="2251075"/>
            <a:ext cx="331788" cy="168275"/>
          </a:xfrm>
          <a:prstGeom prst="rect">
            <a:avLst/>
          </a:prstGeom>
          <a:noFill/>
          <a:ln w="9525">
            <a:noFill/>
            <a:miter lim="800000"/>
            <a:headEnd/>
            <a:tailEnd/>
          </a:ln>
        </p:spPr>
      </p:pic>
      <p:sp>
        <p:nvSpPr>
          <p:cNvPr id="7" name="Textfeld 5"/>
          <p:cNvSpPr txBox="1">
            <a:spLocks noChangeArrowheads="1"/>
          </p:cNvSpPr>
          <p:nvPr/>
        </p:nvSpPr>
        <p:spPr bwMode="auto">
          <a:xfrm>
            <a:off x="4762500" y="5641975"/>
            <a:ext cx="2197100" cy="304800"/>
          </a:xfrm>
          <a:prstGeom prst="rect">
            <a:avLst/>
          </a:prstGeom>
          <a:noFill/>
          <a:ln>
            <a:noFill/>
          </a:ln>
          <a:extLst/>
        </p:spPr>
        <p:txBody>
          <a:bodyPr lIns="0" rIns="0">
            <a:spAutoFit/>
          </a:bodyPr>
          <a:lstStyle>
            <a:lvl1pPr eaLnBrk="0" hangingPunct="0">
              <a:defRPr sz="1600">
                <a:solidFill>
                  <a:srgbClr val="FFFFFF"/>
                </a:solidFill>
                <a:latin typeface="Franklin Gothic Book" pitchFamily="34" charset="0"/>
                <a:ea typeface="ＭＳ Ｐゴシック" pitchFamily="34" charset="-128"/>
              </a:defRPr>
            </a:lvl1pPr>
            <a:lvl2pPr marL="742950" indent="-285750" eaLnBrk="0" hangingPunct="0">
              <a:defRPr sz="1600">
                <a:solidFill>
                  <a:srgbClr val="FFFFFF"/>
                </a:solidFill>
                <a:latin typeface="Franklin Gothic Book" pitchFamily="34" charset="0"/>
                <a:ea typeface="ＭＳ Ｐゴシック" pitchFamily="34" charset="-128"/>
              </a:defRPr>
            </a:lvl2pPr>
            <a:lvl3pPr marL="1143000" indent="-228600" eaLnBrk="0" hangingPunct="0">
              <a:defRPr sz="1600">
                <a:solidFill>
                  <a:srgbClr val="FFFFFF"/>
                </a:solidFill>
                <a:latin typeface="Franklin Gothic Book" pitchFamily="34" charset="0"/>
                <a:ea typeface="ＭＳ Ｐゴシック" pitchFamily="34" charset="-128"/>
              </a:defRPr>
            </a:lvl3pPr>
            <a:lvl4pPr marL="1600200" indent="-228600" eaLnBrk="0" hangingPunct="0">
              <a:defRPr sz="1600">
                <a:solidFill>
                  <a:srgbClr val="FFFFFF"/>
                </a:solidFill>
                <a:latin typeface="Franklin Gothic Book" pitchFamily="34" charset="0"/>
                <a:ea typeface="ＭＳ Ｐゴシック" pitchFamily="34" charset="-128"/>
              </a:defRPr>
            </a:lvl4pPr>
            <a:lvl5pPr marL="2057400" indent="-228600" eaLnBrk="0" hangingPunct="0">
              <a:defRPr sz="1600">
                <a:solidFill>
                  <a:srgbClr val="FFFFFF"/>
                </a:solidFill>
                <a:latin typeface="Franklin Gothic Book" pitchFamily="34" charset="0"/>
                <a:ea typeface="ＭＳ Ｐゴシック" pitchFamily="34" charset="-128"/>
              </a:defRPr>
            </a:lvl5pPr>
            <a:lvl6pPr marL="2514600" indent="-228600" algn="ctr" eaLnBrk="0" fontAlgn="base" hangingPunct="0">
              <a:spcBef>
                <a:spcPct val="0"/>
              </a:spcBef>
              <a:spcAft>
                <a:spcPct val="0"/>
              </a:spcAft>
              <a:defRPr sz="1600">
                <a:solidFill>
                  <a:srgbClr val="FFFFFF"/>
                </a:solidFill>
                <a:latin typeface="Franklin Gothic Book" pitchFamily="34" charset="0"/>
                <a:ea typeface="ＭＳ Ｐゴシック" pitchFamily="34" charset="-128"/>
              </a:defRPr>
            </a:lvl6pPr>
            <a:lvl7pPr marL="2971800" indent="-228600" algn="ctr" eaLnBrk="0" fontAlgn="base" hangingPunct="0">
              <a:spcBef>
                <a:spcPct val="0"/>
              </a:spcBef>
              <a:spcAft>
                <a:spcPct val="0"/>
              </a:spcAft>
              <a:defRPr sz="1600">
                <a:solidFill>
                  <a:srgbClr val="FFFFFF"/>
                </a:solidFill>
                <a:latin typeface="Franklin Gothic Book" pitchFamily="34" charset="0"/>
                <a:ea typeface="ＭＳ Ｐゴシック" pitchFamily="34" charset="-128"/>
              </a:defRPr>
            </a:lvl7pPr>
            <a:lvl8pPr marL="3429000" indent="-228600" algn="ctr" eaLnBrk="0" fontAlgn="base" hangingPunct="0">
              <a:spcBef>
                <a:spcPct val="0"/>
              </a:spcBef>
              <a:spcAft>
                <a:spcPct val="0"/>
              </a:spcAft>
              <a:defRPr sz="1600">
                <a:solidFill>
                  <a:srgbClr val="FFFFFF"/>
                </a:solidFill>
                <a:latin typeface="Franklin Gothic Book" pitchFamily="34" charset="0"/>
                <a:ea typeface="ＭＳ Ｐゴシック" pitchFamily="34" charset="-128"/>
              </a:defRPr>
            </a:lvl8pPr>
            <a:lvl9pPr marL="3886200" indent="-228600" algn="ctr" eaLnBrk="0" fontAlgn="base" hangingPunct="0">
              <a:spcBef>
                <a:spcPct val="0"/>
              </a:spcBef>
              <a:spcAft>
                <a:spcPct val="0"/>
              </a:spcAft>
              <a:defRPr sz="1600">
                <a:solidFill>
                  <a:srgbClr val="FFFFFF"/>
                </a:solidFill>
                <a:latin typeface="Franklin Gothic Book" pitchFamily="34" charset="0"/>
                <a:ea typeface="ＭＳ Ｐゴシック" pitchFamily="34" charset="-128"/>
              </a:defRPr>
            </a:lvl9pPr>
          </a:lstStyle>
          <a:p>
            <a:pPr algn="r" eaLnBrk="1" hangingPunct="1">
              <a:defRPr/>
            </a:pPr>
            <a:r>
              <a:rPr lang="de-DE" sz="1400">
                <a:solidFill>
                  <a:schemeClr val="bg2"/>
                </a:solidFill>
                <a:cs typeface="+mn-cs"/>
              </a:rPr>
              <a:t>Bank aus Verantwortung</a:t>
            </a:r>
          </a:p>
        </p:txBody>
      </p:sp>
      <p:grpSp>
        <p:nvGrpSpPr>
          <p:cNvPr id="8" name="Group 37"/>
          <p:cNvGrpSpPr>
            <a:grpSpLocks/>
          </p:cNvGrpSpPr>
          <p:nvPr/>
        </p:nvGrpSpPr>
        <p:grpSpPr bwMode="auto">
          <a:xfrm>
            <a:off x="7469188" y="5370513"/>
            <a:ext cx="1425575" cy="498475"/>
            <a:chOff x="4705" y="3383"/>
            <a:chExt cx="898" cy="314"/>
          </a:xfrm>
        </p:grpSpPr>
        <p:sp>
          <p:nvSpPr>
            <p:cNvPr id="9" name="Freeform 28"/>
            <p:cNvSpPr>
              <a:spLocks/>
            </p:cNvSpPr>
            <p:nvPr userDrawn="1"/>
          </p:nvSpPr>
          <p:spPr bwMode="auto">
            <a:xfrm>
              <a:off x="4705" y="3383"/>
              <a:ext cx="63" cy="314"/>
            </a:xfrm>
            <a:custGeom>
              <a:avLst/>
              <a:gdLst>
                <a:gd name="T0" fmla="*/ 53 w 65"/>
                <a:gd name="T1" fmla="*/ 322 h 323"/>
                <a:gd name="T2" fmla="*/ 64 w 65"/>
                <a:gd name="T3" fmla="*/ 310 h 323"/>
                <a:gd name="T4" fmla="*/ 65 w 65"/>
                <a:gd name="T5" fmla="*/ 275 h 323"/>
                <a:gd name="T6" fmla="*/ 65 w 65"/>
                <a:gd name="T7" fmla="*/ 230 h 323"/>
                <a:gd name="T8" fmla="*/ 65 w 65"/>
                <a:gd name="T9" fmla="*/ 191 h 323"/>
                <a:gd name="T10" fmla="*/ 65 w 65"/>
                <a:gd name="T11" fmla="*/ 156 h 323"/>
                <a:gd name="T12" fmla="*/ 65 w 65"/>
                <a:gd name="T13" fmla="*/ 128 h 323"/>
                <a:gd name="T14" fmla="*/ 65 w 65"/>
                <a:gd name="T15" fmla="*/ 93 h 323"/>
                <a:gd name="T16" fmla="*/ 65 w 65"/>
                <a:gd name="T17" fmla="*/ 60 h 323"/>
                <a:gd name="T18" fmla="*/ 65 w 65"/>
                <a:gd name="T19" fmla="*/ 40 h 323"/>
                <a:gd name="T20" fmla="*/ 65 w 65"/>
                <a:gd name="T21" fmla="*/ 30 h 323"/>
                <a:gd name="T22" fmla="*/ 65 w 65"/>
                <a:gd name="T23" fmla="*/ 26 h 323"/>
                <a:gd name="T24" fmla="*/ 64 w 65"/>
                <a:gd name="T25" fmla="*/ 19 h 323"/>
                <a:gd name="T26" fmla="*/ 60 w 65"/>
                <a:gd name="T27" fmla="*/ 6 h 323"/>
                <a:gd name="T28" fmla="*/ 42 w 65"/>
                <a:gd name="T29" fmla="*/ 0 h 323"/>
                <a:gd name="T30" fmla="*/ 31 w 65"/>
                <a:gd name="T31" fmla="*/ 0 h 323"/>
                <a:gd name="T32" fmla="*/ 25 w 65"/>
                <a:gd name="T33" fmla="*/ 0 h 323"/>
                <a:gd name="T34" fmla="*/ 23 w 65"/>
                <a:gd name="T35" fmla="*/ 0 h 323"/>
                <a:gd name="T36" fmla="*/ 6 w 65"/>
                <a:gd name="T37" fmla="*/ 6 h 323"/>
                <a:gd name="T38" fmla="*/ 1 w 65"/>
                <a:gd name="T39" fmla="*/ 19 h 323"/>
                <a:gd name="T40" fmla="*/ 0 w 65"/>
                <a:gd name="T41" fmla="*/ 50 h 323"/>
                <a:gd name="T42" fmla="*/ 0 w 65"/>
                <a:gd name="T43" fmla="*/ 96 h 323"/>
                <a:gd name="T44" fmla="*/ 0 w 65"/>
                <a:gd name="T45" fmla="*/ 136 h 323"/>
                <a:gd name="T46" fmla="*/ 0 w 65"/>
                <a:gd name="T47" fmla="*/ 169 h 323"/>
                <a:gd name="T48" fmla="*/ 0 w 65"/>
                <a:gd name="T49" fmla="*/ 198 h 323"/>
                <a:gd name="T50" fmla="*/ 0 w 65"/>
                <a:gd name="T51" fmla="*/ 233 h 323"/>
                <a:gd name="T52" fmla="*/ 0 w 65"/>
                <a:gd name="T53" fmla="*/ 266 h 323"/>
                <a:gd name="T54" fmla="*/ 0 w 65"/>
                <a:gd name="T55" fmla="*/ 285 h 323"/>
                <a:gd name="T56" fmla="*/ 0 w 65"/>
                <a:gd name="T57" fmla="*/ 296 h 323"/>
                <a:gd name="T58" fmla="*/ 0 w 65"/>
                <a:gd name="T59" fmla="*/ 299 h 323"/>
                <a:gd name="T60" fmla="*/ 2 w 65"/>
                <a:gd name="T61" fmla="*/ 310 h 323"/>
                <a:gd name="T62" fmla="*/ 13 w 65"/>
                <a:gd name="T63" fmla="*/ 322 h 323"/>
                <a:gd name="T64" fmla="*/ 42 w 65"/>
                <a:gd name="T65"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 h="323">
                  <a:moveTo>
                    <a:pt x="42" y="323"/>
                  </a:moveTo>
                  <a:lnTo>
                    <a:pt x="53" y="322"/>
                  </a:lnTo>
                  <a:lnTo>
                    <a:pt x="60" y="317"/>
                  </a:lnTo>
                  <a:lnTo>
                    <a:pt x="64" y="310"/>
                  </a:lnTo>
                  <a:lnTo>
                    <a:pt x="65" y="300"/>
                  </a:lnTo>
                  <a:lnTo>
                    <a:pt x="65" y="275"/>
                  </a:lnTo>
                  <a:lnTo>
                    <a:pt x="65" y="252"/>
                  </a:lnTo>
                  <a:lnTo>
                    <a:pt x="65" y="230"/>
                  </a:lnTo>
                  <a:lnTo>
                    <a:pt x="65" y="209"/>
                  </a:lnTo>
                  <a:lnTo>
                    <a:pt x="65" y="191"/>
                  </a:lnTo>
                  <a:lnTo>
                    <a:pt x="65" y="172"/>
                  </a:lnTo>
                  <a:lnTo>
                    <a:pt x="65" y="156"/>
                  </a:lnTo>
                  <a:lnTo>
                    <a:pt x="65" y="141"/>
                  </a:lnTo>
                  <a:lnTo>
                    <a:pt x="65" y="128"/>
                  </a:lnTo>
                  <a:lnTo>
                    <a:pt x="65" y="115"/>
                  </a:lnTo>
                  <a:lnTo>
                    <a:pt x="65" y="93"/>
                  </a:lnTo>
                  <a:lnTo>
                    <a:pt x="65" y="75"/>
                  </a:lnTo>
                  <a:lnTo>
                    <a:pt x="65" y="60"/>
                  </a:lnTo>
                  <a:lnTo>
                    <a:pt x="65" y="49"/>
                  </a:lnTo>
                  <a:lnTo>
                    <a:pt x="65" y="40"/>
                  </a:lnTo>
                  <a:lnTo>
                    <a:pt x="65" y="34"/>
                  </a:lnTo>
                  <a:lnTo>
                    <a:pt x="65" y="30"/>
                  </a:lnTo>
                  <a:lnTo>
                    <a:pt x="65" y="27"/>
                  </a:lnTo>
                  <a:lnTo>
                    <a:pt x="65" y="26"/>
                  </a:lnTo>
                  <a:lnTo>
                    <a:pt x="65" y="26"/>
                  </a:lnTo>
                  <a:lnTo>
                    <a:pt x="64" y="19"/>
                  </a:lnTo>
                  <a:lnTo>
                    <a:pt x="64" y="14"/>
                  </a:lnTo>
                  <a:lnTo>
                    <a:pt x="60" y="6"/>
                  </a:lnTo>
                  <a:lnTo>
                    <a:pt x="53" y="2"/>
                  </a:lnTo>
                  <a:lnTo>
                    <a:pt x="42" y="0"/>
                  </a:lnTo>
                  <a:lnTo>
                    <a:pt x="36" y="0"/>
                  </a:lnTo>
                  <a:lnTo>
                    <a:pt x="31" y="0"/>
                  </a:lnTo>
                  <a:lnTo>
                    <a:pt x="27" y="0"/>
                  </a:lnTo>
                  <a:lnTo>
                    <a:pt x="25" y="0"/>
                  </a:lnTo>
                  <a:lnTo>
                    <a:pt x="23" y="0"/>
                  </a:lnTo>
                  <a:lnTo>
                    <a:pt x="23" y="0"/>
                  </a:lnTo>
                  <a:lnTo>
                    <a:pt x="13" y="2"/>
                  </a:lnTo>
                  <a:lnTo>
                    <a:pt x="6" y="6"/>
                  </a:lnTo>
                  <a:lnTo>
                    <a:pt x="2" y="14"/>
                  </a:lnTo>
                  <a:lnTo>
                    <a:pt x="1" y="19"/>
                  </a:lnTo>
                  <a:lnTo>
                    <a:pt x="0" y="26"/>
                  </a:lnTo>
                  <a:lnTo>
                    <a:pt x="0" y="50"/>
                  </a:lnTo>
                  <a:lnTo>
                    <a:pt x="0" y="75"/>
                  </a:lnTo>
                  <a:lnTo>
                    <a:pt x="0" y="96"/>
                  </a:lnTo>
                  <a:lnTo>
                    <a:pt x="0" y="116"/>
                  </a:lnTo>
                  <a:lnTo>
                    <a:pt x="0" y="136"/>
                  </a:lnTo>
                  <a:lnTo>
                    <a:pt x="0" y="153"/>
                  </a:lnTo>
                  <a:lnTo>
                    <a:pt x="0" y="169"/>
                  </a:lnTo>
                  <a:lnTo>
                    <a:pt x="0" y="184"/>
                  </a:lnTo>
                  <a:lnTo>
                    <a:pt x="0" y="198"/>
                  </a:lnTo>
                  <a:lnTo>
                    <a:pt x="0" y="210"/>
                  </a:lnTo>
                  <a:lnTo>
                    <a:pt x="0" y="233"/>
                  </a:lnTo>
                  <a:lnTo>
                    <a:pt x="0" y="252"/>
                  </a:lnTo>
                  <a:lnTo>
                    <a:pt x="0" y="266"/>
                  </a:lnTo>
                  <a:lnTo>
                    <a:pt x="0" y="277"/>
                  </a:lnTo>
                  <a:lnTo>
                    <a:pt x="0" y="285"/>
                  </a:lnTo>
                  <a:lnTo>
                    <a:pt x="0" y="292"/>
                  </a:lnTo>
                  <a:lnTo>
                    <a:pt x="0" y="296"/>
                  </a:lnTo>
                  <a:lnTo>
                    <a:pt x="0" y="298"/>
                  </a:lnTo>
                  <a:lnTo>
                    <a:pt x="0" y="299"/>
                  </a:lnTo>
                  <a:lnTo>
                    <a:pt x="0" y="300"/>
                  </a:lnTo>
                  <a:lnTo>
                    <a:pt x="2" y="310"/>
                  </a:lnTo>
                  <a:lnTo>
                    <a:pt x="6" y="317"/>
                  </a:lnTo>
                  <a:lnTo>
                    <a:pt x="13" y="322"/>
                  </a:lnTo>
                  <a:lnTo>
                    <a:pt x="23" y="323"/>
                  </a:lnTo>
                  <a:lnTo>
                    <a:pt x="42" y="323"/>
                  </a:lnTo>
                  <a:lnTo>
                    <a:pt x="42" y="323"/>
                  </a:lnTo>
                  <a:close/>
                </a:path>
              </a:pathLst>
            </a:custGeom>
            <a:solidFill>
              <a:schemeClr val="tx2"/>
            </a:solidFill>
            <a:ln>
              <a:noFill/>
            </a:ln>
            <a:extLst/>
          </p:spPr>
          <p:txBody>
            <a:bodyPr/>
            <a:lstStyle/>
            <a:p>
              <a:pPr algn="ctr">
                <a:defRPr/>
              </a:pPr>
              <a:endParaRPr lang="en-US">
                <a:ea typeface="ＭＳ Ｐゴシック" pitchFamily="34" charset="-128"/>
                <a:cs typeface="+mn-cs"/>
              </a:endParaRPr>
            </a:p>
          </p:txBody>
        </p:sp>
        <p:sp>
          <p:nvSpPr>
            <p:cNvPr id="10" name="Freeform 29"/>
            <p:cNvSpPr>
              <a:spLocks/>
            </p:cNvSpPr>
            <p:nvPr userDrawn="1"/>
          </p:nvSpPr>
          <p:spPr bwMode="auto">
            <a:xfrm>
              <a:off x="5000" y="3383"/>
              <a:ext cx="187" cy="314"/>
            </a:xfrm>
            <a:custGeom>
              <a:avLst/>
              <a:gdLst>
                <a:gd name="T0" fmla="*/ 53 w 192"/>
                <a:gd name="T1" fmla="*/ 322 h 323"/>
                <a:gd name="T2" fmla="*/ 63 w 192"/>
                <a:gd name="T3" fmla="*/ 310 h 323"/>
                <a:gd name="T4" fmla="*/ 64 w 192"/>
                <a:gd name="T5" fmla="*/ 282 h 323"/>
                <a:gd name="T6" fmla="*/ 64 w 192"/>
                <a:gd name="T7" fmla="*/ 232 h 323"/>
                <a:gd name="T8" fmla="*/ 64 w 192"/>
                <a:gd name="T9" fmla="*/ 180 h 323"/>
                <a:gd name="T10" fmla="*/ 64 w 192"/>
                <a:gd name="T11" fmla="*/ 144 h 323"/>
                <a:gd name="T12" fmla="*/ 64 w 192"/>
                <a:gd name="T13" fmla="*/ 120 h 323"/>
                <a:gd name="T14" fmla="*/ 64 w 192"/>
                <a:gd name="T15" fmla="*/ 105 h 323"/>
                <a:gd name="T16" fmla="*/ 64 w 192"/>
                <a:gd name="T17" fmla="*/ 96 h 323"/>
                <a:gd name="T18" fmla="*/ 64 w 192"/>
                <a:gd name="T19" fmla="*/ 94 h 323"/>
                <a:gd name="T20" fmla="*/ 66 w 192"/>
                <a:gd name="T21" fmla="*/ 87 h 323"/>
                <a:gd name="T22" fmla="*/ 74 w 192"/>
                <a:gd name="T23" fmla="*/ 73 h 323"/>
                <a:gd name="T24" fmla="*/ 93 w 192"/>
                <a:gd name="T25" fmla="*/ 65 h 323"/>
                <a:gd name="T26" fmla="*/ 117 w 192"/>
                <a:gd name="T27" fmla="*/ 65 h 323"/>
                <a:gd name="T28" fmla="*/ 137 w 192"/>
                <a:gd name="T29" fmla="*/ 65 h 323"/>
                <a:gd name="T30" fmla="*/ 151 w 192"/>
                <a:gd name="T31" fmla="*/ 65 h 323"/>
                <a:gd name="T32" fmla="*/ 165 w 192"/>
                <a:gd name="T33" fmla="*/ 65 h 323"/>
                <a:gd name="T34" fmla="*/ 169 w 192"/>
                <a:gd name="T35" fmla="*/ 65 h 323"/>
                <a:gd name="T36" fmla="*/ 180 w 192"/>
                <a:gd name="T37" fmla="*/ 64 h 323"/>
                <a:gd name="T38" fmla="*/ 191 w 192"/>
                <a:gd name="T39" fmla="*/ 53 h 323"/>
                <a:gd name="T40" fmla="*/ 192 w 192"/>
                <a:gd name="T41" fmla="*/ 40 h 323"/>
                <a:gd name="T42" fmla="*/ 192 w 192"/>
                <a:gd name="T43" fmla="*/ 32 h 323"/>
                <a:gd name="T44" fmla="*/ 192 w 192"/>
                <a:gd name="T45" fmla="*/ 26 h 323"/>
                <a:gd name="T46" fmla="*/ 191 w 192"/>
                <a:gd name="T47" fmla="*/ 15 h 323"/>
                <a:gd name="T48" fmla="*/ 180 w 192"/>
                <a:gd name="T49" fmla="*/ 2 h 323"/>
                <a:gd name="T50" fmla="*/ 152 w 192"/>
                <a:gd name="T51" fmla="*/ 0 h 323"/>
                <a:gd name="T52" fmla="*/ 123 w 192"/>
                <a:gd name="T53" fmla="*/ 0 h 323"/>
                <a:gd name="T54" fmla="*/ 102 w 192"/>
                <a:gd name="T55" fmla="*/ 0 h 323"/>
                <a:gd name="T56" fmla="*/ 87 w 192"/>
                <a:gd name="T57" fmla="*/ 0 h 323"/>
                <a:gd name="T58" fmla="*/ 78 w 192"/>
                <a:gd name="T59" fmla="*/ 0 h 323"/>
                <a:gd name="T60" fmla="*/ 71 w 192"/>
                <a:gd name="T61" fmla="*/ 0 h 323"/>
                <a:gd name="T62" fmla="*/ 70 w 192"/>
                <a:gd name="T63" fmla="*/ 0 h 323"/>
                <a:gd name="T64" fmla="*/ 43 w 192"/>
                <a:gd name="T65" fmla="*/ 6 h 323"/>
                <a:gd name="T66" fmla="*/ 19 w 192"/>
                <a:gd name="T67" fmla="*/ 23 h 323"/>
                <a:gd name="T68" fmla="*/ 5 w 192"/>
                <a:gd name="T69" fmla="*/ 48 h 323"/>
                <a:gd name="T70" fmla="*/ 0 w 192"/>
                <a:gd name="T71" fmla="*/ 83 h 323"/>
                <a:gd name="T72" fmla="*/ 0 w 192"/>
                <a:gd name="T73" fmla="*/ 121 h 323"/>
                <a:gd name="T74" fmla="*/ 0 w 192"/>
                <a:gd name="T75" fmla="*/ 154 h 323"/>
                <a:gd name="T76" fmla="*/ 0 w 192"/>
                <a:gd name="T77" fmla="*/ 208 h 323"/>
                <a:gd name="T78" fmla="*/ 0 w 192"/>
                <a:gd name="T79" fmla="*/ 247 h 323"/>
                <a:gd name="T80" fmla="*/ 0 w 192"/>
                <a:gd name="T81" fmla="*/ 273 h 323"/>
                <a:gd name="T82" fmla="*/ 0 w 192"/>
                <a:gd name="T83" fmla="*/ 289 h 323"/>
                <a:gd name="T84" fmla="*/ 0 w 192"/>
                <a:gd name="T85" fmla="*/ 297 h 323"/>
                <a:gd name="T86" fmla="*/ 0 w 192"/>
                <a:gd name="T87" fmla="*/ 300 h 323"/>
                <a:gd name="T88" fmla="*/ 1 w 192"/>
                <a:gd name="T89" fmla="*/ 310 h 323"/>
                <a:gd name="T90" fmla="*/ 11 w 192"/>
                <a:gd name="T91" fmla="*/ 322 h 323"/>
                <a:gd name="T92" fmla="*/ 41 w 192"/>
                <a:gd name="T93"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323">
                  <a:moveTo>
                    <a:pt x="41" y="323"/>
                  </a:moveTo>
                  <a:lnTo>
                    <a:pt x="53" y="322"/>
                  </a:lnTo>
                  <a:lnTo>
                    <a:pt x="60" y="317"/>
                  </a:lnTo>
                  <a:lnTo>
                    <a:pt x="63" y="310"/>
                  </a:lnTo>
                  <a:lnTo>
                    <a:pt x="64" y="300"/>
                  </a:lnTo>
                  <a:lnTo>
                    <a:pt x="64" y="282"/>
                  </a:lnTo>
                  <a:lnTo>
                    <a:pt x="64" y="263"/>
                  </a:lnTo>
                  <a:lnTo>
                    <a:pt x="64" y="232"/>
                  </a:lnTo>
                  <a:lnTo>
                    <a:pt x="64" y="205"/>
                  </a:lnTo>
                  <a:lnTo>
                    <a:pt x="64" y="180"/>
                  </a:lnTo>
                  <a:lnTo>
                    <a:pt x="64" y="161"/>
                  </a:lnTo>
                  <a:lnTo>
                    <a:pt x="64" y="144"/>
                  </a:lnTo>
                  <a:lnTo>
                    <a:pt x="64" y="131"/>
                  </a:lnTo>
                  <a:lnTo>
                    <a:pt x="64" y="120"/>
                  </a:lnTo>
                  <a:lnTo>
                    <a:pt x="64" y="111"/>
                  </a:lnTo>
                  <a:lnTo>
                    <a:pt x="64" y="105"/>
                  </a:lnTo>
                  <a:lnTo>
                    <a:pt x="64" y="100"/>
                  </a:lnTo>
                  <a:lnTo>
                    <a:pt x="64" y="96"/>
                  </a:lnTo>
                  <a:lnTo>
                    <a:pt x="64" y="95"/>
                  </a:lnTo>
                  <a:lnTo>
                    <a:pt x="64" y="94"/>
                  </a:lnTo>
                  <a:lnTo>
                    <a:pt x="64" y="94"/>
                  </a:lnTo>
                  <a:lnTo>
                    <a:pt x="66" y="87"/>
                  </a:lnTo>
                  <a:lnTo>
                    <a:pt x="67" y="83"/>
                  </a:lnTo>
                  <a:lnTo>
                    <a:pt x="74" y="73"/>
                  </a:lnTo>
                  <a:lnTo>
                    <a:pt x="83" y="68"/>
                  </a:lnTo>
                  <a:lnTo>
                    <a:pt x="93" y="65"/>
                  </a:lnTo>
                  <a:lnTo>
                    <a:pt x="106" y="65"/>
                  </a:lnTo>
                  <a:lnTo>
                    <a:pt x="117" y="65"/>
                  </a:lnTo>
                  <a:lnTo>
                    <a:pt x="128" y="65"/>
                  </a:lnTo>
                  <a:lnTo>
                    <a:pt x="137" y="65"/>
                  </a:lnTo>
                  <a:lnTo>
                    <a:pt x="144" y="65"/>
                  </a:lnTo>
                  <a:lnTo>
                    <a:pt x="151" y="65"/>
                  </a:lnTo>
                  <a:lnTo>
                    <a:pt x="160" y="65"/>
                  </a:lnTo>
                  <a:lnTo>
                    <a:pt x="165" y="65"/>
                  </a:lnTo>
                  <a:lnTo>
                    <a:pt x="168" y="65"/>
                  </a:lnTo>
                  <a:lnTo>
                    <a:pt x="169" y="65"/>
                  </a:lnTo>
                  <a:lnTo>
                    <a:pt x="169" y="65"/>
                  </a:lnTo>
                  <a:lnTo>
                    <a:pt x="180" y="64"/>
                  </a:lnTo>
                  <a:lnTo>
                    <a:pt x="186" y="60"/>
                  </a:lnTo>
                  <a:lnTo>
                    <a:pt x="191" y="53"/>
                  </a:lnTo>
                  <a:lnTo>
                    <a:pt x="191" y="47"/>
                  </a:lnTo>
                  <a:lnTo>
                    <a:pt x="192" y="40"/>
                  </a:lnTo>
                  <a:lnTo>
                    <a:pt x="192" y="36"/>
                  </a:lnTo>
                  <a:lnTo>
                    <a:pt x="192" y="32"/>
                  </a:lnTo>
                  <a:lnTo>
                    <a:pt x="192" y="27"/>
                  </a:lnTo>
                  <a:lnTo>
                    <a:pt x="192" y="26"/>
                  </a:lnTo>
                  <a:lnTo>
                    <a:pt x="192" y="26"/>
                  </a:lnTo>
                  <a:lnTo>
                    <a:pt x="191" y="15"/>
                  </a:lnTo>
                  <a:lnTo>
                    <a:pt x="186" y="7"/>
                  </a:lnTo>
                  <a:lnTo>
                    <a:pt x="180" y="2"/>
                  </a:lnTo>
                  <a:lnTo>
                    <a:pt x="169" y="0"/>
                  </a:lnTo>
                  <a:lnTo>
                    <a:pt x="152" y="0"/>
                  </a:lnTo>
                  <a:lnTo>
                    <a:pt x="137" y="0"/>
                  </a:lnTo>
                  <a:lnTo>
                    <a:pt x="123" y="0"/>
                  </a:lnTo>
                  <a:lnTo>
                    <a:pt x="112" y="0"/>
                  </a:lnTo>
                  <a:lnTo>
                    <a:pt x="102" y="0"/>
                  </a:lnTo>
                  <a:lnTo>
                    <a:pt x="94" y="0"/>
                  </a:lnTo>
                  <a:lnTo>
                    <a:pt x="87" y="0"/>
                  </a:lnTo>
                  <a:lnTo>
                    <a:pt x="83" y="0"/>
                  </a:lnTo>
                  <a:lnTo>
                    <a:pt x="78" y="0"/>
                  </a:lnTo>
                  <a:lnTo>
                    <a:pt x="76" y="0"/>
                  </a:lnTo>
                  <a:lnTo>
                    <a:pt x="71" y="0"/>
                  </a:lnTo>
                  <a:lnTo>
                    <a:pt x="70" y="0"/>
                  </a:lnTo>
                  <a:lnTo>
                    <a:pt x="70" y="0"/>
                  </a:lnTo>
                  <a:lnTo>
                    <a:pt x="55" y="2"/>
                  </a:lnTo>
                  <a:lnTo>
                    <a:pt x="43" y="6"/>
                  </a:lnTo>
                  <a:lnTo>
                    <a:pt x="30" y="13"/>
                  </a:lnTo>
                  <a:lnTo>
                    <a:pt x="19" y="23"/>
                  </a:lnTo>
                  <a:lnTo>
                    <a:pt x="11" y="34"/>
                  </a:lnTo>
                  <a:lnTo>
                    <a:pt x="5" y="48"/>
                  </a:lnTo>
                  <a:lnTo>
                    <a:pt x="1" y="64"/>
                  </a:lnTo>
                  <a:lnTo>
                    <a:pt x="0" y="83"/>
                  </a:lnTo>
                  <a:lnTo>
                    <a:pt x="0" y="102"/>
                  </a:lnTo>
                  <a:lnTo>
                    <a:pt x="0" y="121"/>
                  </a:lnTo>
                  <a:lnTo>
                    <a:pt x="0" y="138"/>
                  </a:lnTo>
                  <a:lnTo>
                    <a:pt x="0" y="154"/>
                  </a:lnTo>
                  <a:lnTo>
                    <a:pt x="0" y="183"/>
                  </a:lnTo>
                  <a:lnTo>
                    <a:pt x="0" y="208"/>
                  </a:lnTo>
                  <a:lnTo>
                    <a:pt x="0" y="229"/>
                  </a:lnTo>
                  <a:lnTo>
                    <a:pt x="0" y="247"/>
                  </a:lnTo>
                  <a:lnTo>
                    <a:pt x="0" y="261"/>
                  </a:lnTo>
                  <a:lnTo>
                    <a:pt x="0" y="273"/>
                  </a:lnTo>
                  <a:lnTo>
                    <a:pt x="0" y="282"/>
                  </a:lnTo>
                  <a:lnTo>
                    <a:pt x="0" y="289"/>
                  </a:lnTo>
                  <a:lnTo>
                    <a:pt x="0" y="293"/>
                  </a:lnTo>
                  <a:lnTo>
                    <a:pt x="0" y="297"/>
                  </a:lnTo>
                  <a:lnTo>
                    <a:pt x="0" y="299"/>
                  </a:lnTo>
                  <a:lnTo>
                    <a:pt x="0" y="300"/>
                  </a:lnTo>
                  <a:lnTo>
                    <a:pt x="0" y="300"/>
                  </a:lnTo>
                  <a:lnTo>
                    <a:pt x="1" y="310"/>
                  </a:lnTo>
                  <a:lnTo>
                    <a:pt x="5" y="317"/>
                  </a:lnTo>
                  <a:lnTo>
                    <a:pt x="11" y="322"/>
                  </a:lnTo>
                  <a:lnTo>
                    <a:pt x="22" y="323"/>
                  </a:lnTo>
                  <a:lnTo>
                    <a:pt x="41" y="323"/>
                  </a:lnTo>
                  <a:lnTo>
                    <a:pt x="41" y="323"/>
                  </a:lnTo>
                  <a:close/>
                </a:path>
              </a:pathLst>
            </a:custGeom>
            <a:solidFill>
              <a:schemeClr val="tx2"/>
            </a:solidFill>
            <a:ln>
              <a:noFill/>
            </a:ln>
            <a:extLst/>
          </p:spPr>
          <p:txBody>
            <a:bodyPr/>
            <a:lstStyle/>
            <a:p>
              <a:pPr algn="ctr">
                <a:defRPr/>
              </a:pPr>
              <a:endParaRPr lang="en-US">
                <a:ea typeface="ＭＳ Ｐゴシック" pitchFamily="34" charset="-128"/>
                <a:cs typeface="+mn-cs"/>
              </a:endParaRPr>
            </a:p>
          </p:txBody>
        </p:sp>
        <p:sp>
          <p:nvSpPr>
            <p:cNvPr id="11" name="Freeform 30"/>
            <p:cNvSpPr>
              <a:spLocks/>
            </p:cNvSpPr>
            <p:nvPr userDrawn="1"/>
          </p:nvSpPr>
          <p:spPr bwMode="auto">
            <a:xfrm>
              <a:off x="5087" y="3518"/>
              <a:ext cx="82" cy="58"/>
            </a:xfrm>
            <a:custGeom>
              <a:avLst/>
              <a:gdLst>
                <a:gd name="T0" fmla="*/ 58 w 84"/>
                <a:gd name="T1" fmla="*/ 0 h 60"/>
                <a:gd name="T2" fmla="*/ 64 w 84"/>
                <a:gd name="T3" fmla="*/ 0 h 60"/>
                <a:gd name="T4" fmla="*/ 70 w 84"/>
                <a:gd name="T5" fmla="*/ 1 h 60"/>
                <a:gd name="T6" fmla="*/ 78 w 84"/>
                <a:gd name="T7" fmla="*/ 5 h 60"/>
                <a:gd name="T8" fmla="*/ 83 w 84"/>
                <a:gd name="T9" fmla="*/ 12 h 60"/>
                <a:gd name="T10" fmla="*/ 84 w 84"/>
                <a:gd name="T11" fmla="*/ 22 h 60"/>
                <a:gd name="T12" fmla="*/ 84 w 84"/>
                <a:gd name="T13" fmla="*/ 27 h 60"/>
                <a:gd name="T14" fmla="*/ 84 w 84"/>
                <a:gd name="T15" fmla="*/ 31 h 60"/>
                <a:gd name="T16" fmla="*/ 84 w 84"/>
                <a:gd name="T17" fmla="*/ 35 h 60"/>
                <a:gd name="T18" fmla="*/ 84 w 84"/>
                <a:gd name="T19" fmla="*/ 37 h 60"/>
                <a:gd name="T20" fmla="*/ 84 w 84"/>
                <a:gd name="T21" fmla="*/ 37 h 60"/>
                <a:gd name="T22" fmla="*/ 83 w 84"/>
                <a:gd name="T23" fmla="*/ 47 h 60"/>
                <a:gd name="T24" fmla="*/ 78 w 84"/>
                <a:gd name="T25" fmla="*/ 54 h 60"/>
                <a:gd name="T26" fmla="*/ 70 w 84"/>
                <a:gd name="T27" fmla="*/ 59 h 60"/>
                <a:gd name="T28" fmla="*/ 64 w 84"/>
                <a:gd name="T29" fmla="*/ 59 h 60"/>
                <a:gd name="T30" fmla="*/ 58 w 84"/>
                <a:gd name="T31" fmla="*/ 60 h 60"/>
                <a:gd name="T32" fmla="*/ 47 w 84"/>
                <a:gd name="T33" fmla="*/ 60 h 60"/>
                <a:gd name="T34" fmla="*/ 39 w 84"/>
                <a:gd name="T35" fmla="*/ 60 h 60"/>
                <a:gd name="T36" fmla="*/ 33 w 84"/>
                <a:gd name="T37" fmla="*/ 60 h 60"/>
                <a:gd name="T38" fmla="*/ 28 w 84"/>
                <a:gd name="T39" fmla="*/ 60 h 60"/>
                <a:gd name="T40" fmla="*/ 26 w 84"/>
                <a:gd name="T41" fmla="*/ 60 h 60"/>
                <a:gd name="T42" fmla="*/ 25 w 84"/>
                <a:gd name="T43" fmla="*/ 60 h 60"/>
                <a:gd name="T44" fmla="*/ 24 w 84"/>
                <a:gd name="T45" fmla="*/ 60 h 60"/>
                <a:gd name="T46" fmla="*/ 18 w 84"/>
                <a:gd name="T47" fmla="*/ 59 h 60"/>
                <a:gd name="T48" fmla="*/ 12 w 84"/>
                <a:gd name="T49" fmla="*/ 59 h 60"/>
                <a:gd name="T50" fmla="*/ 4 w 84"/>
                <a:gd name="T51" fmla="*/ 54 h 60"/>
                <a:gd name="T52" fmla="*/ 1 w 84"/>
                <a:gd name="T53" fmla="*/ 47 h 60"/>
                <a:gd name="T54" fmla="*/ 0 w 84"/>
                <a:gd name="T55" fmla="*/ 37 h 60"/>
                <a:gd name="T56" fmla="*/ 0 w 84"/>
                <a:gd name="T57" fmla="*/ 32 h 60"/>
                <a:gd name="T58" fmla="*/ 0 w 84"/>
                <a:gd name="T59" fmla="*/ 29 h 60"/>
                <a:gd name="T60" fmla="*/ 0 w 84"/>
                <a:gd name="T61" fmla="*/ 24 h 60"/>
                <a:gd name="T62" fmla="*/ 0 w 84"/>
                <a:gd name="T63" fmla="*/ 23 h 60"/>
                <a:gd name="T64" fmla="*/ 0 w 84"/>
                <a:gd name="T65" fmla="*/ 22 h 60"/>
                <a:gd name="T66" fmla="*/ 1 w 84"/>
                <a:gd name="T67" fmla="*/ 12 h 60"/>
                <a:gd name="T68" fmla="*/ 4 w 84"/>
                <a:gd name="T69" fmla="*/ 5 h 60"/>
                <a:gd name="T70" fmla="*/ 12 w 84"/>
                <a:gd name="T71" fmla="*/ 1 h 60"/>
                <a:gd name="T72" fmla="*/ 18 w 84"/>
                <a:gd name="T73" fmla="*/ 0 h 60"/>
                <a:gd name="T74" fmla="*/ 24 w 84"/>
                <a:gd name="T75" fmla="*/ 0 h 60"/>
                <a:gd name="T76" fmla="*/ 58 w 84"/>
                <a:gd name="T77" fmla="*/ 0 h 60"/>
                <a:gd name="T78" fmla="*/ 58 w 8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60">
                  <a:moveTo>
                    <a:pt x="58" y="0"/>
                  </a:moveTo>
                  <a:lnTo>
                    <a:pt x="64" y="0"/>
                  </a:lnTo>
                  <a:lnTo>
                    <a:pt x="70" y="1"/>
                  </a:lnTo>
                  <a:lnTo>
                    <a:pt x="78" y="5"/>
                  </a:lnTo>
                  <a:lnTo>
                    <a:pt x="83" y="12"/>
                  </a:lnTo>
                  <a:lnTo>
                    <a:pt x="84" y="22"/>
                  </a:lnTo>
                  <a:lnTo>
                    <a:pt x="84" y="27"/>
                  </a:lnTo>
                  <a:lnTo>
                    <a:pt x="84" y="31"/>
                  </a:lnTo>
                  <a:lnTo>
                    <a:pt x="84" y="35"/>
                  </a:lnTo>
                  <a:lnTo>
                    <a:pt x="84" y="37"/>
                  </a:lnTo>
                  <a:lnTo>
                    <a:pt x="84" y="37"/>
                  </a:lnTo>
                  <a:lnTo>
                    <a:pt x="83" y="47"/>
                  </a:lnTo>
                  <a:lnTo>
                    <a:pt x="78" y="54"/>
                  </a:lnTo>
                  <a:lnTo>
                    <a:pt x="70" y="59"/>
                  </a:lnTo>
                  <a:lnTo>
                    <a:pt x="64" y="59"/>
                  </a:lnTo>
                  <a:lnTo>
                    <a:pt x="58" y="60"/>
                  </a:lnTo>
                  <a:lnTo>
                    <a:pt x="47" y="60"/>
                  </a:lnTo>
                  <a:lnTo>
                    <a:pt x="39" y="60"/>
                  </a:lnTo>
                  <a:lnTo>
                    <a:pt x="33" y="60"/>
                  </a:lnTo>
                  <a:lnTo>
                    <a:pt x="28" y="60"/>
                  </a:lnTo>
                  <a:lnTo>
                    <a:pt x="26" y="60"/>
                  </a:lnTo>
                  <a:lnTo>
                    <a:pt x="25" y="60"/>
                  </a:lnTo>
                  <a:lnTo>
                    <a:pt x="24" y="60"/>
                  </a:lnTo>
                  <a:lnTo>
                    <a:pt x="18" y="59"/>
                  </a:lnTo>
                  <a:lnTo>
                    <a:pt x="12" y="59"/>
                  </a:lnTo>
                  <a:lnTo>
                    <a:pt x="4" y="54"/>
                  </a:lnTo>
                  <a:lnTo>
                    <a:pt x="1" y="47"/>
                  </a:lnTo>
                  <a:lnTo>
                    <a:pt x="0" y="37"/>
                  </a:lnTo>
                  <a:lnTo>
                    <a:pt x="0" y="32"/>
                  </a:lnTo>
                  <a:lnTo>
                    <a:pt x="0" y="29"/>
                  </a:lnTo>
                  <a:lnTo>
                    <a:pt x="0" y="24"/>
                  </a:lnTo>
                  <a:lnTo>
                    <a:pt x="0" y="23"/>
                  </a:lnTo>
                  <a:lnTo>
                    <a:pt x="0" y="22"/>
                  </a:lnTo>
                  <a:lnTo>
                    <a:pt x="1" y="12"/>
                  </a:lnTo>
                  <a:lnTo>
                    <a:pt x="4" y="5"/>
                  </a:lnTo>
                  <a:lnTo>
                    <a:pt x="12" y="1"/>
                  </a:lnTo>
                  <a:lnTo>
                    <a:pt x="18" y="0"/>
                  </a:lnTo>
                  <a:lnTo>
                    <a:pt x="24" y="0"/>
                  </a:lnTo>
                  <a:lnTo>
                    <a:pt x="58" y="0"/>
                  </a:lnTo>
                  <a:lnTo>
                    <a:pt x="58" y="0"/>
                  </a:lnTo>
                  <a:close/>
                </a:path>
              </a:pathLst>
            </a:custGeom>
            <a:solidFill>
              <a:schemeClr val="tx2"/>
            </a:solidFill>
            <a:ln>
              <a:noFill/>
            </a:ln>
            <a:extLst/>
          </p:spPr>
          <p:txBody>
            <a:bodyPr/>
            <a:lstStyle/>
            <a:p>
              <a:pPr algn="ctr">
                <a:defRPr/>
              </a:pPr>
              <a:endParaRPr lang="en-US">
                <a:ea typeface="ＭＳ Ｐゴシック" pitchFamily="34" charset="-128"/>
                <a:cs typeface="+mn-cs"/>
              </a:endParaRPr>
            </a:p>
          </p:txBody>
        </p:sp>
        <p:sp>
          <p:nvSpPr>
            <p:cNvPr id="12" name="Freeform 31"/>
            <p:cNvSpPr>
              <a:spLocks/>
            </p:cNvSpPr>
            <p:nvPr userDrawn="1"/>
          </p:nvSpPr>
          <p:spPr bwMode="auto">
            <a:xfrm>
              <a:off x="5362" y="3383"/>
              <a:ext cx="241" cy="314"/>
            </a:xfrm>
            <a:custGeom>
              <a:avLst/>
              <a:gdLst>
                <a:gd name="T0" fmla="*/ 143 w 248"/>
                <a:gd name="T1" fmla="*/ 322 h 323"/>
                <a:gd name="T2" fmla="*/ 155 w 248"/>
                <a:gd name="T3" fmla="*/ 312 h 323"/>
                <a:gd name="T4" fmla="*/ 167 w 248"/>
                <a:gd name="T5" fmla="*/ 278 h 323"/>
                <a:gd name="T6" fmla="*/ 182 w 248"/>
                <a:gd name="T7" fmla="*/ 232 h 323"/>
                <a:gd name="T8" fmla="*/ 193 w 248"/>
                <a:gd name="T9" fmla="*/ 193 h 323"/>
                <a:gd name="T10" fmla="*/ 204 w 248"/>
                <a:gd name="T11" fmla="*/ 160 h 323"/>
                <a:gd name="T12" fmla="*/ 213 w 248"/>
                <a:gd name="T13" fmla="*/ 131 h 323"/>
                <a:gd name="T14" fmla="*/ 223 w 248"/>
                <a:gd name="T15" fmla="*/ 95 h 323"/>
                <a:gd name="T16" fmla="*/ 234 w 248"/>
                <a:gd name="T17" fmla="*/ 63 h 323"/>
                <a:gd name="T18" fmla="*/ 239 w 248"/>
                <a:gd name="T19" fmla="*/ 44 h 323"/>
                <a:gd name="T20" fmla="*/ 243 w 248"/>
                <a:gd name="T21" fmla="*/ 33 h 323"/>
                <a:gd name="T22" fmla="*/ 244 w 248"/>
                <a:gd name="T23" fmla="*/ 30 h 323"/>
                <a:gd name="T24" fmla="*/ 246 w 248"/>
                <a:gd name="T25" fmla="*/ 22 h 323"/>
                <a:gd name="T26" fmla="*/ 246 w 248"/>
                <a:gd name="T27" fmla="*/ 11 h 323"/>
                <a:gd name="T28" fmla="*/ 237 w 248"/>
                <a:gd name="T29" fmla="*/ 2 h 323"/>
                <a:gd name="T30" fmla="*/ 222 w 248"/>
                <a:gd name="T31" fmla="*/ 0 h 323"/>
                <a:gd name="T32" fmla="*/ 211 w 248"/>
                <a:gd name="T33" fmla="*/ 0 h 323"/>
                <a:gd name="T34" fmla="*/ 206 w 248"/>
                <a:gd name="T35" fmla="*/ 0 h 323"/>
                <a:gd name="T36" fmla="*/ 205 w 248"/>
                <a:gd name="T37" fmla="*/ 0 h 323"/>
                <a:gd name="T38" fmla="*/ 190 w 248"/>
                <a:gd name="T39" fmla="*/ 4 h 323"/>
                <a:gd name="T40" fmla="*/ 182 w 248"/>
                <a:gd name="T41" fmla="*/ 17 h 323"/>
                <a:gd name="T42" fmla="*/ 180 w 248"/>
                <a:gd name="T43" fmla="*/ 25 h 323"/>
                <a:gd name="T44" fmla="*/ 174 w 248"/>
                <a:gd name="T45" fmla="*/ 46 h 323"/>
                <a:gd name="T46" fmla="*/ 165 w 248"/>
                <a:gd name="T47" fmla="*/ 76 h 323"/>
                <a:gd name="T48" fmla="*/ 155 w 248"/>
                <a:gd name="T49" fmla="*/ 110 h 323"/>
                <a:gd name="T50" fmla="*/ 139 w 248"/>
                <a:gd name="T51" fmla="*/ 163 h 323"/>
                <a:gd name="T52" fmla="*/ 131 w 248"/>
                <a:gd name="T53" fmla="*/ 194 h 323"/>
                <a:gd name="T54" fmla="*/ 124 w 248"/>
                <a:gd name="T55" fmla="*/ 217 h 323"/>
                <a:gd name="T56" fmla="*/ 122 w 248"/>
                <a:gd name="T57" fmla="*/ 217 h 323"/>
                <a:gd name="T58" fmla="*/ 115 w 248"/>
                <a:gd name="T59" fmla="*/ 194 h 323"/>
                <a:gd name="T60" fmla="*/ 107 w 248"/>
                <a:gd name="T61" fmla="*/ 163 h 323"/>
                <a:gd name="T62" fmla="*/ 92 w 248"/>
                <a:gd name="T63" fmla="*/ 110 h 323"/>
                <a:gd name="T64" fmla="*/ 82 w 248"/>
                <a:gd name="T65" fmla="*/ 76 h 323"/>
                <a:gd name="T66" fmla="*/ 72 w 248"/>
                <a:gd name="T67" fmla="*/ 46 h 323"/>
                <a:gd name="T68" fmla="*/ 67 w 248"/>
                <a:gd name="T69" fmla="*/ 25 h 323"/>
                <a:gd name="T70" fmla="*/ 64 w 248"/>
                <a:gd name="T71" fmla="*/ 17 h 323"/>
                <a:gd name="T72" fmla="*/ 56 w 248"/>
                <a:gd name="T73" fmla="*/ 4 h 323"/>
                <a:gd name="T74" fmla="*/ 41 w 248"/>
                <a:gd name="T75" fmla="*/ 0 h 323"/>
                <a:gd name="T76" fmla="*/ 28 w 248"/>
                <a:gd name="T77" fmla="*/ 0 h 323"/>
                <a:gd name="T78" fmla="*/ 19 w 248"/>
                <a:gd name="T79" fmla="*/ 0 h 323"/>
                <a:gd name="T80" fmla="*/ 17 w 248"/>
                <a:gd name="T81" fmla="*/ 0 h 323"/>
                <a:gd name="T82" fmla="*/ 9 w 248"/>
                <a:gd name="T83" fmla="*/ 2 h 323"/>
                <a:gd name="T84" fmla="*/ 0 w 248"/>
                <a:gd name="T85" fmla="*/ 11 h 323"/>
                <a:gd name="T86" fmla="*/ 0 w 248"/>
                <a:gd name="T87" fmla="*/ 22 h 323"/>
                <a:gd name="T88" fmla="*/ 7 w 248"/>
                <a:gd name="T89" fmla="*/ 54 h 323"/>
                <a:gd name="T90" fmla="*/ 22 w 248"/>
                <a:gd name="T91" fmla="*/ 99 h 323"/>
                <a:gd name="T92" fmla="*/ 34 w 248"/>
                <a:gd name="T93" fmla="*/ 138 h 323"/>
                <a:gd name="T94" fmla="*/ 45 w 248"/>
                <a:gd name="T95" fmla="*/ 172 h 323"/>
                <a:gd name="T96" fmla="*/ 54 w 248"/>
                <a:gd name="T97" fmla="*/ 201 h 323"/>
                <a:gd name="T98" fmla="*/ 66 w 248"/>
                <a:gd name="T99" fmla="*/ 236 h 323"/>
                <a:gd name="T100" fmla="*/ 76 w 248"/>
                <a:gd name="T101" fmla="*/ 269 h 323"/>
                <a:gd name="T102" fmla="*/ 82 w 248"/>
                <a:gd name="T103" fmla="*/ 289 h 323"/>
                <a:gd name="T104" fmla="*/ 85 w 248"/>
                <a:gd name="T105" fmla="*/ 299 h 323"/>
                <a:gd name="T106" fmla="*/ 86 w 248"/>
                <a:gd name="T107" fmla="*/ 302 h 323"/>
                <a:gd name="T108" fmla="*/ 91 w 248"/>
                <a:gd name="T109" fmla="*/ 312 h 323"/>
                <a:gd name="T110" fmla="*/ 104 w 248"/>
                <a:gd name="T111" fmla="*/ 322 h 323"/>
                <a:gd name="T112" fmla="*/ 131 w 248"/>
                <a:gd name="T113"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8" h="323">
                  <a:moveTo>
                    <a:pt x="131" y="323"/>
                  </a:moveTo>
                  <a:lnTo>
                    <a:pt x="143" y="322"/>
                  </a:lnTo>
                  <a:lnTo>
                    <a:pt x="150" y="319"/>
                  </a:lnTo>
                  <a:lnTo>
                    <a:pt x="155" y="312"/>
                  </a:lnTo>
                  <a:lnTo>
                    <a:pt x="160" y="302"/>
                  </a:lnTo>
                  <a:lnTo>
                    <a:pt x="167" y="278"/>
                  </a:lnTo>
                  <a:lnTo>
                    <a:pt x="175" y="254"/>
                  </a:lnTo>
                  <a:lnTo>
                    <a:pt x="182" y="232"/>
                  </a:lnTo>
                  <a:lnTo>
                    <a:pt x="188" y="213"/>
                  </a:lnTo>
                  <a:lnTo>
                    <a:pt x="193" y="193"/>
                  </a:lnTo>
                  <a:lnTo>
                    <a:pt x="199" y="176"/>
                  </a:lnTo>
                  <a:lnTo>
                    <a:pt x="204" y="160"/>
                  </a:lnTo>
                  <a:lnTo>
                    <a:pt x="208" y="145"/>
                  </a:lnTo>
                  <a:lnTo>
                    <a:pt x="213" y="131"/>
                  </a:lnTo>
                  <a:lnTo>
                    <a:pt x="216" y="118"/>
                  </a:lnTo>
                  <a:lnTo>
                    <a:pt x="223" y="95"/>
                  </a:lnTo>
                  <a:lnTo>
                    <a:pt x="229" y="77"/>
                  </a:lnTo>
                  <a:lnTo>
                    <a:pt x="234" y="63"/>
                  </a:lnTo>
                  <a:lnTo>
                    <a:pt x="237" y="52"/>
                  </a:lnTo>
                  <a:lnTo>
                    <a:pt x="239" y="44"/>
                  </a:lnTo>
                  <a:lnTo>
                    <a:pt x="242" y="37"/>
                  </a:lnTo>
                  <a:lnTo>
                    <a:pt x="243" y="33"/>
                  </a:lnTo>
                  <a:lnTo>
                    <a:pt x="244" y="31"/>
                  </a:lnTo>
                  <a:lnTo>
                    <a:pt x="244" y="30"/>
                  </a:lnTo>
                  <a:lnTo>
                    <a:pt x="244" y="29"/>
                  </a:lnTo>
                  <a:lnTo>
                    <a:pt x="246" y="22"/>
                  </a:lnTo>
                  <a:lnTo>
                    <a:pt x="248" y="17"/>
                  </a:lnTo>
                  <a:lnTo>
                    <a:pt x="246" y="11"/>
                  </a:lnTo>
                  <a:lnTo>
                    <a:pt x="243" y="6"/>
                  </a:lnTo>
                  <a:lnTo>
                    <a:pt x="237" y="2"/>
                  </a:lnTo>
                  <a:lnTo>
                    <a:pt x="230" y="0"/>
                  </a:lnTo>
                  <a:lnTo>
                    <a:pt x="222" y="0"/>
                  </a:lnTo>
                  <a:lnTo>
                    <a:pt x="215" y="0"/>
                  </a:lnTo>
                  <a:lnTo>
                    <a:pt x="211" y="0"/>
                  </a:lnTo>
                  <a:lnTo>
                    <a:pt x="208" y="0"/>
                  </a:lnTo>
                  <a:lnTo>
                    <a:pt x="206" y="0"/>
                  </a:lnTo>
                  <a:lnTo>
                    <a:pt x="205" y="0"/>
                  </a:lnTo>
                  <a:lnTo>
                    <a:pt x="205" y="0"/>
                  </a:lnTo>
                  <a:lnTo>
                    <a:pt x="196" y="1"/>
                  </a:lnTo>
                  <a:lnTo>
                    <a:pt x="190" y="4"/>
                  </a:lnTo>
                  <a:lnTo>
                    <a:pt x="186" y="10"/>
                  </a:lnTo>
                  <a:lnTo>
                    <a:pt x="182" y="17"/>
                  </a:lnTo>
                  <a:lnTo>
                    <a:pt x="182" y="19"/>
                  </a:lnTo>
                  <a:lnTo>
                    <a:pt x="180" y="25"/>
                  </a:lnTo>
                  <a:lnTo>
                    <a:pt x="177" y="34"/>
                  </a:lnTo>
                  <a:lnTo>
                    <a:pt x="174" y="46"/>
                  </a:lnTo>
                  <a:lnTo>
                    <a:pt x="169" y="60"/>
                  </a:lnTo>
                  <a:lnTo>
                    <a:pt x="165" y="76"/>
                  </a:lnTo>
                  <a:lnTo>
                    <a:pt x="160" y="92"/>
                  </a:lnTo>
                  <a:lnTo>
                    <a:pt x="155" y="110"/>
                  </a:lnTo>
                  <a:lnTo>
                    <a:pt x="144" y="146"/>
                  </a:lnTo>
                  <a:lnTo>
                    <a:pt x="139" y="163"/>
                  </a:lnTo>
                  <a:lnTo>
                    <a:pt x="135" y="179"/>
                  </a:lnTo>
                  <a:lnTo>
                    <a:pt x="131" y="194"/>
                  </a:lnTo>
                  <a:lnTo>
                    <a:pt x="128" y="207"/>
                  </a:lnTo>
                  <a:lnTo>
                    <a:pt x="124" y="217"/>
                  </a:lnTo>
                  <a:lnTo>
                    <a:pt x="123" y="224"/>
                  </a:lnTo>
                  <a:lnTo>
                    <a:pt x="122" y="217"/>
                  </a:lnTo>
                  <a:lnTo>
                    <a:pt x="119" y="207"/>
                  </a:lnTo>
                  <a:lnTo>
                    <a:pt x="115" y="194"/>
                  </a:lnTo>
                  <a:lnTo>
                    <a:pt x="112" y="179"/>
                  </a:lnTo>
                  <a:lnTo>
                    <a:pt x="107" y="163"/>
                  </a:lnTo>
                  <a:lnTo>
                    <a:pt x="102" y="146"/>
                  </a:lnTo>
                  <a:lnTo>
                    <a:pt x="92" y="110"/>
                  </a:lnTo>
                  <a:lnTo>
                    <a:pt x="86" y="92"/>
                  </a:lnTo>
                  <a:lnTo>
                    <a:pt x="82" y="76"/>
                  </a:lnTo>
                  <a:lnTo>
                    <a:pt x="77" y="60"/>
                  </a:lnTo>
                  <a:lnTo>
                    <a:pt x="72" y="46"/>
                  </a:lnTo>
                  <a:lnTo>
                    <a:pt x="69" y="34"/>
                  </a:lnTo>
                  <a:lnTo>
                    <a:pt x="67" y="25"/>
                  </a:lnTo>
                  <a:lnTo>
                    <a:pt x="64" y="19"/>
                  </a:lnTo>
                  <a:lnTo>
                    <a:pt x="64" y="17"/>
                  </a:lnTo>
                  <a:lnTo>
                    <a:pt x="60" y="10"/>
                  </a:lnTo>
                  <a:lnTo>
                    <a:pt x="56" y="4"/>
                  </a:lnTo>
                  <a:lnTo>
                    <a:pt x="51" y="1"/>
                  </a:lnTo>
                  <a:lnTo>
                    <a:pt x="41" y="0"/>
                  </a:lnTo>
                  <a:lnTo>
                    <a:pt x="33" y="0"/>
                  </a:lnTo>
                  <a:lnTo>
                    <a:pt x="28" y="0"/>
                  </a:lnTo>
                  <a:lnTo>
                    <a:pt x="23" y="0"/>
                  </a:lnTo>
                  <a:lnTo>
                    <a:pt x="19" y="0"/>
                  </a:lnTo>
                  <a:lnTo>
                    <a:pt x="17" y="0"/>
                  </a:lnTo>
                  <a:lnTo>
                    <a:pt x="17" y="0"/>
                  </a:lnTo>
                  <a:lnTo>
                    <a:pt x="16" y="0"/>
                  </a:lnTo>
                  <a:lnTo>
                    <a:pt x="9" y="2"/>
                  </a:lnTo>
                  <a:lnTo>
                    <a:pt x="3" y="6"/>
                  </a:lnTo>
                  <a:lnTo>
                    <a:pt x="0" y="11"/>
                  </a:lnTo>
                  <a:lnTo>
                    <a:pt x="0" y="17"/>
                  </a:lnTo>
                  <a:lnTo>
                    <a:pt x="0" y="22"/>
                  </a:lnTo>
                  <a:lnTo>
                    <a:pt x="0" y="29"/>
                  </a:lnTo>
                  <a:lnTo>
                    <a:pt x="7" y="54"/>
                  </a:lnTo>
                  <a:lnTo>
                    <a:pt x="15" y="77"/>
                  </a:lnTo>
                  <a:lnTo>
                    <a:pt x="22" y="99"/>
                  </a:lnTo>
                  <a:lnTo>
                    <a:pt x="29" y="120"/>
                  </a:lnTo>
                  <a:lnTo>
                    <a:pt x="34" y="138"/>
                  </a:lnTo>
                  <a:lnTo>
                    <a:pt x="40" y="156"/>
                  </a:lnTo>
                  <a:lnTo>
                    <a:pt x="45" y="172"/>
                  </a:lnTo>
                  <a:lnTo>
                    <a:pt x="49" y="187"/>
                  </a:lnTo>
                  <a:lnTo>
                    <a:pt x="54" y="201"/>
                  </a:lnTo>
                  <a:lnTo>
                    <a:pt x="59" y="214"/>
                  </a:lnTo>
                  <a:lnTo>
                    <a:pt x="66" y="236"/>
                  </a:lnTo>
                  <a:lnTo>
                    <a:pt x="71" y="254"/>
                  </a:lnTo>
                  <a:lnTo>
                    <a:pt x="76" y="269"/>
                  </a:lnTo>
                  <a:lnTo>
                    <a:pt x="79" y="279"/>
                  </a:lnTo>
                  <a:lnTo>
                    <a:pt x="82" y="289"/>
                  </a:lnTo>
                  <a:lnTo>
                    <a:pt x="84" y="294"/>
                  </a:lnTo>
                  <a:lnTo>
                    <a:pt x="85" y="299"/>
                  </a:lnTo>
                  <a:lnTo>
                    <a:pt x="86" y="301"/>
                  </a:lnTo>
                  <a:lnTo>
                    <a:pt x="86" y="302"/>
                  </a:lnTo>
                  <a:lnTo>
                    <a:pt x="86" y="302"/>
                  </a:lnTo>
                  <a:lnTo>
                    <a:pt x="91" y="312"/>
                  </a:lnTo>
                  <a:lnTo>
                    <a:pt x="97" y="319"/>
                  </a:lnTo>
                  <a:lnTo>
                    <a:pt x="104" y="322"/>
                  </a:lnTo>
                  <a:lnTo>
                    <a:pt x="115" y="323"/>
                  </a:lnTo>
                  <a:lnTo>
                    <a:pt x="131" y="323"/>
                  </a:lnTo>
                  <a:lnTo>
                    <a:pt x="131" y="323"/>
                  </a:lnTo>
                  <a:close/>
                </a:path>
              </a:pathLst>
            </a:custGeom>
            <a:solidFill>
              <a:schemeClr val="tx2"/>
            </a:solidFill>
            <a:ln>
              <a:noFill/>
            </a:ln>
            <a:extLst/>
          </p:spPr>
          <p:txBody>
            <a:bodyPr/>
            <a:lstStyle/>
            <a:p>
              <a:pPr algn="ctr">
                <a:defRPr/>
              </a:pPr>
              <a:endParaRPr lang="en-US">
                <a:ea typeface="ＭＳ Ｐゴシック" pitchFamily="34" charset="-128"/>
                <a:cs typeface="+mn-cs"/>
              </a:endParaRPr>
            </a:p>
          </p:txBody>
        </p:sp>
        <p:sp>
          <p:nvSpPr>
            <p:cNvPr id="13" name="Freeform 32"/>
            <p:cNvSpPr>
              <a:spLocks/>
            </p:cNvSpPr>
            <p:nvPr userDrawn="1"/>
          </p:nvSpPr>
          <p:spPr bwMode="auto">
            <a:xfrm>
              <a:off x="5212" y="3383"/>
              <a:ext cx="182" cy="314"/>
            </a:xfrm>
            <a:custGeom>
              <a:avLst/>
              <a:gdLst>
                <a:gd name="T0" fmla="*/ 186 w 187"/>
                <a:gd name="T1" fmla="*/ 207 h 323"/>
                <a:gd name="T2" fmla="*/ 180 w 187"/>
                <a:gd name="T3" fmla="*/ 189 h 323"/>
                <a:gd name="T4" fmla="*/ 175 w 187"/>
                <a:gd name="T5" fmla="*/ 168 h 323"/>
                <a:gd name="T6" fmla="*/ 169 w 187"/>
                <a:gd name="T7" fmla="*/ 152 h 323"/>
                <a:gd name="T8" fmla="*/ 168 w 187"/>
                <a:gd name="T9" fmla="*/ 146 h 323"/>
                <a:gd name="T10" fmla="*/ 167 w 187"/>
                <a:gd name="T11" fmla="*/ 145 h 323"/>
                <a:gd name="T12" fmla="*/ 162 w 187"/>
                <a:gd name="T13" fmla="*/ 140 h 323"/>
                <a:gd name="T14" fmla="*/ 150 w 187"/>
                <a:gd name="T15" fmla="*/ 140 h 323"/>
                <a:gd name="T16" fmla="*/ 147 w 187"/>
                <a:gd name="T17" fmla="*/ 145 h 323"/>
                <a:gd name="T18" fmla="*/ 146 w 187"/>
                <a:gd name="T19" fmla="*/ 148 h 323"/>
                <a:gd name="T20" fmla="*/ 144 w 187"/>
                <a:gd name="T21" fmla="*/ 157 h 323"/>
                <a:gd name="T22" fmla="*/ 137 w 187"/>
                <a:gd name="T23" fmla="*/ 182 h 323"/>
                <a:gd name="T24" fmla="*/ 129 w 187"/>
                <a:gd name="T25" fmla="*/ 208 h 323"/>
                <a:gd name="T26" fmla="*/ 125 w 187"/>
                <a:gd name="T27" fmla="*/ 222 h 323"/>
                <a:gd name="T28" fmla="*/ 123 w 187"/>
                <a:gd name="T29" fmla="*/ 217 h 323"/>
                <a:gd name="T30" fmla="*/ 117 w 187"/>
                <a:gd name="T31" fmla="*/ 194 h 323"/>
                <a:gd name="T32" fmla="*/ 108 w 187"/>
                <a:gd name="T33" fmla="*/ 163 h 323"/>
                <a:gd name="T34" fmla="*/ 92 w 187"/>
                <a:gd name="T35" fmla="*/ 110 h 323"/>
                <a:gd name="T36" fmla="*/ 81 w 187"/>
                <a:gd name="T37" fmla="*/ 76 h 323"/>
                <a:gd name="T38" fmla="*/ 73 w 187"/>
                <a:gd name="T39" fmla="*/ 46 h 323"/>
                <a:gd name="T40" fmla="*/ 66 w 187"/>
                <a:gd name="T41" fmla="*/ 25 h 323"/>
                <a:gd name="T42" fmla="*/ 64 w 187"/>
                <a:gd name="T43" fmla="*/ 17 h 323"/>
                <a:gd name="T44" fmla="*/ 56 w 187"/>
                <a:gd name="T45" fmla="*/ 4 h 323"/>
                <a:gd name="T46" fmla="*/ 42 w 187"/>
                <a:gd name="T47" fmla="*/ 0 h 323"/>
                <a:gd name="T48" fmla="*/ 27 w 187"/>
                <a:gd name="T49" fmla="*/ 0 h 323"/>
                <a:gd name="T50" fmla="*/ 19 w 187"/>
                <a:gd name="T51" fmla="*/ 0 h 323"/>
                <a:gd name="T52" fmla="*/ 17 w 187"/>
                <a:gd name="T53" fmla="*/ 0 h 323"/>
                <a:gd name="T54" fmla="*/ 9 w 187"/>
                <a:gd name="T55" fmla="*/ 2 h 323"/>
                <a:gd name="T56" fmla="*/ 0 w 187"/>
                <a:gd name="T57" fmla="*/ 11 h 323"/>
                <a:gd name="T58" fmla="*/ 0 w 187"/>
                <a:gd name="T59" fmla="*/ 22 h 323"/>
                <a:gd name="T60" fmla="*/ 10 w 187"/>
                <a:gd name="T61" fmla="*/ 54 h 323"/>
                <a:gd name="T62" fmla="*/ 24 w 187"/>
                <a:gd name="T63" fmla="*/ 99 h 323"/>
                <a:gd name="T64" fmla="*/ 36 w 187"/>
                <a:gd name="T65" fmla="*/ 138 h 323"/>
                <a:gd name="T66" fmla="*/ 47 w 187"/>
                <a:gd name="T67" fmla="*/ 172 h 323"/>
                <a:gd name="T68" fmla="*/ 56 w 187"/>
                <a:gd name="T69" fmla="*/ 201 h 323"/>
                <a:gd name="T70" fmla="*/ 66 w 187"/>
                <a:gd name="T71" fmla="*/ 236 h 323"/>
                <a:gd name="T72" fmla="*/ 77 w 187"/>
                <a:gd name="T73" fmla="*/ 269 h 323"/>
                <a:gd name="T74" fmla="*/ 82 w 187"/>
                <a:gd name="T75" fmla="*/ 289 h 323"/>
                <a:gd name="T76" fmla="*/ 86 w 187"/>
                <a:gd name="T77" fmla="*/ 299 h 323"/>
                <a:gd name="T78" fmla="*/ 87 w 187"/>
                <a:gd name="T79" fmla="*/ 302 h 323"/>
                <a:gd name="T80" fmla="*/ 92 w 187"/>
                <a:gd name="T81" fmla="*/ 312 h 323"/>
                <a:gd name="T82" fmla="*/ 104 w 187"/>
                <a:gd name="T83" fmla="*/ 322 h 323"/>
                <a:gd name="T84" fmla="*/ 122 w 187"/>
                <a:gd name="T85" fmla="*/ 323 h 323"/>
                <a:gd name="T86" fmla="*/ 129 w 187"/>
                <a:gd name="T87" fmla="*/ 323 h 323"/>
                <a:gd name="T88" fmla="*/ 132 w 187"/>
                <a:gd name="T89" fmla="*/ 323 h 323"/>
                <a:gd name="T90" fmla="*/ 144 w 187"/>
                <a:gd name="T91" fmla="*/ 322 h 323"/>
                <a:gd name="T92" fmla="*/ 156 w 187"/>
                <a:gd name="T93" fmla="*/ 312 h 323"/>
                <a:gd name="T94" fmla="*/ 165 w 187"/>
                <a:gd name="T95" fmla="*/ 291 h 323"/>
                <a:gd name="T96" fmla="*/ 172 w 187"/>
                <a:gd name="T97" fmla="*/ 270 h 323"/>
                <a:gd name="T98" fmla="*/ 177 w 187"/>
                <a:gd name="T99" fmla="*/ 255 h 323"/>
                <a:gd name="T100" fmla="*/ 182 w 187"/>
                <a:gd name="T101" fmla="*/ 241 h 323"/>
                <a:gd name="T102" fmla="*/ 184 w 187"/>
                <a:gd name="T103" fmla="*/ 233 h 323"/>
                <a:gd name="T104" fmla="*/ 184 w 187"/>
                <a:gd name="T105" fmla="*/ 232 h 323"/>
                <a:gd name="T106" fmla="*/ 184 w 187"/>
                <a:gd name="T107" fmla="*/ 230 h 323"/>
                <a:gd name="T108" fmla="*/ 186 w 187"/>
                <a:gd name="T109" fmla="*/ 22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323">
                  <a:moveTo>
                    <a:pt x="187" y="215"/>
                  </a:moveTo>
                  <a:lnTo>
                    <a:pt x="186" y="207"/>
                  </a:lnTo>
                  <a:lnTo>
                    <a:pt x="184" y="198"/>
                  </a:lnTo>
                  <a:lnTo>
                    <a:pt x="180" y="189"/>
                  </a:lnTo>
                  <a:lnTo>
                    <a:pt x="178" y="180"/>
                  </a:lnTo>
                  <a:lnTo>
                    <a:pt x="175" y="168"/>
                  </a:lnTo>
                  <a:lnTo>
                    <a:pt x="171" y="157"/>
                  </a:lnTo>
                  <a:lnTo>
                    <a:pt x="169" y="152"/>
                  </a:lnTo>
                  <a:lnTo>
                    <a:pt x="168" y="147"/>
                  </a:lnTo>
                  <a:lnTo>
                    <a:pt x="168" y="146"/>
                  </a:lnTo>
                  <a:lnTo>
                    <a:pt x="167" y="145"/>
                  </a:lnTo>
                  <a:lnTo>
                    <a:pt x="167" y="145"/>
                  </a:lnTo>
                  <a:lnTo>
                    <a:pt x="164" y="141"/>
                  </a:lnTo>
                  <a:lnTo>
                    <a:pt x="162" y="140"/>
                  </a:lnTo>
                  <a:lnTo>
                    <a:pt x="155" y="139"/>
                  </a:lnTo>
                  <a:lnTo>
                    <a:pt x="150" y="140"/>
                  </a:lnTo>
                  <a:lnTo>
                    <a:pt x="148" y="141"/>
                  </a:lnTo>
                  <a:lnTo>
                    <a:pt x="147" y="145"/>
                  </a:lnTo>
                  <a:lnTo>
                    <a:pt x="147" y="146"/>
                  </a:lnTo>
                  <a:lnTo>
                    <a:pt x="146" y="148"/>
                  </a:lnTo>
                  <a:lnTo>
                    <a:pt x="145" y="152"/>
                  </a:lnTo>
                  <a:lnTo>
                    <a:pt x="144" y="157"/>
                  </a:lnTo>
                  <a:lnTo>
                    <a:pt x="140" y="169"/>
                  </a:lnTo>
                  <a:lnTo>
                    <a:pt x="137" y="182"/>
                  </a:lnTo>
                  <a:lnTo>
                    <a:pt x="133" y="195"/>
                  </a:lnTo>
                  <a:lnTo>
                    <a:pt x="129" y="208"/>
                  </a:lnTo>
                  <a:lnTo>
                    <a:pt x="126" y="218"/>
                  </a:lnTo>
                  <a:lnTo>
                    <a:pt x="125" y="222"/>
                  </a:lnTo>
                  <a:lnTo>
                    <a:pt x="124" y="224"/>
                  </a:lnTo>
                  <a:lnTo>
                    <a:pt x="123" y="217"/>
                  </a:lnTo>
                  <a:lnTo>
                    <a:pt x="121" y="207"/>
                  </a:lnTo>
                  <a:lnTo>
                    <a:pt x="117" y="194"/>
                  </a:lnTo>
                  <a:lnTo>
                    <a:pt x="112" y="179"/>
                  </a:lnTo>
                  <a:lnTo>
                    <a:pt x="108" y="163"/>
                  </a:lnTo>
                  <a:lnTo>
                    <a:pt x="103" y="146"/>
                  </a:lnTo>
                  <a:lnTo>
                    <a:pt x="92" y="110"/>
                  </a:lnTo>
                  <a:lnTo>
                    <a:pt x="87" y="92"/>
                  </a:lnTo>
                  <a:lnTo>
                    <a:pt x="81" y="76"/>
                  </a:lnTo>
                  <a:lnTo>
                    <a:pt x="77" y="60"/>
                  </a:lnTo>
                  <a:lnTo>
                    <a:pt x="73" y="46"/>
                  </a:lnTo>
                  <a:lnTo>
                    <a:pt x="70" y="34"/>
                  </a:lnTo>
                  <a:lnTo>
                    <a:pt x="66" y="25"/>
                  </a:lnTo>
                  <a:lnTo>
                    <a:pt x="65" y="19"/>
                  </a:lnTo>
                  <a:lnTo>
                    <a:pt x="64" y="17"/>
                  </a:lnTo>
                  <a:lnTo>
                    <a:pt x="61" y="10"/>
                  </a:lnTo>
                  <a:lnTo>
                    <a:pt x="56" y="4"/>
                  </a:lnTo>
                  <a:lnTo>
                    <a:pt x="50" y="1"/>
                  </a:lnTo>
                  <a:lnTo>
                    <a:pt x="42" y="0"/>
                  </a:lnTo>
                  <a:lnTo>
                    <a:pt x="33" y="0"/>
                  </a:lnTo>
                  <a:lnTo>
                    <a:pt x="27" y="0"/>
                  </a:lnTo>
                  <a:lnTo>
                    <a:pt x="23" y="0"/>
                  </a:lnTo>
                  <a:lnTo>
                    <a:pt x="19" y="0"/>
                  </a:lnTo>
                  <a:lnTo>
                    <a:pt x="18" y="0"/>
                  </a:lnTo>
                  <a:lnTo>
                    <a:pt x="17" y="0"/>
                  </a:lnTo>
                  <a:lnTo>
                    <a:pt x="16" y="0"/>
                  </a:lnTo>
                  <a:lnTo>
                    <a:pt x="9" y="2"/>
                  </a:lnTo>
                  <a:lnTo>
                    <a:pt x="3" y="6"/>
                  </a:lnTo>
                  <a:lnTo>
                    <a:pt x="0" y="11"/>
                  </a:lnTo>
                  <a:lnTo>
                    <a:pt x="0" y="17"/>
                  </a:lnTo>
                  <a:lnTo>
                    <a:pt x="0" y="22"/>
                  </a:lnTo>
                  <a:lnTo>
                    <a:pt x="2" y="29"/>
                  </a:lnTo>
                  <a:lnTo>
                    <a:pt x="10" y="54"/>
                  </a:lnTo>
                  <a:lnTo>
                    <a:pt x="17" y="77"/>
                  </a:lnTo>
                  <a:lnTo>
                    <a:pt x="24" y="99"/>
                  </a:lnTo>
                  <a:lnTo>
                    <a:pt x="30" y="120"/>
                  </a:lnTo>
                  <a:lnTo>
                    <a:pt x="36" y="138"/>
                  </a:lnTo>
                  <a:lnTo>
                    <a:pt x="41" y="156"/>
                  </a:lnTo>
                  <a:lnTo>
                    <a:pt x="47" y="172"/>
                  </a:lnTo>
                  <a:lnTo>
                    <a:pt x="51" y="187"/>
                  </a:lnTo>
                  <a:lnTo>
                    <a:pt x="56" y="201"/>
                  </a:lnTo>
                  <a:lnTo>
                    <a:pt x="59" y="214"/>
                  </a:lnTo>
                  <a:lnTo>
                    <a:pt x="66" y="236"/>
                  </a:lnTo>
                  <a:lnTo>
                    <a:pt x="72" y="254"/>
                  </a:lnTo>
                  <a:lnTo>
                    <a:pt x="77" y="269"/>
                  </a:lnTo>
                  <a:lnTo>
                    <a:pt x="80" y="279"/>
                  </a:lnTo>
                  <a:lnTo>
                    <a:pt x="82" y="289"/>
                  </a:lnTo>
                  <a:lnTo>
                    <a:pt x="85" y="294"/>
                  </a:lnTo>
                  <a:lnTo>
                    <a:pt x="86" y="299"/>
                  </a:lnTo>
                  <a:lnTo>
                    <a:pt x="87" y="301"/>
                  </a:lnTo>
                  <a:lnTo>
                    <a:pt x="87" y="302"/>
                  </a:lnTo>
                  <a:lnTo>
                    <a:pt x="87" y="302"/>
                  </a:lnTo>
                  <a:lnTo>
                    <a:pt x="92" y="312"/>
                  </a:lnTo>
                  <a:lnTo>
                    <a:pt x="97" y="319"/>
                  </a:lnTo>
                  <a:lnTo>
                    <a:pt x="104" y="322"/>
                  </a:lnTo>
                  <a:lnTo>
                    <a:pt x="116" y="323"/>
                  </a:lnTo>
                  <a:lnTo>
                    <a:pt x="122" y="323"/>
                  </a:lnTo>
                  <a:lnTo>
                    <a:pt x="125" y="323"/>
                  </a:lnTo>
                  <a:lnTo>
                    <a:pt x="129" y="323"/>
                  </a:lnTo>
                  <a:lnTo>
                    <a:pt x="131" y="323"/>
                  </a:lnTo>
                  <a:lnTo>
                    <a:pt x="132" y="323"/>
                  </a:lnTo>
                  <a:lnTo>
                    <a:pt x="133" y="323"/>
                  </a:lnTo>
                  <a:lnTo>
                    <a:pt x="144" y="322"/>
                  </a:lnTo>
                  <a:lnTo>
                    <a:pt x="152" y="319"/>
                  </a:lnTo>
                  <a:lnTo>
                    <a:pt x="156" y="312"/>
                  </a:lnTo>
                  <a:lnTo>
                    <a:pt x="161" y="302"/>
                  </a:lnTo>
                  <a:lnTo>
                    <a:pt x="165" y="291"/>
                  </a:lnTo>
                  <a:lnTo>
                    <a:pt x="169" y="279"/>
                  </a:lnTo>
                  <a:lnTo>
                    <a:pt x="172" y="270"/>
                  </a:lnTo>
                  <a:lnTo>
                    <a:pt x="175" y="262"/>
                  </a:lnTo>
                  <a:lnTo>
                    <a:pt x="177" y="255"/>
                  </a:lnTo>
                  <a:lnTo>
                    <a:pt x="178" y="250"/>
                  </a:lnTo>
                  <a:lnTo>
                    <a:pt x="182" y="241"/>
                  </a:lnTo>
                  <a:lnTo>
                    <a:pt x="183" y="236"/>
                  </a:lnTo>
                  <a:lnTo>
                    <a:pt x="184" y="233"/>
                  </a:lnTo>
                  <a:lnTo>
                    <a:pt x="184" y="232"/>
                  </a:lnTo>
                  <a:lnTo>
                    <a:pt x="184" y="232"/>
                  </a:lnTo>
                  <a:lnTo>
                    <a:pt x="184" y="231"/>
                  </a:lnTo>
                  <a:lnTo>
                    <a:pt x="184" y="230"/>
                  </a:lnTo>
                  <a:lnTo>
                    <a:pt x="185" y="225"/>
                  </a:lnTo>
                  <a:lnTo>
                    <a:pt x="186" y="220"/>
                  </a:lnTo>
                  <a:lnTo>
                    <a:pt x="187" y="215"/>
                  </a:lnTo>
                  <a:close/>
                </a:path>
              </a:pathLst>
            </a:custGeom>
            <a:solidFill>
              <a:schemeClr val="tx2"/>
            </a:solidFill>
            <a:ln>
              <a:noFill/>
            </a:ln>
            <a:extLst/>
          </p:spPr>
          <p:txBody>
            <a:bodyPr/>
            <a:lstStyle/>
            <a:p>
              <a:pPr algn="ctr">
                <a:defRPr/>
              </a:pPr>
              <a:endParaRPr lang="en-US">
                <a:ea typeface="ＭＳ Ｐゴシック" pitchFamily="34" charset="-128"/>
                <a:cs typeface="+mn-cs"/>
              </a:endParaRPr>
            </a:p>
          </p:txBody>
        </p:sp>
        <p:sp>
          <p:nvSpPr>
            <p:cNvPr id="14" name="Freeform 33"/>
            <p:cNvSpPr>
              <a:spLocks/>
            </p:cNvSpPr>
            <p:nvPr userDrawn="1"/>
          </p:nvSpPr>
          <p:spPr bwMode="auto">
            <a:xfrm>
              <a:off x="4788" y="3383"/>
              <a:ext cx="174" cy="314"/>
            </a:xfrm>
            <a:custGeom>
              <a:avLst/>
              <a:gdLst>
                <a:gd name="T0" fmla="*/ 166 w 179"/>
                <a:gd name="T1" fmla="*/ 322 h 323"/>
                <a:gd name="T2" fmla="*/ 176 w 179"/>
                <a:gd name="T3" fmla="*/ 315 h 323"/>
                <a:gd name="T4" fmla="*/ 176 w 179"/>
                <a:gd name="T5" fmla="*/ 305 h 323"/>
                <a:gd name="T6" fmla="*/ 154 w 179"/>
                <a:gd name="T7" fmla="*/ 274 h 323"/>
                <a:gd name="T8" fmla="*/ 126 w 179"/>
                <a:gd name="T9" fmla="*/ 235 h 323"/>
                <a:gd name="T10" fmla="*/ 104 w 179"/>
                <a:gd name="T11" fmla="*/ 206 h 323"/>
                <a:gd name="T12" fmla="*/ 89 w 179"/>
                <a:gd name="T13" fmla="*/ 186 h 323"/>
                <a:gd name="T14" fmla="*/ 80 w 179"/>
                <a:gd name="T15" fmla="*/ 172 h 323"/>
                <a:gd name="T16" fmla="*/ 74 w 179"/>
                <a:gd name="T17" fmla="*/ 166 h 323"/>
                <a:gd name="T18" fmla="*/ 70 w 179"/>
                <a:gd name="T19" fmla="*/ 162 h 323"/>
                <a:gd name="T20" fmla="*/ 70 w 179"/>
                <a:gd name="T21" fmla="*/ 159 h 323"/>
                <a:gd name="T22" fmla="*/ 86 w 179"/>
                <a:gd name="T23" fmla="*/ 133 h 323"/>
                <a:gd name="T24" fmla="*/ 114 w 179"/>
                <a:gd name="T25" fmla="*/ 96 h 323"/>
                <a:gd name="T26" fmla="*/ 134 w 179"/>
                <a:gd name="T27" fmla="*/ 70 h 323"/>
                <a:gd name="T28" fmla="*/ 147 w 179"/>
                <a:gd name="T29" fmla="*/ 52 h 323"/>
                <a:gd name="T30" fmla="*/ 156 w 179"/>
                <a:gd name="T31" fmla="*/ 39 h 323"/>
                <a:gd name="T32" fmla="*/ 162 w 179"/>
                <a:gd name="T33" fmla="*/ 31 h 323"/>
                <a:gd name="T34" fmla="*/ 164 w 179"/>
                <a:gd name="T35" fmla="*/ 29 h 323"/>
                <a:gd name="T36" fmla="*/ 169 w 179"/>
                <a:gd name="T37" fmla="*/ 21 h 323"/>
                <a:gd name="T38" fmla="*/ 168 w 179"/>
                <a:gd name="T39" fmla="*/ 9 h 323"/>
                <a:gd name="T40" fmla="*/ 160 w 179"/>
                <a:gd name="T41" fmla="*/ 1 h 323"/>
                <a:gd name="T42" fmla="*/ 142 w 179"/>
                <a:gd name="T43" fmla="*/ 0 h 323"/>
                <a:gd name="T44" fmla="*/ 129 w 179"/>
                <a:gd name="T45" fmla="*/ 0 h 323"/>
                <a:gd name="T46" fmla="*/ 123 w 179"/>
                <a:gd name="T47" fmla="*/ 0 h 323"/>
                <a:gd name="T48" fmla="*/ 121 w 179"/>
                <a:gd name="T49" fmla="*/ 0 h 323"/>
                <a:gd name="T50" fmla="*/ 106 w 179"/>
                <a:gd name="T51" fmla="*/ 3 h 323"/>
                <a:gd name="T52" fmla="*/ 93 w 179"/>
                <a:gd name="T53" fmla="*/ 15 h 323"/>
                <a:gd name="T54" fmla="*/ 67 w 179"/>
                <a:gd name="T55" fmla="*/ 52 h 323"/>
                <a:gd name="T56" fmla="*/ 47 w 179"/>
                <a:gd name="T57" fmla="*/ 80 h 323"/>
                <a:gd name="T58" fmla="*/ 33 w 179"/>
                <a:gd name="T59" fmla="*/ 100 h 323"/>
                <a:gd name="T60" fmla="*/ 23 w 179"/>
                <a:gd name="T61" fmla="*/ 114 h 323"/>
                <a:gd name="T62" fmla="*/ 17 w 179"/>
                <a:gd name="T63" fmla="*/ 122 h 323"/>
                <a:gd name="T64" fmla="*/ 14 w 179"/>
                <a:gd name="T65" fmla="*/ 128 h 323"/>
                <a:gd name="T66" fmla="*/ 8 w 179"/>
                <a:gd name="T67" fmla="*/ 136 h 323"/>
                <a:gd name="T68" fmla="*/ 0 w 179"/>
                <a:gd name="T69" fmla="*/ 151 h 323"/>
                <a:gd name="T70" fmla="*/ 0 w 179"/>
                <a:gd name="T71" fmla="*/ 169 h 323"/>
                <a:gd name="T72" fmla="*/ 8 w 179"/>
                <a:gd name="T73" fmla="*/ 185 h 323"/>
                <a:gd name="T74" fmla="*/ 28 w 179"/>
                <a:gd name="T75" fmla="*/ 213 h 323"/>
                <a:gd name="T76" fmla="*/ 52 w 179"/>
                <a:gd name="T77" fmla="*/ 246 h 323"/>
                <a:gd name="T78" fmla="*/ 69 w 179"/>
                <a:gd name="T79" fmla="*/ 271 h 323"/>
                <a:gd name="T80" fmla="*/ 82 w 179"/>
                <a:gd name="T81" fmla="*/ 287 h 323"/>
                <a:gd name="T82" fmla="*/ 89 w 179"/>
                <a:gd name="T83" fmla="*/ 299 h 323"/>
                <a:gd name="T84" fmla="*/ 95 w 179"/>
                <a:gd name="T85" fmla="*/ 307 h 323"/>
                <a:gd name="T86" fmla="*/ 96 w 179"/>
                <a:gd name="T87" fmla="*/ 308 h 323"/>
                <a:gd name="T88" fmla="*/ 108 w 179"/>
                <a:gd name="T89" fmla="*/ 320 h 323"/>
                <a:gd name="T90" fmla="*/ 124 w 179"/>
                <a:gd name="T91" fmla="*/ 323 h 323"/>
                <a:gd name="T92" fmla="*/ 158 w 179"/>
                <a:gd name="T93"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9" h="323">
                  <a:moveTo>
                    <a:pt x="158" y="323"/>
                  </a:moveTo>
                  <a:lnTo>
                    <a:pt x="166" y="322"/>
                  </a:lnTo>
                  <a:lnTo>
                    <a:pt x="173" y="319"/>
                  </a:lnTo>
                  <a:lnTo>
                    <a:pt x="176" y="315"/>
                  </a:lnTo>
                  <a:lnTo>
                    <a:pt x="179" y="312"/>
                  </a:lnTo>
                  <a:lnTo>
                    <a:pt x="176" y="305"/>
                  </a:lnTo>
                  <a:lnTo>
                    <a:pt x="173" y="297"/>
                  </a:lnTo>
                  <a:lnTo>
                    <a:pt x="154" y="274"/>
                  </a:lnTo>
                  <a:lnTo>
                    <a:pt x="138" y="253"/>
                  </a:lnTo>
                  <a:lnTo>
                    <a:pt x="126" y="235"/>
                  </a:lnTo>
                  <a:lnTo>
                    <a:pt x="113" y="218"/>
                  </a:lnTo>
                  <a:lnTo>
                    <a:pt x="104" y="206"/>
                  </a:lnTo>
                  <a:lnTo>
                    <a:pt x="96" y="194"/>
                  </a:lnTo>
                  <a:lnTo>
                    <a:pt x="89" y="186"/>
                  </a:lnTo>
                  <a:lnTo>
                    <a:pt x="83" y="178"/>
                  </a:lnTo>
                  <a:lnTo>
                    <a:pt x="80" y="172"/>
                  </a:lnTo>
                  <a:lnTo>
                    <a:pt x="76" y="169"/>
                  </a:lnTo>
                  <a:lnTo>
                    <a:pt x="74" y="166"/>
                  </a:lnTo>
                  <a:lnTo>
                    <a:pt x="71" y="163"/>
                  </a:lnTo>
                  <a:lnTo>
                    <a:pt x="70" y="162"/>
                  </a:lnTo>
                  <a:lnTo>
                    <a:pt x="70" y="162"/>
                  </a:lnTo>
                  <a:lnTo>
                    <a:pt x="70" y="159"/>
                  </a:lnTo>
                  <a:lnTo>
                    <a:pt x="70" y="156"/>
                  </a:lnTo>
                  <a:lnTo>
                    <a:pt x="86" y="133"/>
                  </a:lnTo>
                  <a:lnTo>
                    <a:pt x="101" y="114"/>
                  </a:lnTo>
                  <a:lnTo>
                    <a:pt x="114" y="96"/>
                  </a:lnTo>
                  <a:lnTo>
                    <a:pt x="124" y="83"/>
                  </a:lnTo>
                  <a:lnTo>
                    <a:pt x="134" y="70"/>
                  </a:lnTo>
                  <a:lnTo>
                    <a:pt x="141" y="60"/>
                  </a:lnTo>
                  <a:lnTo>
                    <a:pt x="147" y="52"/>
                  </a:lnTo>
                  <a:lnTo>
                    <a:pt x="152" y="45"/>
                  </a:lnTo>
                  <a:lnTo>
                    <a:pt x="156" y="39"/>
                  </a:lnTo>
                  <a:lnTo>
                    <a:pt x="159" y="36"/>
                  </a:lnTo>
                  <a:lnTo>
                    <a:pt x="162" y="31"/>
                  </a:lnTo>
                  <a:lnTo>
                    <a:pt x="164" y="29"/>
                  </a:lnTo>
                  <a:lnTo>
                    <a:pt x="164" y="29"/>
                  </a:lnTo>
                  <a:lnTo>
                    <a:pt x="167" y="24"/>
                  </a:lnTo>
                  <a:lnTo>
                    <a:pt x="169" y="21"/>
                  </a:lnTo>
                  <a:lnTo>
                    <a:pt x="169" y="15"/>
                  </a:lnTo>
                  <a:lnTo>
                    <a:pt x="168" y="9"/>
                  </a:lnTo>
                  <a:lnTo>
                    <a:pt x="165" y="4"/>
                  </a:lnTo>
                  <a:lnTo>
                    <a:pt x="160" y="1"/>
                  </a:lnTo>
                  <a:lnTo>
                    <a:pt x="152" y="0"/>
                  </a:lnTo>
                  <a:lnTo>
                    <a:pt x="142" y="0"/>
                  </a:lnTo>
                  <a:lnTo>
                    <a:pt x="135" y="0"/>
                  </a:lnTo>
                  <a:lnTo>
                    <a:pt x="129" y="0"/>
                  </a:lnTo>
                  <a:lnTo>
                    <a:pt x="126" y="0"/>
                  </a:lnTo>
                  <a:lnTo>
                    <a:pt x="123" y="0"/>
                  </a:lnTo>
                  <a:lnTo>
                    <a:pt x="122" y="0"/>
                  </a:lnTo>
                  <a:lnTo>
                    <a:pt x="121" y="0"/>
                  </a:lnTo>
                  <a:lnTo>
                    <a:pt x="113" y="1"/>
                  </a:lnTo>
                  <a:lnTo>
                    <a:pt x="106" y="3"/>
                  </a:lnTo>
                  <a:lnTo>
                    <a:pt x="99" y="8"/>
                  </a:lnTo>
                  <a:lnTo>
                    <a:pt x="93" y="15"/>
                  </a:lnTo>
                  <a:lnTo>
                    <a:pt x="80" y="34"/>
                  </a:lnTo>
                  <a:lnTo>
                    <a:pt x="67" y="52"/>
                  </a:lnTo>
                  <a:lnTo>
                    <a:pt x="57" y="67"/>
                  </a:lnTo>
                  <a:lnTo>
                    <a:pt x="47" y="80"/>
                  </a:lnTo>
                  <a:lnTo>
                    <a:pt x="39" y="91"/>
                  </a:lnTo>
                  <a:lnTo>
                    <a:pt x="33" y="100"/>
                  </a:lnTo>
                  <a:lnTo>
                    <a:pt x="28" y="108"/>
                  </a:lnTo>
                  <a:lnTo>
                    <a:pt x="23" y="114"/>
                  </a:lnTo>
                  <a:lnTo>
                    <a:pt x="21" y="118"/>
                  </a:lnTo>
                  <a:lnTo>
                    <a:pt x="17" y="122"/>
                  </a:lnTo>
                  <a:lnTo>
                    <a:pt x="15" y="126"/>
                  </a:lnTo>
                  <a:lnTo>
                    <a:pt x="14" y="128"/>
                  </a:lnTo>
                  <a:lnTo>
                    <a:pt x="14" y="128"/>
                  </a:lnTo>
                  <a:lnTo>
                    <a:pt x="8" y="136"/>
                  </a:lnTo>
                  <a:lnTo>
                    <a:pt x="4" y="144"/>
                  </a:lnTo>
                  <a:lnTo>
                    <a:pt x="0" y="151"/>
                  </a:lnTo>
                  <a:lnTo>
                    <a:pt x="0" y="159"/>
                  </a:lnTo>
                  <a:lnTo>
                    <a:pt x="0" y="169"/>
                  </a:lnTo>
                  <a:lnTo>
                    <a:pt x="4" y="177"/>
                  </a:lnTo>
                  <a:lnTo>
                    <a:pt x="8" y="185"/>
                  </a:lnTo>
                  <a:lnTo>
                    <a:pt x="14" y="193"/>
                  </a:lnTo>
                  <a:lnTo>
                    <a:pt x="28" y="213"/>
                  </a:lnTo>
                  <a:lnTo>
                    <a:pt x="40" y="231"/>
                  </a:lnTo>
                  <a:lnTo>
                    <a:pt x="52" y="246"/>
                  </a:lnTo>
                  <a:lnTo>
                    <a:pt x="61" y="260"/>
                  </a:lnTo>
                  <a:lnTo>
                    <a:pt x="69" y="271"/>
                  </a:lnTo>
                  <a:lnTo>
                    <a:pt x="76" y="281"/>
                  </a:lnTo>
                  <a:lnTo>
                    <a:pt x="82" y="287"/>
                  </a:lnTo>
                  <a:lnTo>
                    <a:pt x="85" y="294"/>
                  </a:lnTo>
                  <a:lnTo>
                    <a:pt x="89" y="299"/>
                  </a:lnTo>
                  <a:lnTo>
                    <a:pt x="91" y="302"/>
                  </a:lnTo>
                  <a:lnTo>
                    <a:pt x="95" y="307"/>
                  </a:lnTo>
                  <a:lnTo>
                    <a:pt x="96" y="308"/>
                  </a:lnTo>
                  <a:lnTo>
                    <a:pt x="96" y="308"/>
                  </a:lnTo>
                  <a:lnTo>
                    <a:pt x="101" y="315"/>
                  </a:lnTo>
                  <a:lnTo>
                    <a:pt x="108" y="320"/>
                  </a:lnTo>
                  <a:lnTo>
                    <a:pt x="115" y="322"/>
                  </a:lnTo>
                  <a:lnTo>
                    <a:pt x="124" y="323"/>
                  </a:lnTo>
                  <a:lnTo>
                    <a:pt x="158" y="323"/>
                  </a:lnTo>
                  <a:lnTo>
                    <a:pt x="158" y="323"/>
                  </a:lnTo>
                  <a:close/>
                </a:path>
              </a:pathLst>
            </a:custGeom>
            <a:solidFill>
              <a:schemeClr val="tx2"/>
            </a:solidFill>
            <a:ln>
              <a:noFill/>
            </a:ln>
            <a:extLst/>
          </p:spPr>
          <p:txBody>
            <a:bodyPr/>
            <a:lstStyle/>
            <a:p>
              <a:pPr algn="ctr">
                <a:defRPr/>
              </a:pPr>
              <a:endParaRPr lang="en-US">
                <a:ea typeface="ＭＳ Ｐゴシック" pitchFamily="34" charset="-128"/>
                <a:cs typeface="+mn-cs"/>
              </a:endParaRPr>
            </a:p>
          </p:txBody>
        </p:sp>
      </p:grpSp>
      <p:sp>
        <p:nvSpPr>
          <p:cNvPr id="353282" name="Rectangle 2"/>
          <p:cNvSpPr>
            <a:spLocks noGrp="1" noChangeArrowheads="1"/>
          </p:cNvSpPr>
          <p:nvPr>
            <p:ph type="body" idx="1"/>
          </p:nvPr>
        </p:nvSpPr>
        <p:spPr>
          <a:xfrm>
            <a:off x="849313" y="3200400"/>
            <a:ext cx="6121400" cy="1800225"/>
          </a:xfrm>
          <a:extLst>
            <a:ext uri="{FAA26D3D-D897-4be2-8F04-BA451C77F1D7}"/>
          </a:extLst>
        </p:spPr>
        <p:txBody>
          <a:bodyPr/>
          <a:lstStyle>
            <a:lvl1pPr marL="0" indent="0">
              <a:buFont typeface="Franklin Gothic Book" pitchFamily="34" charset="0"/>
              <a:buNone/>
              <a:defRPr sz="1800" smtClean="0">
                <a:solidFill>
                  <a:schemeClr val="bg2"/>
                </a:solidFill>
                <a:ea typeface="ＭＳ Ｐゴシック" pitchFamily="34" charset="-128"/>
              </a:defRPr>
            </a:lvl1pPr>
          </a:lstStyle>
          <a:p>
            <a:pPr lvl="0"/>
            <a:r>
              <a:rPr lang="de-DE" noProof="0" smtClean="0"/>
              <a:t>Textmasterformat bearbeiten</a:t>
            </a:r>
          </a:p>
        </p:txBody>
      </p:sp>
      <p:sp>
        <p:nvSpPr>
          <p:cNvPr id="33795" name="Rectangle 2"/>
          <p:cNvSpPr>
            <a:spLocks noGrp="1" noChangeArrowheads="1"/>
          </p:cNvSpPr>
          <p:nvPr>
            <p:ph type="ctrTitle"/>
          </p:nvPr>
        </p:nvSpPr>
        <p:spPr>
          <a:xfrm>
            <a:off x="849313" y="2143125"/>
            <a:ext cx="6121400" cy="1057275"/>
          </a:xfrm>
        </p:spPr>
        <p:txBody>
          <a:bodyPr/>
          <a:lstStyle>
            <a:lvl1pPr>
              <a:defRPr sz="3200" smtClean="0">
                <a:ea typeface="ＭＳ Ｐゴシック" pitchFamily="34" charset="-128"/>
              </a:defRPr>
            </a:lvl1pPr>
          </a:lstStyle>
          <a:p>
            <a:pPr lvl="0"/>
            <a:r>
              <a:rPr lang="de-DE" noProof="0" smtClean="0"/>
              <a:t>Titelmasterformat durch Klicken bearbeiten</a:t>
            </a:r>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a:ln/>
        </p:spPr>
        <p:txBody>
          <a:bodyPr/>
          <a:lstStyle>
            <a:lvl1pPr>
              <a:defRPr/>
            </a:lvl1pPr>
          </a:lstStyle>
          <a:p>
            <a:pPr>
              <a:defRPr/>
            </a:pPr>
            <a:fld id="{A11FE9EC-2C17-4B83-A45F-48AB72911628}" type="slidenum">
              <a:rPr lang="de-DE"/>
              <a:pPr>
                <a:defRPr/>
              </a:pPr>
              <a:t>‹Nr.›</a:t>
            </a:fld>
            <a:endParaRPr lang="de-DE"/>
          </a:p>
        </p:txBody>
      </p:sp>
      <p:sp>
        <p:nvSpPr>
          <p:cNvPr id="5" name="Rectangle 61"/>
          <p:cNvSpPr>
            <a:spLocks noGrp="1" noChangeArrowheads="1"/>
          </p:cNvSpPr>
          <p:nvPr>
            <p:ph type="ftr" sz="quarter" idx="11"/>
          </p:nvPr>
        </p:nvSpPr>
        <p:spPr>
          <a:ln/>
        </p:spPr>
        <p:txBody>
          <a:bodyPr/>
          <a:lstStyle>
            <a:lvl1pPr>
              <a:defRPr/>
            </a:lvl1pPr>
          </a:lstStyle>
          <a:p>
            <a:pPr>
              <a:defRPr/>
            </a:pPr>
            <a:r>
              <a:rPr lang="en-US"/>
              <a:t>Stylebook</a:t>
            </a:r>
            <a:r>
              <a:rPr lang="de-DE"/>
              <a:t> für die KfW Präsentationsvorlage / PowerPoint 2003 / Oktober 2012</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6"/>
          <p:cNvSpPr>
            <a:spLocks noGrp="1" noChangeArrowheads="1"/>
          </p:cNvSpPr>
          <p:nvPr>
            <p:ph type="sldNum" sz="quarter" idx="10"/>
          </p:nvPr>
        </p:nvSpPr>
        <p:spPr>
          <a:ln/>
        </p:spPr>
        <p:txBody>
          <a:bodyPr/>
          <a:lstStyle>
            <a:lvl1pPr>
              <a:defRPr/>
            </a:lvl1pPr>
          </a:lstStyle>
          <a:p>
            <a:pPr>
              <a:defRPr/>
            </a:pPr>
            <a:fld id="{9DD70169-D017-4219-8399-09D327E93270}" type="slidenum">
              <a:rPr lang="de-DE"/>
              <a:pPr>
                <a:defRPr/>
              </a:pPr>
              <a:t>‹Nr.›</a:t>
            </a:fld>
            <a:endParaRPr lang="de-DE"/>
          </a:p>
        </p:txBody>
      </p:sp>
      <p:sp>
        <p:nvSpPr>
          <p:cNvPr id="5" name="Rectangle 61"/>
          <p:cNvSpPr>
            <a:spLocks noGrp="1" noChangeArrowheads="1"/>
          </p:cNvSpPr>
          <p:nvPr>
            <p:ph type="ftr" sz="quarter" idx="11"/>
          </p:nvPr>
        </p:nvSpPr>
        <p:spPr>
          <a:ln/>
        </p:spPr>
        <p:txBody>
          <a:bodyPr/>
          <a:lstStyle>
            <a:lvl1pPr>
              <a:defRPr/>
            </a:lvl1pPr>
          </a:lstStyle>
          <a:p>
            <a:pPr>
              <a:defRPr/>
            </a:pPr>
            <a:r>
              <a:rPr lang="en-US"/>
              <a:t>Stylebook</a:t>
            </a:r>
            <a:r>
              <a:rPr lang="de-DE"/>
              <a:t> für die KfW Präsentationsvorlage / PowerPoint 2003 / Oktober 2012</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68313" y="1614488"/>
            <a:ext cx="4027487" cy="4838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14488"/>
            <a:ext cx="4027488" cy="4838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a:ln/>
        </p:spPr>
        <p:txBody>
          <a:bodyPr/>
          <a:lstStyle>
            <a:lvl1pPr>
              <a:defRPr/>
            </a:lvl1pPr>
          </a:lstStyle>
          <a:p>
            <a:pPr>
              <a:defRPr/>
            </a:pPr>
            <a:fld id="{E8FC5A04-5819-4BAC-9A68-79E2C8731A7D}" type="slidenum">
              <a:rPr lang="de-DE"/>
              <a:pPr>
                <a:defRPr/>
              </a:pPr>
              <a:t>‹Nr.›</a:t>
            </a:fld>
            <a:endParaRPr lang="de-DE"/>
          </a:p>
        </p:txBody>
      </p:sp>
      <p:sp>
        <p:nvSpPr>
          <p:cNvPr id="6" name="Rectangle 61"/>
          <p:cNvSpPr>
            <a:spLocks noGrp="1" noChangeArrowheads="1"/>
          </p:cNvSpPr>
          <p:nvPr>
            <p:ph type="ftr" sz="quarter" idx="11"/>
          </p:nvPr>
        </p:nvSpPr>
        <p:spPr>
          <a:ln/>
        </p:spPr>
        <p:txBody>
          <a:bodyPr/>
          <a:lstStyle>
            <a:lvl1pPr>
              <a:defRPr/>
            </a:lvl1pPr>
          </a:lstStyle>
          <a:p>
            <a:pPr>
              <a:defRPr/>
            </a:pPr>
            <a:r>
              <a:rPr lang="en-US"/>
              <a:t>Stylebook</a:t>
            </a:r>
            <a:r>
              <a:rPr lang="de-DE"/>
              <a:t> für die KfW Präsentationsvorlage / PowerPoint 2003 / Oktober 2012</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sldNum" sz="quarter" idx="10"/>
          </p:nvPr>
        </p:nvSpPr>
        <p:spPr>
          <a:ln/>
        </p:spPr>
        <p:txBody>
          <a:bodyPr/>
          <a:lstStyle>
            <a:lvl1pPr>
              <a:defRPr/>
            </a:lvl1pPr>
          </a:lstStyle>
          <a:p>
            <a:pPr>
              <a:defRPr/>
            </a:pPr>
            <a:fld id="{35D813A6-4146-454F-98A1-D1967C755BDC}" type="slidenum">
              <a:rPr lang="de-DE"/>
              <a:pPr>
                <a:defRPr/>
              </a:pPr>
              <a:t>‹Nr.›</a:t>
            </a:fld>
            <a:endParaRPr lang="de-DE"/>
          </a:p>
        </p:txBody>
      </p:sp>
      <p:sp>
        <p:nvSpPr>
          <p:cNvPr id="8" name="Rectangle 61"/>
          <p:cNvSpPr>
            <a:spLocks noGrp="1" noChangeArrowheads="1"/>
          </p:cNvSpPr>
          <p:nvPr>
            <p:ph type="ftr" sz="quarter" idx="11"/>
          </p:nvPr>
        </p:nvSpPr>
        <p:spPr>
          <a:ln/>
        </p:spPr>
        <p:txBody>
          <a:bodyPr/>
          <a:lstStyle>
            <a:lvl1pPr>
              <a:defRPr/>
            </a:lvl1pPr>
          </a:lstStyle>
          <a:p>
            <a:pPr>
              <a:defRPr/>
            </a:pPr>
            <a:r>
              <a:rPr lang="en-US"/>
              <a:t>Stylebook</a:t>
            </a:r>
            <a:r>
              <a:rPr lang="de-DE"/>
              <a:t> für die KfW Präsentationsvorlage / PowerPoint 2003 / Oktober 2012</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sldNum" sz="quarter" idx="10"/>
          </p:nvPr>
        </p:nvSpPr>
        <p:spPr>
          <a:ln/>
        </p:spPr>
        <p:txBody>
          <a:bodyPr/>
          <a:lstStyle>
            <a:lvl1pPr>
              <a:defRPr/>
            </a:lvl1pPr>
          </a:lstStyle>
          <a:p>
            <a:pPr>
              <a:defRPr/>
            </a:pPr>
            <a:fld id="{8EBAD2DC-9515-442D-8D44-F3C96F0CCEE9}" type="slidenum">
              <a:rPr lang="de-DE"/>
              <a:pPr>
                <a:defRPr/>
              </a:pPr>
              <a:t>‹Nr.›</a:t>
            </a:fld>
            <a:endParaRPr lang="de-DE"/>
          </a:p>
        </p:txBody>
      </p:sp>
      <p:sp>
        <p:nvSpPr>
          <p:cNvPr id="4" name="Rectangle 61"/>
          <p:cNvSpPr>
            <a:spLocks noGrp="1" noChangeArrowheads="1"/>
          </p:cNvSpPr>
          <p:nvPr>
            <p:ph type="ftr" sz="quarter" idx="11"/>
          </p:nvPr>
        </p:nvSpPr>
        <p:spPr>
          <a:ln/>
        </p:spPr>
        <p:txBody>
          <a:bodyPr/>
          <a:lstStyle>
            <a:lvl1pPr>
              <a:defRPr/>
            </a:lvl1pPr>
          </a:lstStyle>
          <a:p>
            <a:pPr>
              <a:defRPr/>
            </a:pPr>
            <a:r>
              <a:rPr lang="en-US"/>
              <a:t>Stylebook</a:t>
            </a:r>
            <a:r>
              <a:rPr lang="de-DE"/>
              <a:t> für die KfW Präsentationsvorlage / PowerPoint 2003 / Oktober 2012</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bl">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507340" y="260351"/>
            <a:ext cx="7410582" cy="995363"/>
          </a:xfrm>
        </p:spPr>
        <p:txBody>
          <a:bodyPr/>
          <a:lstStyle/>
          <a:p>
            <a:r>
              <a:rPr lang="de-DE" smtClean="0"/>
              <a:t>Titelmasterformat durch Klicken bearbeiten</a:t>
            </a:r>
            <a:endParaRPr lang="en-US"/>
          </a:p>
        </p:txBody>
      </p:sp>
      <p:sp>
        <p:nvSpPr>
          <p:cNvPr id="3" name="Tabellenplatzhalter 2"/>
          <p:cNvSpPr>
            <a:spLocks noGrp="1"/>
          </p:cNvSpPr>
          <p:nvPr>
            <p:ph type="tbl" idx="1"/>
          </p:nvPr>
        </p:nvSpPr>
        <p:spPr>
          <a:xfrm>
            <a:off x="507340" y="1614488"/>
            <a:ext cx="8891323" cy="4838700"/>
          </a:xfrm>
        </p:spPr>
        <p:txBody>
          <a:bodyPr/>
          <a:lstStyle/>
          <a:p>
            <a:pPr lvl="0"/>
            <a:endParaRPr lang="en-US" noProof="0"/>
          </a:p>
        </p:txBody>
      </p:sp>
      <p:sp>
        <p:nvSpPr>
          <p:cNvPr id="4" name="Foliennummernplatzhalter 3"/>
          <p:cNvSpPr>
            <a:spLocks noGrp="1"/>
          </p:cNvSpPr>
          <p:nvPr>
            <p:ph type="sldNum" sz="quarter" idx="10"/>
          </p:nvPr>
        </p:nvSpPr>
        <p:spPr>
          <a:xfrm>
            <a:off x="6245225" y="6619875"/>
            <a:ext cx="3138488" cy="122238"/>
          </a:xfrm>
        </p:spPr>
        <p:txBody>
          <a:bodyPr/>
          <a:lstStyle>
            <a:lvl1pPr>
              <a:defRPr/>
            </a:lvl1pPr>
          </a:lstStyle>
          <a:p>
            <a:pPr>
              <a:defRPr/>
            </a:pPr>
            <a:fld id="{9C9F089F-0DA4-40D9-933E-6260A4A579BE}" type="slidenum">
              <a:rPr lang="de-DE"/>
              <a:pPr>
                <a:defRPr/>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pPr>
              <a:defRPr/>
            </a:pPr>
            <a:fld id="{9379DD4B-692A-4092-B3BE-0F3030D77277}" type="slidenum">
              <a:rPr lang="de-DE"/>
              <a:pPr>
                <a:defRPr/>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dgm">
  <p:cSld name="Titel und Diagramm oder Organigramm">
    <p:spTree>
      <p:nvGrpSpPr>
        <p:cNvPr id="1" name=""/>
        <p:cNvGrpSpPr/>
        <p:nvPr/>
      </p:nvGrpSpPr>
      <p:grpSpPr>
        <a:xfrm>
          <a:off x="0" y="0"/>
          <a:ext cx="0" cy="0"/>
          <a:chOff x="0" y="0"/>
          <a:chExt cx="0" cy="0"/>
        </a:xfrm>
      </p:grpSpPr>
      <p:sp>
        <p:nvSpPr>
          <p:cNvPr id="2" name="Titel 1"/>
          <p:cNvSpPr>
            <a:spLocks noGrp="1"/>
          </p:cNvSpPr>
          <p:nvPr>
            <p:ph type="title"/>
          </p:nvPr>
        </p:nvSpPr>
        <p:spPr>
          <a:xfrm>
            <a:off x="507340" y="260351"/>
            <a:ext cx="7410582" cy="995363"/>
          </a:xfrm>
        </p:spPr>
        <p:txBody>
          <a:bodyPr/>
          <a:lstStyle/>
          <a:p>
            <a:r>
              <a:rPr lang="de-DE" smtClean="0"/>
              <a:t>Titelmasterformat durch Klicken bearbeiten</a:t>
            </a:r>
            <a:endParaRPr lang="en-US"/>
          </a:p>
        </p:txBody>
      </p:sp>
      <p:sp>
        <p:nvSpPr>
          <p:cNvPr id="3" name="SmartArt-Platzhalter 2"/>
          <p:cNvSpPr>
            <a:spLocks noGrp="1"/>
          </p:cNvSpPr>
          <p:nvPr>
            <p:ph type="dgm" idx="1"/>
          </p:nvPr>
        </p:nvSpPr>
        <p:spPr>
          <a:xfrm>
            <a:off x="507340" y="1614488"/>
            <a:ext cx="8891323" cy="4838700"/>
          </a:xfrm>
        </p:spPr>
        <p:txBody>
          <a:bodyPr/>
          <a:lstStyle/>
          <a:p>
            <a:pPr lvl="0"/>
            <a:endParaRPr lang="en-US" noProof="0"/>
          </a:p>
        </p:txBody>
      </p:sp>
      <p:sp>
        <p:nvSpPr>
          <p:cNvPr id="4" name="Foliennummernplatzhalter 3"/>
          <p:cNvSpPr>
            <a:spLocks noGrp="1"/>
          </p:cNvSpPr>
          <p:nvPr>
            <p:ph type="sldNum" sz="quarter" idx="10"/>
          </p:nvPr>
        </p:nvSpPr>
        <p:spPr>
          <a:xfrm>
            <a:off x="6245225" y="6619875"/>
            <a:ext cx="3138488" cy="122238"/>
          </a:xfrm>
        </p:spPr>
        <p:txBody>
          <a:bodyPr/>
          <a:lstStyle>
            <a:lvl1pPr>
              <a:defRPr/>
            </a:lvl1pPr>
          </a:lstStyle>
          <a:p>
            <a:pPr>
              <a:defRPr/>
            </a:pPr>
            <a:fld id="{AF8A8FA8-482C-4E38-9698-452A766AA2B7}" type="slidenum">
              <a:rPr lang="de-DE"/>
              <a:pPr>
                <a:defRPr/>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01C3123-9238-4629-AF39-21B3B3DF1BF0}" type="slidenum">
              <a:rPr lang="de-DE"/>
              <a:pPr>
                <a:defRPr/>
              </a:pPr>
              <a:t>‹Nr.›</a:t>
            </a:fld>
            <a:endParaRPr lang="de-DE"/>
          </a:p>
        </p:txBody>
      </p:sp>
      <p:sp>
        <p:nvSpPr>
          <p:cNvPr id="3" name="Rectangle 61"/>
          <p:cNvSpPr>
            <a:spLocks noGrp="1" noChangeArrowheads="1"/>
          </p:cNvSpPr>
          <p:nvPr>
            <p:ph type="ftr" sz="quarter" idx="11"/>
          </p:nvPr>
        </p:nvSpPr>
        <p:spPr>
          <a:ln/>
        </p:spPr>
        <p:txBody>
          <a:bodyPr/>
          <a:lstStyle>
            <a:lvl1pPr>
              <a:defRPr/>
            </a:lvl1pPr>
          </a:lstStyle>
          <a:p>
            <a:pPr>
              <a:defRPr/>
            </a:pPr>
            <a:r>
              <a:rPr lang="en-US"/>
              <a:t>Stylebook</a:t>
            </a:r>
            <a:r>
              <a:rPr lang="de-DE"/>
              <a:t> für die KfW Präsentationsvorlage / PowerPoint 2003 / Oktober 2012</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1182" name="Rectangle 158"/>
          <p:cNvSpPr>
            <a:spLocks noChangeArrowheads="1"/>
          </p:cNvSpPr>
          <p:nvPr/>
        </p:nvSpPr>
        <p:spPr bwMode="auto">
          <a:xfrm rot="5400000">
            <a:off x="8716962" y="-776287"/>
            <a:ext cx="671513" cy="728662"/>
          </a:xfrm>
          <a:prstGeom prst="rect">
            <a:avLst/>
          </a:prstGeom>
          <a:solidFill>
            <a:srgbClr val="E1D7E6"/>
          </a:solidFill>
          <a:ln w="9525" algn="ctr">
            <a:solidFill>
              <a:srgbClr val="E1D7E6"/>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9" name="Rectangle 6"/>
          <p:cNvSpPr>
            <a:spLocks noGrp="1" noChangeArrowheads="1"/>
          </p:cNvSpPr>
          <p:nvPr>
            <p:ph type="sldNum" sz="quarter" idx="4"/>
          </p:nvPr>
        </p:nvSpPr>
        <p:spPr bwMode="gray">
          <a:xfrm>
            <a:off x="8934450" y="6527800"/>
            <a:ext cx="463550" cy="214313"/>
          </a:xfrm>
          <a:prstGeom prst="rect">
            <a:avLst/>
          </a:prstGeom>
          <a:noFill/>
          <a:ln>
            <a:noFill/>
          </a:ln>
          <a:extLst>
            <a:ext uri="{FAA26D3D-D897-4be2-8F04-BA451C77F1D7}"/>
          </a:extLst>
        </p:spPr>
        <p:txBody>
          <a:bodyPr vert="horz" wrap="square" lIns="0" tIns="0" rIns="0" bIns="0" numCol="1" anchor="t" anchorCtr="0" compatLnSpc="1">
            <a:prstTxWarp prst="textNoShape">
              <a:avLst/>
            </a:prstTxWarp>
          </a:bodyPr>
          <a:lstStyle>
            <a:lvl1pPr algn="r">
              <a:defRPr sz="1000">
                <a:solidFill>
                  <a:schemeClr val="tx1"/>
                </a:solidFill>
                <a:ea typeface="ＭＳ Ｐゴシック" pitchFamily="34" charset="-128"/>
                <a:cs typeface="+mn-cs"/>
              </a:defRPr>
            </a:lvl1pPr>
          </a:lstStyle>
          <a:p>
            <a:pPr>
              <a:defRPr/>
            </a:pPr>
            <a:fld id="{C407CFC4-3FE4-4887-ACE5-6BCB48FDDD56}" type="slidenum">
              <a:rPr lang="de-DE"/>
              <a:pPr>
                <a:defRPr/>
              </a:pPr>
              <a:t>‹Nr.›</a:t>
            </a:fld>
            <a:endParaRPr lang="de-DE"/>
          </a:p>
        </p:txBody>
      </p:sp>
      <p:sp>
        <p:nvSpPr>
          <p:cNvPr id="1108" name="Text Box 84"/>
          <p:cNvSpPr txBox="1">
            <a:spLocks noChangeArrowheads="1"/>
          </p:cNvSpPr>
          <p:nvPr/>
        </p:nvSpPr>
        <p:spPr bwMode="auto">
          <a:xfrm>
            <a:off x="-1943100" y="484188"/>
            <a:ext cx="1195387" cy="304800"/>
          </a:xfrm>
          <a:prstGeom prst="rect">
            <a:avLst/>
          </a:prstGeom>
          <a:noFill/>
          <a:ln>
            <a:noFill/>
          </a:ln>
          <a:effectLst/>
          <a:extLst/>
        </p:spPr>
        <p:txBody>
          <a:bodyPr wrap="none" lIns="0" tIns="0" rIns="0" bIns="0">
            <a:spAutoFit/>
          </a:bodyPr>
          <a:lstStyle/>
          <a:p>
            <a:pPr algn="r">
              <a:spcBef>
                <a:spcPct val="50000"/>
              </a:spcBef>
              <a:defRPr/>
            </a:pPr>
            <a:r>
              <a:rPr lang="de-DE" sz="1000">
                <a:ea typeface="ＭＳ Ｐゴシック" pitchFamily="34" charset="-128"/>
                <a:cs typeface="+mn-cs"/>
              </a:rPr>
              <a:t>Bereich für Seitentitel </a:t>
            </a:r>
            <a:br>
              <a:rPr lang="de-DE" sz="1000">
                <a:ea typeface="ＭＳ Ｐゴシック" pitchFamily="34" charset="-128"/>
                <a:cs typeface="+mn-cs"/>
              </a:rPr>
            </a:br>
            <a:r>
              <a:rPr lang="de-DE" sz="1000">
                <a:ea typeface="ＭＳ Ｐゴシック" pitchFamily="34" charset="-128"/>
                <a:cs typeface="+mn-cs"/>
              </a:rPr>
              <a:t>und Untertitel</a:t>
            </a:r>
          </a:p>
        </p:txBody>
      </p:sp>
      <p:sp>
        <p:nvSpPr>
          <p:cNvPr id="1109" name="Text Box 85"/>
          <p:cNvSpPr txBox="1">
            <a:spLocks noChangeArrowheads="1"/>
          </p:cNvSpPr>
          <p:nvPr/>
        </p:nvSpPr>
        <p:spPr bwMode="auto">
          <a:xfrm>
            <a:off x="-1943100" y="6134100"/>
            <a:ext cx="1163637" cy="304800"/>
          </a:xfrm>
          <a:prstGeom prst="rect">
            <a:avLst/>
          </a:prstGeom>
          <a:noFill/>
          <a:ln>
            <a:noFill/>
          </a:ln>
          <a:effectLst/>
          <a:extLst/>
        </p:spPr>
        <p:txBody>
          <a:bodyPr wrap="none" lIns="0" tIns="0" rIns="0" bIns="0">
            <a:spAutoFit/>
          </a:bodyPr>
          <a:lstStyle/>
          <a:p>
            <a:pPr algn="r">
              <a:spcBef>
                <a:spcPct val="50000"/>
              </a:spcBef>
              <a:defRPr/>
            </a:pPr>
            <a:r>
              <a:rPr lang="de-DE" sz="1000">
                <a:ea typeface="ＭＳ Ｐゴシック" pitchFamily="34" charset="-128"/>
                <a:cs typeface="+mn-cs"/>
              </a:rPr>
              <a:t>Bereich für Fußnoten </a:t>
            </a:r>
            <a:br>
              <a:rPr lang="de-DE" sz="1000">
                <a:ea typeface="ＭＳ Ｐゴシック" pitchFamily="34" charset="-128"/>
                <a:cs typeface="+mn-cs"/>
              </a:rPr>
            </a:br>
            <a:r>
              <a:rPr lang="de-DE" sz="1000">
                <a:ea typeface="ＭＳ Ｐゴシック" pitchFamily="34" charset="-128"/>
                <a:cs typeface="+mn-cs"/>
              </a:rPr>
              <a:t>und Quellenangaben</a:t>
            </a:r>
          </a:p>
        </p:txBody>
      </p:sp>
      <p:sp>
        <p:nvSpPr>
          <p:cNvPr id="1110" name="Rectangle 86"/>
          <p:cNvSpPr>
            <a:spLocks noChangeArrowheads="1"/>
          </p:cNvSpPr>
          <p:nvPr/>
        </p:nvSpPr>
        <p:spPr bwMode="auto">
          <a:xfrm>
            <a:off x="-666750" y="484188"/>
            <a:ext cx="595312" cy="792162"/>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11" name="Rectangle 87"/>
          <p:cNvSpPr>
            <a:spLocks noChangeArrowheads="1"/>
          </p:cNvSpPr>
          <p:nvPr/>
        </p:nvSpPr>
        <p:spPr bwMode="auto">
          <a:xfrm>
            <a:off x="-342900" y="1784350"/>
            <a:ext cx="271462" cy="4389438"/>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12" name="Text Box 88"/>
          <p:cNvSpPr txBox="1">
            <a:spLocks noChangeArrowheads="1"/>
          </p:cNvSpPr>
          <p:nvPr/>
        </p:nvSpPr>
        <p:spPr bwMode="auto">
          <a:xfrm>
            <a:off x="-490538" y="508000"/>
            <a:ext cx="255588"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8,20</a:t>
            </a:r>
          </a:p>
        </p:txBody>
      </p:sp>
      <p:sp>
        <p:nvSpPr>
          <p:cNvPr id="1113" name="Text Box 89"/>
          <p:cNvSpPr txBox="1">
            <a:spLocks noChangeArrowheads="1"/>
          </p:cNvSpPr>
          <p:nvPr/>
        </p:nvSpPr>
        <p:spPr bwMode="auto">
          <a:xfrm>
            <a:off x="-490538" y="1117600"/>
            <a:ext cx="255588"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6,00</a:t>
            </a:r>
          </a:p>
        </p:txBody>
      </p:sp>
      <p:sp>
        <p:nvSpPr>
          <p:cNvPr id="1114" name="Text Box 90"/>
          <p:cNvSpPr txBox="1">
            <a:spLocks noChangeArrowheads="1"/>
          </p:cNvSpPr>
          <p:nvPr/>
        </p:nvSpPr>
        <p:spPr bwMode="auto">
          <a:xfrm>
            <a:off x="-334963" y="1808163"/>
            <a:ext cx="255588"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4,60</a:t>
            </a:r>
          </a:p>
        </p:txBody>
      </p:sp>
      <p:sp>
        <p:nvSpPr>
          <p:cNvPr id="1115" name="Text Box 91"/>
          <p:cNvSpPr txBox="1">
            <a:spLocks noChangeArrowheads="1"/>
          </p:cNvSpPr>
          <p:nvPr/>
        </p:nvSpPr>
        <p:spPr bwMode="auto">
          <a:xfrm>
            <a:off x="-334963" y="5992813"/>
            <a:ext cx="255588"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7,60</a:t>
            </a:r>
          </a:p>
        </p:txBody>
      </p:sp>
      <p:sp>
        <p:nvSpPr>
          <p:cNvPr id="1116" name="Text Box 92"/>
          <p:cNvSpPr txBox="1">
            <a:spLocks noChangeArrowheads="1"/>
          </p:cNvSpPr>
          <p:nvPr/>
        </p:nvSpPr>
        <p:spPr bwMode="auto">
          <a:xfrm>
            <a:off x="-498475" y="6230938"/>
            <a:ext cx="255587"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8,20</a:t>
            </a:r>
          </a:p>
        </p:txBody>
      </p:sp>
      <p:grpSp>
        <p:nvGrpSpPr>
          <p:cNvPr id="1037" name="Group 93"/>
          <p:cNvGrpSpPr>
            <a:grpSpLocks/>
          </p:cNvGrpSpPr>
          <p:nvPr/>
        </p:nvGrpSpPr>
        <p:grpSpPr bwMode="auto">
          <a:xfrm>
            <a:off x="-666750" y="6383338"/>
            <a:ext cx="595312" cy="476250"/>
            <a:chOff x="-341" y="4020"/>
            <a:chExt cx="227" cy="300"/>
          </a:xfrm>
        </p:grpSpPr>
        <p:sp>
          <p:nvSpPr>
            <p:cNvPr id="1118" name="Rectangle 94"/>
            <p:cNvSpPr>
              <a:spLocks noChangeArrowheads="1"/>
            </p:cNvSpPr>
            <p:nvPr/>
          </p:nvSpPr>
          <p:spPr bwMode="auto">
            <a:xfrm>
              <a:off x="-341" y="4020"/>
              <a:ext cx="227" cy="300"/>
            </a:xfrm>
            <a:prstGeom prst="rect">
              <a:avLst/>
            </a:prstGeom>
            <a:solidFill>
              <a:srgbClr val="E5EAE8"/>
            </a:solidFill>
            <a:ln w="9525" algn="ctr">
              <a:solidFill>
                <a:srgbClr val="E5EAE8"/>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19" name="Line 95"/>
            <p:cNvSpPr>
              <a:spLocks noChangeShapeType="1"/>
            </p:cNvSpPr>
            <p:nvPr/>
          </p:nvSpPr>
          <p:spPr bwMode="auto">
            <a:xfrm>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sp>
          <p:nvSpPr>
            <p:cNvPr id="1120" name="Line 96"/>
            <p:cNvSpPr>
              <a:spLocks noChangeShapeType="1"/>
            </p:cNvSpPr>
            <p:nvPr/>
          </p:nvSpPr>
          <p:spPr bwMode="auto">
            <a:xfrm flipV="1">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grpSp>
      <p:grpSp>
        <p:nvGrpSpPr>
          <p:cNvPr id="1038" name="Group 97"/>
          <p:cNvGrpSpPr>
            <a:grpSpLocks/>
          </p:cNvGrpSpPr>
          <p:nvPr/>
        </p:nvGrpSpPr>
        <p:grpSpPr bwMode="auto">
          <a:xfrm>
            <a:off x="-666750" y="1276350"/>
            <a:ext cx="595312" cy="508000"/>
            <a:chOff x="-341" y="4020"/>
            <a:chExt cx="227" cy="300"/>
          </a:xfrm>
        </p:grpSpPr>
        <p:sp>
          <p:nvSpPr>
            <p:cNvPr id="1122" name="Rectangle 98"/>
            <p:cNvSpPr>
              <a:spLocks noChangeArrowheads="1"/>
            </p:cNvSpPr>
            <p:nvPr/>
          </p:nvSpPr>
          <p:spPr bwMode="auto">
            <a:xfrm>
              <a:off x="-341" y="4020"/>
              <a:ext cx="227" cy="300"/>
            </a:xfrm>
            <a:prstGeom prst="rect">
              <a:avLst/>
            </a:prstGeom>
            <a:solidFill>
              <a:srgbClr val="E5EAE8"/>
            </a:solidFill>
            <a:ln w="9525" algn="ctr">
              <a:solidFill>
                <a:srgbClr val="E5EAE8"/>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23" name="Line 99"/>
            <p:cNvSpPr>
              <a:spLocks noChangeShapeType="1"/>
            </p:cNvSpPr>
            <p:nvPr/>
          </p:nvSpPr>
          <p:spPr bwMode="auto">
            <a:xfrm>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sp>
          <p:nvSpPr>
            <p:cNvPr id="1124" name="Line 100"/>
            <p:cNvSpPr>
              <a:spLocks noChangeShapeType="1"/>
            </p:cNvSpPr>
            <p:nvPr/>
          </p:nvSpPr>
          <p:spPr bwMode="auto">
            <a:xfrm flipV="1">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grpSp>
      <p:grpSp>
        <p:nvGrpSpPr>
          <p:cNvPr id="1039" name="Group 101"/>
          <p:cNvGrpSpPr>
            <a:grpSpLocks/>
          </p:cNvGrpSpPr>
          <p:nvPr/>
        </p:nvGrpSpPr>
        <p:grpSpPr bwMode="auto">
          <a:xfrm>
            <a:off x="-666750" y="7938"/>
            <a:ext cx="595312" cy="476250"/>
            <a:chOff x="-341" y="4020"/>
            <a:chExt cx="227" cy="300"/>
          </a:xfrm>
        </p:grpSpPr>
        <p:sp>
          <p:nvSpPr>
            <p:cNvPr id="1126" name="Rectangle 102"/>
            <p:cNvSpPr>
              <a:spLocks noChangeArrowheads="1"/>
            </p:cNvSpPr>
            <p:nvPr/>
          </p:nvSpPr>
          <p:spPr bwMode="auto">
            <a:xfrm>
              <a:off x="-341" y="4020"/>
              <a:ext cx="227" cy="300"/>
            </a:xfrm>
            <a:prstGeom prst="rect">
              <a:avLst/>
            </a:prstGeom>
            <a:solidFill>
              <a:srgbClr val="E5EAE8"/>
            </a:solidFill>
            <a:ln w="9525" algn="ctr">
              <a:solidFill>
                <a:srgbClr val="E5EAE8"/>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27" name="Line 103"/>
            <p:cNvSpPr>
              <a:spLocks noChangeShapeType="1"/>
            </p:cNvSpPr>
            <p:nvPr/>
          </p:nvSpPr>
          <p:spPr bwMode="auto">
            <a:xfrm>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sp>
          <p:nvSpPr>
            <p:cNvPr id="1128" name="Line 104"/>
            <p:cNvSpPr>
              <a:spLocks noChangeShapeType="1"/>
            </p:cNvSpPr>
            <p:nvPr/>
          </p:nvSpPr>
          <p:spPr bwMode="auto">
            <a:xfrm flipV="1">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grpSp>
      <p:sp>
        <p:nvSpPr>
          <p:cNvPr id="1129" name="Rectangle 105"/>
          <p:cNvSpPr>
            <a:spLocks noChangeArrowheads="1"/>
          </p:cNvSpPr>
          <p:nvPr/>
        </p:nvSpPr>
        <p:spPr bwMode="auto">
          <a:xfrm>
            <a:off x="-666750" y="4067175"/>
            <a:ext cx="271462" cy="2106613"/>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30" name="Rectangle 106"/>
          <p:cNvSpPr>
            <a:spLocks noChangeArrowheads="1"/>
          </p:cNvSpPr>
          <p:nvPr/>
        </p:nvSpPr>
        <p:spPr bwMode="auto">
          <a:xfrm>
            <a:off x="-666750" y="1781175"/>
            <a:ext cx="271462" cy="2160588"/>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31" name="Rectangle 107"/>
          <p:cNvSpPr>
            <a:spLocks noChangeArrowheads="1"/>
          </p:cNvSpPr>
          <p:nvPr/>
        </p:nvSpPr>
        <p:spPr bwMode="auto">
          <a:xfrm>
            <a:off x="-666750" y="6173788"/>
            <a:ext cx="595312" cy="215900"/>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32" name="Text Box 108"/>
          <p:cNvSpPr txBox="1">
            <a:spLocks noChangeArrowheads="1"/>
          </p:cNvSpPr>
          <p:nvPr/>
        </p:nvSpPr>
        <p:spPr bwMode="auto">
          <a:xfrm>
            <a:off x="-665163" y="3756025"/>
            <a:ext cx="255588"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1,40</a:t>
            </a:r>
          </a:p>
        </p:txBody>
      </p:sp>
      <p:sp>
        <p:nvSpPr>
          <p:cNvPr id="1133" name="Text Box 109"/>
          <p:cNvSpPr txBox="1">
            <a:spLocks noChangeArrowheads="1"/>
          </p:cNvSpPr>
          <p:nvPr/>
        </p:nvSpPr>
        <p:spPr bwMode="auto">
          <a:xfrm>
            <a:off x="-663575" y="4067175"/>
            <a:ext cx="255587"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1,80</a:t>
            </a:r>
          </a:p>
        </p:txBody>
      </p:sp>
      <p:sp>
        <p:nvSpPr>
          <p:cNvPr id="1134" name="Text Box 110"/>
          <p:cNvSpPr txBox="1">
            <a:spLocks noChangeArrowheads="1"/>
          </p:cNvSpPr>
          <p:nvPr/>
        </p:nvSpPr>
        <p:spPr bwMode="auto">
          <a:xfrm>
            <a:off x="-638175" y="2789238"/>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1/2</a:t>
            </a:r>
          </a:p>
        </p:txBody>
      </p:sp>
      <p:sp>
        <p:nvSpPr>
          <p:cNvPr id="1135" name="Text Box 111"/>
          <p:cNvSpPr txBox="1">
            <a:spLocks noChangeArrowheads="1"/>
          </p:cNvSpPr>
          <p:nvPr/>
        </p:nvSpPr>
        <p:spPr bwMode="auto">
          <a:xfrm>
            <a:off x="-638175" y="5165725"/>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1/2</a:t>
            </a:r>
          </a:p>
        </p:txBody>
      </p:sp>
      <p:sp>
        <p:nvSpPr>
          <p:cNvPr id="1136" name="Text Box 112"/>
          <p:cNvSpPr txBox="1">
            <a:spLocks noChangeArrowheads="1"/>
          </p:cNvSpPr>
          <p:nvPr/>
        </p:nvSpPr>
        <p:spPr bwMode="auto">
          <a:xfrm>
            <a:off x="-312738" y="3932238"/>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1/1</a:t>
            </a:r>
          </a:p>
        </p:txBody>
      </p:sp>
      <p:sp>
        <p:nvSpPr>
          <p:cNvPr id="1137" name="Text Box 113"/>
          <p:cNvSpPr txBox="1">
            <a:spLocks noChangeArrowheads="1"/>
          </p:cNvSpPr>
          <p:nvPr/>
        </p:nvSpPr>
        <p:spPr bwMode="auto">
          <a:xfrm>
            <a:off x="-1798638" y="1763713"/>
            <a:ext cx="1019175" cy="152400"/>
          </a:xfrm>
          <a:prstGeom prst="rect">
            <a:avLst/>
          </a:prstGeom>
          <a:noFill/>
          <a:ln>
            <a:noFill/>
          </a:ln>
          <a:effectLst/>
          <a:extLst/>
        </p:spPr>
        <p:txBody>
          <a:bodyPr lIns="0" tIns="0" rIns="0" bIns="0">
            <a:spAutoFit/>
          </a:bodyPr>
          <a:lstStyle/>
          <a:p>
            <a:pPr algn="r">
              <a:spcBef>
                <a:spcPct val="50000"/>
              </a:spcBef>
              <a:defRPr/>
            </a:pPr>
            <a:r>
              <a:rPr lang="de-DE" sz="1000">
                <a:ea typeface="ＭＳ Ｐゴシック" pitchFamily="34" charset="-128"/>
                <a:cs typeface="+mn-cs"/>
              </a:rPr>
              <a:t>Bereich für Inhalte</a:t>
            </a:r>
          </a:p>
        </p:txBody>
      </p:sp>
      <p:grpSp>
        <p:nvGrpSpPr>
          <p:cNvPr id="1049" name="Group 114"/>
          <p:cNvGrpSpPr>
            <a:grpSpLocks/>
          </p:cNvGrpSpPr>
          <p:nvPr/>
        </p:nvGrpSpPr>
        <p:grpSpPr bwMode="auto">
          <a:xfrm rot="5400000">
            <a:off x="506413" y="7016750"/>
            <a:ext cx="198438" cy="211137"/>
            <a:chOff x="-341" y="4020"/>
            <a:chExt cx="227" cy="300"/>
          </a:xfrm>
        </p:grpSpPr>
        <p:sp>
          <p:nvSpPr>
            <p:cNvPr id="1139" name="Rectangle 115"/>
            <p:cNvSpPr>
              <a:spLocks noChangeArrowheads="1"/>
            </p:cNvSpPr>
            <p:nvPr/>
          </p:nvSpPr>
          <p:spPr bwMode="auto">
            <a:xfrm>
              <a:off x="-341" y="4020"/>
              <a:ext cx="227" cy="300"/>
            </a:xfrm>
            <a:prstGeom prst="rect">
              <a:avLst/>
            </a:prstGeom>
            <a:solidFill>
              <a:srgbClr val="E5EAE8"/>
            </a:solidFill>
            <a:ln w="9525" algn="ctr">
              <a:solidFill>
                <a:srgbClr val="E5EAE8"/>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40" name="Line 116"/>
            <p:cNvSpPr>
              <a:spLocks noChangeShapeType="1"/>
            </p:cNvSpPr>
            <p:nvPr/>
          </p:nvSpPr>
          <p:spPr bwMode="auto">
            <a:xfrm>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sp>
          <p:nvSpPr>
            <p:cNvPr id="1141" name="Line 117"/>
            <p:cNvSpPr>
              <a:spLocks noChangeShapeType="1"/>
            </p:cNvSpPr>
            <p:nvPr/>
          </p:nvSpPr>
          <p:spPr bwMode="auto">
            <a:xfrm flipV="1">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grpSp>
      <p:sp>
        <p:nvSpPr>
          <p:cNvPr id="1142" name="Text Box 118"/>
          <p:cNvSpPr txBox="1">
            <a:spLocks noChangeArrowheads="1"/>
          </p:cNvSpPr>
          <p:nvPr/>
        </p:nvSpPr>
        <p:spPr bwMode="auto">
          <a:xfrm>
            <a:off x="782638" y="6992938"/>
            <a:ext cx="1314450" cy="304800"/>
          </a:xfrm>
          <a:prstGeom prst="rect">
            <a:avLst/>
          </a:prstGeom>
          <a:noFill/>
          <a:ln>
            <a:noFill/>
          </a:ln>
          <a:effectLst/>
          <a:extLst/>
        </p:spPr>
        <p:txBody>
          <a:bodyPr lIns="0" tIns="0" rIns="0" bIns="0">
            <a:spAutoFit/>
          </a:bodyPr>
          <a:lstStyle/>
          <a:p>
            <a:pPr>
              <a:spcBef>
                <a:spcPct val="50000"/>
              </a:spcBef>
              <a:defRPr/>
            </a:pPr>
            <a:r>
              <a:rPr lang="de-DE" sz="1000">
                <a:ea typeface="ＭＳ Ｐゴシック" pitchFamily="34" charset="-128"/>
                <a:cs typeface="+mn-cs"/>
              </a:rPr>
              <a:t>Gesperrte Bereiche – </a:t>
            </a:r>
            <a:br>
              <a:rPr lang="de-DE" sz="1000">
                <a:ea typeface="ＭＳ Ｐゴシック" pitchFamily="34" charset="-128"/>
                <a:cs typeface="+mn-cs"/>
              </a:rPr>
            </a:br>
            <a:r>
              <a:rPr lang="de-DE" sz="1000">
                <a:ea typeface="ＭＳ Ｐゴシック" pitchFamily="34" charset="-128"/>
                <a:cs typeface="+mn-cs"/>
              </a:rPr>
              <a:t>Nicht mit Inhalt füllen!</a:t>
            </a:r>
          </a:p>
        </p:txBody>
      </p:sp>
      <p:sp>
        <p:nvSpPr>
          <p:cNvPr id="1143" name="Text Box 119"/>
          <p:cNvSpPr txBox="1">
            <a:spLocks noChangeArrowheads="1"/>
          </p:cNvSpPr>
          <p:nvPr/>
        </p:nvSpPr>
        <p:spPr bwMode="auto">
          <a:xfrm>
            <a:off x="2238375" y="7000875"/>
            <a:ext cx="1571625" cy="304800"/>
          </a:xfrm>
          <a:prstGeom prst="rect">
            <a:avLst/>
          </a:prstGeom>
          <a:noFill/>
          <a:ln>
            <a:noFill/>
          </a:ln>
          <a:effectLst/>
          <a:extLst/>
        </p:spPr>
        <p:txBody>
          <a:bodyPr lIns="0" tIns="0" rIns="0" bIns="0">
            <a:spAutoFit/>
          </a:bodyPr>
          <a:lstStyle/>
          <a:p>
            <a:pPr>
              <a:spcBef>
                <a:spcPct val="50000"/>
              </a:spcBef>
              <a:defRPr/>
            </a:pPr>
            <a:r>
              <a:rPr lang="de-DE" sz="1000" b="1">
                <a:solidFill>
                  <a:schemeClr val="tx2"/>
                </a:solidFill>
                <a:ea typeface="ＭＳ Ｐゴシック" pitchFamily="34" charset="-128"/>
                <a:cs typeface="+mn-cs"/>
              </a:rPr>
              <a:t>Blaue </a:t>
            </a:r>
            <a:r>
              <a:rPr lang="de-DE" sz="1000">
                <a:ea typeface="ＭＳ Ｐゴシック" pitchFamily="34" charset="-128"/>
                <a:cs typeface="+mn-cs"/>
              </a:rPr>
              <a:t>Zahlen dienen zur </a:t>
            </a:r>
            <a:br>
              <a:rPr lang="de-DE" sz="1000">
                <a:ea typeface="ＭＳ Ｐゴシック" pitchFamily="34" charset="-128"/>
                <a:cs typeface="+mn-cs"/>
              </a:rPr>
            </a:br>
            <a:r>
              <a:rPr lang="de-DE" sz="1000">
                <a:ea typeface="ＭＳ Ｐゴシック" pitchFamily="34" charset="-128"/>
                <a:cs typeface="+mn-cs"/>
              </a:rPr>
              <a:t>Ausrichtung der Hilfslinien</a:t>
            </a:r>
            <a:endParaRPr lang="de-DE" sz="1000" b="1">
              <a:solidFill>
                <a:schemeClr val="tx2"/>
              </a:solidFill>
              <a:ea typeface="ＭＳ Ｐゴシック" pitchFamily="34" charset="-128"/>
              <a:cs typeface="+mn-cs"/>
            </a:endParaRPr>
          </a:p>
        </p:txBody>
      </p:sp>
      <p:sp>
        <p:nvSpPr>
          <p:cNvPr id="1144" name="Rectangle 120"/>
          <p:cNvSpPr>
            <a:spLocks noChangeArrowheads="1"/>
          </p:cNvSpPr>
          <p:nvPr/>
        </p:nvSpPr>
        <p:spPr bwMode="auto">
          <a:xfrm>
            <a:off x="3995738" y="7015163"/>
            <a:ext cx="222250" cy="182562"/>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45" name="Rectangle 121"/>
          <p:cNvSpPr>
            <a:spLocks noChangeArrowheads="1"/>
          </p:cNvSpPr>
          <p:nvPr/>
        </p:nvSpPr>
        <p:spPr bwMode="auto">
          <a:xfrm>
            <a:off x="4283075" y="6992938"/>
            <a:ext cx="1881188" cy="304800"/>
          </a:xfrm>
          <a:prstGeom prst="rect">
            <a:avLst/>
          </a:prstGeom>
          <a:noFill/>
          <a:ln>
            <a:noFill/>
          </a:ln>
          <a:effectLst/>
          <a:extLst/>
        </p:spPr>
        <p:txBody>
          <a:bodyPr lIns="0" tIns="0" rIns="0" bIns="0">
            <a:spAutoFit/>
          </a:bodyPr>
          <a:lstStyle/>
          <a:p>
            <a:pPr>
              <a:spcBef>
                <a:spcPct val="50000"/>
              </a:spcBef>
              <a:defRPr/>
            </a:pPr>
            <a:r>
              <a:rPr lang="de-DE" sz="1000">
                <a:ea typeface="ＭＳ Ｐゴシック" pitchFamily="34" charset="-128"/>
                <a:cs typeface="+mn-cs"/>
              </a:rPr>
              <a:t>Unterteilung dient zur besseren Ausrichtung des Inhalts</a:t>
            </a:r>
          </a:p>
        </p:txBody>
      </p:sp>
      <p:grpSp>
        <p:nvGrpSpPr>
          <p:cNvPr id="1054" name="Group 122"/>
          <p:cNvGrpSpPr>
            <a:grpSpLocks/>
          </p:cNvGrpSpPr>
          <p:nvPr/>
        </p:nvGrpSpPr>
        <p:grpSpPr bwMode="auto">
          <a:xfrm rot="5400000">
            <a:off x="80963" y="-828676"/>
            <a:ext cx="674688" cy="836613"/>
            <a:chOff x="-341" y="4020"/>
            <a:chExt cx="227" cy="300"/>
          </a:xfrm>
        </p:grpSpPr>
        <p:sp>
          <p:nvSpPr>
            <p:cNvPr id="1147" name="Rectangle 123"/>
            <p:cNvSpPr>
              <a:spLocks noChangeArrowheads="1"/>
            </p:cNvSpPr>
            <p:nvPr/>
          </p:nvSpPr>
          <p:spPr bwMode="auto">
            <a:xfrm>
              <a:off x="-341" y="4020"/>
              <a:ext cx="227" cy="300"/>
            </a:xfrm>
            <a:prstGeom prst="rect">
              <a:avLst/>
            </a:prstGeom>
            <a:solidFill>
              <a:srgbClr val="E5EAE8"/>
            </a:solidFill>
            <a:ln w="9525" algn="ctr">
              <a:solidFill>
                <a:srgbClr val="E5EAE8"/>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48" name="Line 124"/>
            <p:cNvSpPr>
              <a:spLocks noChangeShapeType="1"/>
            </p:cNvSpPr>
            <p:nvPr/>
          </p:nvSpPr>
          <p:spPr bwMode="auto">
            <a:xfrm>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sp>
          <p:nvSpPr>
            <p:cNvPr id="1149" name="Line 125"/>
            <p:cNvSpPr>
              <a:spLocks noChangeShapeType="1"/>
            </p:cNvSpPr>
            <p:nvPr/>
          </p:nvSpPr>
          <p:spPr bwMode="auto">
            <a:xfrm flipV="1">
              <a:off x="-341" y="4020"/>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grpSp>
      <p:grpSp>
        <p:nvGrpSpPr>
          <p:cNvPr id="1055" name="Group 126"/>
          <p:cNvGrpSpPr>
            <a:grpSpLocks/>
          </p:cNvGrpSpPr>
          <p:nvPr/>
        </p:nvGrpSpPr>
        <p:grpSpPr bwMode="auto">
          <a:xfrm rot="5400000">
            <a:off x="9325768" y="-656431"/>
            <a:ext cx="671513" cy="488950"/>
            <a:chOff x="-341" y="4020"/>
            <a:chExt cx="227" cy="300"/>
          </a:xfrm>
        </p:grpSpPr>
        <p:sp>
          <p:nvSpPr>
            <p:cNvPr id="1151" name="Rectangle 127"/>
            <p:cNvSpPr>
              <a:spLocks noChangeArrowheads="1"/>
            </p:cNvSpPr>
            <p:nvPr/>
          </p:nvSpPr>
          <p:spPr bwMode="auto">
            <a:xfrm>
              <a:off x="-339" y="4002"/>
              <a:ext cx="227" cy="300"/>
            </a:xfrm>
            <a:prstGeom prst="rect">
              <a:avLst/>
            </a:prstGeom>
            <a:solidFill>
              <a:srgbClr val="E5EAE8"/>
            </a:solidFill>
            <a:ln w="9525" algn="ctr">
              <a:solidFill>
                <a:srgbClr val="E5EAE8"/>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52" name="Line 128"/>
            <p:cNvSpPr>
              <a:spLocks noChangeShapeType="1"/>
            </p:cNvSpPr>
            <p:nvPr/>
          </p:nvSpPr>
          <p:spPr bwMode="auto">
            <a:xfrm>
              <a:off x="-339" y="4002"/>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sp>
          <p:nvSpPr>
            <p:cNvPr id="1153" name="Line 129"/>
            <p:cNvSpPr>
              <a:spLocks noChangeShapeType="1"/>
            </p:cNvSpPr>
            <p:nvPr/>
          </p:nvSpPr>
          <p:spPr bwMode="auto">
            <a:xfrm flipV="1">
              <a:off x="-339" y="4002"/>
              <a:ext cx="227" cy="300"/>
            </a:xfrm>
            <a:prstGeom prst="line">
              <a:avLst/>
            </a:prstGeom>
            <a:noFill/>
            <a:ln w="19050">
              <a:solidFill>
                <a:srgbClr val="5A2864"/>
              </a:solidFill>
              <a:round/>
              <a:headEnd/>
              <a:tailEnd/>
            </a:ln>
            <a:effectLst/>
            <a:extLst/>
          </p:spPr>
          <p:txBody>
            <a:bodyPr lIns="0" tIns="0" rIns="0" bIns="0"/>
            <a:lstStyle/>
            <a:p>
              <a:pPr algn="ctr">
                <a:defRPr/>
              </a:pPr>
              <a:endParaRPr lang="en-US">
                <a:ea typeface="ＭＳ Ｐゴシック" pitchFamily="34" charset="-128"/>
                <a:cs typeface="+mn-cs"/>
              </a:endParaRPr>
            </a:p>
          </p:txBody>
        </p:sp>
      </p:grpSp>
      <p:sp>
        <p:nvSpPr>
          <p:cNvPr id="1154" name="Text Box 130"/>
          <p:cNvSpPr txBox="1">
            <a:spLocks noChangeArrowheads="1"/>
          </p:cNvSpPr>
          <p:nvPr/>
        </p:nvSpPr>
        <p:spPr bwMode="auto">
          <a:xfrm>
            <a:off x="4357688" y="-490538"/>
            <a:ext cx="255587"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0,70</a:t>
            </a:r>
          </a:p>
        </p:txBody>
      </p:sp>
      <p:sp>
        <p:nvSpPr>
          <p:cNvPr id="1155" name="Text Box 131"/>
          <p:cNvSpPr txBox="1">
            <a:spLocks noChangeArrowheads="1"/>
          </p:cNvSpPr>
          <p:nvPr/>
        </p:nvSpPr>
        <p:spPr bwMode="auto">
          <a:xfrm>
            <a:off x="4881563" y="-490538"/>
            <a:ext cx="255587"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0,30</a:t>
            </a:r>
          </a:p>
        </p:txBody>
      </p:sp>
      <p:sp>
        <p:nvSpPr>
          <p:cNvPr id="1156" name="Text Box 132"/>
          <p:cNvSpPr txBox="1">
            <a:spLocks noChangeArrowheads="1"/>
          </p:cNvSpPr>
          <p:nvPr/>
        </p:nvSpPr>
        <p:spPr bwMode="auto">
          <a:xfrm>
            <a:off x="3030538" y="-735013"/>
            <a:ext cx="255587"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4,40</a:t>
            </a:r>
          </a:p>
        </p:txBody>
      </p:sp>
      <p:sp>
        <p:nvSpPr>
          <p:cNvPr id="1157" name="Text Box 133"/>
          <p:cNvSpPr txBox="1">
            <a:spLocks noChangeArrowheads="1"/>
          </p:cNvSpPr>
          <p:nvPr/>
        </p:nvSpPr>
        <p:spPr bwMode="auto">
          <a:xfrm>
            <a:off x="3536950" y="-735013"/>
            <a:ext cx="255588"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4,00</a:t>
            </a:r>
          </a:p>
        </p:txBody>
      </p:sp>
      <p:sp>
        <p:nvSpPr>
          <p:cNvPr id="1158" name="Text Box 134"/>
          <p:cNvSpPr txBox="1">
            <a:spLocks noChangeArrowheads="1"/>
          </p:cNvSpPr>
          <p:nvPr/>
        </p:nvSpPr>
        <p:spPr bwMode="auto">
          <a:xfrm>
            <a:off x="5707063" y="-735013"/>
            <a:ext cx="255587"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3,00</a:t>
            </a:r>
          </a:p>
        </p:txBody>
      </p:sp>
      <p:sp>
        <p:nvSpPr>
          <p:cNvPr id="1159" name="Text Box 135"/>
          <p:cNvSpPr txBox="1">
            <a:spLocks noChangeArrowheads="1"/>
          </p:cNvSpPr>
          <p:nvPr/>
        </p:nvSpPr>
        <p:spPr bwMode="auto">
          <a:xfrm>
            <a:off x="6213475" y="-735013"/>
            <a:ext cx="255588"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3,40</a:t>
            </a:r>
          </a:p>
        </p:txBody>
      </p:sp>
      <p:sp>
        <p:nvSpPr>
          <p:cNvPr id="1160" name="Text Box 136"/>
          <p:cNvSpPr txBox="1">
            <a:spLocks noChangeArrowheads="1"/>
          </p:cNvSpPr>
          <p:nvPr/>
        </p:nvSpPr>
        <p:spPr bwMode="auto">
          <a:xfrm>
            <a:off x="2638425" y="-490538"/>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1/2</a:t>
            </a:r>
          </a:p>
        </p:txBody>
      </p:sp>
      <p:sp>
        <p:nvSpPr>
          <p:cNvPr id="1161" name="Text Box 137"/>
          <p:cNvSpPr txBox="1">
            <a:spLocks noChangeArrowheads="1"/>
          </p:cNvSpPr>
          <p:nvPr/>
        </p:nvSpPr>
        <p:spPr bwMode="auto">
          <a:xfrm>
            <a:off x="6742113" y="-490538"/>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1/2</a:t>
            </a:r>
          </a:p>
        </p:txBody>
      </p:sp>
      <p:sp>
        <p:nvSpPr>
          <p:cNvPr id="1162" name="Text Box 138"/>
          <p:cNvSpPr txBox="1">
            <a:spLocks noChangeArrowheads="1"/>
          </p:cNvSpPr>
          <p:nvPr/>
        </p:nvSpPr>
        <p:spPr bwMode="auto">
          <a:xfrm>
            <a:off x="7461250" y="-735013"/>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1/3</a:t>
            </a:r>
          </a:p>
        </p:txBody>
      </p:sp>
      <p:sp>
        <p:nvSpPr>
          <p:cNvPr id="1163" name="Text Box 139"/>
          <p:cNvSpPr txBox="1">
            <a:spLocks noChangeArrowheads="1"/>
          </p:cNvSpPr>
          <p:nvPr/>
        </p:nvSpPr>
        <p:spPr bwMode="auto">
          <a:xfrm>
            <a:off x="4662488" y="-735013"/>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1/3</a:t>
            </a:r>
          </a:p>
        </p:txBody>
      </p:sp>
      <p:sp>
        <p:nvSpPr>
          <p:cNvPr id="1164" name="Text Box 140"/>
          <p:cNvSpPr txBox="1">
            <a:spLocks noChangeArrowheads="1"/>
          </p:cNvSpPr>
          <p:nvPr/>
        </p:nvSpPr>
        <p:spPr bwMode="auto">
          <a:xfrm>
            <a:off x="1917700" y="-735013"/>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1/3</a:t>
            </a:r>
          </a:p>
        </p:txBody>
      </p:sp>
      <p:sp>
        <p:nvSpPr>
          <p:cNvPr id="1165" name="Rectangle 141"/>
          <p:cNvSpPr>
            <a:spLocks noChangeArrowheads="1"/>
          </p:cNvSpPr>
          <p:nvPr/>
        </p:nvSpPr>
        <p:spPr bwMode="auto">
          <a:xfrm rot="5400000">
            <a:off x="2662237" y="-2338387"/>
            <a:ext cx="201613" cy="3852862"/>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66" name="Rectangle 142"/>
          <p:cNvSpPr>
            <a:spLocks noChangeArrowheads="1"/>
          </p:cNvSpPr>
          <p:nvPr/>
        </p:nvSpPr>
        <p:spPr bwMode="auto">
          <a:xfrm rot="5400000">
            <a:off x="6655594" y="-2343944"/>
            <a:ext cx="201613" cy="3863975"/>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67" name="Rectangle 143"/>
          <p:cNvSpPr>
            <a:spLocks noChangeArrowheads="1"/>
          </p:cNvSpPr>
          <p:nvPr/>
        </p:nvSpPr>
        <p:spPr bwMode="auto">
          <a:xfrm rot="5400000">
            <a:off x="1995487" y="-1906587"/>
            <a:ext cx="201613" cy="2519362"/>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68" name="Rectangle 144"/>
          <p:cNvSpPr>
            <a:spLocks noChangeArrowheads="1"/>
          </p:cNvSpPr>
          <p:nvPr/>
        </p:nvSpPr>
        <p:spPr bwMode="auto">
          <a:xfrm rot="5400000">
            <a:off x="4660900" y="-1906588"/>
            <a:ext cx="201613" cy="2519363"/>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69" name="Rectangle 145"/>
          <p:cNvSpPr>
            <a:spLocks noChangeArrowheads="1"/>
          </p:cNvSpPr>
          <p:nvPr/>
        </p:nvSpPr>
        <p:spPr bwMode="auto">
          <a:xfrm rot="5400000">
            <a:off x="7327900" y="-1906588"/>
            <a:ext cx="201613" cy="2519363"/>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70" name="Rectangle 146"/>
          <p:cNvSpPr>
            <a:spLocks noChangeArrowheads="1"/>
          </p:cNvSpPr>
          <p:nvPr/>
        </p:nvSpPr>
        <p:spPr bwMode="auto">
          <a:xfrm rot="5400000">
            <a:off x="4661694" y="-4102894"/>
            <a:ext cx="201613" cy="7851775"/>
          </a:xfrm>
          <a:prstGeom prst="rect">
            <a:avLst/>
          </a:prstGeom>
          <a:noFill/>
          <a:ln w="9525" algn="ctr">
            <a:solidFill>
              <a:schemeClr val="bg1"/>
            </a:solidFill>
            <a:miter lim="800000"/>
            <a:headEnd/>
            <a:tailEnd/>
          </a:ln>
          <a:effectLst/>
          <a:extLst/>
        </p:spPr>
        <p:txBody>
          <a:bodyPr wrap="none" lIns="0" tIns="0" rIns="0" bIns="0" anchor="ctr"/>
          <a:lstStyle/>
          <a:p>
            <a:pPr algn="ctr">
              <a:defRPr/>
            </a:pPr>
            <a:endParaRPr lang="en-US">
              <a:ea typeface="ＭＳ Ｐゴシック" pitchFamily="34" charset="-128"/>
              <a:cs typeface="+mn-cs"/>
            </a:endParaRPr>
          </a:p>
        </p:txBody>
      </p:sp>
      <p:sp>
        <p:nvSpPr>
          <p:cNvPr id="1171" name="Text Box 147"/>
          <p:cNvSpPr txBox="1">
            <a:spLocks noChangeArrowheads="1"/>
          </p:cNvSpPr>
          <p:nvPr/>
        </p:nvSpPr>
        <p:spPr bwMode="auto">
          <a:xfrm>
            <a:off x="912813" y="-260350"/>
            <a:ext cx="330200"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11,40</a:t>
            </a:r>
          </a:p>
        </p:txBody>
      </p:sp>
      <p:sp>
        <p:nvSpPr>
          <p:cNvPr id="1172" name="Text Box 148"/>
          <p:cNvSpPr txBox="1">
            <a:spLocks noChangeArrowheads="1"/>
          </p:cNvSpPr>
          <p:nvPr/>
        </p:nvSpPr>
        <p:spPr bwMode="auto">
          <a:xfrm>
            <a:off x="8280400" y="-260350"/>
            <a:ext cx="330200"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10,40</a:t>
            </a:r>
          </a:p>
        </p:txBody>
      </p:sp>
      <p:sp>
        <p:nvSpPr>
          <p:cNvPr id="1173" name="Text Box 149"/>
          <p:cNvSpPr txBox="1">
            <a:spLocks noChangeArrowheads="1"/>
          </p:cNvSpPr>
          <p:nvPr/>
        </p:nvSpPr>
        <p:spPr bwMode="auto">
          <a:xfrm>
            <a:off x="4660900" y="-260350"/>
            <a:ext cx="206375"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rgbClr val="5A2864"/>
                </a:solidFill>
                <a:ea typeface="ＭＳ Ｐゴシック" pitchFamily="34" charset="-128"/>
                <a:cs typeface="+mn-cs"/>
              </a:rPr>
              <a:t>1/1</a:t>
            </a:r>
          </a:p>
        </p:txBody>
      </p:sp>
      <p:sp>
        <p:nvSpPr>
          <p:cNvPr id="1076" name="Rectangle 2"/>
          <p:cNvSpPr>
            <a:spLocks noGrp="1" noChangeArrowheads="1"/>
          </p:cNvSpPr>
          <p:nvPr>
            <p:ph type="title"/>
          </p:nvPr>
        </p:nvSpPr>
        <p:spPr bwMode="black">
          <a:xfrm>
            <a:off x="827088" y="384175"/>
            <a:ext cx="7850187" cy="884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Titelmasterformat durch Klicken bearbeiten</a:t>
            </a:r>
          </a:p>
        </p:txBody>
      </p:sp>
      <p:pic>
        <p:nvPicPr>
          <p:cNvPr id="1077" name="Picture 151" descr="Gestaltungselement"/>
          <p:cNvPicPr>
            <a:picLocks noChangeAspect="1" noChangeArrowheads="1"/>
          </p:cNvPicPr>
          <p:nvPr/>
        </p:nvPicPr>
        <p:blipFill>
          <a:blip r:embed="rId12"/>
          <a:srcRect/>
          <a:stretch>
            <a:fillRect/>
          </a:stretch>
        </p:blipFill>
        <p:spPr bwMode="auto">
          <a:xfrm>
            <a:off x="498475" y="463550"/>
            <a:ext cx="230188" cy="127000"/>
          </a:xfrm>
          <a:prstGeom prst="rect">
            <a:avLst/>
          </a:prstGeom>
          <a:noFill/>
          <a:ln w="9525">
            <a:noFill/>
            <a:miter lim="800000"/>
            <a:headEnd/>
            <a:tailEnd/>
          </a:ln>
        </p:spPr>
      </p:pic>
      <p:sp>
        <p:nvSpPr>
          <p:cNvPr id="1078" name="Rectangle 2"/>
          <p:cNvSpPr>
            <a:spLocks noGrp="1" noChangeArrowheads="1"/>
          </p:cNvSpPr>
          <p:nvPr>
            <p:ph type="body" idx="1"/>
          </p:nvPr>
        </p:nvSpPr>
        <p:spPr bwMode="gray">
          <a:xfrm>
            <a:off x="827088" y="1668463"/>
            <a:ext cx="7850187" cy="44973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 name="Rectangle 61"/>
          <p:cNvSpPr>
            <a:spLocks noGrp="1" noChangeArrowheads="1"/>
          </p:cNvSpPr>
          <p:nvPr>
            <p:ph type="ftr" sz="quarter" idx="3"/>
          </p:nvPr>
        </p:nvSpPr>
        <p:spPr bwMode="gray">
          <a:xfrm>
            <a:off x="1333500" y="6527800"/>
            <a:ext cx="6118225" cy="214313"/>
          </a:xfrm>
          <a:prstGeom prst="rect">
            <a:avLst/>
          </a:prstGeom>
          <a:noFill/>
          <a:ln>
            <a:noFill/>
          </a:ln>
          <a:effectLst/>
          <a:extLst>
            <a:ext uri="{FAA26D3D-D897-4be2-8F04-BA451C77F1D7}"/>
          </a:extLst>
        </p:spPr>
        <p:txBody>
          <a:bodyPr vert="horz" wrap="square" lIns="0" tIns="0" rIns="0" bIns="0" numCol="1" anchor="t" anchorCtr="0" compatLnSpc="1">
            <a:prstTxWarp prst="textNoShape">
              <a:avLst/>
            </a:prstTxWarp>
          </a:bodyPr>
          <a:lstStyle>
            <a:lvl1pPr>
              <a:defRPr sz="1000">
                <a:solidFill>
                  <a:schemeClr val="tx1"/>
                </a:solidFill>
                <a:ea typeface="ＭＳ Ｐゴシック" pitchFamily="34" charset="-128"/>
                <a:cs typeface="+mn-cs"/>
              </a:defRPr>
            </a:lvl1pPr>
          </a:lstStyle>
          <a:p>
            <a:pPr>
              <a:defRPr/>
            </a:pPr>
            <a:r>
              <a:rPr lang="en-US"/>
              <a:t>Stylebook</a:t>
            </a:r>
            <a:r>
              <a:rPr lang="de-DE"/>
              <a:t> für die KfW Präsentationsvorlage / PowerPoint 2003 / Oktober 2012</a:t>
            </a:r>
          </a:p>
        </p:txBody>
      </p:sp>
      <p:pic>
        <p:nvPicPr>
          <p:cNvPr id="1080" name="Bild 2" descr="KFW_Logo_rgb_CO_R.wmf"/>
          <p:cNvPicPr>
            <a:picLocks noChangeAspect="1"/>
          </p:cNvPicPr>
          <p:nvPr/>
        </p:nvPicPr>
        <p:blipFill>
          <a:blip r:embed="rId13"/>
          <a:srcRect/>
          <a:stretch>
            <a:fillRect/>
          </a:stretch>
        </p:blipFill>
        <p:spPr bwMode="auto">
          <a:xfrm>
            <a:off x="712788" y="6411913"/>
            <a:ext cx="584200" cy="360362"/>
          </a:xfrm>
          <a:prstGeom prst="rect">
            <a:avLst/>
          </a:prstGeom>
          <a:noFill/>
          <a:ln w="9525">
            <a:noFill/>
            <a:miter lim="800000"/>
            <a:headEnd/>
            <a:tailEnd/>
          </a:ln>
        </p:spPr>
      </p:pic>
      <p:sp>
        <p:nvSpPr>
          <p:cNvPr id="1179" name="Rectangle 155"/>
          <p:cNvSpPr>
            <a:spLocks noChangeArrowheads="1"/>
          </p:cNvSpPr>
          <p:nvPr/>
        </p:nvSpPr>
        <p:spPr bwMode="auto">
          <a:xfrm>
            <a:off x="6207125" y="7015163"/>
            <a:ext cx="222250" cy="182562"/>
          </a:xfrm>
          <a:prstGeom prst="rect">
            <a:avLst/>
          </a:prstGeom>
          <a:solidFill>
            <a:srgbClr val="E1D7E6"/>
          </a:solidFill>
          <a:ln>
            <a:noFill/>
          </a:ln>
          <a:effectLst/>
          <a:extLst/>
        </p:spPr>
        <p:txBody>
          <a:bodyPr wrap="none" lIns="0" tIns="0" rIns="0" bIns="0" anchor="ctr"/>
          <a:lstStyle/>
          <a:p>
            <a:pPr algn="ctr">
              <a:defRPr/>
            </a:pPr>
            <a:endParaRPr lang="en-US">
              <a:ea typeface="ＭＳ Ｐゴシック" pitchFamily="34" charset="-128"/>
              <a:cs typeface="+mn-cs"/>
            </a:endParaRPr>
          </a:p>
        </p:txBody>
      </p:sp>
      <p:sp>
        <p:nvSpPr>
          <p:cNvPr id="1180" name="Rectangle 156"/>
          <p:cNvSpPr>
            <a:spLocks noChangeArrowheads="1"/>
          </p:cNvSpPr>
          <p:nvPr/>
        </p:nvSpPr>
        <p:spPr bwMode="auto">
          <a:xfrm>
            <a:off x="6494463" y="6992938"/>
            <a:ext cx="1881187" cy="304800"/>
          </a:xfrm>
          <a:prstGeom prst="rect">
            <a:avLst/>
          </a:prstGeom>
          <a:noFill/>
          <a:ln>
            <a:noFill/>
          </a:ln>
          <a:effectLst/>
          <a:extLst/>
        </p:spPr>
        <p:txBody>
          <a:bodyPr lIns="0" tIns="0" rIns="0" bIns="0">
            <a:spAutoFit/>
          </a:bodyPr>
          <a:lstStyle/>
          <a:p>
            <a:pPr>
              <a:spcBef>
                <a:spcPct val="50000"/>
              </a:spcBef>
              <a:defRPr/>
            </a:pPr>
            <a:r>
              <a:rPr lang="de-DE" sz="1000">
                <a:ea typeface="ＭＳ Ｐゴシック" pitchFamily="34" charset="-128"/>
                <a:cs typeface="+mn-cs"/>
              </a:rPr>
              <a:t>Erweiterungsbereich falls Platz notwendig ist</a:t>
            </a:r>
          </a:p>
        </p:txBody>
      </p:sp>
      <p:sp>
        <p:nvSpPr>
          <p:cNvPr id="1186" name="Text Box 162"/>
          <p:cNvSpPr txBox="1">
            <a:spLocks noChangeArrowheads="1"/>
          </p:cNvSpPr>
          <p:nvPr/>
        </p:nvSpPr>
        <p:spPr bwMode="auto">
          <a:xfrm>
            <a:off x="9067800" y="-260350"/>
            <a:ext cx="330200" cy="152400"/>
          </a:xfrm>
          <a:prstGeom prst="rect">
            <a:avLst/>
          </a:prstGeom>
          <a:noFill/>
          <a:ln>
            <a:noFill/>
          </a:ln>
          <a:effectLst/>
          <a:extLst/>
        </p:spPr>
        <p:txBody>
          <a:bodyPr wrap="none" lIns="0" tIns="0" rIns="0" bIns="0">
            <a:spAutoFit/>
          </a:bodyPr>
          <a:lstStyle/>
          <a:p>
            <a:pPr algn="ctr">
              <a:spcBef>
                <a:spcPct val="50000"/>
              </a:spcBef>
              <a:defRPr/>
            </a:pPr>
            <a:r>
              <a:rPr lang="de-DE" sz="1000" b="1">
                <a:solidFill>
                  <a:schemeClr val="tx2"/>
                </a:solidFill>
                <a:ea typeface="ＭＳ Ｐゴシック" pitchFamily="34" charset="-128"/>
                <a:cs typeface="+mn-cs"/>
              </a:rPr>
              <a:t>12,40</a:t>
            </a:r>
          </a:p>
        </p:txBody>
      </p:sp>
    </p:spTree>
  </p:cSld>
  <p:clrMap bg1="lt1" tx1="dk1" bg2="lt2" tx2="dk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64" r:id="rId7"/>
    <p:sldLayoutId id="2147483665" r:id="rId8"/>
    <p:sldLayoutId id="2147483666" r:id="rId9"/>
    <p:sldLayoutId id="2147483657" r:id="rId10"/>
  </p:sldLayoutIdLst>
  <p:hf hdr="0" dt="0"/>
  <p:txStyles>
    <p:titleStyle>
      <a:lvl1pPr algn="l" rtl="0" eaLnBrk="0" fontAlgn="base" hangingPunct="0">
        <a:spcBef>
          <a:spcPct val="0"/>
        </a:spcBef>
        <a:spcAft>
          <a:spcPct val="0"/>
        </a:spcAft>
        <a:defRPr sz="2400">
          <a:solidFill>
            <a:srgbClr val="005A8C"/>
          </a:solidFill>
          <a:latin typeface="Franklin Gothic Book" pitchFamily="34" charset="0"/>
          <a:ea typeface="ＭＳ Ｐゴシック" charset="0"/>
          <a:cs typeface="PFCentroSansPro-Regular"/>
        </a:defRPr>
      </a:lvl1pPr>
      <a:lvl2pPr algn="l" rtl="0" eaLnBrk="0" fontAlgn="base" hangingPunct="0">
        <a:spcBef>
          <a:spcPct val="0"/>
        </a:spcBef>
        <a:spcAft>
          <a:spcPct val="0"/>
        </a:spcAft>
        <a:defRPr sz="2400">
          <a:solidFill>
            <a:srgbClr val="005A8C"/>
          </a:solidFill>
          <a:latin typeface="Franklin Gothic Book" pitchFamily="34" charset="0"/>
          <a:ea typeface="ＭＳ Ｐゴシック" charset="0"/>
          <a:cs typeface="PFCentroSansPro-Regular"/>
        </a:defRPr>
      </a:lvl2pPr>
      <a:lvl3pPr algn="l" rtl="0" eaLnBrk="0" fontAlgn="base" hangingPunct="0">
        <a:spcBef>
          <a:spcPct val="0"/>
        </a:spcBef>
        <a:spcAft>
          <a:spcPct val="0"/>
        </a:spcAft>
        <a:defRPr sz="2400">
          <a:solidFill>
            <a:srgbClr val="005A8C"/>
          </a:solidFill>
          <a:latin typeface="Franklin Gothic Book" pitchFamily="34" charset="0"/>
          <a:ea typeface="ＭＳ Ｐゴシック" charset="0"/>
          <a:cs typeface="PFCentroSansPro-Regular"/>
        </a:defRPr>
      </a:lvl3pPr>
      <a:lvl4pPr algn="l" rtl="0" eaLnBrk="0" fontAlgn="base" hangingPunct="0">
        <a:spcBef>
          <a:spcPct val="0"/>
        </a:spcBef>
        <a:spcAft>
          <a:spcPct val="0"/>
        </a:spcAft>
        <a:defRPr sz="2400">
          <a:solidFill>
            <a:srgbClr val="005A8C"/>
          </a:solidFill>
          <a:latin typeface="Franklin Gothic Book" pitchFamily="34" charset="0"/>
          <a:ea typeface="ＭＳ Ｐゴシック" charset="0"/>
          <a:cs typeface="PFCentroSansPro-Regular"/>
        </a:defRPr>
      </a:lvl4pPr>
      <a:lvl5pPr algn="l" rtl="0" eaLnBrk="0" fontAlgn="base" hangingPunct="0">
        <a:spcBef>
          <a:spcPct val="0"/>
        </a:spcBef>
        <a:spcAft>
          <a:spcPct val="0"/>
        </a:spcAft>
        <a:defRPr sz="2400">
          <a:solidFill>
            <a:srgbClr val="005A8C"/>
          </a:solidFill>
          <a:latin typeface="Franklin Gothic Book" pitchFamily="34" charset="0"/>
          <a:ea typeface="ＭＳ Ｐゴシック" charset="0"/>
          <a:cs typeface="PFCentroSansPro-Regular"/>
        </a:defRPr>
      </a:lvl5pPr>
      <a:lvl6pPr marL="457200" algn="l" rtl="0" eaLnBrk="1" fontAlgn="base" hangingPunct="1">
        <a:spcBef>
          <a:spcPct val="0"/>
        </a:spcBef>
        <a:spcAft>
          <a:spcPct val="0"/>
        </a:spcAft>
        <a:defRPr sz="2000" b="1">
          <a:solidFill>
            <a:schemeClr val="bg1"/>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2000" b="1">
          <a:solidFill>
            <a:schemeClr val="bg1"/>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2000" b="1">
          <a:solidFill>
            <a:schemeClr val="bg1"/>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2000" b="1">
          <a:solidFill>
            <a:schemeClr val="bg1"/>
          </a:solidFill>
          <a:latin typeface="Arial" charset="0"/>
          <a:ea typeface="ＭＳ Ｐゴシック" charset="0"/>
          <a:cs typeface="ＭＳ Ｐゴシック" charset="0"/>
        </a:defRPr>
      </a:lvl9pPr>
    </p:titleStyle>
    <p:bodyStyle>
      <a:lvl1pPr marL="177800" indent="-177800" algn="l" rtl="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charset="0"/>
          <a:cs typeface="PFCentroSansPro-Regular"/>
        </a:defRPr>
      </a:lvl1pPr>
      <a:lvl2pPr marL="533400" indent="-176213" algn="l" rtl="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charset="0"/>
          <a:cs typeface="PFCentroSansPro-Regular"/>
        </a:defRPr>
      </a:lvl2pPr>
      <a:lvl3pPr marL="898525" indent="-177800" algn="l" rtl="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charset="0"/>
          <a:cs typeface="PFCentroSansPro-Regular"/>
        </a:defRPr>
      </a:lvl3pPr>
      <a:lvl4pPr marL="1255713" indent="-177800" algn="l" rtl="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charset="0"/>
          <a:cs typeface="PFCentroSansPro-Regular"/>
        </a:defRPr>
      </a:lvl4pPr>
      <a:lvl5pPr marL="1612900" indent="-177800" algn="l" rtl="0" eaLnBrk="0" fontAlgn="base" hangingPunct="0">
        <a:lnSpc>
          <a:spcPct val="120000"/>
        </a:lnSpc>
        <a:spcBef>
          <a:spcPts val="600"/>
        </a:spcBef>
        <a:spcAft>
          <a:spcPct val="0"/>
        </a:spcAft>
        <a:buSzPct val="120000"/>
        <a:buFont typeface="Franklin Gothic Book" pitchFamily="34" charset="0"/>
        <a:buChar char="›"/>
        <a:defRPr sz="1600">
          <a:solidFill>
            <a:schemeClr val="tx1"/>
          </a:solidFill>
          <a:latin typeface="Franklin Gothic Book" pitchFamily="34" charset="0"/>
          <a:ea typeface="ＭＳ Ｐゴシック" charset="0"/>
          <a:cs typeface="PFCentroSansPro-Regular"/>
        </a:defRPr>
      </a:lvl5pPr>
      <a:lvl6pPr marL="2070100" indent="-177800" algn="l" rtl="0" eaLnBrk="1" fontAlgn="base" hangingPunct="1">
        <a:spcBef>
          <a:spcPct val="20000"/>
        </a:spcBef>
        <a:spcAft>
          <a:spcPct val="0"/>
        </a:spcAft>
        <a:buSzPct val="90000"/>
        <a:buFont typeface="Arial" charset="0"/>
        <a:buChar char="●"/>
        <a:defRPr sz="1600">
          <a:solidFill>
            <a:srgbClr val="004A78"/>
          </a:solidFill>
          <a:latin typeface="+mn-lt"/>
          <a:ea typeface="+mn-ea"/>
        </a:defRPr>
      </a:lvl6pPr>
      <a:lvl7pPr marL="2527300" indent="-177800" algn="l" rtl="0" eaLnBrk="1" fontAlgn="base" hangingPunct="1">
        <a:spcBef>
          <a:spcPct val="20000"/>
        </a:spcBef>
        <a:spcAft>
          <a:spcPct val="0"/>
        </a:spcAft>
        <a:buSzPct val="90000"/>
        <a:buFont typeface="Arial" charset="0"/>
        <a:buChar char="●"/>
        <a:defRPr sz="1600">
          <a:solidFill>
            <a:srgbClr val="004A78"/>
          </a:solidFill>
          <a:latin typeface="+mn-lt"/>
          <a:ea typeface="+mn-ea"/>
        </a:defRPr>
      </a:lvl7pPr>
      <a:lvl8pPr marL="2984500" indent="-177800" algn="l" rtl="0" eaLnBrk="1" fontAlgn="base" hangingPunct="1">
        <a:spcBef>
          <a:spcPct val="20000"/>
        </a:spcBef>
        <a:spcAft>
          <a:spcPct val="0"/>
        </a:spcAft>
        <a:buSzPct val="90000"/>
        <a:buFont typeface="Arial" charset="0"/>
        <a:buChar char="●"/>
        <a:defRPr sz="1600">
          <a:solidFill>
            <a:srgbClr val="004A78"/>
          </a:solidFill>
          <a:latin typeface="+mn-lt"/>
          <a:ea typeface="+mn-ea"/>
        </a:defRPr>
      </a:lvl8pPr>
      <a:lvl9pPr marL="3441700" indent="-177800" algn="l" rtl="0" eaLnBrk="1" fontAlgn="base" hangingPunct="1">
        <a:spcBef>
          <a:spcPct val="20000"/>
        </a:spcBef>
        <a:spcAft>
          <a:spcPct val="0"/>
        </a:spcAft>
        <a:buSzPct val="90000"/>
        <a:buFont typeface="Arial" charset="0"/>
        <a:buChar char="●"/>
        <a:defRPr sz="1600">
          <a:solidFill>
            <a:srgbClr val="004A78"/>
          </a:solidFill>
          <a:latin typeface="+mn-lt"/>
          <a:ea typeface="+mn-ea"/>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mailto:lisa.steinacher@kfw.d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mailto:habibur.rahman@kfw.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a:xfrm>
            <a:off x="849313" y="2143125"/>
            <a:ext cx="7127875" cy="1057275"/>
          </a:xfrm>
        </p:spPr>
        <p:txBody>
          <a:bodyPr/>
          <a:lstStyle/>
          <a:p>
            <a:pPr eaLnBrk="1" hangingPunct="1"/>
            <a:r>
              <a:rPr lang="en-GB" b="1">
                <a:latin typeface="Arial" charset="0"/>
                <a:ea typeface="Arial Unicode MS" pitchFamily="34" charset="-128"/>
                <a:cs typeface="Arial Unicode MS" pitchFamily="34" charset="-128"/>
              </a:rPr>
              <a:t>Update on Social Health </a:t>
            </a:r>
            <a:br>
              <a:rPr lang="en-GB" b="1">
                <a:latin typeface="Arial" charset="0"/>
                <a:ea typeface="Arial Unicode MS" pitchFamily="34" charset="-128"/>
                <a:cs typeface="Arial Unicode MS" pitchFamily="34" charset="-128"/>
              </a:rPr>
            </a:br>
            <a:r>
              <a:rPr lang="en-GB" b="1">
                <a:latin typeface="Arial" charset="0"/>
                <a:ea typeface="Arial Unicode MS" pitchFamily="34" charset="-128"/>
                <a:cs typeface="Arial Unicode MS" pitchFamily="34" charset="-128"/>
              </a:rPr>
              <a:t>Protection Scheme (SSK)</a:t>
            </a:r>
          </a:p>
        </p:txBody>
      </p:sp>
      <p:sp>
        <p:nvSpPr>
          <p:cNvPr id="14338" name="Rectangle 3"/>
          <p:cNvSpPr>
            <a:spLocks noGrp="1" noChangeArrowheads="1"/>
          </p:cNvSpPr>
          <p:nvPr>
            <p:ph type="subTitle" idx="1"/>
          </p:nvPr>
        </p:nvSpPr>
        <p:spPr>
          <a:xfrm>
            <a:off x="441325" y="3148013"/>
            <a:ext cx="8891588" cy="3017837"/>
          </a:xfrm>
        </p:spPr>
        <p:txBody>
          <a:bodyPr/>
          <a:lstStyle/>
          <a:p>
            <a:pPr eaLnBrk="1" hangingPunct="1"/>
            <a:endParaRPr lang="en-GB">
              <a:latin typeface="Arial" charset="0"/>
              <a:ea typeface="Arial Unicode MS" pitchFamily="34" charset="-128"/>
              <a:cs typeface="Arial Unicode MS" pitchFamily="34" charset="-128"/>
            </a:endParaRPr>
          </a:p>
          <a:p>
            <a:pPr eaLnBrk="1" hangingPunct="1"/>
            <a:r>
              <a:rPr lang="en-GB">
                <a:solidFill>
                  <a:schemeClr val="tx1"/>
                </a:solidFill>
                <a:latin typeface="Arial" charset="0"/>
                <a:ea typeface="Arial Unicode MS" pitchFamily="34" charset="-128"/>
                <a:cs typeface="Arial Unicode MS" pitchFamily="34" charset="-128"/>
              </a:rPr>
              <a:t>DP Meeting on Health Financing </a:t>
            </a:r>
          </a:p>
          <a:p>
            <a:pPr eaLnBrk="1" hangingPunct="1"/>
            <a:r>
              <a:rPr lang="en-GB">
                <a:solidFill>
                  <a:schemeClr val="tx1"/>
                </a:solidFill>
                <a:latin typeface="Arial" charset="0"/>
                <a:ea typeface="Arial Unicode MS" pitchFamily="34" charset="-128"/>
                <a:cs typeface="Arial Unicode MS" pitchFamily="34" charset="-128"/>
              </a:rPr>
              <a:t>Dhaka, November 24th, 2013</a:t>
            </a:r>
          </a:p>
          <a:p>
            <a:pPr eaLnBrk="1" hangingPunct="1"/>
            <a:endParaRPr lang="en-GB">
              <a:solidFill>
                <a:schemeClr val="tx1"/>
              </a:solidFill>
              <a:latin typeface="Arial" charset="0"/>
              <a:ea typeface="Arial Unicode MS" pitchFamily="34" charset="-128"/>
              <a:cs typeface="Arial Unicode MS" pitchFamily="34" charset="-128"/>
            </a:endParaRPr>
          </a:p>
          <a:p>
            <a:pPr eaLnBrk="1" hangingPunct="1"/>
            <a:r>
              <a:rPr lang="en-GB">
                <a:solidFill>
                  <a:schemeClr val="tx1"/>
                </a:solidFill>
                <a:latin typeface="Arial" charset="0"/>
                <a:ea typeface="Arial Unicode MS" pitchFamily="34" charset="-128"/>
                <a:cs typeface="Arial Unicode MS" pitchFamily="34" charset="-128"/>
              </a:rPr>
              <a:t>Lisa Steinacher, Director Special Programmes Health</a:t>
            </a:r>
          </a:p>
          <a:p>
            <a:pPr eaLnBrk="1" hangingPunct="1"/>
            <a:endParaRPr lang="en-GB">
              <a:solidFill>
                <a:schemeClr val="tx1"/>
              </a:solidFill>
              <a:latin typeface="Arial" charset="0"/>
              <a:ea typeface="Arial Unicode MS" pitchFamily="34" charset="-128"/>
              <a:cs typeface="Arial Unicode MS" pitchFamily="34" charset="-128"/>
            </a:endParaRPr>
          </a:p>
        </p:txBody>
      </p:sp>
      <p:pic>
        <p:nvPicPr>
          <p:cNvPr id="14339" name="Picture 2"/>
          <p:cNvPicPr>
            <a:picLocks noChangeAspect="1"/>
          </p:cNvPicPr>
          <p:nvPr/>
        </p:nvPicPr>
        <p:blipFill>
          <a:blip r:embed="rId3"/>
          <a:srcRect r="8678" b="16342"/>
          <a:stretch>
            <a:fillRect/>
          </a:stretch>
        </p:blipFill>
        <p:spPr bwMode="auto">
          <a:xfrm>
            <a:off x="7400925" y="1916113"/>
            <a:ext cx="1671638" cy="1112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Foliennummernplatzhalter 2"/>
          <p:cNvSpPr>
            <a:spLocks noGrp="1"/>
          </p:cNvSpPr>
          <p:nvPr>
            <p:ph type="sldNum" sz="quarter" idx="10"/>
          </p:nvPr>
        </p:nvSpPr>
        <p:spPr>
          <a:ln>
            <a:miter lim="800000"/>
            <a:headEnd/>
            <a:tailEnd/>
          </a:ln>
        </p:spPr>
        <p:txBody>
          <a:bodyPr/>
          <a:lstStyle/>
          <a:p>
            <a:pPr>
              <a:defRPr/>
            </a:pPr>
            <a:fld id="{891A4502-255D-447A-A368-D935AEE1367A}" type="slidenum">
              <a:rPr lang="de-DE" sz="800" smtClean="0">
                <a:solidFill>
                  <a:srgbClr val="004A78"/>
                </a:solidFill>
                <a:latin typeface="Arial" charset="0"/>
              </a:rPr>
              <a:pPr>
                <a:defRPr/>
              </a:pPr>
              <a:t>2</a:t>
            </a:fld>
            <a:endParaRPr lang="de-DE" sz="800" smtClean="0">
              <a:solidFill>
                <a:srgbClr val="004A78"/>
              </a:solidFill>
              <a:latin typeface="Arial" charset="0"/>
            </a:endParaRPr>
          </a:p>
        </p:txBody>
      </p:sp>
      <p:sp>
        <p:nvSpPr>
          <p:cNvPr id="16386" name="Rectangle 2"/>
          <p:cNvSpPr>
            <a:spLocks noGrp="1" noChangeArrowheads="1"/>
          </p:cNvSpPr>
          <p:nvPr>
            <p:ph type="title"/>
          </p:nvPr>
        </p:nvSpPr>
        <p:spPr>
          <a:xfrm>
            <a:off x="827088" y="333375"/>
            <a:ext cx="7850187" cy="884238"/>
          </a:xfrm>
        </p:spPr>
        <p:txBody>
          <a:bodyPr/>
          <a:lstStyle/>
          <a:p>
            <a:pPr eaLnBrk="1" hangingPunct="1"/>
            <a:r>
              <a:rPr lang="en-GB" smtClean="0">
                <a:latin typeface="Arial" charset="0"/>
                <a:ea typeface="Arial Unicode MS" pitchFamily="34" charset="-128"/>
                <a:cs typeface="Arial Unicode MS" pitchFamily="34" charset="-128"/>
              </a:rPr>
              <a:t>Current Status of SSK preparation</a:t>
            </a:r>
          </a:p>
        </p:txBody>
      </p:sp>
      <p:sp>
        <p:nvSpPr>
          <p:cNvPr id="16387" name="Text Box 6"/>
          <p:cNvSpPr txBox="1">
            <a:spLocks noChangeArrowheads="1"/>
          </p:cNvSpPr>
          <p:nvPr/>
        </p:nvSpPr>
        <p:spPr bwMode="auto">
          <a:xfrm>
            <a:off x="631825" y="1217613"/>
            <a:ext cx="8497888" cy="2179637"/>
          </a:xfrm>
          <a:prstGeom prst="rect">
            <a:avLst/>
          </a:prstGeom>
          <a:noFill/>
          <a:ln w="9525">
            <a:solidFill>
              <a:schemeClr val="tx2"/>
            </a:solidFill>
            <a:miter lim="800000"/>
            <a:headEnd/>
            <a:tailEnd/>
          </a:ln>
        </p:spPr>
        <p:txBody>
          <a:bodyPr>
            <a:spAutoFit/>
          </a:bodyPr>
          <a:lstStyle/>
          <a:p>
            <a:pPr>
              <a:spcBef>
                <a:spcPct val="50000"/>
              </a:spcBef>
            </a:pPr>
            <a:r>
              <a:rPr lang="en-US" b="1">
                <a:solidFill>
                  <a:schemeClr val="tx1"/>
                </a:solidFill>
                <a:latin typeface="Arial" charset="0"/>
                <a:cs typeface="Arial" charset="0"/>
              </a:rPr>
              <a:t>Background</a:t>
            </a:r>
          </a:p>
          <a:p>
            <a:pPr>
              <a:spcBef>
                <a:spcPct val="50000"/>
              </a:spcBef>
              <a:buFontTx/>
              <a:buChar char="•"/>
            </a:pPr>
            <a:r>
              <a:rPr lang="en-US">
                <a:solidFill>
                  <a:schemeClr val="tx1"/>
                </a:solidFill>
                <a:latin typeface="Arial" charset="0"/>
                <a:cs typeface="Arial" charset="0"/>
              </a:rPr>
              <a:t> German Development Cooperation received mandate to develop scheme for the poor </a:t>
            </a:r>
          </a:p>
          <a:p>
            <a:pPr>
              <a:spcBef>
                <a:spcPct val="50000"/>
              </a:spcBef>
              <a:buFontTx/>
              <a:buChar char="•"/>
            </a:pPr>
            <a:r>
              <a:rPr lang="en-US">
                <a:solidFill>
                  <a:schemeClr val="tx1"/>
                </a:solidFill>
                <a:latin typeface="Arial" charset="0"/>
                <a:cs typeface="Arial" charset="0"/>
              </a:rPr>
              <a:t> SSK concept note developed by HEU with support of GFA consultant </a:t>
            </a:r>
          </a:p>
          <a:p>
            <a:pPr>
              <a:spcBef>
                <a:spcPct val="50000"/>
              </a:spcBef>
              <a:buFontTx/>
              <a:buChar char="•"/>
            </a:pPr>
            <a:r>
              <a:rPr lang="en-US">
                <a:solidFill>
                  <a:schemeClr val="tx1"/>
                </a:solidFill>
                <a:latin typeface="Arial" charset="0"/>
                <a:cs typeface="Arial" charset="0"/>
              </a:rPr>
              <a:t> MoHFW / HEU took remarkable ownership of SSK</a:t>
            </a:r>
          </a:p>
          <a:p>
            <a:pPr>
              <a:spcBef>
                <a:spcPct val="50000"/>
              </a:spcBef>
              <a:buFontTx/>
              <a:buChar char="•"/>
            </a:pPr>
            <a:r>
              <a:rPr lang="en-US">
                <a:solidFill>
                  <a:schemeClr val="tx1"/>
                </a:solidFill>
                <a:latin typeface="Arial" charset="0"/>
                <a:cs typeface="Arial" charset="0"/>
              </a:rPr>
              <a:t> Pressure from MoHFW to start implementation </a:t>
            </a:r>
          </a:p>
          <a:p>
            <a:pPr>
              <a:spcBef>
                <a:spcPct val="50000"/>
              </a:spcBef>
              <a:buFontTx/>
              <a:buChar char="•"/>
            </a:pPr>
            <a:r>
              <a:rPr lang="en-US">
                <a:solidFill>
                  <a:schemeClr val="tx1"/>
                </a:solidFill>
                <a:latin typeface="Arial" charset="0"/>
                <a:cs typeface="Arial" charset="0"/>
              </a:rPr>
              <a:t> SSK during development discussed by other DPs, but reservation remains</a:t>
            </a:r>
            <a:endParaRPr lang="en-US">
              <a:solidFill>
                <a:schemeClr val="tx1"/>
              </a:solidFill>
              <a:latin typeface="Arial Unicode MS" pitchFamily="34" charset="-128"/>
              <a:cs typeface="Arial" charset="0"/>
            </a:endParaRPr>
          </a:p>
        </p:txBody>
      </p:sp>
      <p:sp>
        <p:nvSpPr>
          <p:cNvPr id="16388" name="Text Box 7"/>
          <p:cNvSpPr txBox="1">
            <a:spLocks noChangeArrowheads="1"/>
          </p:cNvSpPr>
          <p:nvPr/>
        </p:nvSpPr>
        <p:spPr bwMode="auto">
          <a:xfrm>
            <a:off x="631825" y="3933825"/>
            <a:ext cx="8497888" cy="1812925"/>
          </a:xfrm>
          <a:prstGeom prst="rect">
            <a:avLst/>
          </a:prstGeom>
          <a:noFill/>
          <a:ln w="9525">
            <a:solidFill>
              <a:schemeClr val="tx2"/>
            </a:solidFill>
            <a:miter lim="800000"/>
            <a:headEnd/>
            <a:tailEnd/>
          </a:ln>
        </p:spPr>
        <p:txBody>
          <a:bodyPr>
            <a:spAutoFit/>
          </a:bodyPr>
          <a:lstStyle/>
          <a:p>
            <a:pPr>
              <a:spcBef>
                <a:spcPct val="50000"/>
              </a:spcBef>
            </a:pPr>
            <a:r>
              <a:rPr lang="en-US" b="1">
                <a:solidFill>
                  <a:schemeClr val="tx1"/>
                </a:solidFill>
                <a:latin typeface="Arial" charset="0"/>
                <a:cs typeface="Arial" charset="0"/>
              </a:rPr>
              <a:t>The Health Care Financing Strategy</a:t>
            </a:r>
          </a:p>
          <a:p>
            <a:pPr>
              <a:spcBef>
                <a:spcPct val="50000"/>
              </a:spcBef>
              <a:buFontTx/>
              <a:buChar char="•"/>
            </a:pPr>
            <a:r>
              <a:rPr lang="en-US">
                <a:solidFill>
                  <a:schemeClr val="tx1"/>
                </a:solidFill>
                <a:latin typeface="Arial" charset="0"/>
                <a:cs typeface="Arial" charset="0"/>
              </a:rPr>
              <a:t> mentions SSK as a scheme to be implemented in the short term while in the meantime  preparations for a Health Equity Fund / National Health Security Office continue as well as formal sector schemes evolve</a:t>
            </a:r>
          </a:p>
          <a:p>
            <a:pPr>
              <a:spcBef>
                <a:spcPct val="50000"/>
              </a:spcBef>
              <a:buFontTx/>
              <a:buChar char="•"/>
            </a:pPr>
            <a:r>
              <a:rPr lang="en-US">
                <a:solidFill>
                  <a:schemeClr val="tx1"/>
                </a:solidFill>
                <a:latin typeface="Arial" charset="0"/>
                <a:cs typeface="Arial" charset="0"/>
              </a:rPr>
              <a:t> “Universal coverage is a direction, not a destination. What is important is to begin and take active steps….” </a:t>
            </a:r>
            <a:r>
              <a:rPr lang="en-US">
                <a:solidFill>
                  <a:schemeClr val="tx1"/>
                </a:solidFill>
                <a:latin typeface="Arial" charset="0"/>
                <a:cs typeface="Arial" charset="0"/>
                <a:sym typeface="Wingdings" pitchFamily="2" charset="2"/>
              </a:rPr>
              <a:t> We are moving within the HCFS - </a:t>
            </a:r>
            <a:r>
              <a:rPr lang="en-US">
                <a:solidFill>
                  <a:schemeClr val="tx1"/>
                </a:solidFill>
                <a:latin typeface="Arial" charset="0"/>
                <a:cs typeface="Arial" charset="0"/>
              </a:rPr>
              <a:t>SSK should be a first pilot for the poor</a:t>
            </a:r>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Foliennummernplatzhalter 2"/>
          <p:cNvSpPr txBox="1">
            <a:spLocks noGrp="1"/>
          </p:cNvSpPr>
          <p:nvPr/>
        </p:nvSpPr>
        <p:spPr bwMode="gray">
          <a:xfrm>
            <a:off x="8934450" y="6527800"/>
            <a:ext cx="463550" cy="214313"/>
          </a:xfrm>
          <a:prstGeom prst="rect">
            <a:avLst/>
          </a:prstGeom>
          <a:noFill/>
          <a:ln>
            <a:miter lim="800000"/>
            <a:headEnd/>
            <a:tailEnd/>
          </a:ln>
          <a:extLst>
            <a:ext uri="{FAA26D3D-D897-4be2-8F04-BA451C77F1D7}"/>
          </a:extLst>
        </p:spPr>
        <p:txBody>
          <a:bodyPr lIns="0" tIns="0" rIns="0" bIns="0"/>
          <a:lstStyle/>
          <a:p>
            <a:pPr algn="r">
              <a:defRPr/>
            </a:pPr>
            <a:fld id="{4CC75140-2E94-4F0F-9442-16615D045CA8}" type="slidenum">
              <a:rPr lang="de-DE" sz="800">
                <a:solidFill>
                  <a:srgbClr val="004A78"/>
                </a:solidFill>
                <a:latin typeface="Arial" charset="0"/>
                <a:ea typeface="ＭＳ Ｐゴシック" pitchFamily="34" charset="-128"/>
                <a:cs typeface="+mn-cs"/>
              </a:rPr>
              <a:pPr algn="r">
                <a:defRPr/>
              </a:pPr>
              <a:t>3</a:t>
            </a:fld>
            <a:endParaRPr lang="de-DE" sz="800">
              <a:solidFill>
                <a:srgbClr val="004A78"/>
              </a:solidFill>
              <a:latin typeface="Arial" charset="0"/>
              <a:ea typeface="ＭＳ Ｐゴシック" pitchFamily="34" charset="-128"/>
              <a:cs typeface="+mn-cs"/>
            </a:endParaRPr>
          </a:p>
        </p:txBody>
      </p:sp>
      <p:sp>
        <p:nvSpPr>
          <p:cNvPr id="18434" name="Rectangle 2"/>
          <p:cNvSpPr>
            <a:spLocks noGrp="1" noChangeArrowheads="1"/>
          </p:cNvSpPr>
          <p:nvPr>
            <p:ph type="title" idx="4294967295"/>
          </p:nvPr>
        </p:nvSpPr>
        <p:spPr>
          <a:xfrm>
            <a:off x="827088" y="333375"/>
            <a:ext cx="7850187" cy="884238"/>
          </a:xfrm>
        </p:spPr>
        <p:txBody>
          <a:bodyPr/>
          <a:lstStyle/>
          <a:p>
            <a:pPr eaLnBrk="1" hangingPunct="1"/>
            <a:r>
              <a:rPr lang="en-GB" smtClean="0">
                <a:latin typeface="Arial" charset="0"/>
                <a:ea typeface="Arial Unicode MS" pitchFamily="34" charset="-128"/>
                <a:cs typeface="Arial Unicode MS" pitchFamily="34" charset="-128"/>
              </a:rPr>
              <a:t>Next steps</a:t>
            </a:r>
          </a:p>
        </p:txBody>
      </p:sp>
      <p:sp>
        <p:nvSpPr>
          <p:cNvPr id="18435" name="Text Box 4"/>
          <p:cNvSpPr txBox="1">
            <a:spLocks noChangeArrowheads="1"/>
          </p:cNvSpPr>
          <p:nvPr/>
        </p:nvSpPr>
        <p:spPr bwMode="auto">
          <a:xfrm>
            <a:off x="488950" y="1612900"/>
            <a:ext cx="1871663" cy="4379913"/>
          </a:xfrm>
          <a:prstGeom prst="rect">
            <a:avLst/>
          </a:prstGeom>
          <a:noFill/>
          <a:ln w="9525">
            <a:solidFill>
              <a:schemeClr val="tx2"/>
            </a:solidFill>
            <a:miter lim="800000"/>
            <a:headEnd/>
            <a:tailEnd/>
          </a:ln>
        </p:spPr>
        <p:txBody>
          <a:bodyPr>
            <a:spAutoFit/>
          </a:bodyPr>
          <a:lstStyle/>
          <a:p>
            <a:pPr>
              <a:spcBef>
                <a:spcPct val="50000"/>
              </a:spcBef>
              <a:buFontTx/>
              <a:buChar char="•"/>
            </a:pPr>
            <a:r>
              <a:rPr lang="en-US">
                <a:solidFill>
                  <a:schemeClr val="tx1"/>
                </a:solidFill>
                <a:latin typeface="Arial" charset="0"/>
                <a:cs typeface="Arial" charset="0"/>
              </a:rPr>
              <a:t>Appraisal report to the German Ministry  </a:t>
            </a:r>
          </a:p>
          <a:p>
            <a:pPr>
              <a:spcBef>
                <a:spcPct val="50000"/>
              </a:spcBef>
              <a:buFontTx/>
              <a:buChar char="•"/>
            </a:pPr>
            <a:r>
              <a:rPr lang="en-US">
                <a:solidFill>
                  <a:schemeClr val="tx1"/>
                </a:solidFill>
                <a:latin typeface="Arial" charset="0"/>
                <a:cs typeface="Arial" charset="0"/>
              </a:rPr>
              <a:t>Approval of the appraisal report and green light for submitting the financing agreement to the GoB</a:t>
            </a:r>
          </a:p>
          <a:p>
            <a:pPr>
              <a:spcBef>
                <a:spcPct val="50000"/>
              </a:spcBef>
              <a:buFontTx/>
              <a:buChar char="•"/>
            </a:pPr>
            <a:r>
              <a:rPr lang="en-US">
                <a:solidFill>
                  <a:schemeClr val="tx1"/>
                </a:solidFill>
                <a:latin typeface="Arial" charset="0"/>
                <a:cs typeface="Arial" charset="0"/>
              </a:rPr>
              <a:t>Negotiation and signing of the financing agreement</a:t>
            </a:r>
          </a:p>
          <a:p>
            <a:pPr>
              <a:spcBef>
                <a:spcPct val="50000"/>
              </a:spcBef>
              <a:buFontTx/>
              <a:buChar char="•"/>
            </a:pPr>
            <a:r>
              <a:rPr lang="en-US">
                <a:solidFill>
                  <a:schemeClr val="tx1"/>
                </a:solidFill>
                <a:latin typeface="Arial" charset="0"/>
                <a:cs typeface="Arial" charset="0"/>
              </a:rPr>
              <a:t>Funds are availbable </a:t>
            </a:r>
          </a:p>
        </p:txBody>
      </p:sp>
      <p:sp>
        <p:nvSpPr>
          <p:cNvPr id="18436" name="Text Box 8"/>
          <p:cNvSpPr txBox="1">
            <a:spLocks noChangeArrowheads="1"/>
          </p:cNvSpPr>
          <p:nvPr/>
        </p:nvSpPr>
        <p:spPr bwMode="auto">
          <a:xfrm>
            <a:off x="4881563" y="1985963"/>
            <a:ext cx="1871662" cy="2913062"/>
          </a:xfrm>
          <a:prstGeom prst="rect">
            <a:avLst/>
          </a:prstGeom>
          <a:noFill/>
          <a:ln w="9525">
            <a:solidFill>
              <a:schemeClr val="tx2"/>
            </a:solidFill>
            <a:miter lim="800000"/>
            <a:headEnd/>
            <a:tailEnd/>
          </a:ln>
        </p:spPr>
        <p:txBody>
          <a:bodyPr>
            <a:spAutoFit/>
          </a:bodyPr>
          <a:lstStyle/>
          <a:p>
            <a:pPr>
              <a:spcBef>
                <a:spcPct val="50000"/>
              </a:spcBef>
              <a:buFontTx/>
              <a:buChar char="•"/>
            </a:pPr>
            <a:r>
              <a:rPr lang="en-US">
                <a:solidFill>
                  <a:schemeClr val="tx1"/>
                </a:solidFill>
                <a:latin typeface="Arial" charset="0"/>
                <a:cs typeface="Arial" charset="0"/>
              </a:rPr>
              <a:t>Prequalifiaction of Implemenation Consultant</a:t>
            </a:r>
          </a:p>
          <a:p>
            <a:pPr>
              <a:spcBef>
                <a:spcPct val="50000"/>
              </a:spcBef>
              <a:buFontTx/>
              <a:buChar char="•"/>
            </a:pPr>
            <a:r>
              <a:rPr lang="en-US">
                <a:solidFill>
                  <a:schemeClr val="tx1"/>
                </a:solidFill>
                <a:latin typeface="Arial" charset="0"/>
                <a:cs typeface="Arial" charset="0"/>
              </a:rPr>
              <a:t>Invitation to tender</a:t>
            </a:r>
          </a:p>
          <a:p>
            <a:pPr>
              <a:spcBef>
                <a:spcPct val="50000"/>
              </a:spcBef>
              <a:buFontTx/>
              <a:buChar char="•"/>
            </a:pPr>
            <a:r>
              <a:rPr lang="en-US">
                <a:solidFill>
                  <a:schemeClr val="tx1"/>
                </a:solidFill>
                <a:latin typeface="Arial" charset="0"/>
                <a:cs typeface="Arial" charset="0"/>
              </a:rPr>
              <a:t>Final tender evaluation</a:t>
            </a:r>
          </a:p>
          <a:p>
            <a:pPr>
              <a:spcBef>
                <a:spcPct val="50000"/>
              </a:spcBef>
              <a:buFontTx/>
              <a:buChar char="•"/>
            </a:pPr>
            <a:r>
              <a:rPr lang="en-US">
                <a:solidFill>
                  <a:schemeClr val="tx1"/>
                </a:solidFill>
                <a:latin typeface="Arial" charset="0"/>
                <a:cs typeface="Arial" charset="0"/>
              </a:rPr>
              <a:t>Implementation Consultant available </a:t>
            </a:r>
          </a:p>
        </p:txBody>
      </p:sp>
      <p:grpSp>
        <p:nvGrpSpPr>
          <p:cNvPr id="18437" name="Group 12"/>
          <p:cNvGrpSpPr>
            <a:grpSpLocks/>
          </p:cNvGrpSpPr>
          <p:nvPr/>
        </p:nvGrpSpPr>
        <p:grpSpPr bwMode="auto">
          <a:xfrm>
            <a:off x="6824663" y="2025650"/>
            <a:ext cx="1674812" cy="539750"/>
            <a:chOff x="4299" y="686"/>
            <a:chExt cx="1055" cy="340"/>
          </a:xfrm>
        </p:grpSpPr>
        <p:sp>
          <p:nvSpPr>
            <p:cNvPr id="18461" name="Rechteck 15"/>
            <p:cNvSpPr>
              <a:spLocks noChangeArrowheads="1"/>
            </p:cNvSpPr>
            <p:nvPr/>
          </p:nvSpPr>
          <p:spPr bwMode="auto">
            <a:xfrm>
              <a:off x="4617" y="686"/>
              <a:ext cx="737" cy="340"/>
            </a:xfrm>
            <a:prstGeom prst="rect">
              <a:avLst/>
            </a:prstGeom>
            <a:solidFill>
              <a:schemeClr val="hlink"/>
            </a:solidFill>
            <a:ln w="9525" algn="ctr">
              <a:solidFill>
                <a:schemeClr val="tx1"/>
              </a:solidFill>
              <a:miter lim="800000"/>
              <a:headEnd/>
              <a:tailEnd/>
            </a:ln>
          </p:spPr>
          <p:txBody>
            <a:bodyPr anchor="ctr"/>
            <a:lstStyle/>
            <a:p>
              <a:pPr algn="ctr"/>
              <a:r>
                <a:rPr lang="de-DE" sz="1400">
                  <a:solidFill>
                    <a:schemeClr val="tx1"/>
                  </a:solidFill>
                  <a:latin typeface="Arial" charset="0"/>
                  <a:ea typeface="ＭＳ Ｐゴシック" pitchFamily="34" charset="-128"/>
                </a:rPr>
                <a:t>December 2013</a:t>
              </a:r>
            </a:p>
          </p:txBody>
        </p:sp>
        <p:sp>
          <p:nvSpPr>
            <p:cNvPr id="18462" name="AutoShape 11"/>
            <p:cNvSpPr>
              <a:spLocks noChangeArrowheads="1"/>
            </p:cNvSpPr>
            <p:nvPr/>
          </p:nvSpPr>
          <p:spPr bwMode="auto">
            <a:xfrm>
              <a:off x="4299" y="767"/>
              <a:ext cx="227" cy="170"/>
            </a:xfrm>
            <a:prstGeom prst="rightArrow">
              <a:avLst>
                <a:gd name="adj1" fmla="val 50000"/>
                <a:gd name="adj2" fmla="val 33382"/>
              </a:avLst>
            </a:prstGeom>
            <a:solidFill>
              <a:schemeClr val="accent1"/>
            </a:solidFill>
            <a:ln w="9525">
              <a:solidFill>
                <a:schemeClr val="tx1"/>
              </a:solidFill>
              <a:miter lim="800000"/>
              <a:headEnd/>
              <a:tailEnd/>
            </a:ln>
          </p:spPr>
          <p:txBody>
            <a:bodyPr wrap="none" anchor="ctr"/>
            <a:lstStyle/>
            <a:p>
              <a:endParaRPr lang="en-US"/>
            </a:p>
          </p:txBody>
        </p:sp>
      </p:grpSp>
      <p:grpSp>
        <p:nvGrpSpPr>
          <p:cNvPr id="18438" name="Group 13"/>
          <p:cNvGrpSpPr>
            <a:grpSpLocks/>
          </p:cNvGrpSpPr>
          <p:nvPr/>
        </p:nvGrpSpPr>
        <p:grpSpPr bwMode="auto">
          <a:xfrm>
            <a:off x="6824663" y="2781300"/>
            <a:ext cx="1674812" cy="539750"/>
            <a:chOff x="4299" y="686"/>
            <a:chExt cx="1055" cy="340"/>
          </a:xfrm>
        </p:grpSpPr>
        <p:sp>
          <p:nvSpPr>
            <p:cNvPr id="18459" name="Rechteck 15"/>
            <p:cNvSpPr>
              <a:spLocks noChangeArrowheads="1"/>
            </p:cNvSpPr>
            <p:nvPr/>
          </p:nvSpPr>
          <p:spPr bwMode="auto">
            <a:xfrm>
              <a:off x="4617" y="686"/>
              <a:ext cx="737" cy="340"/>
            </a:xfrm>
            <a:prstGeom prst="rect">
              <a:avLst/>
            </a:prstGeom>
            <a:solidFill>
              <a:schemeClr val="hlink"/>
            </a:solidFill>
            <a:ln w="9525" algn="ctr">
              <a:solidFill>
                <a:schemeClr val="tx1"/>
              </a:solidFill>
              <a:miter lim="800000"/>
              <a:headEnd/>
              <a:tailEnd/>
            </a:ln>
          </p:spPr>
          <p:txBody>
            <a:bodyPr anchor="ctr"/>
            <a:lstStyle/>
            <a:p>
              <a:pPr algn="ctr"/>
              <a:r>
                <a:rPr lang="de-DE" sz="1400">
                  <a:solidFill>
                    <a:schemeClr val="tx1"/>
                  </a:solidFill>
                  <a:latin typeface="Arial" charset="0"/>
                  <a:ea typeface="ＭＳ Ｐゴシック" pitchFamily="34" charset="-128"/>
                </a:rPr>
                <a:t>February 2014</a:t>
              </a:r>
            </a:p>
          </p:txBody>
        </p:sp>
        <p:sp>
          <p:nvSpPr>
            <p:cNvPr id="18460" name="AutoShape 15"/>
            <p:cNvSpPr>
              <a:spLocks noChangeArrowheads="1"/>
            </p:cNvSpPr>
            <p:nvPr/>
          </p:nvSpPr>
          <p:spPr bwMode="auto">
            <a:xfrm>
              <a:off x="4299" y="767"/>
              <a:ext cx="227" cy="170"/>
            </a:xfrm>
            <a:prstGeom prst="rightArrow">
              <a:avLst>
                <a:gd name="adj1" fmla="val 50000"/>
                <a:gd name="adj2" fmla="val 33382"/>
              </a:avLst>
            </a:prstGeom>
            <a:solidFill>
              <a:schemeClr val="accent1"/>
            </a:solidFill>
            <a:ln w="9525">
              <a:solidFill>
                <a:schemeClr val="tx1"/>
              </a:solidFill>
              <a:miter lim="800000"/>
              <a:headEnd/>
              <a:tailEnd/>
            </a:ln>
          </p:spPr>
          <p:txBody>
            <a:bodyPr wrap="none" anchor="ctr"/>
            <a:lstStyle/>
            <a:p>
              <a:endParaRPr lang="en-US"/>
            </a:p>
          </p:txBody>
        </p:sp>
      </p:grpSp>
      <p:grpSp>
        <p:nvGrpSpPr>
          <p:cNvPr id="18439" name="Group 16"/>
          <p:cNvGrpSpPr>
            <a:grpSpLocks/>
          </p:cNvGrpSpPr>
          <p:nvPr/>
        </p:nvGrpSpPr>
        <p:grpSpPr bwMode="auto">
          <a:xfrm>
            <a:off x="6824663" y="3500438"/>
            <a:ext cx="1674812" cy="539750"/>
            <a:chOff x="4299" y="686"/>
            <a:chExt cx="1055" cy="340"/>
          </a:xfrm>
        </p:grpSpPr>
        <p:sp>
          <p:nvSpPr>
            <p:cNvPr id="18457" name="Rechteck 15"/>
            <p:cNvSpPr>
              <a:spLocks noChangeArrowheads="1"/>
            </p:cNvSpPr>
            <p:nvPr/>
          </p:nvSpPr>
          <p:spPr bwMode="auto">
            <a:xfrm>
              <a:off x="4617" y="686"/>
              <a:ext cx="737" cy="340"/>
            </a:xfrm>
            <a:prstGeom prst="rect">
              <a:avLst/>
            </a:prstGeom>
            <a:solidFill>
              <a:schemeClr val="hlink"/>
            </a:solidFill>
            <a:ln w="9525" algn="ctr">
              <a:solidFill>
                <a:schemeClr val="tx1"/>
              </a:solidFill>
              <a:miter lim="800000"/>
              <a:headEnd/>
              <a:tailEnd/>
            </a:ln>
          </p:spPr>
          <p:txBody>
            <a:bodyPr anchor="ctr"/>
            <a:lstStyle/>
            <a:p>
              <a:pPr algn="ctr"/>
              <a:r>
                <a:rPr lang="de-DE" sz="1400">
                  <a:solidFill>
                    <a:schemeClr val="tx1"/>
                  </a:solidFill>
                  <a:latin typeface="Arial" charset="0"/>
                  <a:ea typeface="ＭＳ Ｐゴシック" pitchFamily="34" charset="-128"/>
                </a:rPr>
                <a:t>April 2014</a:t>
              </a:r>
            </a:p>
          </p:txBody>
        </p:sp>
        <p:sp>
          <p:nvSpPr>
            <p:cNvPr id="18458" name="AutoShape 18"/>
            <p:cNvSpPr>
              <a:spLocks noChangeArrowheads="1"/>
            </p:cNvSpPr>
            <p:nvPr/>
          </p:nvSpPr>
          <p:spPr bwMode="auto">
            <a:xfrm>
              <a:off x="4299" y="767"/>
              <a:ext cx="227" cy="170"/>
            </a:xfrm>
            <a:prstGeom prst="rightArrow">
              <a:avLst>
                <a:gd name="adj1" fmla="val 50000"/>
                <a:gd name="adj2" fmla="val 33382"/>
              </a:avLst>
            </a:prstGeom>
            <a:solidFill>
              <a:schemeClr val="accent1"/>
            </a:solidFill>
            <a:ln w="9525">
              <a:solidFill>
                <a:schemeClr val="tx1"/>
              </a:solidFill>
              <a:miter lim="800000"/>
              <a:headEnd/>
              <a:tailEnd/>
            </a:ln>
          </p:spPr>
          <p:txBody>
            <a:bodyPr wrap="none" anchor="ctr"/>
            <a:lstStyle/>
            <a:p>
              <a:endParaRPr lang="en-US"/>
            </a:p>
          </p:txBody>
        </p:sp>
      </p:grpSp>
      <p:grpSp>
        <p:nvGrpSpPr>
          <p:cNvPr id="18440" name="Group 19"/>
          <p:cNvGrpSpPr>
            <a:grpSpLocks/>
          </p:cNvGrpSpPr>
          <p:nvPr/>
        </p:nvGrpSpPr>
        <p:grpSpPr bwMode="auto">
          <a:xfrm>
            <a:off x="6824663" y="4184650"/>
            <a:ext cx="1674812" cy="539750"/>
            <a:chOff x="4299" y="686"/>
            <a:chExt cx="1055" cy="340"/>
          </a:xfrm>
        </p:grpSpPr>
        <p:sp>
          <p:nvSpPr>
            <p:cNvPr id="18455" name="Rechteck 15"/>
            <p:cNvSpPr>
              <a:spLocks noChangeArrowheads="1"/>
            </p:cNvSpPr>
            <p:nvPr/>
          </p:nvSpPr>
          <p:spPr bwMode="auto">
            <a:xfrm>
              <a:off x="4617" y="686"/>
              <a:ext cx="737" cy="340"/>
            </a:xfrm>
            <a:prstGeom prst="rect">
              <a:avLst/>
            </a:prstGeom>
            <a:solidFill>
              <a:schemeClr val="hlink"/>
            </a:solidFill>
            <a:ln w="9525" algn="ctr">
              <a:solidFill>
                <a:schemeClr val="tx1"/>
              </a:solidFill>
              <a:miter lim="800000"/>
              <a:headEnd/>
              <a:tailEnd/>
            </a:ln>
          </p:spPr>
          <p:txBody>
            <a:bodyPr anchor="ctr"/>
            <a:lstStyle/>
            <a:p>
              <a:pPr algn="ctr"/>
              <a:r>
                <a:rPr lang="de-DE" sz="1400">
                  <a:solidFill>
                    <a:schemeClr val="tx1"/>
                  </a:solidFill>
                  <a:latin typeface="Arial" charset="0"/>
                  <a:ea typeface="ＭＳ Ｐゴシック" pitchFamily="34" charset="-128"/>
                </a:rPr>
                <a:t>June 2014</a:t>
              </a:r>
            </a:p>
          </p:txBody>
        </p:sp>
        <p:sp>
          <p:nvSpPr>
            <p:cNvPr id="18456" name="AutoShape 21"/>
            <p:cNvSpPr>
              <a:spLocks noChangeArrowheads="1"/>
            </p:cNvSpPr>
            <p:nvPr/>
          </p:nvSpPr>
          <p:spPr bwMode="auto">
            <a:xfrm>
              <a:off x="4299" y="767"/>
              <a:ext cx="227" cy="170"/>
            </a:xfrm>
            <a:prstGeom prst="rightArrow">
              <a:avLst>
                <a:gd name="adj1" fmla="val 50000"/>
                <a:gd name="adj2" fmla="val 33382"/>
              </a:avLst>
            </a:prstGeom>
            <a:solidFill>
              <a:schemeClr val="accent1"/>
            </a:solidFill>
            <a:ln w="9525">
              <a:solidFill>
                <a:schemeClr val="tx1"/>
              </a:solidFill>
              <a:miter lim="800000"/>
              <a:headEnd/>
              <a:tailEnd/>
            </a:ln>
          </p:spPr>
          <p:txBody>
            <a:bodyPr wrap="none" anchor="ctr"/>
            <a:lstStyle/>
            <a:p>
              <a:endParaRPr lang="en-US"/>
            </a:p>
          </p:txBody>
        </p:sp>
      </p:grpSp>
      <p:sp>
        <p:nvSpPr>
          <p:cNvPr id="13" name="Rechteck 12"/>
          <p:cNvSpPr/>
          <p:nvPr/>
        </p:nvSpPr>
        <p:spPr>
          <a:xfrm>
            <a:off x="4881563" y="1125538"/>
            <a:ext cx="3502025" cy="360362"/>
          </a:xfrm>
          <a:prstGeom prst="rect">
            <a:avLst/>
          </a:prstGeom>
          <a:solidFill>
            <a:schemeClr val="accent1">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400">
                <a:solidFill>
                  <a:schemeClr val="tx1"/>
                </a:solidFill>
                <a:ea typeface="ＭＳ Ｐゴシック" pitchFamily="34" charset="-128"/>
              </a:rPr>
              <a:t>Getting technical support for HEU</a:t>
            </a:r>
          </a:p>
        </p:txBody>
      </p:sp>
      <p:grpSp>
        <p:nvGrpSpPr>
          <p:cNvPr id="18442" name="Group 26"/>
          <p:cNvGrpSpPr>
            <a:grpSpLocks/>
          </p:cNvGrpSpPr>
          <p:nvPr/>
        </p:nvGrpSpPr>
        <p:grpSpPr bwMode="auto">
          <a:xfrm>
            <a:off x="2432050" y="1844675"/>
            <a:ext cx="1674813" cy="539750"/>
            <a:chOff x="4299" y="686"/>
            <a:chExt cx="1055" cy="340"/>
          </a:xfrm>
        </p:grpSpPr>
        <p:sp>
          <p:nvSpPr>
            <p:cNvPr id="18453" name="Rechteck 15"/>
            <p:cNvSpPr>
              <a:spLocks noChangeArrowheads="1"/>
            </p:cNvSpPr>
            <p:nvPr/>
          </p:nvSpPr>
          <p:spPr bwMode="auto">
            <a:xfrm>
              <a:off x="4617" y="686"/>
              <a:ext cx="737" cy="340"/>
            </a:xfrm>
            <a:prstGeom prst="rect">
              <a:avLst/>
            </a:prstGeom>
            <a:solidFill>
              <a:schemeClr val="hlink"/>
            </a:solidFill>
            <a:ln w="9525" algn="ctr">
              <a:solidFill>
                <a:schemeClr val="tx1"/>
              </a:solidFill>
              <a:miter lim="800000"/>
              <a:headEnd/>
              <a:tailEnd/>
            </a:ln>
          </p:spPr>
          <p:txBody>
            <a:bodyPr anchor="ctr"/>
            <a:lstStyle/>
            <a:p>
              <a:pPr algn="ctr"/>
              <a:r>
                <a:rPr lang="de-DE" sz="1400">
                  <a:solidFill>
                    <a:schemeClr val="tx1"/>
                  </a:solidFill>
                  <a:latin typeface="Arial" charset="0"/>
                  <a:ea typeface="ＭＳ Ｐゴシック" pitchFamily="34" charset="-128"/>
                </a:rPr>
                <a:t>December 2013</a:t>
              </a:r>
            </a:p>
          </p:txBody>
        </p:sp>
        <p:sp>
          <p:nvSpPr>
            <p:cNvPr id="18454" name="AutoShape 28"/>
            <p:cNvSpPr>
              <a:spLocks noChangeArrowheads="1"/>
            </p:cNvSpPr>
            <p:nvPr/>
          </p:nvSpPr>
          <p:spPr bwMode="auto">
            <a:xfrm>
              <a:off x="4299" y="767"/>
              <a:ext cx="227" cy="170"/>
            </a:xfrm>
            <a:prstGeom prst="rightArrow">
              <a:avLst>
                <a:gd name="adj1" fmla="val 50000"/>
                <a:gd name="adj2" fmla="val 33382"/>
              </a:avLst>
            </a:prstGeom>
            <a:solidFill>
              <a:schemeClr val="accent1"/>
            </a:solidFill>
            <a:ln w="9525">
              <a:solidFill>
                <a:schemeClr val="tx1"/>
              </a:solidFill>
              <a:miter lim="800000"/>
              <a:headEnd/>
              <a:tailEnd/>
            </a:ln>
          </p:spPr>
          <p:txBody>
            <a:bodyPr wrap="none" anchor="ctr"/>
            <a:lstStyle/>
            <a:p>
              <a:endParaRPr lang="en-US"/>
            </a:p>
          </p:txBody>
        </p:sp>
      </p:grpSp>
      <p:grpSp>
        <p:nvGrpSpPr>
          <p:cNvPr id="18443" name="Group 29"/>
          <p:cNvGrpSpPr>
            <a:grpSpLocks/>
          </p:cNvGrpSpPr>
          <p:nvPr/>
        </p:nvGrpSpPr>
        <p:grpSpPr bwMode="auto">
          <a:xfrm>
            <a:off x="2432050" y="2781300"/>
            <a:ext cx="1674813" cy="539750"/>
            <a:chOff x="4299" y="686"/>
            <a:chExt cx="1055" cy="340"/>
          </a:xfrm>
        </p:grpSpPr>
        <p:sp>
          <p:nvSpPr>
            <p:cNvPr id="18451" name="Rechteck 15"/>
            <p:cNvSpPr>
              <a:spLocks noChangeArrowheads="1"/>
            </p:cNvSpPr>
            <p:nvPr/>
          </p:nvSpPr>
          <p:spPr bwMode="auto">
            <a:xfrm>
              <a:off x="4617" y="686"/>
              <a:ext cx="737" cy="340"/>
            </a:xfrm>
            <a:prstGeom prst="rect">
              <a:avLst/>
            </a:prstGeom>
            <a:solidFill>
              <a:schemeClr val="hlink"/>
            </a:solidFill>
            <a:ln w="9525" algn="ctr">
              <a:solidFill>
                <a:schemeClr val="tx1"/>
              </a:solidFill>
              <a:miter lim="800000"/>
              <a:headEnd/>
              <a:tailEnd/>
            </a:ln>
          </p:spPr>
          <p:txBody>
            <a:bodyPr anchor="ctr"/>
            <a:lstStyle/>
            <a:p>
              <a:pPr algn="ctr"/>
              <a:r>
                <a:rPr lang="de-DE" sz="1400">
                  <a:solidFill>
                    <a:schemeClr val="tx1"/>
                  </a:solidFill>
                  <a:latin typeface="Arial" charset="0"/>
                  <a:ea typeface="ＭＳ Ｐゴシック" pitchFamily="34" charset="-128"/>
                </a:rPr>
                <a:t>February 2014</a:t>
              </a:r>
            </a:p>
          </p:txBody>
        </p:sp>
        <p:sp>
          <p:nvSpPr>
            <p:cNvPr id="18452" name="AutoShape 31"/>
            <p:cNvSpPr>
              <a:spLocks noChangeArrowheads="1"/>
            </p:cNvSpPr>
            <p:nvPr/>
          </p:nvSpPr>
          <p:spPr bwMode="auto">
            <a:xfrm>
              <a:off x="4299" y="767"/>
              <a:ext cx="227" cy="170"/>
            </a:xfrm>
            <a:prstGeom prst="rightArrow">
              <a:avLst>
                <a:gd name="adj1" fmla="val 50000"/>
                <a:gd name="adj2" fmla="val 33382"/>
              </a:avLst>
            </a:prstGeom>
            <a:solidFill>
              <a:schemeClr val="accent1"/>
            </a:solidFill>
            <a:ln w="9525">
              <a:solidFill>
                <a:schemeClr val="tx1"/>
              </a:solidFill>
              <a:miter lim="800000"/>
              <a:headEnd/>
              <a:tailEnd/>
            </a:ln>
          </p:spPr>
          <p:txBody>
            <a:bodyPr wrap="none" anchor="ctr"/>
            <a:lstStyle/>
            <a:p>
              <a:endParaRPr lang="en-US"/>
            </a:p>
          </p:txBody>
        </p:sp>
      </p:grpSp>
      <p:grpSp>
        <p:nvGrpSpPr>
          <p:cNvPr id="18444" name="Group 32"/>
          <p:cNvGrpSpPr>
            <a:grpSpLocks/>
          </p:cNvGrpSpPr>
          <p:nvPr/>
        </p:nvGrpSpPr>
        <p:grpSpPr bwMode="auto">
          <a:xfrm>
            <a:off x="2432050" y="4437063"/>
            <a:ext cx="1674813" cy="539750"/>
            <a:chOff x="4299" y="686"/>
            <a:chExt cx="1055" cy="340"/>
          </a:xfrm>
        </p:grpSpPr>
        <p:sp>
          <p:nvSpPr>
            <p:cNvPr id="18449" name="Rechteck 15"/>
            <p:cNvSpPr>
              <a:spLocks noChangeArrowheads="1"/>
            </p:cNvSpPr>
            <p:nvPr/>
          </p:nvSpPr>
          <p:spPr bwMode="auto">
            <a:xfrm>
              <a:off x="4617" y="686"/>
              <a:ext cx="737" cy="340"/>
            </a:xfrm>
            <a:prstGeom prst="rect">
              <a:avLst/>
            </a:prstGeom>
            <a:solidFill>
              <a:schemeClr val="hlink"/>
            </a:solidFill>
            <a:ln w="9525" algn="ctr">
              <a:solidFill>
                <a:schemeClr val="tx1"/>
              </a:solidFill>
              <a:miter lim="800000"/>
              <a:headEnd/>
              <a:tailEnd/>
            </a:ln>
          </p:spPr>
          <p:txBody>
            <a:bodyPr anchor="ctr"/>
            <a:lstStyle/>
            <a:p>
              <a:pPr algn="ctr"/>
              <a:r>
                <a:rPr lang="de-DE" sz="1400">
                  <a:solidFill>
                    <a:schemeClr val="tx1"/>
                  </a:solidFill>
                  <a:latin typeface="Arial" charset="0"/>
                  <a:ea typeface="ＭＳ Ｐゴシック" pitchFamily="34" charset="-128"/>
                </a:rPr>
                <a:t>May 2014</a:t>
              </a:r>
            </a:p>
          </p:txBody>
        </p:sp>
        <p:sp>
          <p:nvSpPr>
            <p:cNvPr id="18450" name="AutoShape 34"/>
            <p:cNvSpPr>
              <a:spLocks noChangeArrowheads="1"/>
            </p:cNvSpPr>
            <p:nvPr/>
          </p:nvSpPr>
          <p:spPr bwMode="auto">
            <a:xfrm>
              <a:off x="4299" y="767"/>
              <a:ext cx="227" cy="170"/>
            </a:xfrm>
            <a:prstGeom prst="rightArrow">
              <a:avLst>
                <a:gd name="adj1" fmla="val 50000"/>
                <a:gd name="adj2" fmla="val 33382"/>
              </a:avLst>
            </a:prstGeom>
            <a:solidFill>
              <a:schemeClr val="accent1"/>
            </a:solidFill>
            <a:ln w="9525">
              <a:solidFill>
                <a:schemeClr val="tx1"/>
              </a:solidFill>
              <a:miter lim="800000"/>
              <a:headEnd/>
              <a:tailEnd/>
            </a:ln>
          </p:spPr>
          <p:txBody>
            <a:bodyPr wrap="none" anchor="ctr"/>
            <a:lstStyle/>
            <a:p>
              <a:endParaRPr lang="en-US"/>
            </a:p>
          </p:txBody>
        </p:sp>
      </p:grpSp>
      <p:grpSp>
        <p:nvGrpSpPr>
          <p:cNvPr id="18445" name="Group 35"/>
          <p:cNvGrpSpPr>
            <a:grpSpLocks/>
          </p:cNvGrpSpPr>
          <p:nvPr/>
        </p:nvGrpSpPr>
        <p:grpSpPr bwMode="auto">
          <a:xfrm>
            <a:off x="2432050" y="5373688"/>
            <a:ext cx="1674813" cy="539750"/>
            <a:chOff x="4299" y="686"/>
            <a:chExt cx="1055" cy="340"/>
          </a:xfrm>
        </p:grpSpPr>
        <p:sp>
          <p:nvSpPr>
            <p:cNvPr id="18447" name="Rechteck 15"/>
            <p:cNvSpPr>
              <a:spLocks noChangeArrowheads="1"/>
            </p:cNvSpPr>
            <p:nvPr/>
          </p:nvSpPr>
          <p:spPr bwMode="auto">
            <a:xfrm>
              <a:off x="4617" y="686"/>
              <a:ext cx="737" cy="340"/>
            </a:xfrm>
            <a:prstGeom prst="rect">
              <a:avLst/>
            </a:prstGeom>
            <a:solidFill>
              <a:schemeClr val="hlink"/>
            </a:solidFill>
            <a:ln w="9525" algn="ctr">
              <a:solidFill>
                <a:schemeClr val="tx1"/>
              </a:solidFill>
              <a:miter lim="800000"/>
              <a:headEnd/>
              <a:tailEnd/>
            </a:ln>
          </p:spPr>
          <p:txBody>
            <a:bodyPr anchor="ctr"/>
            <a:lstStyle/>
            <a:p>
              <a:pPr algn="ctr"/>
              <a:r>
                <a:rPr lang="de-DE" sz="1400">
                  <a:solidFill>
                    <a:schemeClr val="tx1"/>
                  </a:solidFill>
                  <a:latin typeface="Arial" charset="0"/>
                  <a:ea typeface="ＭＳ Ｐゴシック" pitchFamily="34" charset="-128"/>
                </a:rPr>
                <a:t>June 2014</a:t>
              </a:r>
            </a:p>
          </p:txBody>
        </p:sp>
        <p:sp>
          <p:nvSpPr>
            <p:cNvPr id="18448" name="AutoShape 37"/>
            <p:cNvSpPr>
              <a:spLocks noChangeArrowheads="1"/>
            </p:cNvSpPr>
            <p:nvPr/>
          </p:nvSpPr>
          <p:spPr bwMode="auto">
            <a:xfrm>
              <a:off x="4299" y="767"/>
              <a:ext cx="227" cy="170"/>
            </a:xfrm>
            <a:prstGeom prst="rightArrow">
              <a:avLst>
                <a:gd name="adj1" fmla="val 50000"/>
                <a:gd name="adj2" fmla="val 33382"/>
              </a:avLst>
            </a:prstGeom>
            <a:solidFill>
              <a:schemeClr val="accent1"/>
            </a:solidFill>
            <a:ln w="9525">
              <a:solidFill>
                <a:schemeClr val="tx1"/>
              </a:solidFill>
              <a:miter lim="800000"/>
              <a:headEnd/>
              <a:tailEnd/>
            </a:ln>
          </p:spPr>
          <p:txBody>
            <a:bodyPr wrap="none" anchor="ctr"/>
            <a:lstStyle/>
            <a:p>
              <a:endParaRPr lang="en-US"/>
            </a:p>
          </p:txBody>
        </p:sp>
      </p:grpSp>
      <p:sp>
        <p:nvSpPr>
          <p:cNvPr id="2" name="Rechteck 12"/>
          <p:cNvSpPr/>
          <p:nvPr/>
        </p:nvSpPr>
        <p:spPr>
          <a:xfrm>
            <a:off x="488950" y="1125538"/>
            <a:ext cx="3502025" cy="360362"/>
          </a:xfrm>
          <a:prstGeom prst="rect">
            <a:avLst/>
          </a:prstGeom>
          <a:solidFill>
            <a:schemeClr val="accent1">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400">
                <a:solidFill>
                  <a:schemeClr val="tx1"/>
                </a:solidFill>
                <a:ea typeface="ＭＳ Ｐゴシック" pitchFamily="34" charset="-128"/>
              </a:rPr>
              <a:t>Making the funds available</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Foliennummernplatzhalter 2"/>
          <p:cNvSpPr txBox="1">
            <a:spLocks noGrp="1"/>
          </p:cNvSpPr>
          <p:nvPr/>
        </p:nvSpPr>
        <p:spPr bwMode="gray">
          <a:xfrm>
            <a:off x="8934450" y="6527800"/>
            <a:ext cx="463550" cy="214313"/>
          </a:xfrm>
          <a:prstGeom prst="rect">
            <a:avLst/>
          </a:prstGeom>
          <a:noFill/>
          <a:ln>
            <a:miter lim="800000"/>
            <a:headEnd/>
            <a:tailEnd/>
          </a:ln>
          <a:extLst>
            <a:ext uri="{FAA26D3D-D897-4be2-8F04-BA451C77F1D7}"/>
          </a:extLst>
        </p:spPr>
        <p:txBody>
          <a:bodyPr lIns="0" tIns="0" rIns="0" bIns="0"/>
          <a:lstStyle/>
          <a:p>
            <a:pPr algn="r">
              <a:defRPr/>
            </a:pPr>
            <a:fld id="{4AE90201-ADCB-4AFA-A54D-694F8E61361E}" type="slidenum">
              <a:rPr lang="de-DE" sz="800">
                <a:solidFill>
                  <a:srgbClr val="004A78"/>
                </a:solidFill>
                <a:latin typeface="Arial" charset="0"/>
                <a:ea typeface="ＭＳ Ｐゴシック" pitchFamily="34" charset="-128"/>
                <a:cs typeface="+mn-cs"/>
              </a:rPr>
              <a:pPr algn="r">
                <a:defRPr/>
              </a:pPr>
              <a:t>4</a:t>
            </a:fld>
            <a:endParaRPr lang="de-DE" sz="800">
              <a:solidFill>
                <a:srgbClr val="004A78"/>
              </a:solidFill>
              <a:latin typeface="Arial" charset="0"/>
              <a:ea typeface="ＭＳ Ｐゴシック" pitchFamily="34" charset="-128"/>
              <a:cs typeface="+mn-cs"/>
            </a:endParaRPr>
          </a:p>
        </p:txBody>
      </p:sp>
      <p:sp>
        <p:nvSpPr>
          <p:cNvPr id="20482" name="Rectangle 2"/>
          <p:cNvSpPr>
            <a:spLocks noGrp="1" noChangeArrowheads="1"/>
          </p:cNvSpPr>
          <p:nvPr>
            <p:ph type="title" idx="4294967295"/>
          </p:nvPr>
        </p:nvSpPr>
        <p:spPr>
          <a:xfrm>
            <a:off x="827088" y="333375"/>
            <a:ext cx="7850187" cy="884238"/>
          </a:xfrm>
        </p:spPr>
        <p:txBody>
          <a:bodyPr/>
          <a:lstStyle/>
          <a:p>
            <a:pPr eaLnBrk="1" hangingPunct="1"/>
            <a:r>
              <a:rPr lang="en-GB" smtClean="0">
                <a:latin typeface="Arial" charset="0"/>
                <a:ea typeface="Arial Unicode MS" pitchFamily="34" charset="-128"/>
                <a:cs typeface="Arial Unicode MS" pitchFamily="34" charset="-128"/>
              </a:rPr>
              <a:t>KfW’s opinion of objectives of SSK</a:t>
            </a:r>
          </a:p>
        </p:txBody>
      </p:sp>
      <p:sp>
        <p:nvSpPr>
          <p:cNvPr id="20483" name="Text Box 4"/>
          <p:cNvSpPr txBox="1">
            <a:spLocks noChangeArrowheads="1"/>
          </p:cNvSpPr>
          <p:nvPr/>
        </p:nvSpPr>
        <p:spPr bwMode="auto">
          <a:xfrm>
            <a:off x="631825" y="1114425"/>
            <a:ext cx="8766175" cy="3263900"/>
          </a:xfrm>
          <a:prstGeom prst="rect">
            <a:avLst/>
          </a:prstGeom>
          <a:noFill/>
          <a:ln w="9525">
            <a:solidFill>
              <a:schemeClr val="tx2"/>
            </a:solidFill>
            <a:miter lim="800000"/>
            <a:headEnd/>
            <a:tailEnd/>
          </a:ln>
        </p:spPr>
        <p:txBody>
          <a:bodyPr>
            <a:spAutoFit/>
          </a:bodyPr>
          <a:lstStyle/>
          <a:p>
            <a:pPr marL="304800" indent="-304800">
              <a:spcBef>
                <a:spcPct val="5000"/>
              </a:spcBef>
              <a:spcAft>
                <a:spcPct val="5000"/>
              </a:spcAft>
              <a:buFontTx/>
              <a:buAutoNum type="arabicPeriod"/>
            </a:pPr>
            <a:r>
              <a:rPr lang="en-GB" u="sng">
                <a:solidFill>
                  <a:schemeClr val="tx1"/>
                </a:solidFill>
                <a:latin typeface="Arial" charset="0"/>
                <a:cs typeface="Arial" charset="0"/>
              </a:rPr>
              <a:t>Testing structural elements</a:t>
            </a:r>
            <a:r>
              <a:rPr lang="en-GB">
                <a:solidFill>
                  <a:schemeClr val="tx1"/>
                </a:solidFill>
                <a:latin typeface="Arial" charset="0"/>
                <a:cs typeface="Arial" charset="0"/>
              </a:rPr>
              <a:t> that are needed anyway for whatever universal scheme will follow and allowing MoHFW/HEU to gain experience with them. Structural elements are i.a.:</a:t>
            </a:r>
          </a:p>
          <a:p>
            <a:pPr marL="762000" lvl="1" indent="-304800">
              <a:spcBef>
                <a:spcPct val="5000"/>
              </a:spcBef>
              <a:spcAft>
                <a:spcPct val="5000"/>
              </a:spcAft>
              <a:buFontTx/>
              <a:buChar char="•"/>
            </a:pPr>
            <a:r>
              <a:rPr lang="en-GB">
                <a:solidFill>
                  <a:schemeClr val="tx1"/>
                </a:solidFill>
                <a:latin typeface="Arial" charset="0"/>
                <a:cs typeface="Arial" charset="0"/>
              </a:rPr>
              <a:t>Accreditation and certification mechanism</a:t>
            </a:r>
          </a:p>
          <a:p>
            <a:pPr marL="762000" lvl="1" indent="-304800">
              <a:spcBef>
                <a:spcPct val="5000"/>
              </a:spcBef>
              <a:spcAft>
                <a:spcPct val="5000"/>
              </a:spcAft>
              <a:buFontTx/>
              <a:buChar char="•"/>
            </a:pPr>
            <a:r>
              <a:rPr lang="en-GB">
                <a:solidFill>
                  <a:schemeClr val="tx1"/>
                </a:solidFill>
                <a:latin typeface="Arial" charset="0"/>
                <a:cs typeface="Arial" charset="0"/>
              </a:rPr>
              <a:t>Case based remuneration system </a:t>
            </a:r>
          </a:p>
          <a:p>
            <a:pPr marL="762000" lvl="1" indent="-304800">
              <a:spcBef>
                <a:spcPct val="5000"/>
              </a:spcBef>
              <a:spcAft>
                <a:spcPct val="5000"/>
              </a:spcAft>
              <a:buFontTx/>
              <a:buChar char="•"/>
            </a:pPr>
            <a:r>
              <a:rPr lang="en-GB">
                <a:solidFill>
                  <a:schemeClr val="tx1"/>
                </a:solidFill>
                <a:latin typeface="Arial" charset="0"/>
                <a:cs typeface="Arial" charset="0"/>
              </a:rPr>
              <a:t>Clinical guidelines / protocols</a:t>
            </a:r>
          </a:p>
          <a:p>
            <a:pPr marL="762000" lvl="1" indent="-304800">
              <a:spcBef>
                <a:spcPct val="5000"/>
              </a:spcBef>
              <a:spcAft>
                <a:spcPct val="5000"/>
              </a:spcAft>
              <a:buFontTx/>
              <a:buChar char="•"/>
            </a:pPr>
            <a:r>
              <a:rPr lang="en-GB">
                <a:solidFill>
                  <a:schemeClr val="tx1"/>
                </a:solidFill>
                <a:latin typeface="Arial" charset="0"/>
                <a:cs typeface="Arial" charset="0"/>
              </a:rPr>
              <a:t>Monitoring / quality assurance mechanism </a:t>
            </a:r>
          </a:p>
          <a:p>
            <a:pPr marL="762000" lvl="1" indent="-304800">
              <a:spcBef>
                <a:spcPct val="5000"/>
              </a:spcBef>
              <a:spcAft>
                <a:spcPct val="5000"/>
              </a:spcAft>
              <a:buFontTx/>
              <a:buChar char="•"/>
            </a:pPr>
            <a:r>
              <a:rPr lang="en-GB">
                <a:solidFill>
                  <a:schemeClr val="tx1"/>
                </a:solidFill>
                <a:latin typeface="Arial" charset="0"/>
                <a:cs typeface="Arial" charset="0"/>
              </a:rPr>
              <a:t>Purchaser-provider-split</a:t>
            </a:r>
          </a:p>
          <a:p>
            <a:pPr marL="762000" lvl="1" indent="-304800">
              <a:spcBef>
                <a:spcPct val="5000"/>
              </a:spcBef>
              <a:spcAft>
                <a:spcPct val="5000"/>
              </a:spcAft>
              <a:buFontTx/>
              <a:buChar char="•"/>
            </a:pPr>
            <a:r>
              <a:rPr lang="en-GB">
                <a:solidFill>
                  <a:schemeClr val="tx1"/>
                </a:solidFill>
                <a:latin typeface="Arial" charset="0"/>
                <a:cs typeface="Arial" charset="0"/>
              </a:rPr>
              <a:t>Autonomy for public health providers (UHC can retain and use funds)</a:t>
            </a:r>
          </a:p>
          <a:p>
            <a:pPr marL="762000" lvl="1" indent="-304800">
              <a:spcBef>
                <a:spcPct val="5000"/>
              </a:spcBef>
              <a:spcAft>
                <a:spcPct val="5000"/>
              </a:spcAft>
              <a:buFontTx/>
              <a:buChar char="•"/>
            </a:pPr>
            <a:r>
              <a:rPr lang="en-GB">
                <a:solidFill>
                  <a:schemeClr val="tx1"/>
                </a:solidFill>
                <a:latin typeface="Arial" charset="0"/>
                <a:cs typeface="Arial" charset="0"/>
              </a:rPr>
              <a:t>Functioning grievance mechanism</a:t>
            </a:r>
          </a:p>
          <a:p>
            <a:pPr marL="762000" lvl="1" indent="-304800">
              <a:spcBef>
                <a:spcPct val="5000"/>
              </a:spcBef>
              <a:spcAft>
                <a:spcPct val="5000"/>
              </a:spcAft>
              <a:buFontTx/>
              <a:buChar char="•"/>
            </a:pPr>
            <a:r>
              <a:rPr lang="en-GB">
                <a:solidFill>
                  <a:schemeClr val="tx1"/>
                </a:solidFill>
                <a:latin typeface="Arial" charset="0"/>
                <a:cs typeface="Arial" charset="0"/>
              </a:rPr>
              <a:t>Gain insight on actual costs of treating diseases thanks to electronic systems</a:t>
            </a:r>
            <a:endParaRPr lang="de-DE">
              <a:solidFill>
                <a:schemeClr val="tx1"/>
              </a:solidFill>
              <a:latin typeface="Arial" charset="0"/>
              <a:cs typeface="Arial" charset="0"/>
            </a:endParaRPr>
          </a:p>
          <a:p>
            <a:pPr marL="304800" indent="-304800">
              <a:spcBef>
                <a:spcPct val="5000"/>
              </a:spcBef>
              <a:spcAft>
                <a:spcPct val="5000"/>
              </a:spcAft>
            </a:pPr>
            <a:r>
              <a:rPr lang="en-GB">
                <a:solidFill>
                  <a:schemeClr val="tx1"/>
                </a:solidFill>
                <a:latin typeface="Arial" charset="0"/>
                <a:cs typeface="Arial" charset="0"/>
                <a:sym typeface="Wingdings" pitchFamily="2" charset="2"/>
              </a:rPr>
              <a:t></a:t>
            </a:r>
            <a:r>
              <a:rPr lang="en-GB">
                <a:solidFill>
                  <a:schemeClr val="tx1"/>
                </a:solidFill>
                <a:latin typeface="Arial" charset="0"/>
                <a:cs typeface="Arial" charset="0"/>
              </a:rPr>
              <a:t> these structural elements shall be tested, amended to the moving Bangladeshi context where necessary and established so that they can be taken over by a scale-up scheme </a:t>
            </a:r>
            <a:endParaRPr lang="en-US">
              <a:solidFill>
                <a:schemeClr val="tx1"/>
              </a:solidFill>
              <a:latin typeface="Arial" charset="0"/>
              <a:cs typeface="Arial" charset="0"/>
            </a:endParaRPr>
          </a:p>
        </p:txBody>
      </p:sp>
      <p:sp>
        <p:nvSpPr>
          <p:cNvPr id="20484" name="Text Box 5"/>
          <p:cNvSpPr txBox="1">
            <a:spLocks noChangeArrowheads="1"/>
          </p:cNvSpPr>
          <p:nvPr/>
        </p:nvSpPr>
        <p:spPr bwMode="auto">
          <a:xfrm>
            <a:off x="631825" y="4567238"/>
            <a:ext cx="8766175" cy="590550"/>
          </a:xfrm>
          <a:prstGeom prst="rect">
            <a:avLst/>
          </a:prstGeom>
          <a:noFill/>
          <a:ln w="9525">
            <a:solidFill>
              <a:schemeClr val="tx2"/>
            </a:solidFill>
            <a:miter lim="800000"/>
            <a:headEnd/>
            <a:tailEnd/>
          </a:ln>
        </p:spPr>
        <p:txBody>
          <a:bodyPr>
            <a:spAutoFit/>
          </a:bodyPr>
          <a:lstStyle/>
          <a:p>
            <a:pPr marL="304800" indent="-304800"/>
            <a:r>
              <a:rPr lang="en-GB">
                <a:solidFill>
                  <a:schemeClr val="tx1"/>
                </a:solidFill>
                <a:latin typeface="Arial" charset="0"/>
                <a:cs typeface="Arial" charset="0"/>
              </a:rPr>
              <a:t>2. 	</a:t>
            </a:r>
            <a:r>
              <a:rPr lang="en-GB" u="sng">
                <a:solidFill>
                  <a:schemeClr val="tx1"/>
                </a:solidFill>
                <a:latin typeface="Arial" charset="0"/>
                <a:cs typeface="Arial" charset="0"/>
              </a:rPr>
              <a:t>Some direct improvement</a:t>
            </a:r>
            <a:r>
              <a:rPr lang="en-GB">
                <a:solidFill>
                  <a:schemeClr val="tx1"/>
                </a:solidFill>
                <a:latin typeface="Arial" charset="0"/>
                <a:cs typeface="Arial" charset="0"/>
              </a:rPr>
              <a:t> for the poor in the pilot upazilas. If this would be the only objective, other means would be applied. </a:t>
            </a:r>
            <a:endParaRPr lang="en-US">
              <a:solidFill>
                <a:schemeClr val="tx1"/>
              </a:solidFill>
              <a:latin typeface="Arial" charset="0"/>
              <a:cs typeface="Arial" charset="0"/>
            </a:endParaRPr>
          </a:p>
        </p:txBody>
      </p:sp>
      <p:sp>
        <p:nvSpPr>
          <p:cNvPr id="20485" name="Text Box 7"/>
          <p:cNvSpPr txBox="1">
            <a:spLocks noChangeArrowheads="1"/>
          </p:cNvSpPr>
          <p:nvPr/>
        </p:nvSpPr>
        <p:spPr bwMode="auto">
          <a:xfrm>
            <a:off x="631825" y="5603875"/>
            <a:ext cx="8766175" cy="346075"/>
          </a:xfrm>
          <a:prstGeom prst="rect">
            <a:avLst/>
          </a:prstGeom>
          <a:noFill/>
          <a:ln w="9525">
            <a:solidFill>
              <a:schemeClr val="tx2"/>
            </a:solidFill>
            <a:miter lim="800000"/>
            <a:headEnd/>
            <a:tailEnd/>
          </a:ln>
        </p:spPr>
        <p:txBody>
          <a:bodyPr>
            <a:spAutoFit/>
          </a:bodyPr>
          <a:lstStyle/>
          <a:p>
            <a:pPr marL="304800" indent="-304800" algn="ctr"/>
            <a:r>
              <a:rPr lang="en-GB">
                <a:solidFill>
                  <a:schemeClr val="tx1"/>
                </a:solidFill>
                <a:latin typeface="Arial" charset="0"/>
                <a:cs typeface="Arial" charset="0"/>
              </a:rPr>
              <a:t>More a system building approach</a:t>
            </a:r>
            <a:endParaRPr lang="en-US">
              <a:solidFill>
                <a:schemeClr val="tx1"/>
              </a:solidFill>
              <a:latin typeface="Arial" charset="0"/>
              <a:cs typeface="Arial" charset="0"/>
            </a:endParaRPr>
          </a:p>
        </p:txBody>
      </p:sp>
      <p:sp>
        <p:nvSpPr>
          <p:cNvPr id="20486" name="AutoShape 8"/>
          <p:cNvSpPr>
            <a:spLocks noChangeArrowheads="1"/>
          </p:cNvSpPr>
          <p:nvPr/>
        </p:nvSpPr>
        <p:spPr bwMode="auto">
          <a:xfrm>
            <a:off x="4375150" y="5235575"/>
            <a:ext cx="649288" cy="280988"/>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Foliennummernplatzhalter 2"/>
          <p:cNvSpPr txBox="1">
            <a:spLocks noGrp="1"/>
          </p:cNvSpPr>
          <p:nvPr/>
        </p:nvSpPr>
        <p:spPr bwMode="gray">
          <a:xfrm>
            <a:off x="8934450" y="6527800"/>
            <a:ext cx="463550" cy="214313"/>
          </a:xfrm>
          <a:prstGeom prst="rect">
            <a:avLst/>
          </a:prstGeom>
          <a:noFill/>
          <a:ln>
            <a:miter lim="800000"/>
            <a:headEnd/>
            <a:tailEnd/>
          </a:ln>
          <a:extLst>
            <a:ext uri="{FAA26D3D-D897-4be2-8F04-BA451C77F1D7}"/>
          </a:extLst>
        </p:spPr>
        <p:txBody>
          <a:bodyPr lIns="0" tIns="0" rIns="0" bIns="0"/>
          <a:lstStyle/>
          <a:p>
            <a:pPr algn="r">
              <a:defRPr/>
            </a:pPr>
            <a:fld id="{B5DCDA9A-5B85-4B1A-AE19-A255040038CA}" type="slidenum">
              <a:rPr lang="de-DE" sz="800">
                <a:solidFill>
                  <a:srgbClr val="004A78"/>
                </a:solidFill>
                <a:latin typeface="Arial" charset="0"/>
                <a:ea typeface="ＭＳ Ｐゴシック" pitchFamily="34" charset="-128"/>
                <a:cs typeface="+mn-cs"/>
              </a:rPr>
              <a:pPr algn="r">
                <a:defRPr/>
              </a:pPr>
              <a:t>5</a:t>
            </a:fld>
            <a:endParaRPr lang="de-DE" sz="800">
              <a:solidFill>
                <a:srgbClr val="004A78"/>
              </a:solidFill>
              <a:latin typeface="Arial" charset="0"/>
              <a:ea typeface="ＭＳ Ｐゴシック" pitchFamily="34" charset="-128"/>
              <a:cs typeface="+mn-cs"/>
            </a:endParaRPr>
          </a:p>
        </p:txBody>
      </p:sp>
      <p:sp>
        <p:nvSpPr>
          <p:cNvPr id="22530" name="Rectangle 2"/>
          <p:cNvSpPr>
            <a:spLocks noGrp="1" noChangeArrowheads="1"/>
          </p:cNvSpPr>
          <p:nvPr>
            <p:ph type="title" idx="4294967295"/>
          </p:nvPr>
        </p:nvSpPr>
        <p:spPr>
          <a:xfrm>
            <a:off x="827088" y="333375"/>
            <a:ext cx="7850187" cy="884238"/>
          </a:xfrm>
        </p:spPr>
        <p:txBody>
          <a:bodyPr/>
          <a:lstStyle/>
          <a:p>
            <a:pPr eaLnBrk="1" hangingPunct="1"/>
            <a:r>
              <a:rPr lang="en-GB" smtClean="0">
                <a:solidFill>
                  <a:schemeClr val="tx2"/>
                </a:solidFill>
                <a:latin typeface="Arial" charset="0"/>
                <a:ea typeface="Arial Unicode MS" pitchFamily="34" charset="-128"/>
                <a:cs typeface="Arial Unicode MS" pitchFamily="34" charset="-128"/>
              </a:rPr>
              <a:t>Midterm-review </a:t>
            </a:r>
            <a:r>
              <a:rPr lang="en-US" smtClean="0">
                <a:solidFill>
                  <a:schemeClr val="tx2"/>
                </a:solidFill>
                <a:latin typeface="Arial" charset="0"/>
                <a:ea typeface="ＭＳ Ｐゴシック" pitchFamily="34" charset="-128"/>
              </a:rPr>
              <a:t>after two years of implementation</a:t>
            </a:r>
            <a:endParaRPr lang="en-GB" smtClean="0">
              <a:solidFill>
                <a:schemeClr val="tx2"/>
              </a:solidFill>
              <a:latin typeface="Arial" charset="0"/>
              <a:ea typeface="ＭＳ Ｐゴシック" pitchFamily="34" charset="-128"/>
            </a:endParaRPr>
          </a:p>
        </p:txBody>
      </p:sp>
      <p:sp>
        <p:nvSpPr>
          <p:cNvPr id="22531" name="Text Box 4"/>
          <p:cNvSpPr txBox="1">
            <a:spLocks noChangeArrowheads="1"/>
          </p:cNvSpPr>
          <p:nvPr/>
        </p:nvSpPr>
        <p:spPr bwMode="auto">
          <a:xfrm>
            <a:off x="631825" y="1343025"/>
            <a:ext cx="8766175" cy="1979613"/>
          </a:xfrm>
          <a:prstGeom prst="rect">
            <a:avLst/>
          </a:prstGeom>
          <a:noFill/>
          <a:ln w="9525">
            <a:solidFill>
              <a:schemeClr val="tx2"/>
            </a:solidFill>
            <a:miter lim="800000"/>
            <a:headEnd/>
            <a:tailEnd/>
          </a:ln>
        </p:spPr>
        <p:txBody>
          <a:bodyPr>
            <a:spAutoFit/>
          </a:bodyPr>
          <a:lstStyle/>
          <a:p>
            <a:pPr marL="304800" indent="-304800">
              <a:lnSpc>
                <a:spcPct val="110000"/>
              </a:lnSpc>
              <a:buFontTx/>
              <a:buAutoNum type="arabicPeriod"/>
            </a:pPr>
            <a:r>
              <a:rPr lang="en-US">
                <a:solidFill>
                  <a:schemeClr val="tx1"/>
                </a:solidFill>
                <a:latin typeface="Arial" charset="0"/>
                <a:cs typeface="Arial" charset="0"/>
              </a:rPr>
              <a:t>Are the structural elements working in the intended way?</a:t>
            </a:r>
          </a:p>
          <a:p>
            <a:pPr marL="304800" indent="-304800">
              <a:lnSpc>
                <a:spcPct val="110000"/>
              </a:lnSpc>
              <a:buFontTx/>
              <a:buAutoNum type="arabicPeriod"/>
            </a:pPr>
            <a:r>
              <a:rPr lang="en-US">
                <a:solidFill>
                  <a:schemeClr val="tx1"/>
                </a:solidFill>
                <a:latin typeface="Arial" charset="0"/>
                <a:cs typeface="Arial" charset="0"/>
              </a:rPr>
              <a:t>Cost-effectiveness of the scheme?</a:t>
            </a:r>
          </a:p>
          <a:p>
            <a:pPr marL="304800" indent="-304800">
              <a:lnSpc>
                <a:spcPct val="110000"/>
              </a:lnSpc>
              <a:buFontTx/>
              <a:buAutoNum type="arabicPeriod"/>
            </a:pPr>
            <a:r>
              <a:rPr lang="en-GB">
                <a:solidFill>
                  <a:schemeClr val="tx1"/>
                </a:solidFill>
                <a:latin typeface="Arial" charset="0"/>
                <a:cs typeface="Arial" charset="0"/>
              </a:rPr>
              <a:t>Check all the assumptions made for the pilot such as</a:t>
            </a:r>
          </a:p>
          <a:p>
            <a:pPr marL="762000" lvl="1" indent="-304800">
              <a:lnSpc>
                <a:spcPct val="110000"/>
              </a:lnSpc>
              <a:buFontTx/>
              <a:buChar char="•"/>
            </a:pPr>
            <a:r>
              <a:rPr lang="en-GB">
                <a:solidFill>
                  <a:schemeClr val="tx1"/>
                </a:solidFill>
                <a:latin typeface="Arial" charset="0"/>
                <a:cs typeface="Arial" charset="0"/>
              </a:rPr>
              <a:t>cost of the different DRGs</a:t>
            </a:r>
          </a:p>
          <a:p>
            <a:pPr marL="762000" lvl="1" indent="-304800">
              <a:lnSpc>
                <a:spcPct val="110000"/>
              </a:lnSpc>
              <a:buFontTx/>
              <a:buChar char="•"/>
            </a:pPr>
            <a:r>
              <a:rPr lang="en-GB">
                <a:solidFill>
                  <a:schemeClr val="tx1"/>
                </a:solidFill>
                <a:latin typeface="Arial" charset="0"/>
                <a:cs typeface="Arial" charset="0"/>
              </a:rPr>
              <a:t>amount of contribution set at 1.000 Taka (per household)</a:t>
            </a:r>
          </a:p>
          <a:p>
            <a:pPr marL="762000" lvl="1" indent="-304800">
              <a:lnSpc>
                <a:spcPct val="110000"/>
              </a:lnSpc>
              <a:buFontTx/>
              <a:buChar char="•"/>
            </a:pPr>
            <a:r>
              <a:rPr lang="en-GB">
                <a:solidFill>
                  <a:schemeClr val="tx1"/>
                </a:solidFill>
                <a:latin typeface="Arial" charset="0"/>
                <a:cs typeface="Arial" charset="0"/>
              </a:rPr>
              <a:t>ceiling of 50.000 Taka (what happens to cases that hit the ceiling?)</a:t>
            </a:r>
          </a:p>
          <a:p>
            <a:pPr marL="304800" indent="-304800">
              <a:lnSpc>
                <a:spcPct val="110000"/>
              </a:lnSpc>
              <a:buFontTx/>
              <a:buAutoNum type="arabicPeriod"/>
            </a:pPr>
            <a:r>
              <a:rPr lang="en-US">
                <a:solidFill>
                  <a:schemeClr val="tx1"/>
                </a:solidFill>
                <a:latin typeface="Arial" charset="0"/>
                <a:cs typeface="Arial" charset="0"/>
              </a:rPr>
              <a:t>Work out solutions to any operational challenge </a:t>
            </a:r>
          </a:p>
        </p:txBody>
      </p:sp>
      <p:sp>
        <p:nvSpPr>
          <p:cNvPr id="22532" name="Text Box 5"/>
          <p:cNvSpPr txBox="1">
            <a:spLocks noChangeArrowheads="1"/>
          </p:cNvSpPr>
          <p:nvPr/>
        </p:nvSpPr>
        <p:spPr bwMode="auto">
          <a:xfrm>
            <a:off x="631825" y="4357688"/>
            <a:ext cx="8766175" cy="638175"/>
          </a:xfrm>
          <a:prstGeom prst="rect">
            <a:avLst/>
          </a:prstGeom>
          <a:noFill/>
          <a:ln w="9525">
            <a:solidFill>
              <a:schemeClr val="tx2"/>
            </a:solidFill>
            <a:miter lim="800000"/>
            <a:headEnd/>
            <a:tailEnd/>
          </a:ln>
        </p:spPr>
        <p:txBody>
          <a:bodyPr>
            <a:spAutoFit/>
          </a:bodyPr>
          <a:lstStyle/>
          <a:p>
            <a:pPr marL="304800" indent="-304800">
              <a:lnSpc>
                <a:spcPct val="110000"/>
              </a:lnSpc>
              <a:buFontTx/>
              <a:buChar char="•"/>
            </a:pPr>
            <a:r>
              <a:rPr lang="en-GB">
                <a:solidFill>
                  <a:schemeClr val="tx1"/>
                </a:solidFill>
                <a:latin typeface="Arial" charset="0"/>
                <a:cs typeface="Arial" charset="0"/>
              </a:rPr>
              <a:t>Adapt the pilot accordingly</a:t>
            </a:r>
            <a:r>
              <a:rPr lang="en-GB">
                <a:latin typeface="Arial" charset="0"/>
                <a:cs typeface="Arial" charset="0"/>
              </a:rPr>
              <a:t> </a:t>
            </a:r>
            <a:r>
              <a:rPr lang="en-GB">
                <a:solidFill>
                  <a:schemeClr val="tx1"/>
                </a:solidFill>
                <a:latin typeface="Arial" charset="0"/>
                <a:cs typeface="Arial" charset="0"/>
              </a:rPr>
              <a:t>for the remaining two years and </a:t>
            </a:r>
          </a:p>
          <a:p>
            <a:pPr marL="304800" indent="-304800">
              <a:lnSpc>
                <a:spcPct val="110000"/>
              </a:lnSpc>
              <a:buFontTx/>
              <a:buChar char="•"/>
            </a:pPr>
            <a:r>
              <a:rPr lang="en-GB">
                <a:solidFill>
                  <a:schemeClr val="tx1"/>
                </a:solidFill>
                <a:latin typeface="Arial" charset="0"/>
                <a:cs typeface="Arial" charset="0"/>
              </a:rPr>
              <a:t>M</a:t>
            </a:r>
            <a:r>
              <a:rPr lang="en-US">
                <a:solidFill>
                  <a:schemeClr val="tx1"/>
                </a:solidFill>
                <a:latin typeface="Arial" charset="0"/>
                <a:cs typeface="Arial" charset="0"/>
              </a:rPr>
              <a:t>odify the scheme’s design prior to scaling up if at all</a:t>
            </a:r>
          </a:p>
        </p:txBody>
      </p:sp>
      <p:sp>
        <p:nvSpPr>
          <p:cNvPr id="22533" name="AutoShape 7"/>
          <p:cNvSpPr>
            <a:spLocks noChangeArrowheads="1"/>
          </p:cNvSpPr>
          <p:nvPr/>
        </p:nvSpPr>
        <p:spPr bwMode="auto">
          <a:xfrm>
            <a:off x="4375150" y="3709988"/>
            <a:ext cx="649288" cy="280987"/>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Foliennummernplatzhalter 2"/>
          <p:cNvSpPr txBox="1">
            <a:spLocks noGrp="1"/>
          </p:cNvSpPr>
          <p:nvPr/>
        </p:nvSpPr>
        <p:spPr bwMode="gray">
          <a:xfrm>
            <a:off x="8934450" y="6527800"/>
            <a:ext cx="463550" cy="214313"/>
          </a:xfrm>
          <a:prstGeom prst="rect">
            <a:avLst/>
          </a:prstGeom>
          <a:noFill/>
          <a:ln>
            <a:miter lim="800000"/>
            <a:headEnd/>
            <a:tailEnd/>
          </a:ln>
          <a:extLst>
            <a:ext uri="{FAA26D3D-D897-4be2-8F04-BA451C77F1D7}"/>
          </a:extLst>
        </p:spPr>
        <p:txBody>
          <a:bodyPr lIns="0" tIns="0" rIns="0" bIns="0"/>
          <a:lstStyle/>
          <a:p>
            <a:pPr algn="r">
              <a:defRPr/>
            </a:pPr>
            <a:fld id="{CCC94CC0-E1FD-4762-BEA1-387D60BD7E8E}" type="slidenum">
              <a:rPr lang="de-DE" sz="800">
                <a:solidFill>
                  <a:srgbClr val="004A78"/>
                </a:solidFill>
                <a:latin typeface="Arial" charset="0"/>
                <a:ea typeface="ＭＳ Ｐゴシック" pitchFamily="34" charset="-128"/>
                <a:cs typeface="+mn-cs"/>
              </a:rPr>
              <a:pPr algn="r">
                <a:defRPr/>
              </a:pPr>
              <a:t>6</a:t>
            </a:fld>
            <a:endParaRPr lang="de-DE" sz="800">
              <a:solidFill>
                <a:srgbClr val="004A78"/>
              </a:solidFill>
              <a:latin typeface="Arial" charset="0"/>
              <a:ea typeface="ＭＳ Ｐゴシック" pitchFamily="34" charset="-128"/>
              <a:cs typeface="+mn-cs"/>
            </a:endParaRPr>
          </a:p>
        </p:txBody>
      </p:sp>
      <p:sp>
        <p:nvSpPr>
          <p:cNvPr id="24578" name="Rectangle 2"/>
          <p:cNvSpPr>
            <a:spLocks noGrp="1" noChangeArrowheads="1"/>
          </p:cNvSpPr>
          <p:nvPr>
            <p:ph type="title" idx="4294967295"/>
          </p:nvPr>
        </p:nvSpPr>
        <p:spPr>
          <a:xfrm>
            <a:off x="827088" y="333375"/>
            <a:ext cx="7850187" cy="884238"/>
          </a:xfrm>
        </p:spPr>
        <p:txBody>
          <a:bodyPr/>
          <a:lstStyle/>
          <a:p>
            <a:pPr eaLnBrk="1" hangingPunct="1"/>
            <a:r>
              <a:rPr lang="en-GB" smtClean="0">
                <a:latin typeface="Arial" charset="0"/>
                <a:ea typeface="Arial Unicode MS" pitchFamily="34" charset="-128"/>
                <a:cs typeface="Arial Unicode MS" pitchFamily="34" charset="-128"/>
              </a:rPr>
              <a:t>Review suggested by DPs</a:t>
            </a:r>
          </a:p>
        </p:txBody>
      </p:sp>
      <p:sp>
        <p:nvSpPr>
          <p:cNvPr id="24579" name="Text Box 4"/>
          <p:cNvSpPr txBox="1">
            <a:spLocks noChangeArrowheads="1"/>
          </p:cNvSpPr>
          <p:nvPr/>
        </p:nvSpPr>
        <p:spPr bwMode="auto">
          <a:xfrm>
            <a:off x="631825" y="1354138"/>
            <a:ext cx="8766175" cy="346075"/>
          </a:xfrm>
          <a:prstGeom prst="rect">
            <a:avLst/>
          </a:prstGeom>
          <a:noFill/>
          <a:ln w="9525">
            <a:solidFill>
              <a:schemeClr val="tx2"/>
            </a:solidFill>
            <a:miter lim="800000"/>
            <a:headEnd/>
            <a:tailEnd/>
          </a:ln>
        </p:spPr>
        <p:txBody>
          <a:bodyPr>
            <a:spAutoFit/>
          </a:bodyPr>
          <a:lstStyle/>
          <a:p>
            <a:pPr marL="304800" indent="-304800"/>
            <a:r>
              <a:rPr lang="en-US">
                <a:solidFill>
                  <a:schemeClr val="tx1"/>
                </a:solidFill>
                <a:latin typeface="Arial" charset="0"/>
                <a:cs typeface="Arial" charset="0"/>
              </a:rPr>
              <a:t>Telephone conference with P4H – considering their involvement</a:t>
            </a:r>
          </a:p>
        </p:txBody>
      </p:sp>
      <p:sp>
        <p:nvSpPr>
          <p:cNvPr id="24580" name="Text Box 5"/>
          <p:cNvSpPr txBox="1">
            <a:spLocks noChangeArrowheads="1"/>
          </p:cNvSpPr>
          <p:nvPr/>
        </p:nvSpPr>
        <p:spPr bwMode="auto">
          <a:xfrm>
            <a:off x="631825" y="4437063"/>
            <a:ext cx="8766175" cy="1323975"/>
          </a:xfrm>
          <a:prstGeom prst="rect">
            <a:avLst/>
          </a:prstGeom>
          <a:noFill/>
          <a:ln w="9525">
            <a:solidFill>
              <a:schemeClr val="tx2"/>
            </a:solidFill>
            <a:miter lim="800000"/>
            <a:headEnd/>
            <a:tailEnd/>
          </a:ln>
        </p:spPr>
        <p:txBody>
          <a:bodyPr>
            <a:spAutoFit/>
          </a:bodyPr>
          <a:lstStyle/>
          <a:p>
            <a:pPr marL="304800" indent="-304800"/>
            <a:r>
              <a:rPr lang="en-US" i="1">
                <a:solidFill>
                  <a:schemeClr val="tx1"/>
                </a:solidFill>
                <a:cs typeface="Arial" charset="0"/>
              </a:rPr>
              <a:t>“Our main comment with regard to SSK (not the pilot per se) in the context of the draft Strategy is that it should be seen not merely as an insurance scheme for the poor, but rather as a core building block for the future system.</a:t>
            </a:r>
            <a:r>
              <a:rPr lang="en-US" i="1">
                <a:solidFill>
                  <a:schemeClr val="tx1"/>
                </a:solidFill>
                <a:latin typeface="Arial Unicode MS" pitchFamily="34" charset="-128"/>
                <a:cs typeface="Arial" charset="0"/>
              </a:rPr>
              <a:t> </a:t>
            </a:r>
            <a:r>
              <a:rPr lang="en-US" i="1">
                <a:solidFill>
                  <a:schemeClr val="tx1"/>
                </a:solidFill>
                <a:cs typeface="Arial" charset="0"/>
              </a:rPr>
              <a:t> This is guided by a view that a strong central purchasing agency can be a key </a:t>
            </a:r>
            <a:r>
              <a:rPr lang="en-US" i="1">
                <a:solidFill>
                  <a:schemeClr val="tx1"/>
                </a:solidFill>
                <a:latin typeface="Arial Unicode MS" pitchFamily="34" charset="-128"/>
                <a:cs typeface="Arial" charset="0"/>
              </a:rPr>
              <a:t>“</a:t>
            </a:r>
            <a:r>
              <a:rPr lang="en-US" i="1">
                <a:solidFill>
                  <a:schemeClr val="tx1"/>
                </a:solidFill>
                <a:cs typeface="Arial" charset="0"/>
              </a:rPr>
              <a:t>agent of change</a:t>
            </a:r>
            <a:r>
              <a:rPr lang="en-US" i="1">
                <a:solidFill>
                  <a:schemeClr val="tx1"/>
                </a:solidFill>
                <a:latin typeface="Arial Unicode MS" pitchFamily="34" charset="-128"/>
                <a:cs typeface="Arial" charset="0"/>
              </a:rPr>
              <a:t>”</a:t>
            </a:r>
            <a:r>
              <a:rPr lang="en-US" i="1">
                <a:solidFill>
                  <a:schemeClr val="tx1"/>
                </a:solidFill>
                <a:cs typeface="Arial" charset="0"/>
              </a:rPr>
              <a:t> in the health system.” (comment Joe Kutzin 13 Sep 2012).</a:t>
            </a:r>
          </a:p>
        </p:txBody>
      </p:sp>
      <p:sp>
        <p:nvSpPr>
          <p:cNvPr id="24581" name="Text Box 6"/>
          <p:cNvSpPr txBox="1">
            <a:spLocks noChangeArrowheads="1"/>
          </p:cNvSpPr>
          <p:nvPr/>
        </p:nvSpPr>
        <p:spPr bwMode="auto">
          <a:xfrm>
            <a:off x="631825" y="3422650"/>
            <a:ext cx="8766175" cy="346075"/>
          </a:xfrm>
          <a:prstGeom prst="rect">
            <a:avLst/>
          </a:prstGeom>
          <a:noFill/>
          <a:ln w="9525">
            <a:solidFill>
              <a:schemeClr val="tx2"/>
            </a:solidFill>
            <a:miter lim="800000"/>
            <a:headEnd/>
            <a:tailEnd/>
          </a:ln>
        </p:spPr>
        <p:txBody>
          <a:bodyPr>
            <a:spAutoFit/>
          </a:bodyPr>
          <a:lstStyle/>
          <a:p>
            <a:pPr marL="304800" indent="-304800"/>
            <a:r>
              <a:rPr lang="en-GB">
                <a:solidFill>
                  <a:schemeClr val="tx1"/>
                </a:solidFill>
                <a:latin typeface="Arial" charset="0"/>
                <a:cs typeface="Arial" charset="0"/>
              </a:rPr>
              <a:t>Comments should be addressed and discussed directly to HEU</a:t>
            </a:r>
            <a:endParaRPr lang="en-US">
              <a:solidFill>
                <a:schemeClr val="tx1"/>
              </a:solidFill>
              <a:latin typeface="Arial" charset="0"/>
              <a:cs typeface="Arial" charset="0"/>
            </a:endParaRPr>
          </a:p>
        </p:txBody>
      </p:sp>
      <p:sp>
        <p:nvSpPr>
          <p:cNvPr id="24582" name="Text Box 4"/>
          <p:cNvSpPr txBox="1">
            <a:spLocks noChangeArrowheads="1"/>
          </p:cNvSpPr>
          <p:nvPr/>
        </p:nvSpPr>
        <p:spPr bwMode="auto">
          <a:xfrm>
            <a:off x="631825" y="2032000"/>
            <a:ext cx="8766175" cy="346075"/>
          </a:xfrm>
          <a:prstGeom prst="rect">
            <a:avLst/>
          </a:prstGeom>
          <a:noFill/>
          <a:ln w="9525">
            <a:solidFill>
              <a:schemeClr val="tx2"/>
            </a:solidFill>
            <a:miter lim="800000"/>
            <a:headEnd/>
            <a:tailEnd/>
          </a:ln>
        </p:spPr>
        <p:txBody>
          <a:bodyPr>
            <a:spAutoFit/>
          </a:bodyPr>
          <a:lstStyle/>
          <a:p>
            <a:pPr marL="304800" indent="-304800"/>
            <a:r>
              <a:rPr lang="en-US">
                <a:solidFill>
                  <a:schemeClr val="tx1"/>
                </a:solidFill>
                <a:latin typeface="Arial" charset="0"/>
                <a:cs typeface="Arial" charset="0"/>
              </a:rPr>
              <a:t>Baseline study and mid-term evaluation by research institute (accompanying research) </a:t>
            </a:r>
          </a:p>
        </p:txBody>
      </p:sp>
      <p:sp>
        <p:nvSpPr>
          <p:cNvPr id="24583" name="Text Box 4"/>
          <p:cNvSpPr txBox="1">
            <a:spLocks noChangeArrowheads="1"/>
          </p:cNvSpPr>
          <p:nvPr/>
        </p:nvSpPr>
        <p:spPr bwMode="auto">
          <a:xfrm>
            <a:off x="631825" y="2738438"/>
            <a:ext cx="8766175" cy="346075"/>
          </a:xfrm>
          <a:prstGeom prst="rect">
            <a:avLst/>
          </a:prstGeom>
          <a:noFill/>
          <a:ln w="9525">
            <a:solidFill>
              <a:schemeClr val="tx2"/>
            </a:solidFill>
            <a:miter lim="800000"/>
            <a:headEnd/>
            <a:tailEnd/>
          </a:ln>
        </p:spPr>
        <p:txBody>
          <a:bodyPr>
            <a:spAutoFit/>
          </a:bodyPr>
          <a:lstStyle/>
          <a:p>
            <a:pPr marL="304800" indent="-304800"/>
            <a:r>
              <a:rPr lang="en-US">
                <a:solidFill>
                  <a:schemeClr val="tx1"/>
                </a:solidFill>
                <a:latin typeface="Arial" charset="0"/>
                <a:cs typeface="Arial" charset="0"/>
              </a:rPr>
              <a:t>Donors and other stakeholders are welcome to submit comments on the SSK</a:t>
            </a: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7" name="Foliennummernplatzhalter 3"/>
          <p:cNvSpPr>
            <a:spLocks noGrp="1"/>
          </p:cNvSpPr>
          <p:nvPr>
            <p:ph type="sldNum" sz="quarter" idx="10"/>
          </p:nvPr>
        </p:nvSpPr>
        <p:spPr>
          <a:ln>
            <a:miter lim="800000"/>
            <a:headEnd/>
            <a:tailEnd/>
          </a:ln>
        </p:spPr>
        <p:txBody>
          <a:bodyPr/>
          <a:lstStyle/>
          <a:p>
            <a:pPr>
              <a:defRPr/>
            </a:pPr>
            <a:fld id="{E32B1A60-F1D5-4F49-98B0-70F3FE755C85}" type="slidenum">
              <a:rPr lang="de-DE" sz="800" smtClean="0">
                <a:solidFill>
                  <a:srgbClr val="004A78"/>
                </a:solidFill>
                <a:latin typeface="Arial" charset="0"/>
              </a:rPr>
              <a:pPr>
                <a:defRPr/>
              </a:pPr>
              <a:t>7</a:t>
            </a:fld>
            <a:endParaRPr lang="de-DE" sz="800" smtClean="0">
              <a:solidFill>
                <a:srgbClr val="004A78"/>
              </a:solidFill>
              <a:latin typeface="Arial" charset="0"/>
            </a:endParaRPr>
          </a:p>
        </p:txBody>
      </p:sp>
      <p:sp>
        <p:nvSpPr>
          <p:cNvPr id="26626" name="Rectangle 2"/>
          <p:cNvSpPr>
            <a:spLocks noGrp="1" noChangeArrowheads="1"/>
          </p:cNvSpPr>
          <p:nvPr>
            <p:ph type="title"/>
          </p:nvPr>
        </p:nvSpPr>
        <p:spPr>
          <a:xfrm>
            <a:off x="827088" y="333375"/>
            <a:ext cx="7850187" cy="884238"/>
          </a:xfrm>
        </p:spPr>
        <p:txBody>
          <a:bodyPr/>
          <a:lstStyle/>
          <a:p>
            <a:pPr eaLnBrk="1" hangingPunct="1"/>
            <a:r>
              <a:rPr lang="en-GB" smtClean="0">
                <a:latin typeface="Arial" charset="0"/>
                <a:ea typeface="Arial Unicode MS" pitchFamily="34" charset="-128"/>
                <a:cs typeface="Arial Unicode MS" pitchFamily="34" charset="-128"/>
              </a:rPr>
              <a:t>Thank you for your attention!</a:t>
            </a:r>
          </a:p>
        </p:txBody>
      </p:sp>
      <p:sp>
        <p:nvSpPr>
          <p:cNvPr id="26627" name="Text Box 6"/>
          <p:cNvSpPr txBox="1">
            <a:spLocks noChangeArrowheads="1"/>
          </p:cNvSpPr>
          <p:nvPr/>
        </p:nvSpPr>
        <p:spPr bwMode="gray">
          <a:xfrm>
            <a:off x="415925" y="1285875"/>
            <a:ext cx="185738" cy="338138"/>
          </a:xfrm>
          <a:prstGeom prst="rect">
            <a:avLst/>
          </a:prstGeom>
          <a:noFill/>
          <a:ln w="9525">
            <a:noFill/>
            <a:miter lim="800000"/>
            <a:headEnd/>
            <a:tailEnd/>
          </a:ln>
        </p:spPr>
        <p:txBody>
          <a:bodyPr wrap="none">
            <a:spAutoFit/>
          </a:bodyPr>
          <a:lstStyle/>
          <a:p>
            <a:pPr algn="ctr"/>
            <a:endParaRPr lang="en-US">
              <a:ea typeface="ＭＳ Ｐゴシック" pitchFamily="34" charset="-128"/>
            </a:endParaRPr>
          </a:p>
        </p:txBody>
      </p:sp>
      <p:sp>
        <p:nvSpPr>
          <p:cNvPr id="26628" name="Line 21"/>
          <p:cNvSpPr>
            <a:spLocks noChangeShapeType="1"/>
          </p:cNvSpPr>
          <p:nvPr/>
        </p:nvSpPr>
        <p:spPr bwMode="auto">
          <a:xfrm flipV="1">
            <a:off x="169863" y="1673225"/>
            <a:ext cx="3981450" cy="4763"/>
          </a:xfrm>
          <a:prstGeom prst="line">
            <a:avLst/>
          </a:prstGeom>
          <a:noFill/>
          <a:ln w="28575">
            <a:solidFill>
              <a:srgbClr val="003366"/>
            </a:solidFill>
            <a:round/>
            <a:headEnd type="none" w="sm" len="sm"/>
            <a:tailEnd type="none" w="sm" len="sm"/>
          </a:ln>
        </p:spPr>
        <p:txBody>
          <a:bodyPr wrap="none" tIns="72000" anchor="ctr"/>
          <a:lstStyle/>
          <a:p>
            <a:endParaRPr lang="de-DE"/>
          </a:p>
        </p:txBody>
      </p:sp>
      <p:sp>
        <p:nvSpPr>
          <p:cNvPr id="26629" name="Text Box 22"/>
          <p:cNvSpPr txBox="1">
            <a:spLocks noChangeArrowheads="1"/>
          </p:cNvSpPr>
          <p:nvPr/>
        </p:nvSpPr>
        <p:spPr bwMode="gray">
          <a:xfrm>
            <a:off x="169863" y="1287463"/>
            <a:ext cx="4587875" cy="396875"/>
          </a:xfrm>
          <a:prstGeom prst="rect">
            <a:avLst/>
          </a:prstGeom>
          <a:noFill/>
          <a:ln w="9525">
            <a:noFill/>
            <a:miter lim="800000"/>
            <a:headEnd/>
            <a:tailEnd/>
          </a:ln>
        </p:spPr>
        <p:txBody>
          <a:bodyPr>
            <a:spAutoFit/>
          </a:bodyPr>
          <a:lstStyle/>
          <a:p>
            <a:pPr>
              <a:spcBef>
                <a:spcPct val="50000"/>
              </a:spcBef>
            </a:pPr>
            <a:r>
              <a:rPr lang="de-DE" sz="2000" b="1">
                <a:solidFill>
                  <a:schemeClr val="tx1"/>
                </a:solidFill>
                <a:latin typeface="Arial" charset="0"/>
                <a:ea typeface="ＭＳ Ｐゴシック" pitchFamily="34" charset="-128"/>
              </a:rPr>
              <a:t>Contacts</a:t>
            </a:r>
          </a:p>
        </p:txBody>
      </p:sp>
      <p:sp>
        <p:nvSpPr>
          <p:cNvPr id="26630" name="Text Box 9"/>
          <p:cNvSpPr txBox="1">
            <a:spLocks noChangeArrowheads="1"/>
          </p:cNvSpPr>
          <p:nvPr/>
        </p:nvSpPr>
        <p:spPr bwMode="gray">
          <a:xfrm>
            <a:off x="268288" y="2179638"/>
            <a:ext cx="7951787" cy="2903537"/>
          </a:xfrm>
          <a:prstGeom prst="rect">
            <a:avLst/>
          </a:prstGeom>
          <a:noFill/>
          <a:ln w="9525">
            <a:noFill/>
            <a:miter lim="800000"/>
            <a:headEnd/>
            <a:tailEnd/>
          </a:ln>
        </p:spPr>
        <p:txBody>
          <a:bodyPr>
            <a:spAutoFit/>
          </a:bodyPr>
          <a:lstStyle/>
          <a:p>
            <a:pPr>
              <a:spcBef>
                <a:spcPct val="50000"/>
              </a:spcBef>
            </a:pPr>
            <a:r>
              <a:rPr lang="de-DE">
                <a:solidFill>
                  <a:schemeClr val="tx1"/>
                </a:solidFill>
                <a:latin typeface="Arial" charset="0"/>
                <a:ea typeface="ＭＳ Ｐゴシック" pitchFamily="34" charset="-128"/>
              </a:rPr>
              <a:t>Mr. Lisa Steinacher, Director Special Programmes Health</a:t>
            </a:r>
          </a:p>
          <a:p>
            <a:pPr>
              <a:spcBef>
                <a:spcPct val="50000"/>
              </a:spcBef>
            </a:pPr>
            <a:r>
              <a:rPr lang="de-DE">
                <a:solidFill>
                  <a:schemeClr val="tx1"/>
                </a:solidFill>
                <a:latin typeface="Arial" charset="0"/>
                <a:ea typeface="ＭＳ Ｐゴシック" pitchFamily="34" charset="-128"/>
              </a:rPr>
              <a:t>Mail: </a:t>
            </a:r>
            <a:r>
              <a:rPr lang="de-DE">
                <a:solidFill>
                  <a:schemeClr val="tx1"/>
                </a:solidFill>
                <a:latin typeface="Arial" charset="0"/>
                <a:ea typeface="ＭＳ Ｐゴシック" pitchFamily="34" charset="-128"/>
                <a:hlinkClick r:id="rId3"/>
              </a:rPr>
              <a:t>lisa.steinacher@kfw.de</a:t>
            </a:r>
            <a:endParaRPr lang="de-DE">
              <a:solidFill>
                <a:schemeClr val="tx1"/>
              </a:solidFill>
              <a:latin typeface="Arial" charset="0"/>
              <a:ea typeface="ＭＳ Ｐゴシック" pitchFamily="34" charset="-128"/>
            </a:endParaRPr>
          </a:p>
          <a:p>
            <a:pPr>
              <a:spcBef>
                <a:spcPct val="50000"/>
              </a:spcBef>
            </a:pPr>
            <a:r>
              <a:rPr lang="de-DE">
                <a:solidFill>
                  <a:schemeClr val="tx1"/>
                </a:solidFill>
                <a:latin typeface="Arial" charset="0"/>
                <a:ea typeface="ＭＳ Ｐゴシック" pitchFamily="34" charset="-128"/>
              </a:rPr>
              <a:t>Phone: +88 09666777333</a:t>
            </a:r>
          </a:p>
          <a:p>
            <a:pPr>
              <a:spcBef>
                <a:spcPct val="50000"/>
              </a:spcBef>
            </a:pPr>
            <a:endParaRPr lang="de-DE">
              <a:solidFill>
                <a:schemeClr val="tx1"/>
              </a:solidFill>
              <a:latin typeface="Arial" charset="0"/>
              <a:ea typeface="ＭＳ Ｐゴシック" pitchFamily="34" charset="-128"/>
            </a:endParaRPr>
          </a:p>
          <a:p>
            <a:pPr>
              <a:spcBef>
                <a:spcPct val="50000"/>
              </a:spcBef>
            </a:pPr>
            <a:r>
              <a:rPr lang="de-DE">
                <a:solidFill>
                  <a:schemeClr val="tx1"/>
                </a:solidFill>
                <a:latin typeface="Arial" charset="0"/>
                <a:ea typeface="ＭＳ Ｐゴシック" pitchFamily="34" charset="-128"/>
              </a:rPr>
              <a:t>Mr. Habibur Rahman, Sector Specialist Health and Governance</a:t>
            </a:r>
          </a:p>
          <a:p>
            <a:pPr>
              <a:spcBef>
                <a:spcPct val="50000"/>
              </a:spcBef>
            </a:pPr>
            <a:r>
              <a:rPr lang="de-DE">
                <a:solidFill>
                  <a:schemeClr val="tx1"/>
                </a:solidFill>
                <a:latin typeface="Arial" charset="0"/>
                <a:ea typeface="ＭＳ Ｐゴシック" pitchFamily="34" charset="-128"/>
              </a:rPr>
              <a:t>Mail: </a:t>
            </a:r>
            <a:r>
              <a:rPr lang="de-DE">
                <a:solidFill>
                  <a:schemeClr val="tx1"/>
                </a:solidFill>
                <a:latin typeface="Arial" charset="0"/>
                <a:ea typeface="ＭＳ Ｐゴシック" pitchFamily="34" charset="-128"/>
                <a:hlinkClick r:id="rId4"/>
              </a:rPr>
              <a:t>habibur.rahman@kfw.de</a:t>
            </a:r>
            <a:endParaRPr lang="de-DE">
              <a:solidFill>
                <a:schemeClr val="tx1"/>
              </a:solidFill>
              <a:latin typeface="Arial" charset="0"/>
              <a:ea typeface="ＭＳ Ｐゴシック" pitchFamily="34" charset="-128"/>
            </a:endParaRPr>
          </a:p>
          <a:p>
            <a:pPr>
              <a:spcBef>
                <a:spcPct val="50000"/>
              </a:spcBef>
            </a:pPr>
            <a:r>
              <a:rPr lang="de-DE">
                <a:solidFill>
                  <a:schemeClr val="tx1"/>
                </a:solidFill>
                <a:latin typeface="Arial" charset="0"/>
                <a:ea typeface="ＭＳ Ｐゴシック" pitchFamily="34" charset="-128"/>
              </a:rPr>
              <a:t>Phone: +88 09666777333</a:t>
            </a:r>
          </a:p>
          <a:p>
            <a:pPr>
              <a:spcBef>
                <a:spcPct val="50000"/>
              </a:spcBef>
            </a:pPr>
            <a:endParaRPr lang="de-DE">
              <a:solidFill>
                <a:schemeClr val="tx1"/>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Vorlage Enwicklungsbank">
  <a:themeElements>
    <a:clrScheme name="KfW Präsentationsvorlage 2012 1">
      <a:dk1>
        <a:srgbClr val="000000"/>
      </a:dk1>
      <a:lt1>
        <a:srgbClr val="FFFFFF"/>
      </a:lt1>
      <a:dk2>
        <a:srgbClr val="005A8C"/>
      </a:dk2>
      <a:lt2>
        <a:srgbClr val="506E5F"/>
      </a:lt2>
      <a:accent1>
        <a:srgbClr val="738C82"/>
      </a:accent1>
      <a:accent2>
        <a:srgbClr val="BEB9B4"/>
      </a:accent2>
      <a:accent3>
        <a:srgbClr val="FFFFFF"/>
      </a:accent3>
      <a:accent4>
        <a:srgbClr val="000000"/>
      </a:accent4>
      <a:accent5>
        <a:srgbClr val="BCC5C1"/>
      </a:accent5>
      <a:accent6>
        <a:srgbClr val="ACA7A3"/>
      </a:accent6>
      <a:hlink>
        <a:srgbClr val="5A9BBE"/>
      </a:hlink>
      <a:folHlink>
        <a:srgbClr val="7DA514"/>
      </a:folHlink>
    </a:clrScheme>
    <a:fontScheme name="Office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7C9BC8"/>
        </a:solidFill>
        <a:ln>
          <a:noFill/>
        </a:ln>
        <a:effectLst/>
        <a:extLst>
          <a:ext uri="{91240B29-F687-4F45-9708-019B960494DF}">
            <a14:hiddenLine xmlns="" xmlns:a14="http://schemas.microsoft.com/office/drawing/2010/main" w="635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600" b="0" i="0" u="none" strike="noStrike" cap="none" normalizeH="0" baseline="0">
            <a:ln>
              <a:noFill/>
            </a:ln>
            <a:solidFill>
              <a:srgbClr val="FFFFFF"/>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rgbClr val="7C9BC8"/>
        </a:solidFill>
        <a:ln>
          <a:noFill/>
        </a:ln>
        <a:effectLst/>
        <a:extLst>
          <a:ext uri="{91240B29-F687-4F45-9708-019B960494DF}">
            <a14:hiddenLine xmlns="" xmlns:a14="http://schemas.microsoft.com/office/drawing/2010/main" w="635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600" b="0" i="0" u="none" strike="noStrike" cap="none" normalizeH="0" baseline="0">
            <a:ln>
              <a:noFill/>
            </a:ln>
            <a:solidFill>
              <a:srgbClr val="FFFFFF"/>
            </a:solidFill>
            <a:effectLst/>
            <a:latin typeface="Arial" charset="0"/>
            <a:ea typeface="ＭＳ Ｐゴシック" charset="0"/>
            <a:cs typeface="ＭＳ Ｐゴシック" charset="0"/>
          </a:defRPr>
        </a:defPPr>
      </a:lstStyle>
    </a:lnDef>
  </a:objectDefaults>
  <a:extraClrSchemeLst>
    <a:extraClrScheme>
      <a:clrScheme name="KfW Präsentationsvorlage 2012 1">
        <a:dk1>
          <a:srgbClr val="000000"/>
        </a:dk1>
        <a:lt1>
          <a:srgbClr val="FFFFFF"/>
        </a:lt1>
        <a:dk2>
          <a:srgbClr val="005A8C"/>
        </a:dk2>
        <a:lt2>
          <a:srgbClr val="506E5F"/>
        </a:lt2>
        <a:accent1>
          <a:srgbClr val="738C82"/>
        </a:accent1>
        <a:accent2>
          <a:srgbClr val="BEB9B4"/>
        </a:accent2>
        <a:accent3>
          <a:srgbClr val="FFFFFF"/>
        </a:accent3>
        <a:accent4>
          <a:srgbClr val="000000"/>
        </a:accent4>
        <a:accent5>
          <a:srgbClr val="BCC5C1"/>
        </a:accent5>
        <a:accent6>
          <a:srgbClr val="ACA7A3"/>
        </a:accent6>
        <a:hlink>
          <a:srgbClr val="5A9BBE"/>
        </a:hlink>
        <a:folHlink>
          <a:srgbClr val="7DA51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Vorlage Enwicklungsbank</Template>
  <TotalTime>0</TotalTime>
  <Words>589</Words>
  <Application>Microsoft Office PowerPoint</Application>
  <PresentationFormat>A4-Papier (210x297 mm)</PresentationFormat>
  <Paragraphs>86</Paragraphs>
  <Slides>7</Slides>
  <Notes>7</Notes>
  <HiddenSlides>0</HiddenSlides>
  <MMClips>0</MMClips>
  <ScaleCrop>false</ScaleCrop>
  <HeadingPairs>
    <vt:vector size="6" baseType="variant">
      <vt:variant>
        <vt:lpstr>Verwendete Schriftarten</vt:lpstr>
      </vt:variant>
      <vt:variant>
        <vt:i4>7</vt:i4>
      </vt:variant>
      <vt:variant>
        <vt:lpstr>Entwurfsvorlage</vt:lpstr>
      </vt:variant>
      <vt:variant>
        <vt:i4>5</vt:i4>
      </vt:variant>
      <vt:variant>
        <vt:lpstr>Folientitel</vt:lpstr>
      </vt:variant>
      <vt:variant>
        <vt:i4>7</vt:i4>
      </vt:variant>
    </vt:vector>
  </HeadingPairs>
  <TitlesOfParts>
    <vt:vector size="19" baseType="lpstr">
      <vt:lpstr>Franklin Gothic Book</vt:lpstr>
      <vt:lpstr>Arial Unicode MS</vt:lpstr>
      <vt:lpstr>Arial</vt:lpstr>
      <vt:lpstr>ＭＳ Ｐゴシック</vt:lpstr>
      <vt:lpstr>PFCentroSansPro-Regular</vt:lpstr>
      <vt:lpstr>Wingdings</vt:lpstr>
      <vt:lpstr>Times New Roman</vt:lpstr>
      <vt:lpstr>Vorlage Enwicklungsbank</vt:lpstr>
      <vt:lpstr>Vorlage Enwicklungsbank</vt:lpstr>
      <vt:lpstr>Vorlage Enwicklungsbank</vt:lpstr>
      <vt:lpstr>Vorlage Enwicklungsbank</vt:lpstr>
      <vt:lpstr>Vorlage Enwicklungsbank</vt:lpstr>
      <vt:lpstr>Update on Social Health  Protection Scheme (SSK)</vt:lpstr>
      <vt:lpstr>Current Status of SSK preparation</vt:lpstr>
      <vt:lpstr>Next steps</vt:lpstr>
      <vt:lpstr>KfW’s opinion of objectives of SSK</vt:lpstr>
      <vt:lpstr>Midterm-review after two years of implementation</vt:lpstr>
      <vt:lpstr>Review suggested by DPs</vt:lpstr>
      <vt:lpstr>Thank you for your attention!</vt:lpstr>
    </vt:vector>
  </TitlesOfParts>
  <Company>KfW Bankengruppe</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Deutsche Entwicklungszusammenarbeit mit Bangladesch</dc:title>
  <dc:creator>Seelen von, Yvonne-J</dc:creator>
  <cp:lastModifiedBy>KFW</cp:lastModifiedBy>
  <cp:revision>40</cp:revision>
  <dcterms:created xsi:type="dcterms:W3CDTF">2012-12-14T07:51:59Z</dcterms:created>
  <dcterms:modified xsi:type="dcterms:W3CDTF">2013-11-21T08:54:05Z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rstellt von">
    <vt:lpwstr>PresPlus oHG</vt:lpwstr>
  </property>
  <property fmtid="{D5CDD505-2E9C-101B-9397-08002B2CF9AE}" pid="3" name="Kunde">
    <vt:lpwstr>KfW</vt:lpwstr>
  </property>
</Properties>
</file>