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gif" ContentType="image/gif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91" r:id="rId1"/>
  </p:sldMasterIdLst>
  <p:notesMasterIdLst>
    <p:notesMasterId r:id="rId16"/>
  </p:notesMasterIdLst>
  <p:handoutMasterIdLst>
    <p:handoutMasterId r:id="rId17"/>
  </p:handoutMasterIdLst>
  <p:sldIdLst>
    <p:sldId id="276" r:id="rId2"/>
    <p:sldId id="281" r:id="rId3"/>
    <p:sldId id="282" r:id="rId4"/>
    <p:sldId id="283" r:id="rId5"/>
    <p:sldId id="285" r:id="rId6"/>
    <p:sldId id="289" r:id="rId7"/>
    <p:sldId id="286" r:id="rId8"/>
    <p:sldId id="296" r:id="rId9"/>
    <p:sldId id="287" r:id="rId10"/>
    <p:sldId id="290" r:id="rId11"/>
    <p:sldId id="294" r:id="rId12"/>
    <p:sldId id="297" r:id="rId13"/>
    <p:sldId id="277" r:id="rId14"/>
    <p:sldId id="292" r:id="rId15"/>
  </p:sldIdLst>
  <p:sldSz cx="9144000" cy="6858000" type="screen4x3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200" b="1" kern="1200">
        <a:solidFill>
          <a:srgbClr val="999999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200" b="1" kern="1200">
        <a:solidFill>
          <a:srgbClr val="999999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6452"/>
    <a:srgbClr val="E5DBA1"/>
    <a:srgbClr val="BABA93"/>
    <a:srgbClr val="BABB93"/>
    <a:srgbClr val="DEDEAF"/>
    <a:srgbClr val="999999"/>
    <a:srgbClr val="D9D9D9"/>
    <a:srgbClr val="CCCCCC"/>
    <a:srgbClr val="C80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24" autoAdjust="0"/>
    <p:restoredTop sz="92385" autoAdjust="0"/>
  </p:normalViewPr>
  <p:slideViewPr>
    <p:cSldViewPr snapToGrid="0" snapToObjects="1">
      <p:cViewPr>
        <p:scale>
          <a:sx n="66" d="100"/>
          <a:sy n="66" d="100"/>
        </p:scale>
        <p:origin x="-2056" y="-936"/>
      </p:cViewPr>
      <p:guideLst>
        <p:guide orient="horz" pos="3949"/>
        <p:guide orient="horz" pos="1545"/>
        <p:guide pos="433"/>
        <p:guide pos="5335"/>
        <p:guide pos="42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08" d="100"/>
          <a:sy n="108" d="100"/>
        </p:scale>
        <p:origin x="-4140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nea_rol\Documents\L&#228;nder%20&amp;%20Regionen\Bangladesch\Mission%20Bangladesch\Simul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tx>
            <c:v>Members</c:v>
          </c:tx>
          <c:marker>
            <c:symbol val="none"/>
          </c:marker>
          <c:cat>
            <c:numRef>
              <c:f>Tabelle3!$B$6:$B$14</c:f>
              <c:numCache>
                <c:formatCode>General</c:formatCode>
                <c:ptCount val="9"/>
                <c:pt idx="0">
                  <c:v>2014.0</c:v>
                </c:pt>
                <c:pt idx="1">
                  <c:v>2015.0</c:v>
                </c:pt>
                <c:pt idx="2">
                  <c:v>2016.0</c:v>
                </c:pt>
                <c:pt idx="3">
                  <c:v>2017.0</c:v>
                </c:pt>
                <c:pt idx="4">
                  <c:v>2018.0</c:v>
                </c:pt>
                <c:pt idx="5">
                  <c:v>2019.0</c:v>
                </c:pt>
                <c:pt idx="6">
                  <c:v>2020.0</c:v>
                </c:pt>
                <c:pt idx="7">
                  <c:v>2021.0</c:v>
                </c:pt>
                <c:pt idx="8">
                  <c:v>2022.0</c:v>
                </c:pt>
              </c:numCache>
            </c:numRef>
          </c:cat>
          <c:val>
            <c:numRef>
              <c:f>Tabelle3!$C$6:$C$14</c:f>
              <c:numCache>
                <c:formatCode>General</c:formatCode>
                <c:ptCount val="9"/>
                <c:pt idx="0">
                  <c:v>100000.0</c:v>
                </c:pt>
                <c:pt idx="1">
                  <c:v>200000.0</c:v>
                </c:pt>
                <c:pt idx="2">
                  <c:v>400000.0</c:v>
                </c:pt>
                <c:pt idx="3">
                  <c:v>800000.0</c:v>
                </c:pt>
                <c:pt idx="4">
                  <c:v>1.5E6</c:v>
                </c:pt>
                <c:pt idx="5">
                  <c:v>2.2E6</c:v>
                </c:pt>
                <c:pt idx="6">
                  <c:v>3.0E6</c:v>
                </c:pt>
                <c:pt idx="7">
                  <c:v>4.0E6</c:v>
                </c:pt>
                <c:pt idx="8">
                  <c:v>4.5E6</c:v>
                </c:pt>
              </c:numCache>
            </c:numRef>
          </c:val>
          <c:smooth val="0"/>
        </c:ser>
        <c:ser>
          <c:idx val="1"/>
          <c:order val="1"/>
          <c:tx>
            <c:v>Beneficiaries</c:v>
          </c:tx>
          <c:marker>
            <c:symbol val="none"/>
          </c:marker>
          <c:cat>
            <c:numRef>
              <c:f>Tabelle3!$B$6:$B$14</c:f>
              <c:numCache>
                <c:formatCode>General</c:formatCode>
                <c:ptCount val="9"/>
                <c:pt idx="0">
                  <c:v>2014.0</c:v>
                </c:pt>
                <c:pt idx="1">
                  <c:v>2015.0</c:v>
                </c:pt>
                <c:pt idx="2">
                  <c:v>2016.0</c:v>
                </c:pt>
                <c:pt idx="3">
                  <c:v>2017.0</c:v>
                </c:pt>
                <c:pt idx="4">
                  <c:v>2018.0</c:v>
                </c:pt>
                <c:pt idx="5">
                  <c:v>2019.0</c:v>
                </c:pt>
                <c:pt idx="6">
                  <c:v>2020.0</c:v>
                </c:pt>
                <c:pt idx="7">
                  <c:v>2021.0</c:v>
                </c:pt>
                <c:pt idx="8">
                  <c:v>2022.0</c:v>
                </c:pt>
              </c:numCache>
            </c:numRef>
          </c:cat>
          <c:val>
            <c:numRef>
              <c:f>Tabelle3!$D$6:$D$14</c:f>
              <c:numCache>
                <c:formatCode>General</c:formatCode>
                <c:ptCount val="9"/>
                <c:pt idx="0">
                  <c:v>400000.0</c:v>
                </c:pt>
                <c:pt idx="1">
                  <c:v>800000.0</c:v>
                </c:pt>
                <c:pt idx="2">
                  <c:v>1.6E6</c:v>
                </c:pt>
                <c:pt idx="3">
                  <c:v>3.2E6</c:v>
                </c:pt>
                <c:pt idx="4">
                  <c:v>6.0E6</c:v>
                </c:pt>
                <c:pt idx="5">
                  <c:v>8.8E6</c:v>
                </c:pt>
                <c:pt idx="6">
                  <c:v>1.2E7</c:v>
                </c:pt>
                <c:pt idx="7">
                  <c:v>1.6E7</c:v>
                </c:pt>
                <c:pt idx="8">
                  <c:v>1.8E7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03192824"/>
        <c:axId val="-2129694248"/>
      </c:lineChart>
      <c:catAx>
        <c:axId val="-2003192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29694248"/>
        <c:crosses val="autoZero"/>
        <c:auto val="1"/>
        <c:lblAlgn val="ctr"/>
        <c:lblOffset val="100"/>
        <c:noMultiLvlLbl val="0"/>
      </c:catAx>
      <c:valAx>
        <c:axId val="-2129694248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nextTo"/>
        <c:crossAx val="-2003192824"/>
        <c:crosses val="autoZero"/>
        <c:crossBetween val="between"/>
        <c:minorUnit val="1.0E6"/>
      </c:valAx>
    </c:plotArea>
    <c:legend>
      <c:legendPos val="r"/>
      <c:layout/>
      <c:overlay val="0"/>
    </c:legend>
    <c:plotVisOnly val="1"/>
    <c:dispBlanksAs val="zero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endParaRPr lang="de-DE" dirty="0">
              <a:latin typeface="Arial Narrow" pitchFamily="34" charset="0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endParaRPr lang="de-DE">
              <a:latin typeface="Arial Narrow" pitchFamily="34" charset="0"/>
            </a:endParaRP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702"/>
            <a:ext cx="2945659" cy="49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endParaRPr lang="de-DE">
              <a:latin typeface="Arial Narrow" pitchFamily="34" charset="0"/>
            </a:endParaRPr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702"/>
            <a:ext cx="2945659" cy="49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" charset="0"/>
              </a:defRPr>
            </a:lvl1pPr>
          </a:lstStyle>
          <a:p>
            <a:fld id="{47F930EC-4FD0-431B-BB9B-47DE359CDF6F}" type="slidenum">
              <a:rPr lang="de-DE">
                <a:latin typeface="Arial Narrow" pitchFamily="34" charset="0"/>
              </a:rPr>
              <a:pPr/>
              <a:t>‹#›</a:t>
            </a:fld>
            <a:endParaRPr lang="de-DE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2276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351"/>
            <a:ext cx="4984962" cy="4466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Klicken Sie, um die Formate des Vorlagentextes zu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702"/>
            <a:ext cx="2945659" cy="49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endParaRPr lang="de-D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702"/>
            <a:ext cx="2945659" cy="49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 Narrow" pitchFamily="34" charset="0"/>
              </a:defRPr>
            </a:lvl1pPr>
          </a:lstStyle>
          <a:p>
            <a:fld id="{276F4F92-661F-4424-ADED-7D3829A4203F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16004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F4F92-661F-4424-ADED-7D3829A4203F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751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Relationship Id="rId3" Type="http://schemas.openxmlformats.org/officeDocument/2006/relationships/image" Target="../media/image2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10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fik 7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8288" y="304800"/>
            <a:ext cx="2106612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6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1040400" y="3239022"/>
            <a:ext cx="70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 baseline="0"/>
            </a:lvl1pPr>
          </a:lstStyle>
          <a:p>
            <a:r>
              <a:rPr lang="de-DE" dirty="0" smtClean="0"/>
              <a:t>Click here to add subtitle</a:t>
            </a:r>
            <a:endParaRPr lang="de-DE" dirty="0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040400" y="1993726"/>
            <a:ext cx="7034400" cy="11430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here</a:t>
            </a:r>
            <a:r>
              <a:rPr lang="de-DE" dirty="0" smtClean="0"/>
              <a:t> to add title</a:t>
            </a:r>
            <a:endParaRPr lang="de-DE" dirty="0"/>
          </a:p>
        </p:txBody>
      </p:sp>
      <p:sp>
        <p:nvSpPr>
          <p:cNvPr id="10" name="Rechteck 9"/>
          <p:cNvSpPr/>
          <p:nvPr userDrawn="1"/>
        </p:nvSpPr>
        <p:spPr bwMode="auto">
          <a:xfrm>
            <a:off x="7721600" y="6604000"/>
            <a:ext cx="1422400" cy="254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1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0102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here to add title</a:t>
            </a:r>
            <a:endParaRPr lang="de-DE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noProof="0" smtClean="0"/>
              <a:t>company presentation 2012</a:t>
            </a:r>
            <a:endParaRPr lang="de-DE" noProof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B12F191-653A-4885-BC0E-0B1AAE7AC675}" type="datetime1">
              <a:rPr lang="en-GB" noProof="0" smtClean="0"/>
              <a:t>05/12/2013</a:t>
            </a:fld>
            <a:endParaRPr lang="de-DE" noProof="0"/>
          </a:p>
        </p:txBody>
      </p:sp>
      <p:sp>
        <p:nvSpPr>
          <p:cNvPr id="7" name="Inhaltsplatzhalter 2"/>
          <p:cNvSpPr>
            <a:spLocks noGrp="1"/>
          </p:cNvSpPr>
          <p:nvPr>
            <p:ph idx="1" hasCustomPrompt="1"/>
          </p:nvPr>
        </p:nvSpPr>
        <p:spPr>
          <a:xfrm>
            <a:off x="684000" y="2448000"/>
            <a:ext cx="7776000" cy="3816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marL="0" marR="0" lvl="0" indent="0" defTabSz="914400" latinLnBrk="0">
              <a:lnSpc>
                <a:spcPct val="100000"/>
              </a:lnSpc>
              <a:buSzTx/>
              <a:buFontTx/>
              <a:buNone/>
            </a:pPr>
            <a:r>
              <a:rPr lang="de-DE" noProof="0" dirty="0" smtClean="0"/>
              <a:t>Click here to add content</a:t>
            </a:r>
          </a:p>
          <a:p>
            <a:pPr marL="360000" lvl="1">
              <a:buClr>
                <a:srgbClr val="C80F0F"/>
              </a:buClr>
            </a:pPr>
            <a:r>
              <a:rPr lang="de-DE" noProof="0" dirty="0" smtClean="0"/>
              <a:t>Second layer</a:t>
            </a:r>
          </a:p>
          <a:p>
            <a:pPr marL="720000" lvl="2"/>
            <a:r>
              <a:rPr lang="de-DE" noProof="0" dirty="0" smtClean="0"/>
              <a:t>Third layer</a:t>
            </a:r>
          </a:p>
          <a:p>
            <a:pPr marL="1080000" lvl="3"/>
            <a:r>
              <a:rPr lang="de-DE" noProof="0" dirty="0" smtClean="0"/>
              <a:t>Fourth layer</a:t>
            </a:r>
          </a:p>
        </p:txBody>
      </p:sp>
    </p:spTree>
    <p:extLst>
      <p:ext uri="{BB962C8B-B14F-4D97-AF65-F5344CB8AC3E}">
        <p14:creationId xmlns:p14="http://schemas.microsoft.com/office/powerpoint/2010/main" val="13358358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000" y="1483200"/>
            <a:ext cx="7776000" cy="617928"/>
          </a:xfrm>
        </p:spPr>
        <p:txBody>
          <a:bodyPr/>
          <a:lstStyle/>
          <a:p>
            <a:r>
              <a:rPr lang="en-GB" noProof="0" dirty="0" smtClean="0"/>
              <a:t>Click here to add title</a:t>
            </a:r>
            <a:endParaRPr lang="de-DE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noProof="0" smtClean="0"/>
              <a:t>company presentation 2012</a:t>
            </a:r>
            <a:endParaRPr lang="de-DE" noProof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034ECE8-ED63-4AB4-B9DB-871FF94B1662}" type="datetime1">
              <a:rPr lang="en-GB" noProof="0" smtClean="0"/>
              <a:t>05/12/2013</a:t>
            </a:fld>
            <a:endParaRPr lang="de-DE" noProof="0"/>
          </a:p>
        </p:txBody>
      </p:sp>
      <p:sp>
        <p:nvSpPr>
          <p:cNvPr id="7" name="Inhaltsplatzhalter 2"/>
          <p:cNvSpPr>
            <a:spLocks noGrp="1"/>
          </p:cNvSpPr>
          <p:nvPr>
            <p:ph idx="1" hasCustomPrompt="1"/>
          </p:nvPr>
        </p:nvSpPr>
        <p:spPr>
          <a:xfrm>
            <a:off x="684000" y="2448000"/>
            <a:ext cx="3780000" cy="3816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marL="0" marR="0" lvl="0" indent="0" defTabSz="914400" latinLnBrk="0">
              <a:lnSpc>
                <a:spcPct val="100000"/>
              </a:lnSpc>
              <a:buSzTx/>
              <a:buFontTx/>
              <a:buNone/>
            </a:pPr>
            <a:r>
              <a:rPr lang="de-DE" noProof="0" dirty="0" smtClean="0"/>
              <a:t>Click here to add content</a:t>
            </a:r>
          </a:p>
          <a:p>
            <a:pPr marL="360000" lvl="1">
              <a:buClr>
                <a:srgbClr val="C80F0F"/>
              </a:buClr>
            </a:pPr>
            <a:r>
              <a:rPr lang="de-DE" noProof="0" dirty="0" smtClean="0"/>
              <a:t>Second layer</a:t>
            </a:r>
          </a:p>
          <a:p>
            <a:pPr marL="720000" lvl="2"/>
            <a:r>
              <a:rPr lang="de-DE" noProof="0" dirty="0" smtClean="0"/>
              <a:t>Third layer</a:t>
            </a:r>
          </a:p>
          <a:p>
            <a:pPr marL="1080000" lvl="3"/>
            <a:r>
              <a:rPr lang="de-DE" noProof="0" dirty="0" smtClean="0"/>
              <a:t>Fourth layer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2" hasCustomPrompt="1"/>
          </p:nvPr>
        </p:nvSpPr>
        <p:spPr>
          <a:xfrm>
            <a:off x="4680000" y="2448000"/>
            <a:ext cx="3780000" cy="3816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marL="0" marR="0" lvl="0" indent="0" defTabSz="914400" latinLnBrk="0">
              <a:lnSpc>
                <a:spcPct val="100000"/>
              </a:lnSpc>
              <a:buSzTx/>
              <a:buFontTx/>
              <a:buNone/>
            </a:pPr>
            <a:r>
              <a:rPr lang="de-DE" noProof="0" dirty="0" smtClean="0"/>
              <a:t>Click here to add content</a:t>
            </a:r>
          </a:p>
          <a:p>
            <a:pPr marL="360000" lvl="1">
              <a:buClr>
                <a:srgbClr val="C80F0F"/>
              </a:buClr>
            </a:pPr>
            <a:r>
              <a:rPr lang="de-DE" noProof="0" dirty="0" smtClean="0"/>
              <a:t>Second layer</a:t>
            </a:r>
          </a:p>
          <a:p>
            <a:pPr marL="720000" lvl="2"/>
            <a:r>
              <a:rPr lang="de-DE" noProof="0" dirty="0" smtClean="0"/>
              <a:t>Third layer</a:t>
            </a:r>
          </a:p>
          <a:p>
            <a:pPr marL="1080000" lvl="3"/>
            <a:r>
              <a:rPr lang="de-DE" noProof="0" dirty="0" smtClean="0"/>
              <a:t>Fourth layer</a:t>
            </a:r>
          </a:p>
        </p:txBody>
      </p:sp>
    </p:spTree>
    <p:extLst>
      <p:ext uri="{BB962C8B-B14F-4D97-AF65-F5344CB8AC3E}">
        <p14:creationId xmlns:p14="http://schemas.microsoft.com/office/powerpoint/2010/main" val="42417953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here to add title</a:t>
            </a:r>
            <a:endParaRPr lang="de-DE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noProof="0" smtClean="0"/>
              <a:t>company presentation 2012</a:t>
            </a:r>
            <a:endParaRPr lang="de-DE" noProof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58A30DB-8C02-461F-81A8-9CBD70869DB3}" type="datetime1">
              <a:rPr lang="en-GB" noProof="0" smtClean="0"/>
              <a:t>05/12/2013</a:t>
            </a:fld>
            <a:endParaRPr lang="de-DE" noProof="0"/>
          </a:p>
        </p:txBody>
      </p:sp>
      <p:sp>
        <p:nvSpPr>
          <p:cNvPr id="7" name="Inhaltsplatzhalter 2"/>
          <p:cNvSpPr>
            <a:spLocks noGrp="1"/>
          </p:cNvSpPr>
          <p:nvPr>
            <p:ph idx="1" hasCustomPrompt="1"/>
          </p:nvPr>
        </p:nvSpPr>
        <p:spPr>
          <a:xfrm>
            <a:off x="684000" y="2448000"/>
            <a:ext cx="5760000" cy="381600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SzTx/>
              <a:buFontTx/>
              <a:buNone/>
              <a:tabLst>
                <a:tab pos="2190750" algn="l"/>
              </a:tabLst>
              <a:defRPr sz="1800" baseline="0"/>
            </a:lvl1pPr>
            <a:lvl2pPr marL="360000" indent="-360000">
              <a:buClr>
                <a:srgbClr val="C80F0F"/>
              </a:buClr>
              <a:buFont typeface="Arial" pitchFamily="34" charset="0"/>
              <a:buChar char="•"/>
              <a:defRPr sz="1800"/>
            </a:lvl2pPr>
            <a:lvl3pPr marL="720000">
              <a:defRPr sz="1800"/>
            </a:lvl3pPr>
            <a:lvl4pPr marL="1080000">
              <a:defRPr sz="1800" baseline="0"/>
            </a:lvl4pPr>
            <a:lvl5pPr marL="1440000">
              <a:defRPr sz="1800" baseline="0"/>
            </a:lvl5pPr>
            <a:lvl6pPr marL="1800000">
              <a:defRPr baseline="0"/>
            </a:lvl6pPr>
            <a:lvl7pPr marL="2160000">
              <a:defRPr baseline="0"/>
            </a:lvl7pPr>
            <a:lvl8pPr marL="2520000">
              <a:defRPr baseline="0"/>
            </a:lvl8pPr>
            <a:lvl9pPr marL="2880000">
              <a:defRPr/>
            </a:lvl9pPr>
          </a:lstStyle>
          <a:p>
            <a:pPr marL="0" marR="0" lvl="0" indent="0" defTabSz="914400" latinLnBrk="0">
              <a:lnSpc>
                <a:spcPct val="100000"/>
              </a:lnSpc>
              <a:buSzTx/>
              <a:buFontTx/>
              <a:buNone/>
            </a:pPr>
            <a:r>
              <a:rPr lang="de-DE" noProof="0" dirty="0" smtClean="0"/>
              <a:t>Click here to add content</a:t>
            </a:r>
          </a:p>
          <a:p>
            <a:pPr marL="360000" lvl="1">
              <a:buClr>
                <a:srgbClr val="C80F0F"/>
              </a:buClr>
            </a:pPr>
            <a:r>
              <a:rPr lang="de-DE" noProof="0" dirty="0" smtClean="0"/>
              <a:t>Second layer</a:t>
            </a:r>
          </a:p>
          <a:p>
            <a:pPr marL="720000" lvl="2"/>
            <a:r>
              <a:rPr lang="de-DE" noProof="0" dirty="0" smtClean="0"/>
              <a:t>Third layer</a:t>
            </a:r>
          </a:p>
          <a:p>
            <a:pPr marL="1080000" lvl="3"/>
            <a:r>
              <a:rPr lang="de-DE" noProof="0" dirty="0" smtClean="0"/>
              <a:t>Fourth layer</a:t>
            </a:r>
          </a:p>
        </p:txBody>
      </p:sp>
      <p:sp>
        <p:nvSpPr>
          <p:cNvPr id="8" name="Bildplatzhalter 2"/>
          <p:cNvSpPr>
            <a:spLocks noGrp="1"/>
          </p:cNvSpPr>
          <p:nvPr>
            <p:ph type="pic" idx="12" hasCustomPrompt="1"/>
          </p:nvPr>
        </p:nvSpPr>
        <p:spPr>
          <a:xfrm>
            <a:off x="6786000" y="2448000"/>
            <a:ext cx="2358000" cy="38160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dirty="0" smtClean="0"/>
              <a:t>Click on symbol to add image</a:t>
            </a:r>
          </a:p>
        </p:txBody>
      </p:sp>
    </p:spTree>
    <p:extLst>
      <p:ext uri="{BB962C8B-B14F-4D97-AF65-F5344CB8AC3E}">
        <p14:creationId xmlns:p14="http://schemas.microsoft.com/office/powerpoint/2010/main" val="18016267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4000" y="1483200"/>
            <a:ext cx="7776000" cy="617928"/>
          </a:xfrm>
        </p:spPr>
        <p:txBody>
          <a:bodyPr/>
          <a:lstStyle/>
          <a:p>
            <a:r>
              <a:rPr lang="en-GB" noProof="0" dirty="0" smtClean="0"/>
              <a:t>Click here to add title</a:t>
            </a:r>
            <a:endParaRPr lang="de-DE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noProof="0" smtClean="0"/>
              <a:t>company presentation 2012</a:t>
            </a:r>
            <a:endParaRPr lang="de-DE" noProof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FFEA33C-6061-48A3-BFD1-15479A5ADFD5}" type="datetime1">
              <a:rPr lang="en-GB" noProof="0" smtClean="0"/>
              <a:t>05/12/2013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0476268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noProof="0" smtClean="0"/>
              <a:t>company presentation 2012</a:t>
            </a:r>
            <a:endParaRPr lang="de-DE" noProof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7361707-4C49-43F8-B4E6-2E44FA809045}" type="datetime1">
              <a:rPr lang="en-GB" noProof="0" smtClean="0"/>
              <a:t>05/12/2013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8361450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gif"/><Relationship Id="rId9" Type="http://schemas.openxmlformats.org/officeDocument/2006/relationships/image" Target="../media/image2.gif"/><Relationship Id="rId10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9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84000" y="1483200"/>
            <a:ext cx="7776000" cy="617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smtClean="0"/>
              <a:t>Click here to add title</a:t>
            </a:r>
            <a:endParaRPr lang="de-DE" noProof="0" dirty="0" smtClean="0"/>
          </a:p>
        </p:txBody>
      </p:sp>
      <p:pic>
        <p:nvPicPr>
          <p:cNvPr id="18" name="Grafik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10"/>
            <a:ext cx="9144000" cy="1115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Grafik 7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18288" y="304800"/>
            <a:ext cx="2106612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Grafik 8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5851525"/>
            <a:ext cx="91440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9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000" y="2447999"/>
            <a:ext cx="7776000" cy="38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latinLnBrk="0">
              <a:lnSpc>
                <a:spcPct val="100000"/>
              </a:lnSpc>
              <a:buSzTx/>
              <a:buFontTx/>
              <a:buNone/>
            </a:pPr>
            <a:r>
              <a:rPr lang="de-DE" noProof="0" dirty="0" smtClean="0"/>
              <a:t>First layer</a:t>
            </a:r>
          </a:p>
          <a:p>
            <a:pPr marL="360000" lvl="1">
              <a:buClr>
                <a:srgbClr val="C80F0F"/>
              </a:buClr>
            </a:pPr>
            <a:r>
              <a:rPr lang="de-DE" noProof="0" dirty="0" smtClean="0"/>
              <a:t>Second layer</a:t>
            </a:r>
          </a:p>
          <a:p>
            <a:pPr marL="720000" lvl="2"/>
            <a:r>
              <a:rPr lang="de-DE" noProof="0" dirty="0" smtClean="0"/>
              <a:t>Third layer</a:t>
            </a:r>
          </a:p>
          <a:p>
            <a:pPr marL="1080000" lvl="3"/>
            <a:r>
              <a:rPr lang="de-DE" noProof="0" dirty="0" smtClean="0"/>
              <a:t>Fourth layer</a:t>
            </a:r>
          </a:p>
        </p:txBody>
      </p:sp>
      <p:sp>
        <p:nvSpPr>
          <p:cNvPr id="15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62776" y="6581001"/>
            <a:ext cx="341844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>
              <a:defRPr sz="1000" b="1" spc="70" baseline="0">
                <a:solidFill>
                  <a:schemeClr val="tx2"/>
                </a:solidFill>
                <a:latin typeface="Arial Narrow" pitchFamily="34" charset="0"/>
              </a:defRPr>
            </a:lvl1pPr>
          </a:lstStyle>
          <a:p>
            <a:r>
              <a:rPr lang="de-DE" smtClean="0"/>
              <a:t>company presentation 2012</a:t>
            </a:r>
            <a:endParaRPr lang="de-DE"/>
          </a:p>
        </p:txBody>
      </p:sp>
      <p:sp>
        <p:nvSpPr>
          <p:cNvPr id="16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9155" y="6581001"/>
            <a:ext cx="12954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sz="1000" b="0">
                <a:solidFill>
                  <a:schemeClr val="tx2"/>
                </a:solidFill>
                <a:latin typeface="Arial Narrow" pitchFamily="34" charset="0"/>
              </a:defRPr>
            </a:lvl1pPr>
          </a:lstStyle>
          <a:p>
            <a:fld id="{EF89F902-7A7C-41CE-BB5C-3C8AD2C157BC}" type="datetime1">
              <a:rPr lang="en-GB" smtClean="0"/>
              <a:t>05/12/2013</a:t>
            </a:fld>
            <a:endParaRPr lang="de-DE"/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7532900" y="6581001"/>
            <a:ext cx="9271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Ins="0">
            <a:spAutoFit/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200" b="1" kern="1200">
                <a:solidFill>
                  <a:srgbClr val="999999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s-ES_tradnl" sz="1000" b="0" noProof="0" dirty="0" smtClean="0">
                <a:solidFill>
                  <a:srgbClr val="6E6452"/>
                </a:solidFill>
                <a:latin typeface="Arial Narrow" pitchFamily="34" charset="0"/>
              </a:rPr>
              <a:t>Page </a:t>
            </a:r>
            <a:fld id="{327115CA-E6A4-425F-BB4F-A64D48743A27}" type="slidenum">
              <a:rPr lang="de-DE" sz="1000" b="0" noProof="0" smtClean="0">
                <a:solidFill>
                  <a:schemeClr val="tx2"/>
                </a:solidFill>
                <a:latin typeface="Arial Narrow" pitchFamily="34" charset="0"/>
              </a:rPr>
              <a:pPr algn="r"/>
              <a:t>‹#›</a:t>
            </a:fld>
            <a:endParaRPr lang="de-DE" sz="1000" b="0" noProof="0" dirty="0">
              <a:solidFill>
                <a:schemeClr val="tx2"/>
              </a:solidFill>
              <a:latin typeface="Arial Narrow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8" r:id="rId2"/>
    <p:sldLayoutId id="2147483710" r:id="rId3"/>
    <p:sldLayoutId id="2147483714" r:id="rId4"/>
    <p:sldLayoutId id="2147483715" r:id="rId5"/>
    <p:sldLayoutId id="2147483716" r:id="rId6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</a:defRPr>
      </a:lvl9pPr>
    </p:titleStyle>
    <p:bodyStyle>
      <a:lvl1pPr marL="360000" indent="-360000" algn="l" rtl="0" eaLnBrk="1" fontAlgn="base" hangingPunct="1">
        <a:spcBef>
          <a:spcPts val="400"/>
        </a:spcBef>
        <a:spcAft>
          <a:spcPts val="800"/>
        </a:spcAft>
        <a:buClr>
          <a:srgbClr val="C80F0F"/>
        </a:buClr>
        <a:buFont typeface="Arial" pitchFamily="34" charset="0"/>
        <a:buChar char="•"/>
        <a:tabLst>
          <a:tab pos="2190750" algn="l"/>
        </a:tabLst>
        <a:defRPr lang="de-DE" sz="1800" baseline="0" noProof="0" smtClean="0">
          <a:solidFill>
            <a:schemeClr val="tx2"/>
          </a:solidFill>
          <a:latin typeface="+mn-lt"/>
          <a:ea typeface="+mn-ea"/>
          <a:cs typeface="+mn-cs"/>
        </a:defRPr>
      </a:lvl1pPr>
      <a:lvl2pPr marL="720000" indent="-360000" algn="l" rtl="0" eaLnBrk="1" fontAlgn="base" hangingPunct="1">
        <a:spcBef>
          <a:spcPts val="400"/>
        </a:spcBef>
        <a:spcAft>
          <a:spcPts val="800"/>
        </a:spcAft>
        <a:buClr>
          <a:schemeClr val="accent1"/>
        </a:buClr>
        <a:buFont typeface="Arial" pitchFamily="34" charset="0"/>
        <a:buChar char="•"/>
        <a:tabLst>
          <a:tab pos="2190750" algn="l"/>
        </a:tabLst>
        <a:defRPr lang="de-DE" sz="1800" noProof="0" smtClean="0">
          <a:solidFill>
            <a:schemeClr val="tx2"/>
          </a:solidFill>
          <a:latin typeface="+mn-lt"/>
        </a:defRPr>
      </a:lvl2pPr>
      <a:lvl3pPr marL="1080000" indent="-360000" algn="l" rtl="0" eaLnBrk="1" fontAlgn="base" hangingPunct="1">
        <a:spcBef>
          <a:spcPts val="400"/>
        </a:spcBef>
        <a:spcAft>
          <a:spcPts val="800"/>
        </a:spcAft>
        <a:buClr>
          <a:schemeClr val="tx2"/>
        </a:buClr>
        <a:buFont typeface="Arial" pitchFamily="34" charset="0"/>
        <a:buChar char="•"/>
        <a:tabLst>
          <a:tab pos="2190750" algn="l"/>
        </a:tabLst>
        <a:defRPr lang="de-DE" sz="1800" noProof="0" smtClean="0">
          <a:solidFill>
            <a:schemeClr val="tx2"/>
          </a:solidFill>
          <a:latin typeface="+mn-lt"/>
        </a:defRPr>
      </a:lvl3pPr>
      <a:lvl4pPr marL="1440000" indent="-360000" algn="l" rtl="0" eaLnBrk="1" fontAlgn="base" hangingPunct="1">
        <a:spcBef>
          <a:spcPts val="400"/>
        </a:spcBef>
        <a:spcAft>
          <a:spcPts val="800"/>
        </a:spcAft>
        <a:buClr>
          <a:schemeClr val="tx2"/>
        </a:buClr>
        <a:buFont typeface="Arial" pitchFamily="34" charset="0"/>
        <a:buChar char="•"/>
        <a:tabLst>
          <a:tab pos="2190750" algn="l"/>
        </a:tabLst>
        <a:defRPr lang="de-DE" sz="1800" baseline="0" noProof="0" smtClean="0">
          <a:solidFill>
            <a:schemeClr val="tx2"/>
          </a:solidFill>
          <a:latin typeface="+mn-lt"/>
        </a:defRPr>
      </a:lvl4pPr>
      <a:lvl5pPr marL="180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5pPr>
      <a:lvl6pPr marL="216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6pPr>
      <a:lvl7pPr marL="252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7pPr>
      <a:lvl8pPr marL="288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8pPr>
      <a:lvl9pPr marL="3240000" indent="-360000" algn="l" rtl="0" eaLnBrk="1" fontAlgn="base" hangingPunct="1">
        <a:spcBef>
          <a:spcPts val="400"/>
        </a:spcBef>
        <a:spcAft>
          <a:spcPts val="800"/>
        </a:spcAft>
        <a:buClr>
          <a:srgbClr val="6E6452"/>
        </a:buClr>
        <a:buFont typeface="Arial" pitchFamily="34" charset="0"/>
        <a:buChar char="•"/>
        <a:tabLst>
          <a:tab pos="2190750" algn="l"/>
        </a:tabLst>
        <a:defRPr sz="1800" baseline="0">
          <a:solidFill>
            <a:srgbClr val="6E6452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g"/><Relationship Id="rId5" Type="http://schemas.openxmlformats.org/officeDocument/2006/relationships/hyperlink" Target="..%5CMission%20Bangladesch%5CSimulation2.xlsx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Untertitel 10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de-DE" dirty="0" smtClean="0"/>
              <a:t>A </a:t>
            </a:r>
            <a:r>
              <a:rPr lang="de-DE" dirty="0" err="1" smtClean="0"/>
              <a:t>draft</a:t>
            </a:r>
            <a:r>
              <a:rPr lang="de-DE" dirty="0" smtClean="0"/>
              <a:t> </a:t>
            </a:r>
            <a:r>
              <a:rPr lang="de-DE" dirty="0" err="1" smtClean="0"/>
              <a:t>simulation</a:t>
            </a:r>
            <a:endParaRPr lang="de-DE" dirty="0"/>
          </a:p>
        </p:txBody>
      </p:sp>
      <p:sp>
        <p:nvSpPr>
          <p:cNvPr id="10" name="Titel 9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de-DE" dirty="0" smtClean="0"/>
              <a:t>The Health and </a:t>
            </a:r>
            <a:r>
              <a:rPr lang="de-DE" dirty="0" err="1" smtClean="0"/>
              <a:t>Welfare</a:t>
            </a:r>
            <a:r>
              <a:rPr lang="de-DE" dirty="0" smtClean="0"/>
              <a:t> Fund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15126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 smtClean="0"/>
              <a:t>Agenda</a:t>
            </a:r>
            <a:endParaRPr lang="en-US" altLang="en-US" smtClean="0"/>
          </a:p>
        </p:txBody>
      </p:sp>
      <p:sp>
        <p:nvSpPr>
          <p:cNvPr id="8195" name="Datumsplatzhalter 3"/>
          <p:cNvSpPr>
            <a:spLocks noGrp="1"/>
          </p:cNvSpPr>
          <p:nvPr>
            <p:ph type="dt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7B94188-B552-449A-BDFE-B74AE8CD2710}" type="datetime1">
              <a:rPr lang="en-GB" altLang="en-US" sz="1000" b="0">
                <a:solidFill>
                  <a:schemeClr val="tx2"/>
                </a:solidFill>
                <a:latin typeface="Arial Narrow" pitchFamily="34" charset="0"/>
              </a:rPr>
              <a:pPr/>
              <a:t>05/12/2013</a:t>
            </a:fld>
            <a:endParaRPr lang="de-DE" altLang="en-US" sz="1000" b="0">
              <a:solidFill>
                <a:schemeClr val="tx2"/>
              </a:solidFill>
              <a:latin typeface="Arial Narrow" pitchFamily="34" charset="0"/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684213" y="2627313"/>
            <a:ext cx="7775575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de-DE" b="0" kern="0" dirty="0" smtClean="0"/>
              <a:t>       </a:t>
            </a:r>
            <a:r>
              <a:rPr lang="en-US" b="0" kern="0" dirty="0"/>
              <a:t>The Health and Welfare Fund (HWF) 			– Assumption on design features</a:t>
            </a:r>
          </a:p>
        </p:txBody>
      </p:sp>
      <p:sp>
        <p:nvSpPr>
          <p:cNvPr id="7" name="Stern mit 7 Zacken 6"/>
          <p:cNvSpPr/>
          <p:nvPr/>
        </p:nvSpPr>
        <p:spPr bwMode="auto">
          <a:xfrm>
            <a:off x="684213" y="2613025"/>
            <a:ext cx="500062" cy="476250"/>
          </a:xfrm>
          <a:prstGeom prst="star7">
            <a:avLst/>
          </a:prstGeom>
          <a:solidFill>
            <a:srgbClr val="C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de-DE" sz="1400" dirty="0">
                <a:solidFill>
                  <a:schemeClr val="bg1"/>
                </a:solidFill>
                <a:latin typeface="Arial" charset="0"/>
                <a:ea typeface="+mn-ea"/>
              </a:rPr>
              <a:t>1</a:t>
            </a:r>
            <a:endParaRPr lang="en-US" sz="1400" dirty="0" err="1">
              <a:solidFill>
                <a:schemeClr val="bg1"/>
              </a:solidFill>
              <a:latin typeface="Arial" charset="0"/>
              <a:ea typeface="+mn-ea"/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 bwMode="auto">
          <a:xfrm>
            <a:off x="684213" y="3534904"/>
            <a:ext cx="7775575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de-DE" b="0" kern="0" dirty="0" smtClean="0"/>
              <a:t>       </a:t>
            </a:r>
            <a:r>
              <a:rPr lang="en-US" b="0" kern="0" dirty="0"/>
              <a:t>Base scenario – approach, data and assumptions</a:t>
            </a:r>
          </a:p>
        </p:txBody>
      </p:sp>
      <p:sp>
        <p:nvSpPr>
          <p:cNvPr id="9" name="Stern mit 7 Zacken 8"/>
          <p:cNvSpPr/>
          <p:nvPr/>
        </p:nvSpPr>
        <p:spPr bwMode="auto">
          <a:xfrm>
            <a:off x="684213" y="3520616"/>
            <a:ext cx="500062" cy="476250"/>
          </a:xfrm>
          <a:prstGeom prst="star7">
            <a:avLst/>
          </a:prstGeom>
          <a:solidFill>
            <a:srgbClr val="C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de-DE" sz="1400" dirty="0">
                <a:solidFill>
                  <a:schemeClr val="bg1"/>
                </a:solidFill>
                <a:latin typeface="Arial" charset="0"/>
                <a:ea typeface="+mn-ea"/>
              </a:rPr>
              <a:t>2</a:t>
            </a:r>
            <a:endParaRPr lang="en-US" sz="1400" dirty="0" err="1">
              <a:solidFill>
                <a:schemeClr val="bg1"/>
              </a:solidFill>
              <a:latin typeface="Arial" charset="0"/>
              <a:ea typeface="+mn-ea"/>
            </a:endParaRPr>
          </a:p>
        </p:txBody>
      </p:sp>
      <p:sp>
        <p:nvSpPr>
          <p:cNvPr id="8200" name="Titel 1"/>
          <p:cNvSpPr txBox="1">
            <a:spLocks/>
          </p:cNvSpPr>
          <p:nvPr/>
        </p:nvSpPr>
        <p:spPr bwMode="auto">
          <a:xfrm>
            <a:off x="679450" y="4440454"/>
            <a:ext cx="7775575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en-US" sz="2400" b="0" dirty="0">
                <a:solidFill>
                  <a:schemeClr val="tx2"/>
                </a:solidFill>
              </a:rPr>
              <a:t> </a:t>
            </a:r>
            <a:r>
              <a:rPr lang="de-DE" altLang="en-US" sz="2400" b="0" dirty="0" smtClean="0">
                <a:solidFill>
                  <a:schemeClr val="tx2"/>
                </a:solidFill>
              </a:rPr>
              <a:t>      </a:t>
            </a:r>
            <a:r>
              <a:rPr lang="en-US" altLang="en-US" sz="2400" b="0" dirty="0">
                <a:solidFill>
                  <a:schemeClr val="tx2"/>
                </a:solidFill>
              </a:rPr>
              <a:t>Base scenario – </a:t>
            </a:r>
            <a:r>
              <a:rPr lang="en-US" altLang="en-US" sz="2400" b="0" dirty="0" smtClean="0">
                <a:solidFill>
                  <a:schemeClr val="tx2"/>
                </a:solidFill>
              </a:rPr>
              <a:t>results</a:t>
            </a:r>
            <a:endParaRPr lang="en-US" altLang="en-US" sz="2400" b="0" dirty="0">
              <a:solidFill>
                <a:schemeClr val="tx2"/>
              </a:solidFill>
            </a:endParaRPr>
          </a:p>
        </p:txBody>
      </p:sp>
      <p:sp>
        <p:nvSpPr>
          <p:cNvPr id="11" name="Stern mit 7 Zacken 10"/>
          <p:cNvSpPr/>
          <p:nvPr/>
        </p:nvSpPr>
        <p:spPr bwMode="auto">
          <a:xfrm>
            <a:off x="679450" y="4426167"/>
            <a:ext cx="500063" cy="476250"/>
          </a:xfrm>
          <a:prstGeom prst="star7">
            <a:avLst/>
          </a:prstGeom>
          <a:solidFill>
            <a:srgbClr val="C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de-DE" sz="1400" dirty="0">
                <a:solidFill>
                  <a:schemeClr val="bg1"/>
                </a:solidFill>
                <a:latin typeface="Arial" charset="0"/>
                <a:ea typeface="+mn-ea"/>
              </a:rPr>
              <a:t>3</a:t>
            </a:r>
            <a:endParaRPr lang="en-US" sz="1400" dirty="0" err="1">
              <a:solidFill>
                <a:schemeClr val="bg1"/>
              </a:solidFill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735636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>
          <a:xfrm>
            <a:off x="684213" y="3259138"/>
            <a:ext cx="7775575" cy="617537"/>
          </a:xfrm>
        </p:spPr>
        <p:txBody>
          <a:bodyPr/>
          <a:lstStyle/>
          <a:p>
            <a:pPr eaLnBrk="1" hangingPunct="1"/>
            <a:r>
              <a:rPr lang="de-DE" altLang="en-US" dirty="0" smtClean="0"/>
              <a:t>       The Health and </a:t>
            </a:r>
            <a:r>
              <a:rPr lang="de-DE" altLang="en-US" dirty="0" err="1" smtClean="0"/>
              <a:t>Welfare</a:t>
            </a:r>
            <a:r>
              <a:rPr lang="de-DE" altLang="en-US" dirty="0" smtClean="0"/>
              <a:t> Fund (HWF) 			– </a:t>
            </a:r>
            <a:r>
              <a:rPr lang="de-DE" altLang="en-US" dirty="0" err="1" smtClean="0"/>
              <a:t>Assumption</a:t>
            </a:r>
            <a:r>
              <a:rPr lang="de-DE" altLang="en-US" dirty="0" smtClean="0"/>
              <a:t> on design </a:t>
            </a:r>
            <a:r>
              <a:rPr lang="de-DE" altLang="en-US" dirty="0" err="1" smtClean="0"/>
              <a:t>features</a:t>
            </a:r>
            <a:endParaRPr lang="en-US" altLang="en-US" dirty="0" smtClean="0"/>
          </a:p>
        </p:txBody>
      </p:sp>
      <p:sp>
        <p:nvSpPr>
          <p:cNvPr id="9219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DB84C83-6615-43AD-926F-CE7921C5656C}" type="datetime1">
              <a:rPr lang="en-GB" altLang="en-US" sz="1000" b="0">
                <a:solidFill>
                  <a:schemeClr val="tx2"/>
                </a:solidFill>
                <a:latin typeface="Arial Narrow" pitchFamily="34" charset="0"/>
              </a:rPr>
              <a:pPr/>
              <a:t>05/12/2013</a:t>
            </a:fld>
            <a:endParaRPr lang="de-DE" altLang="en-US" sz="1000" b="0">
              <a:solidFill>
                <a:schemeClr val="tx2"/>
              </a:solidFill>
              <a:latin typeface="Arial Narrow" pitchFamily="34" charset="0"/>
            </a:endParaRPr>
          </a:p>
        </p:txBody>
      </p:sp>
      <p:sp>
        <p:nvSpPr>
          <p:cNvPr id="6" name="Stern mit 7 Zacken 5"/>
          <p:cNvSpPr/>
          <p:nvPr/>
        </p:nvSpPr>
        <p:spPr bwMode="auto">
          <a:xfrm>
            <a:off x="684213" y="3244850"/>
            <a:ext cx="500062" cy="476250"/>
          </a:xfrm>
          <a:prstGeom prst="star7">
            <a:avLst/>
          </a:prstGeom>
          <a:solidFill>
            <a:srgbClr val="C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de-DE" sz="1400" dirty="0">
                <a:solidFill>
                  <a:schemeClr val="bg1"/>
                </a:solidFill>
                <a:latin typeface="Arial" charset="0"/>
                <a:ea typeface="+mn-ea"/>
              </a:rPr>
              <a:t>1</a:t>
            </a:r>
            <a:endParaRPr lang="en-US" sz="1400" dirty="0" err="1">
              <a:solidFill>
                <a:schemeClr val="bg1"/>
              </a:solidFill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634342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 dirty="0" smtClean="0"/>
              <a:t>The design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HWF </a:t>
            </a:r>
            <a:r>
              <a:rPr lang="de-DE" sz="2000" dirty="0" err="1" smtClean="0"/>
              <a:t>is</a:t>
            </a:r>
            <a:r>
              <a:rPr lang="de-DE" sz="2000" dirty="0" smtClean="0"/>
              <a:t> </a:t>
            </a:r>
            <a:r>
              <a:rPr lang="de-DE" sz="2000" dirty="0" err="1" smtClean="0"/>
              <a:t>based</a:t>
            </a:r>
            <a:r>
              <a:rPr lang="de-DE" sz="2000" dirty="0" smtClean="0"/>
              <a:t> on 10 </a:t>
            </a:r>
            <a:r>
              <a:rPr lang="de-DE" sz="2000" dirty="0" err="1" smtClean="0"/>
              <a:t>basic</a:t>
            </a:r>
            <a:r>
              <a:rPr lang="de-DE" sz="2000" dirty="0" smtClean="0"/>
              <a:t> </a:t>
            </a:r>
            <a:r>
              <a:rPr lang="de-DE" sz="2000" dirty="0" err="1" smtClean="0"/>
              <a:t>assumptions</a:t>
            </a:r>
            <a:endParaRPr lang="en-US" sz="2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B12F191-653A-4885-BC0E-0B1AAE7AC675}" type="datetime1">
              <a:rPr lang="en-GB" noProof="0" smtClean="0"/>
              <a:t>05/12/2013</a:t>
            </a:fld>
            <a:endParaRPr lang="de-DE" noProof="0"/>
          </a:p>
        </p:txBody>
      </p:sp>
      <p:grpSp>
        <p:nvGrpSpPr>
          <p:cNvPr id="3" name="Gruppieren 2"/>
          <p:cNvGrpSpPr/>
          <p:nvPr/>
        </p:nvGrpSpPr>
        <p:grpSpPr>
          <a:xfrm>
            <a:off x="2127582" y="6074575"/>
            <a:ext cx="4774567" cy="588256"/>
            <a:chOff x="2398896" y="6061352"/>
            <a:chExt cx="4774567" cy="588256"/>
          </a:xfrm>
        </p:grpSpPr>
        <p:sp>
          <p:nvSpPr>
            <p:cNvPr id="30" name="Textfeld 29"/>
            <p:cNvSpPr txBox="1"/>
            <p:nvPr/>
          </p:nvSpPr>
          <p:spPr>
            <a:xfrm>
              <a:off x="2398896" y="6061352"/>
              <a:ext cx="23832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b="0" dirty="0" err="1" smtClean="0">
                  <a:solidFill>
                    <a:schemeClr val="tx2"/>
                  </a:solidFill>
                </a:rPr>
                <a:t>Strength</a:t>
              </a:r>
              <a:r>
                <a:rPr lang="de-DE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sz="1400" b="0" dirty="0" err="1" smtClean="0">
                  <a:solidFill>
                    <a:schemeClr val="tx2"/>
                  </a:solidFill>
                </a:rPr>
                <a:t>of</a:t>
              </a:r>
              <a:r>
                <a:rPr lang="de-DE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sz="1400" b="0" dirty="0" err="1" smtClean="0">
                  <a:solidFill>
                    <a:schemeClr val="tx2"/>
                  </a:solidFill>
                </a:rPr>
                <a:t>assumption</a:t>
              </a:r>
              <a:endParaRPr lang="en-US" sz="1400" b="0" dirty="0" err="1" smtClean="0">
                <a:solidFill>
                  <a:schemeClr val="tx2"/>
                </a:solidFill>
              </a:endParaRPr>
            </a:p>
          </p:txBody>
        </p:sp>
        <p:sp>
          <p:nvSpPr>
            <p:cNvPr id="32" name="Kreis 31"/>
            <p:cNvSpPr/>
            <p:nvPr/>
          </p:nvSpPr>
          <p:spPr bwMode="auto">
            <a:xfrm>
              <a:off x="5459594" y="6115831"/>
              <a:ext cx="236979" cy="229597"/>
            </a:xfrm>
            <a:prstGeom prst="pie">
              <a:avLst>
                <a:gd name="adj1" fmla="val 0"/>
                <a:gd name="adj2" fmla="val 16265074"/>
              </a:avLst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 err="1">
                <a:solidFill>
                  <a:schemeClr val="bg1"/>
                </a:solidFill>
              </a:endParaRPr>
            </a:p>
          </p:txBody>
        </p:sp>
        <p:sp>
          <p:nvSpPr>
            <p:cNvPr id="33" name="Kreis 32"/>
            <p:cNvSpPr/>
            <p:nvPr/>
          </p:nvSpPr>
          <p:spPr bwMode="auto">
            <a:xfrm>
              <a:off x="6180073" y="6104538"/>
              <a:ext cx="236979" cy="229597"/>
            </a:xfrm>
            <a:prstGeom prst="pie">
              <a:avLst>
                <a:gd name="adj1" fmla="val 0"/>
                <a:gd name="adj2" fmla="val 10770112"/>
              </a:avLst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 err="1">
                <a:solidFill>
                  <a:schemeClr val="bg1"/>
                </a:solidFill>
              </a:endParaRPr>
            </a:p>
          </p:txBody>
        </p:sp>
        <p:sp>
          <p:nvSpPr>
            <p:cNvPr id="34" name="Kreis 33"/>
            <p:cNvSpPr/>
            <p:nvPr/>
          </p:nvSpPr>
          <p:spPr bwMode="auto">
            <a:xfrm>
              <a:off x="6794904" y="6115831"/>
              <a:ext cx="236979" cy="229597"/>
            </a:xfrm>
            <a:prstGeom prst="pie">
              <a:avLst>
                <a:gd name="adj1" fmla="val 0"/>
                <a:gd name="adj2" fmla="val 5482397"/>
              </a:avLst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 err="1">
                <a:solidFill>
                  <a:schemeClr val="bg1"/>
                </a:solidFill>
              </a:endParaRPr>
            </a:p>
          </p:txBody>
        </p:sp>
        <p:sp>
          <p:nvSpPr>
            <p:cNvPr id="35" name="Kreis 34"/>
            <p:cNvSpPr/>
            <p:nvPr/>
          </p:nvSpPr>
          <p:spPr bwMode="auto">
            <a:xfrm>
              <a:off x="4782172" y="6115831"/>
              <a:ext cx="236979" cy="229597"/>
            </a:xfrm>
            <a:prstGeom prst="pie">
              <a:avLst>
                <a:gd name="adj1" fmla="val 0"/>
                <a:gd name="adj2" fmla="val 21565577"/>
              </a:avLst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 err="1">
                <a:solidFill>
                  <a:schemeClr val="bg1"/>
                </a:solidFill>
              </a:endParaRPr>
            </a:p>
          </p:txBody>
        </p:sp>
        <p:sp>
          <p:nvSpPr>
            <p:cNvPr id="38" name="Textfeld 37"/>
            <p:cNvSpPr txBox="1"/>
            <p:nvPr/>
          </p:nvSpPr>
          <p:spPr>
            <a:xfrm>
              <a:off x="4640269" y="6372609"/>
              <a:ext cx="520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b="0" dirty="0" smtClean="0">
                  <a:solidFill>
                    <a:schemeClr val="tx2"/>
                  </a:solidFill>
                </a:rPr>
                <a:t>High</a:t>
              </a:r>
              <a:endParaRPr lang="en-US" sz="1200" b="0" dirty="0" err="1" smtClean="0">
                <a:solidFill>
                  <a:schemeClr val="tx2"/>
                </a:solidFill>
              </a:endParaRPr>
            </a:p>
          </p:txBody>
        </p:sp>
        <p:sp>
          <p:nvSpPr>
            <p:cNvPr id="39" name="Textfeld 38"/>
            <p:cNvSpPr txBox="1"/>
            <p:nvPr/>
          </p:nvSpPr>
          <p:spPr>
            <a:xfrm>
              <a:off x="6653323" y="6372609"/>
              <a:ext cx="520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b="0" dirty="0" smtClean="0">
                  <a:solidFill>
                    <a:schemeClr val="tx2"/>
                  </a:solidFill>
                </a:rPr>
                <a:t>Low</a:t>
              </a:r>
              <a:endParaRPr lang="en-US" sz="1200" b="0" dirty="0" err="1" smtClean="0">
                <a:solidFill>
                  <a:schemeClr val="tx2"/>
                </a:solidFill>
              </a:endParaRPr>
            </a:p>
          </p:txBody>
        </p:sp>
        <p:cxnSp>
          <p:nvCxnSpPr>
            <p:cNvPr id="45" name="Gerade Verbindung mit Pfeil 44"/>
            <p:cNvCxnSpPr>
              <a:stCxn id="38" idx="3"/>
              <a:endCxn id="39" idx="1"/>
            </p:cNvCxnSpPr>
            <p:nvPr/>
          </p:nvCxnSpPr>
          <p:spPr bwMode="auto">
            <a:xfrm>
              <a:off x="5160409" y="6511109"/>
              <a:ext cx="149291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7" name="Group 6"/>
          <p:cNvGrpSpPr/>
          <p:nvPr/>
        </p:nvGrpSpPr>
        <p:grpSpPr>
          <a:xfrm>
            <a:off x="513360" y="3398293"/>
            <a:ext cx="3807380" cy="1110827"/>
            <a:chOff x="513360" y="3398293"/>
            <a:chExt cx="3807380" cy="1110827"/>
          </a:xfrm>
        </p:grpSpPr>
        <p:sp>
          <p:nvSpPr>
            <p:cNvPr id="25" name="Rechteck 24"/>
            <p:cNvSpPr>
              <a:spLocks noChangeArrowheads="1"/>
            </p:cNvSpPr>
            <p:nvPr/>
          </p:nvSpPr>
          <p:spPr bwMode="auto">
            <a:xfrm>
              <a:off x="703465" y="3540449"/>
              <a:ext cx="3500045" cy="96867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de-DE" altLang="en-US" sz="1400" i="1" dirty="0" smtClean="0">
                  <a:solidFill>
                    <a:schemeClr val="tx2"/>
                  </a:solidFill>
                </a:rPr>
                <a:t>Family </a:t>
              </a:r>
              <a:r>
                <a:rPr lang="de-DE" altLang="en-US" sz="1400" i="1" dirty="0" err="1" smtClean="0">
                  <a:solidFill>
                    <a:schemeClr val="tx2"/>
                  </a:solidFill>
                </a:rPr>
                <a:t>coverage</a:t>
              </a:r>
              <a:endParaRPr lang="de-DE" altLang="en-US" sz="1400" i="1" dirty="0">
                <a:solidFill>
                  <a:schemeClr val="tx2"/>
                </a:solidFill>
              </a:endParaRPr>
            </a:p>
            <a:p>
              <a:r>
                <a:rPr lang="de-DE" altLang="en-US" sz="1400" b="0" dirty="0">
                  <a:solidFill>
                    <a:schemeClr val="tx2"/>
                  </a:solidFill>
                </a:rPr>
                <a:t>	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Member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pays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for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family</a:t>
              </a:r>
              <a:endParaRPr lang="de-DE" altLang="en-US" sz="1400" b="0" dirty="0" smtClean="0">
                <a:solidFill>
                  <a:schemeClr val="tx2"/>
                </a:solidFill>
              </a:endParaRPr>
            </a:p>
            <a:p>
              <a:r>
                <a:rPr lang="de-DE" altLang="en-US" sz="1400" b="0" dirty="0">
                  <a:solidFill>
                    <a:schemeClr val="tx2"/>
                  </a:solidFill>
                </a:rPr>
                <a:t>	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Coverage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comprises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parents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	and potential (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children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)</a:t>
              </a:r>
            </a:p>
            <a:p>
              <a:endParaRPr lang="de-DE" altLang="en-US" sz="1600" b="0" dirty="0">
                <a:solidFill>
                  <a:schemeClr val="tx2"/>
                </a:solidFill>
              </a:endParaRPr>
            </a:p>
            <a:p>
              <a:r>
                <a:rPr lang="de-DE" altLang="en-US" sz="1800" b="0" dirty="0">
                  <a:solidFill>
                    <a:schemeClr val="tx2"/>
                  </a:solidFill>
                </a:rPr>
                <a:t>		</a:t>
              </a:r>
              <a:endParaRPr lang="en-US" altLang="en-US" sz="1800" b="0" dirty="0">
                <a:solidFill>
                  <a:schemeClr val="tx2"/>
                </a:solidFill>
              </a:endParaRPr>
            </a:p>
          </p:txBody>
        </p:sp>
        <p:sp>
          <p:nvSpPr>
            <p:cNvPr id="52" name="Kreis 51"/>
            <p:cNvSpPr/>
            <p:nvPr/>
          </p:nvSpPr>
          <p:spPr bwMode="auto">
            <a:xfrm>
              <a:off x="4020735" y="3398293"/>
              <a:ext cx="300005" cy="290660"/>
            </a:xfrm>
            <a:prstGeom prst="pie">
              <a:avLst>
                <a:gd name="adj1" fmla="val 0"/>
                <a:gd name="adj2" fmla="val 21565577"/>
              </a:avLst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 err="1">
                <a:solidFill>
                  <a:schemeClr val="bg1"/>
                </a:solidFill>
              </a:endParaRPr>
            </a:p>
          </p:txBody>
        </p:sp>
        <p:sp>
          <p:nvSpPr>
            <p:cNvPr id="31" name="Rechteck 30"/>
            <p:cNvSpPr/>
            <p:nvPr/>
          </p:nvSpPr>
          <p:spPr bwMode="auto">
            <a:xfrm>
              <a:off x="513360" y="3880768"/>
              <a:ext cx="385670" cy="2880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de-DE" sz="1400" dirty="0" smtClean="0">
                  <a:solidFill>
                    <a:schemeClr val="bg1"/>
                  </a:solidFill>
                </a:rPr>
                <a:t>2</a:t>
              </a:r>
              <a:endParaRPr lang="en-US" sz="1400" dirty="0" err="1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652620" y="2021266"/>
            <a:ext cx="3807380" cy="1225247"/>
            <a:chOff x="513360" y="4643640"/>
            <a:chExt cx="3807380" cy="1225247"/>
          </a:xfrm>
        </p:grpSpPr>
        <p:sp>
          <p:nvSpPr>
            <p:cNvPr id="26" name="Rechteck 25"/>
            <p:cNvSpPr>
              <a:spLocks noChangeArrowheads="1"/>
            </p:cNvSpPr>
            <p:nvPr/>
          </p:nvSpPr>
          <p:spPr bwMode="auto">
            <a:xfrm>
              <a:off x="703465" y="4643640"/>
              <a:ext cx="3500046" cy="12252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de-DE" altLang="en-US" sz="1400" i="1" dirty="0" smtClean="0">
                  <a:solidFill>
                    <a:schemeClr val="tx2"/>
                  </a:solidFill>
                </a:rPr>
                <a:t>Standard </a:t>
              </a:r>
              <a:r>
                <a:rPr lang="de-DE" altLang="en-US" sz="1400" i="1" dirty="0" err="1" smtClean="0">
                  <a:solidFill>
                    <a:schemeClr val="tx2"/>
                  </a:solidFill>
                </a:rPr>
                <a:t>benefits</a:t>
              </a:r>
              <a:endParaRPr lang="de-DE" altLang="en-US" sz="1400" i="1" dirty="0">
                <a:solidFill>
                  <a:schemeClr val="tx2"/>
                </a:solidFill>
              </a:endParaRPr>
            </a:p>
            <a:p>
              <a:r>
                <a:rPr lang="de-DE" altLang="en-US" sz="1400" b="0" dirty="0">
                  <a:solidFill>
                    <a:schemeClr val="tx2"/>
                  </a:solidFill>
                </a:rPr>
                <a:t>	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Identical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benefits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within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RMG 	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workers</a:t>
              </a:r>
              <a:endParaRPr lang="de-DE" altLang="en-US" sz="1400" b="0" dirty="0">
                <a:solidFill>
                  <a:schemeClr val="tx2"/>
                </a:solidFill>
              </a:endParaRPr>
            </a:p>
            <a:p>
              <a:r>
                <a:rPr lang="de-DE" altLang="en-US" sz="1400" b="0" dirty="0" smtClean="0">
                  <a:solidFill>
                    <a:schemeClr val="tx2"/>
                  </a:solidFill>
                </a:rPr>
                <a:t>	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Comparative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benefits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across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	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population</a:t>
              </a:r>
              <a:endParaRPr lang="de-DE" altLang="en-US" sz="1400" b="0" dirty="0">
                <a:solidFill>
                  <a:schemeClr val="tx2"/>
                </a:solidFill>
              </a:endParaRPr>
            </a:p>
            <a:p>
              <a:r>
                <a:rPr lang="de-DE" altLang="en-US" sz="1800" b="0" dirty="0">
                  <a:solidFill>
                    <a:schemeClr val="tx2"/>
                  </a:solidFill>
                </a:rPr>
                <a:t>		</a:t>
              </a:r>
              <a:endParaRPr lang="en-US" altLang="en-US" sz="1800" b="0" dirty="0">
                <a:solidFill>
                  <a:schemeClr val="tx2"/>
                </a:solidFill>
              </a:endParaRPr>
            </a:p>
          </p:txBody>
        </p:sp>
        <p:sp>
          <p:nvSpPr>
            <p:cNvPr id="53" name="Kreis 52"/>
            <p:cNvSpPr/>
            <p:nvPr/>
          </p:nvSpPr>
          <p:spPr bwMode="auto">
            <a:xfrm>
              <a:off x="4020735" y="4650711"/>
              <a:ext cx="300005" cy="290660"/>
            </a:xfrm>
            <a:prstGeom prst="pie">
              <a:avLst>
                <a:gd name="adj1" fmla="val 0"/>
                <a:gd name="adj2" fmla="val 21565577"/>
              </a:avLst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 err="1">
                <a:solidFill>
                  <a:schemeClr val="bg1"/>
                </a:solidFill>
              </a:endParaRPr>
            </a:p>
          </p:txBody>
        </p:sp>
        <p:sp>
          <p:nvSpPr>
            <p:cNvPr id="36" name="Rechteck 35"/>
            <p:cNvSpPr/>
            <p:nvPr/>
          </p:nvSpPr>
          <p:spPr bwMode="auto">
            <a:xfrm>
              <a:off x="513360" y="5264647"/>
              <a:ext cx="385670" cy="2880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de-DE" sz="1400" dirty="0">
                  <a:solidFill>
                    <a:schemeClr val="bg1"/>
                  </a:solidFill>
                </a:rPr>
                <a:t>4</a:t>
              </a:r>
              <a:endParaRPr lang="en-US" sz="1400" dirty="0" err="1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673295" y="3484738"/>
            <a:ext cx="3786705" cy="1104322"/>
            <a:chOff x="4790524" y="2143845"/>
            <a:chExt cx="3786705" cy="1104322"/>
          </a:xfrm>
        </p:grpSpPr>
        <p:sp>
          <p:nvSpPr>
            <p:cNvPr id="55" name="Rechteck 54"/>
            <p:cNvSpPr>
              <a:spLocks noChangeArrowheads="1"/>
            </p:cNvSpPr>
            <p:nvPr/>
          </p:nvSpPr>
          <p:spPr bwMode="auto">
            <a:xfrm>
              <a:off x="4959954" y="2289175"/>
              <a:ext cx="3500046" cy="95899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de-DE" altLang="en-US" sz="1400" i="1" dirty="0" err="1" smtClean="0">
                  <a:solidFill>
                    <a:schemeClr val="tx2"/>
                  </a:solidFill>
                </a:rPr>
                <a:t>Contribution</a:t>
              </a:r>
              <a:r>
                <a:rPr lang="de-DE" altLang="en-US" sz="1400" i="1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i="1" dirty="0" err="1" smtClean="0">
                  <a:solidFill>
                    <a:schemeClr val="tx2"/>
                  </a:solidFill>
                </a:rPr>
                <a:t>based</a:t>
              </a:r>
              <a:r>
                <a:rPr lang="de-DE" altLang="en-US" sz="1400" i="1" dirty="0" smtClean="0">
                  <a:solidFill>
                    <a:schemeClr val="tx2"/>
                  </a:solidFill>
                </a:rPr>
                <a:t> on </a:t>
              </a:r>
              <a:r>
                <a:rPr lang="de-DE" altLang="en-US" sz="1400" i="1" dirty="0" err="1" smtClean="0">
                  <a:solidFill>
                    <a:schemeClr val="tx2"/>
                  </a:solidFill>
                </a:rPr>
                <a:t>ability</a:t>
              </a:r>
              <a:r>
                <a:rPr lang="de-DE" altLang="en-US" sz="1400" i="1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i="1" dirty="0" err="1" smtClean="0">
                  <a:solidFill>
                    <a:schemeClr val="tx2"/>
                  </a:solidFill>
                </a:rPr>
                <a:t>to</a:t>
              </a:r>
              <a:r>
                <a:rPr lang="de-DE" altLang="en-US" sz="1400" i="1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i="1" dirty="0" err="1" smtClean="0">
                  <a:solidFill>
                    <a:schemeClr val="tx2"/>
                  </a:solidFill>
                </a:rPr>
                <a:t>pay</a:t>
              </a:r>
              <a:endParaRPr lang="de-DE" altLang="en-US" sz="1400" i="1" dirty="0">
                <a:solidFill>
                  <a:schemeClr val="tx2"/>
                </a:solidFill>
              </a:endParaRPr>
            </a:p>
            <a:p>
              <a:r>
                <a:rPr lang="de-DE" altLang="en-US" sz="1400" b="0" dirty="0" smtClean="0">
                  <a:solidFill>
                    <a:schemeClr val="tx2"/>
                  </a:solidFill>
                </a:rPr>
                <a:t>	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Contribution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leveraged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	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monthly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on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workers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salary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	(</a:t>
              </a:r>
              <a:r>
                <a:rPr lang="de-DE" altLang="en-US" sz="1400" b="0" i="1" dirty="0" err="1" smtClean="0">
                  <a:solidFill>
                    <a:schemeClr val="tx2"/>
                  </a:solidFill>
                </a:rPr>
                <a:t>basic</a:t>
              </a:r>
              <a:r>
                <a:rPr lang="de-DE" altLang="en-US" sz="1400" b="0" i="1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i="1" dirty="0" err="1" smtClean="0">
                  <a:solidFill>
                    <a:schemeClr val="tx2"/>
                  </a:solidFill>
                </a:rPr>
                <a:t>salary</a:t>
              </a:r>
              <a:r>
                <a:rPr lang="de-DE" altLang="en-US" sz="1400" b="0" i="1" dirty="0" smtClean="0">
                  <a:solidFill>
                    <a:schemeClr val="tx2"/>
                  </a:solidFill>
                </a:rPr>
                <a:t> + </a:t>
              </a:r>
              <a:r>
                <a:rPr lang="de-DE" altLang="en-US" sz="1400" b="0" i="1" dirty="0" err="1" smtClean="0">
                  <a:solidFill>
                    <a:schemeClr val="tx2"/>
                  </a:solidFill>
                </a:rPr>
                <a:t>overtime</a:t>
              </a:r>
              <a:r>
                <a:rPr lang="de-DE" altLang="en-US" sz="1400" b="0" i="1" dirty="0" smtClean="0">
                  <a:solidFill>
                    <a:schemeClr val="tx2"/>
                  </a:solidFill>
                </a:rPr>
                <a:t>)</a:t>
              </a:r>
              <a:endParaRPr lang="de-DE" altLang="en-US" sz="1400" b="0" dirty="0" smtClean="0">
                <a:solidFill>
                  <a:schemeClr val="tx2"/>
                </a:solidFill>
              </a:endParaRPr>
            </a:p>
            <a:p>
              <a:endParaRPr lang="de-DE" altLang="en-US" sz="1600" b="0" dirty="0">
                <a:solidFill>
                  <a:schemeClr val="tx2"/>
                </a:solidFill>
              </a:endParaRPr>
            </a:p>
            <a:p>
              <a:r>
                <a:rPr lang="de-DE" altLang="en-US" sz="1800" b="0" dirty="0">
                  <a:solidFill>
                    <a:schemeClr val="tx2"/>
                  </a:solidFill>
                </a:rPr>
                <a:t>		</a:t>
              </a:r>
              <a:endParaRPr lang="en-US" altLang="en-US" sz="1800" b="0" dirty="0">
                <a:solidFill>
                  <a:schemeClr val="tx2"/>
                </a:solidFill>
              </a:endParaRPr>
            </a:p>
          </p:txBody>
        </p:sp>
        <p:sp>
          <p:nvSpPr>
            <p:cNvPr id="58" name="Kreis 57"/>
            <p:cNvSpPr/>
            <p:nvPr/>
          </p:nvSpPr>
          <p:spPr bwMode="auto">
            <a:xfrm>
              <a:off x="8277224" y="2143845"/>
              <a:ext cx="300005" cy="290660"/>
            </a:xfrm>
            <a:prstGeom prst="pie">
              <a:avLst>
                <a:gd name="adj1" fmla="val 0"/>
                <a:gd name="adj2" fmla="val 16310972"/>
              </a:avLst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 err="1">
                <a:solidFill>
                  <a:schemeClr val="bg1"/>
                </a:solidFill>
              </a:endParaRPr>
            </a:p>
          </p:txBody>
        </p:sp>
        <p:sp>
          <p:nvSpPr>
            <p:cNvPr id="41" name="Rechteck 40"/>
            <p:cNvSpPr/>
            <p:nvPr/>
          </p:nvSpPr>
          <p:spPr bwMode="auto">
            <a:xfrm>
              <a:off x="4790524" y="2680455"/>
              <a:ext cx="385670" cy="2880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de-DE" sz="1400" dirty="0">
                  <a:solidFill>
                    <a:schemeClr val="bg1"/>
                  </a:solidFill>
                </a:rPr>
                <a:t>5</a:t>
              </a:r>
              <a:endParaRPr lang="en-US" sz="1400" dirty="0" err="1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673295" y="4829044"/>
            <a:ext cx="3786705" cy="1110827"/>
            <a:chOff x="4790524" y="3398293"/>
            <a:chExt cx="3786705" cy="1110827"/>
          </a:xfrm>
        </p:grpSpPr>
        <p:sp>
          <p:nvSpPr>
            <p:cNvPr id="56" name="Rechteck 55"/>
            <p:cNvSpPr>
              <a:spLocks noChangeArrowheads="1"/>
            </p:cNvSpPr>
            <p:nvPr/>
          </p:nvSpPr>
          <p:spPr bwMode="auto">
            <a:xfrm>
              <a:off x="4959954" y="3540449"/>
              <a:ext cx="3500045" cy="96867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de-DE" altLang="en-US" sz="1400" i="1" dirty="0" err="1" smtClean="0">
                  <a:solidFill>
                    <a:schemeClr val="tx2"/>
                  </a:solidFill>
                </a:rPr>
                <a:t>Contribution</a:t>
              </a:r>
              <a:r>
                <a:rPr lang="de-DE" altLang="en-US" sz="1400" i="1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i="1" dirty="0" err="1" smtClean="0">
                  <a:solidFill>
                    <a:schemeClr val="tx2"/>
                  </a:solidFill>
                </a:rPr>
                <a:t>split</a:t>
              </a:r>
              <a:r>
                <a:rPr lang="de-DE" altLang="en-US" sz="1400" i="1" dirty="0" smtClean="0">
                  <a:solidFill>
                    <a:schemeClr val="tx2"/>
                  </a:solidFill>
                </a:rPr>
                <a:t> </a:t>
              </a:r>
              <a:endParaRPr lang="de-DE" altLang="en-US" sz="1400" i="1" dirty="0">
                <a:solidFill>
                  <a:schemeClr val="tx2"/>
                </a:solidFill>
              </a:endParaRPr>
            </a:p>
            <a:p>
              <a:r>
                <a:rPr lang="de-DE" altLang="en-US" sz="1400" b="0" dirty="0">
                  <a:solidFill>
                    <a:schemeClr val="tx2"/>
                  </a:solidFill>
                </a:rPr>
                <a:t>	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Total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contribution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shared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	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between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employer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and 	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employee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, e.g. 50/50 </a:t>
              </a:r>
            </a:p>
            <a:p>
              <a:endParaRPr lang="de-DE" altLang="en-US" sz="1600" b="0" dirty="0">
                <a:solidFill>
                  <a:schemeClr val="tx2"/>
                </a:solidFill>
              </a:endParaRPr>
            </a:p>
            <a:p>
              <a:r>
                <a:rPr lang="de-DE" altLang="en-US" sz="1800" b="0" dirty="0">
                  <a:solidFill>
                    <a:schemeClr val="tx2"/>
                  </a:solidFill>
                </a:rPr>
                <a:t>		</a:t>
              </a:r>
              <a:endParaRPr lang="en-US" altLang="en-US" sz="1800" b="0" dirty="0">
                <a:solidFill>
                  <a:schemeClr val="tx2"/>
                </a:solidFill>
              </a:endParaRPr>
            </a:p>
          </p:txBody>
        </p:sp>
        <p:sp>
          <p:nvSpPr>
            <p:cNvPr id="62" name="Kreis 61"/>
            <p:cNvSpPr/>
            <p:nvPr/>
          </p:nvSpPr>
          <p:spPr bwMode="auto">
            <a:xfrm>
              <a:off x="8277224" y="3398293"/>
              <a:ext cx="300005" cy="290660"/>
            </a:xfrm>
            <a:prstGeom prst="pie">
              <a:avLst>
                <a:gd name="adj1" fmla="val 0"/>
                <a:gd name="adj2" fmla="val 16304270"/>
              </a:avLst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 err="1">
                <a:solidFill>
                  <a:schemeClr val="bg1"/>
                </a:solidFill>
              </a:endParaRPr>
            </a:p>
          </p:txBody>
        </p:sp>
        <p:sp>
          <p:nvSpPr>
            <p:cNvPr id="42" name="Rechteck 41"/>
            <p:cNvSpPr/>
            <p:nvPr/>
          </p:nvSpPr>
          <p:spPr bwMode="auto">
            <a:xfrm>
              <a:off x="4790524" y="3880768"/>
              <a:ext cx="385670" cy="2880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de-DE" sz="1400" dirty="0">
                  <a:solidFill>
                    <a:schemeClr val="bg1"/>
                  </a:solidFill>
                </a:rPr>
                <a:t>6</a:t>
              </a:r>
              <a:endParaRPr lang="en-US" sz="1400" dirty="0" err="1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67419" y="1877591"/>
            <a:ext cx="3786705" cy="1370576"/>
            <a:chOff x="4790524" y="4650711"/>
            <a:chExt cx="3786705" cy="1370576"/>
          </a:xfrm>
        </p:grpSpPr>
        <p:sp>
          <p:nvSpPr>
            <p:cNvPr id="57" name="Rechteck 56"/>
            <p:cNvSpPr>
              <a:spLocks noChangeArrowheads="1"/>
            </p:cNvSpPr>
            <p:nvPr/>
          </p:nvSpPr>
          <p:spPr bwMode="auto">
            <a:xfrm>
              <a:off x="4959954" y="4796040"/>
              <a:ext cx="3500046" cy="122524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de-DE" altLang="en-US" sz="1400" i="1" dirty="0" err="1">
                  <a:solidFill>
                    <a:schemeClr val="tx2"/>
                  </a:solidFill>
                </a:rPr>
                <a:t>Comprehensive</a:t>
              </a:r>
              <a:r>
                <a:rPr lang="de-DE" altLang="en-US" sz="1400" i="1" dirty="0">
                  <a:solidFill>
                    <a:schemeClr val="tx2"/>
                  </a:solidFill>
                </a:rPr>
                <a:t> </a:t>
              </a:r>
              <a:r>
                <a:rPr lang="de-DE" altLang="en-US" sz="1400" i="1" dirty="0" err="1">
                  <a:solidFill>
                    <a:schemeClr val="tx2"/>
                  </a:solidFill>
                </a:rPr>
                <a:t>benefits</a:t>
              </a:r>
              <a:endParaRPr lang="de-DE" altLang="en-US" sz="1400" i="1" dirty="0">
                <a:solidFill>
                  <a:schemeClr val="tx2"/>
                </a:solidFill>
              </a:endParaRPr>
            </a:p>
            <a:p>
              <a:r>
                <a:rPr lang="de-DE" altLang="en-US" sz="1400" b="0" dirty="0">
                  <a:solidFill>
                    <a:schemeClr val="tx2"/>
                  </a:solidFill>
                </a:rPr>
                <a:t>	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(Basic)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preventive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,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curative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	and rehabilitative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services</a:t>
              </a:r>
              <a:endParaRPr lang="de-DE" altLang="en-US" sz="1400" b="0" dirty="0" smtClean="0">
                <a:solidFill>
                  <a:schemeClr val="tx2"/>
                </a:solidFill>
              </a:endParaRPr>
            </a:p>
            <a:p>
              <a:r>
                <a:rPr lang="de-DE" altLang="en-US" sz="1400" b="0" dirty="0">
                  <a:solidFill>
                    <a:schemeClr val="tx2"/>
                  </a:solidFill>
                </a:rPr>
                <a:t>	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Outpatient and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inpatient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care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, 	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including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drugs</a:t>
              </a:r>
              <a:endParaRPr lang="de-DE" altLang="en-US" sz="1400" b="0" dirty="0">
                <a:solidFill>
                  <a:schemeClr val="tx2"/>
                </a:solidFill>
              </a:endParaRPr>
            </a:p>
            <a:p>
              <a:r>
                <a:rPr lang="de-DE" altLang="en-US" sz="1800" b="0" dirty="0">
                  <a:solidFill>
                    <a:schemeClr val="tx2"/>
                  </a:solidFill>
                </a:rPr>
                <a:t>		</a:t>
              </a:r>
              <a:endParaRPr lang="en-US" altLang="en-US" sz="1800" b="0" dirty="0">
                <a:solidFill>
                  <a:schemeClr val="tx2"/>
                </a:solidFill>
              </a:endParaRPr>
            </a:p>
          </p:txBody>
        </p:sp>
        <p:sp>
          <p:nvSpPr>
            <p:cNvPr id="63" name="Kreis 62"/>
            <p:cNvSpPr/>
            <p:nvPr/>
          </p:nvSpPr>
          <p:spPr bwMode="auto">
            <a:xfrm>
              <a:off x="8277224" y="4650711"/>
              <a:ext cx="300005" cy="290660"/>
            </a:xfrm>
            <a:prstGeom prst="pie">
              <a:avLst>
                <a:gd name="adj1" fmla="val 0"/>
                <a:gd name="adj2" fmla="val 10816467"/>
              </a:avLst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 err="1">
                <a:solidFill>
                  <a:schemeClr val="bg1"/>
                </a:solidFill>
              </a:endParaRPr>
            </a:p>
          </p:txBody>
        </p:sp>
        <p:sp>
          <p:nvSpPr>
            <p:cNvPr id="43" name="Rechteck 42"/>
            <p:cNvSpPr/>
            <p:nvPr/>
          </p:nvSpPr>
          <p:spPr bwMode="auto">
            <a:xfrm>
              <a:off x="4790524" y="5264647"/>
              <a:ext cx="385670" cy="2880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de-DE" sz="1400" dirty="0">
                  <a:solidFill>
                    <a:schemeClr val="bg1"/>
                  </a:solidFill>
                </a:rPr>
                <a:t>1</a:t>
              </a:r>
              <a:endParaRPr lang="en-US" sz="1400" dirty="0" err="1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6744" y="4771825"/>
            <a:ext cx="3807380" cy="1249462"/>
            <a:chOff x="513360" y="2143845"/>
            <a:chExt cx="3807380" cy="1249462"/>
          </a:xfrm>
        </p:grpSpPr>
        <p:sp>
          <p:nvSpPr>
            <p:cNvPr id="40" name="Rechteck 5"/>
            <p:cNvSpPr>
              <a:spLocks noChangeArrowheads="1"/>
            </p:cNvSpPr>
            <p:nvPr/>
          </p:nvSpPr>
          <p:spPr bwMode="auto">
            <a:xfrm>
              <a:off x="703465" y="2289174"/>
              <a:ext cx="3500046" cy="110413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de-DE" altLang="en-US" sz="1400" i="1" dirty="0" smtClean="0">
                  <a:solidFill>
                    <a:schemeClr val="tx2"/>
                  </a:solidFill>
                </a:rPr>
                <a:t> Freedom </a:t>
              </a:r>
              <a:r>
                <a:rPr lang="de-DE" altLang="en-US" sz="1400" i="1" dirty="0" err="1" smtClean="0">
                  <a:solidFill>
                    <a:schemeClr val="tx2"/>
                  </a:solidFill>
                </a:rPr>
                <a:t>of</a:t>
              </a:r>
              <a:r>
                <a:rPr lang="de-DE" altLang="en-US" sz="1400" i="1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i="1" dirty="0" err="1" smtClean="0">
                  <a:solidFill>
                    <a:schemeClr val="tx2"/>
                  </a:solidFill>
                </a:rPr>
                <a:t>choice</a:t>
              </a:r>
              <a:endParaRPr lang="de-DE" altLang="en-US" sz="1400" i="1" dirty="0">
                <a:solidFill>
                  <a:schemeClr val="tx2"/>
                </a:solidFill>
              </a:endParaRPr>
            </a:p>
            <a:p>
              <a:r>
                <a:rPr lang="de-DE" altLang="en-US" sz="1400" b="0" dirty="0">
                  <a:solidFill>
                    <a:schemeClr val="tx2"/>
                  </a:solidFill>
                </a:rPr>
                <a:t>	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Selection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of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private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or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public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	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providers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(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initially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within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a 	regional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limits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)</a:t>
              </a:r>
            </a:p>
            <a:p>
              <a:endParaRPr lang="de-DE" altLang="en-US" sz="1600" b="0" dirty="0">
                <a:solidFill>
                  <a:schemeClr val="tx2"/>
                </a:solidFill>
              </a:endParaRPr>
            </a:p>
            <a:p>
              <a:r>
                <a:rPr lang="de-DE" altLang="en-US" sz="1800" b="0" dirty="0">
                  <a:solidFill>
                    <a:schemeClr val="tx2"/>
                  </a:solidFill>
                </a:rPr>
                <a:t>		</a:t>
              </a:r>
              <a:endParaRPr lang="en-US" altLang="en-US" sz="1800" b="0" dirty="0">
                <a:solidFill>
                  <a:schemeClr val="tx2"/>
                </a:solidFill>
              </a:endParaRPr>
            </a:p>
          </p:txBody>
        </p:sp>
        <p:sp>
          <p:nvSpPr>
            <p:cNvPr id="44" name="Kreis 47"/>
            <p:cNvSpPr/>
            <p:nvPr/>
          </p:nvSpPr>
          <p:spPr bwMode="auto">
            <a:xfrm>
              <a:off x="4020735" y="2143845"/>
              <a:ext cx="300005" cy="290660"/>
            </a:xfrm>
            <a:prstGeom prst="pie">
              <a:avLst>
                <a:gd name="adj1" fmla="val 0"/>
                <a:gd name="adj2" fmla="val 16300574"/>
              </a:avLst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 err="1">
                <a:solidFill>
                  <a:schemeClr val="bg1"/>
                </a:solidFill>
              </a:endParaRPr>
            </a:p>
          </p:txBody>
        </p:sp>
        <p:sp>
          <p:nvSpPr>
            <p:cNvPr id="46" name="Rechteck 35"/>
            <p:cNvSpPr/>
            <p:nvPr/>
          </p:nvSpPr>
          <p:spPr bwMode="auto">
            <a:xfrm>
              <a:off x="513360" y="2756478"/>
              <a:ext cx="385670" cy="2880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de-DE" sz="1400" dirty="0">
                  <a:solidFill>
                    <a:schemeClr val="bg1"/>
                  </a:solidFill>
                </a:rPr>
                <a:t>3</a:t>
              </a:r>
              <a:endParaRPr lang="en-US" sz="1400" dirty="0" err="1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95199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The design of the HWF is based on 10 basic </a:t>
            </a:r>
            <a:r>
              <a:rPr lang="en-US" sz="2200" dirty="0" smtClean="0"/>
              <a:t>assumptions (II)</a:t>
            </a:r>
            <a:endParaRPr lang="en-US" sz="22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B12F191-653A-4885-BC0E-0B1AAE7AC675}" type="datetime1">
              <a:rPr lang="en-GB" noProof="0" smtClean="0"/>
              <a:t>05/12/2013</a:t>
            </a:fld>
            <a:endParaRPr lang="de-DE" noProof="0"/>
          </a:p>
        </p:txBody>
      </p:sp>
      <p:grpSp>
        <p:nvGrpSpPr>
          <p:cNvPr id="3" name="Gruppieren 2"/>
          <p:cNvGrpSpPr/>
          <p:nvPr/>
        </p:nvGrpSpPr>
        <p:grpSpPr>
          <a:xfrm>
            <a:off x="2127582" y="6074575"/>
            <a:ext cx="4774567" cy="588256"/>
            <a:chOff x="2398896" y="6061352"/>
            <a:chExt cx="4774567" cy="588256"/>
          </a:xfrm>
        </p:grpSpPr>
        <p:sp>
          <p:nvSpPr>
            <p:cNvPr id="30" name="Textfeld 29"/>
            <p:cNvSpPr txBox="1"/>
            <p:nvPr/>
          </p:nvSpPr>
          <p:spPr>
            <a:xfrm>
              <a:off x="2398896" y="6061352"/>
              <a:ext cx="23832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b="0" dirty="0" err="1" smtClean="0">
                  <a:solidFill>
                    <a:schemeClr val="tx2"/>
                  </a:solidFill>
                </a:rPr>
                <a:t>Strength</a:t>
              </a:r>
              <a:r>
                <a:rPr lang="de-DE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sz="1400" b="0" dirty="0" err="1" smtClean="0">
                  <a:solidFill>
                    <a:schemeClr val="tx2"/>
                  </a:solidFill>
                </a:rPr>
                <a:t>of</a:t>
              </a:r>
              <a:r>
                <a:rPr lang="de-DE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sz="1400" b="0" dirty="0" err="1" smtClean="0">
                  <a:solidFill>
                    <a:schemeClr val="tx2"/>
                  </a:solidFill>
                </a:rPr>
                <a:t>prerequisite</a:t>
              </a:r>
              <a:endParaRPr lang="en-US" sz="1400" b="0" dirty="0" err="1" smtClean="0">
                <a:solidFill>
                  <a:schemeClr val="tx2"/>
                </a:solidFill>
              </a:endParaRPr>
            </a:p>
          </p:txBody>
        </p:sp>
        <p:sp>
          <p:nvSpPr>
            <p:cNvPr id="32" name="Kreis 31"/>
            <p:cNvSpPr/>
            <p:nvPr/>
          </p:nvSpPr>
          <p:spPr bwMode="auto">
            <a:xfrm>
              <a:off x="5459594" y="6115831"/>
              <a:ext cx="236979" cy="229597"/>
            </a:xfrm>
            <a:prstGeom prst="pie">
              <a:avLst>
                <a:gd name="adj1" fmla="val 0"/>
                <a:gd name="adj2" fmla="val 16265074"/>
              </a:avLst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 err="1">
                <a:solidFill>
                  <a:schemeClr val="bg1"/>
                </a:solidFill>
              </a:endParaRPr>
            </a:p>
          </p:txBody>
        </p:sp>
        <p:sp>
          <p:nvSpPr>
            <p:cNvPr id="33" name="Kreis 32"/>
            <p:cNvSpPr/>
            <p:nvPr/>
          </p:nvSpPr>
          <p:spPr bwMode="auto">
            <a:xfrm>
              <a:off x="6180073" y="6104538"/>
              <a:ext cx="236979" cy="229597"/>
            </a:xfrm>
            <a:prstGeom prst="pie">
              <a:avLst>
                <a:gd name="adj1" fmla="val 0"/>
                <a:gd name="adj2" fmla="val 10770112"/>
              </a:avLst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 err="1">
                <a:solidFill>
                  <a:schemeClr val="bg1"/>
                </a:solidFill>
              </a:endParaRPr>
            </a:p>
          </p:txBody>
        </p:sp>
        <p:sp>
          <p:nvSpPr>
            <p:cNvPr id="34" name="Kreis 33"/>
            <p:cNvSpPr/>
            <p:nvPr/>
          </p:nvSpPr>
          <p:spPr bwMode="auto">
            <a:xfrm>
              <a:off x="6794904" y="6115831"/>
              <a:ext cx="236979" cy="229597"/>
            </a:xfrm>
            <a:prstGeom prst="pie">
              <a:avLst>
                <a:gd name="adj1" fmla="val 0"/>
                <a:gd name="adj2" fmla="val 5482397"/>
              </a:avLst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 err="1">
                <a:solidFill>
                  <a:schemeClr val="bg1"/>
                </a:solidFill>
              </a:endParaRPr>
            </a:p>
          </p:txBody>
        </p:sp>
        <p:sp>
          <p:nvSpPr>
            <p:cNvPr id="35" name="Kreis 34"/>
            <p:cNvSpPr/>
            <p:nvPr/>
          </p:nvSpPr>
          <p:spPr bwMode="auto">
            <a:xfrm>
              <a:off x="4782172" y="6115831"/>
              <a:ext cx="236979" cy="229597"/>
            </a:xfrm>
            <a:prstGeom prst="pie">
              <a:avLst>
                <a:gd name="adj1" fmla="val 0"/>
                <a:gd name="adj2" fmla="val 21565577"/>
              </a:avLst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 err="1">
                <a:solidFill>
                  <a:schemeClr val="bg1"/>
                </a:solidFill>
              </a:endParaRPr>
            </a:p>
          </p:txBody>
        </p:sp>
        <p:sp>
          <p:nvSpPr>
            <p:cNvPr id="38" name="Textfeld 37"/>
            <p:cNvSpPr txBox="1"/>
            <p:nvPr/>
          </p:nvSpPr>
          <p:spPr>
            <a:xfrm>
              <a:off x="4640269" y="6372609"/>
              <a:ext cx="520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b="0" dirty="0" smtClean="0">
                  <a:solidFill>
                    <a:schemeClr val="tx2"/>
                  </a:solidFill>
                </a:rPr>
                <a:t>High</a:t>
              </a:r>
              <a:endParaRPr lang="en-US" sz="1200" b="0" dirty="0" err="1" smtClean="0">
                <a:solidFill>
                  <a:schemeClr val="tx2"/>
                </a:solidFill>
              </a:endParaRPr>
            </a:p>
          </p:txBody>
        </p:sp>
        <p:sp>
          <p:nvSpPr>
            <p:cNvPr id="39" name="Textfeld 38"/>
            <p:cNvSpPr txBox="1"/>
            <p:nvPr/>
          </p:nvSpPr>
          <p:spPr>
            <a:xfrm>
              <a:off x="6653323" y="6372609"/>
              <a:ext cx="5201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b="0" dirty="0" smtClean="0">
                  <a:solidFill>
                    <a:schemeClr val="tx2"/>
                  </a:solidFill>
                </a:rPr>
                <a:t>Low</a:t>
              </a:r>
              <a:endParaRPr lang="en-US" sz="1200" b="0" dirty="0" err="1" smtClean="0">
                <a:solidFill>
                  <a:schemeClr val="tx2"/>
                </a:solidFill>
              </a:endParaRPr>
            </a:p>
          </p:txBody>
        </p:sp>
        <p:cxnSp>
          <p:nvCxnSpPr>
            <p:cNvPr id="45" name="Gerade Verbindung mit Pfeil 44"/>
            <p:cNvCxnSpPr>
              <a:stCxn id="38" idx="3"/>
              <a:endCxn id="39" idx="1"/>
            </p:cNvCxnSpPr>
            <p:nvPr/>
          </p:nvCxnSpPr>
          <p:spPr bwMode="auto">
            <a:xfrm>
              <a:off x="5160409" y="6511109"/>
              <a:ext cx="1492914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703465" y="3758159"/>
            <a:ext cx="3500045" cy="968671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de-DE" altLang="en-US" sz="1400" i="1" dirty="0" smtClean="0">
                <a:solidFill>
                  <a:schemeClr val="tx2"/>
                </a:solidFill>
              </a:rPr>
              <a:t>Retention </a:t>
            </a:r>
            <a:r>
              <a:rPr lang="de-DE" altLang="en-US" sz="1400" i="1" dirty="0" err="1" smtClean="0">
                <a:solidFill>
                  <a:schemeClr val="tx2"/>
                </a:solidFill>
              </a:rPr>
              <a:t>of</a:t>
            </a:r>
            <a:r>
              <a:rPr lang="de-DE" altLang="en-US" sz="140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i="1" dirty="0" err="1" smtClean="0">
                <a:solidFill>
                  <a:schemeClr val="tx2"/>
                </a:solidFill>
              </a:rPr>
              <a:t>reimbursement</a:t>
            </a:r>
            <a:r>
              <a:rPr lang="de-DE" altLang="en-US" sz="140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i="1" dirty="0" err="1" smtClean="0">
                <a:solidFill>
                  <a:schemeClr val="tx2"/>
                </a:solidFill>
              </a:rPr>
              <a:t>rates</a:t>
            </a:r>
            <a:endParaRPr lang="de-DE" altLang="en-US" sz="1400" i="1" dirty="0">
              <a:solidFill>
                <a:schemeClr val="tx2"/>
              </a:solidFill>
            </a:endParaRPr>
          </a:p>
          <a:p>
            <a:r>
              <a:rPr lang="de-DE" altLang="en-US" sz="1400" b="0" dirty="0">
                <a:solidFill>
                  <a:schemeClr val="tx2"/>
                </a:solidFill>
              </a:rPr>
              <a:t>	</a:t>
            </a:r>
            <a:r>
              <a:rPr lang="de-DE" altLang="en-US" sz="1400" b="0" dirty="0" smtClean="0">
                <a:solidFill>
                  <a:schemeClr val="tx2"/>
                </a:solidFill>
              </a:rPr>
              <a:t>Public (and private) </a:t>
            </a:r>
            <a:r>
              <a:rPr lang="de-DE" altLang="en-US" sz="1400" b="0" dirty="0" err="1" smtClean="0">
                <a:solidFill>
                  <a:schemeClr val="tx2"/>
                </a:solidFill>
              </a:rPr>
              <a:t>facilities</a:t>
            </a:r>
            <a:r>
              <a:rPr lang="de-DE" altLang="en-US" sz="1400" b="0" dirty="0" smtClean="0">
                <a:solidFill>
                  <a:schemeClr val="tx2"/>
                </a:solidFill>
              </a:rPr>
              <a:t> 	</a:t>
            </a:r>
            <a:r>
              <a:rPr lang="de-DE" altLang="en-US" sz="1400" b="0" dirty="0" err="1" smtClean="0">
                <a:solidFill>
                  <a:schemeClr val="tx2"/>
                </a:solidFill>
              </a:rPr>
              <a:t>are</a:t>
            </a:r>
            <a:r>
              <a:rPr lang="de-DE" altLang="en-US" sz="14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dirty="0" err="1" smtClean="0">
                <a:solidFill>
                  <a:schemeClr val="tx2"/>
                </a:solidFill>
              </a:rPr>
              <a:t>allowed</a:t>
            </a:r>
            <a:r>
              <a:rPr lang="de-DE" altLang="en-US" sz="14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dirty="0" err="1" smtClean="0">
                <a:solidFill>
                  <a:schemeClr val="tx2"/>
                </a:solidFill>
              </a:rPr>
              <a:t>to</a:t>
            </a:r>
            <a:r>
              <a:rPr lang="de-DE" altLang="en-US" sz="14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dirty="0" err="1" smtClean="0">
                <a:solidFill>
                  <a:schemeClr val="tx2"/>
                </a:solidFill>
              </a:rPr>
              <a:t>keep</a:t>
            </a:r>
            <a:r>
              <a:rPr lang="de-DE" altLang="en-US" sz="1400" b="0" dirty="0" smtClean="0">
                <a:solidFill>
                  <a:schemeClr val="tx2"/>
                </a:solidFill>
              </a:rPr>
              <a:t> 	</a:t>
            </a:r>
            <a:r>
              <a:rPr lang="de-DE" altLang="en-US" sz="1400" b="0" dirty="0" err="1" smtClean="0">
                <a:solidFill>
                  <a:schemeClr val="tx2"/>
                </a:solidFill>
              </a:rPr>
              <a:t>reimbursement</a:t>
            </a:r>
            <a:r>
              <a:rPr lang="de-DE" altLang="en-US" sz="1400" b="0" dirty="0" smtClean="0">
                <a:solidFill>
                  <a:schemeClr val="tx2"/>
                </a:solidFill>
              </a:rPr>
              <a:t> </a:t>
            </a:r>
          </a:p>
          <a:p>
            <a:endParaRPr lang="de-DE" altLang="en-US" sz="1600" b="0" dirty="0">
              <a:solidFill>
                <a:schemeClr val="tx2"/>
              </a:solidFill>
            </a:endParaRPr>
          </a:p>
          <a:p>
            <a:r>
              <a:rPr lang="de-DE" altLang="en-US" sz="1800" b="0" dirty="0">
                <a:solidFill>
                  <a:schemeClr val="tx2"/>
                </a:solidFill>
              </a:rPr>
              <a:t>		</a:t>
            </a:r>
            <a:endParaRPr lang="en-US" altLang="en-US" sz="1800" b="0" dirty="0">
              <a:solidFill>
                <a:schemeClr val="tx2"/>
              </a:solidFill>
            </a:endParaRPr>
          </a:p>
        </p:txBody>
      </p:sp>
      <p:sp>
        <p:nvSpPr>
          <p:cNvPr id="52" name="Kreis 51"/>
          <p:cNvSpPr/>
          <p:nvPr/>
        </p:nvSpPr>
        <p:spPr bwMode="auto">
          <a:xfrm>
            <a:off x="4020735" y="3616003"/>
            <a:ext cx="300005" cy="290660"/>
          </a:xfrm>
          <a:prstGeom prst="pie">
            <a:avLst>
              <a:gd name="adj1" fmla="val 0"/>
              <a:gd name="adj2" fmla="val 16209866"/>
            </a:avLst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endParaRPr lang="en-US" sz="1800" dirty="0" err="1">
              <a:solidFill>
                <a:schemeClr val="bg1"/>
              </a:solidFill>
            </a:endParaRPr>
          </a:p>
        </p:txBody>
      </p:sp>
      <p:sp>
        <p:nvSpPr>
          <p:cNvPr id="37" name="Rechteck 36"/>
          <p:cNvSpPr/>
          <p:nvPr/>
        </p:nvSpPr>
        <p:spPr bwMode="auto">
          <a:xfrm>
            <a:off x="513360" y="4098478"/>
            <a:ext cx="385670" cy="288031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8</a:t>
            </a:r>
            <a:endParaRPr lang="en-US" sz="1400" dirty="0" err="1">
              <a:solidFill>
                <a:schemeClr val="bg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790524" y="2179362"/>
            <a:ext cx="3807380" cy="1213946"/>
            <a:chOff x="4790524" y="2179362"/>
            <a:chExt cx="3807380" cy="1213946"/>
          </a:xfrm>
        </p:grpSpPr>
        <p:sp>
          <p:nvSpPr>
            <p:cNvPr id="26" name="Rechteck 25"/>
            <p:cNvSpPr>
              <a:spLocks noChangeArrowheads="1"/>
            </p:cNvSpPr>
            <p:nvPr/>
          </p:nvSpPr>
          <p:spPr bwMode="auto">
            <a:xfrm>
              <a:off x="4980629" y="2324692"/>
              <a:ext cx="3500046" cy="106861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de-DE" altLang="en-US" sz="1400" i="1" dirty="0" smtClean="0">
                  <a:solidFill>
                    <a:schemeClr val="tx2"/>
                  </a:solidFill>
                </a:rPr>
                <a:t>Collective </a:t>
              </a:r>
              <a:r>
                <a:rPr lang="de-DE" altLang="en-US" sz="1400" i="1" dirty="0" err="1" smtClean="0">
                  <a:solidFill>
                    <a:schemeClr val="tx2"/>
                  </a:solidFill>
                </a:rPr>
                <a:t>negotiation</a:t>
              </a:r>
              <a:endParaRPr lang="de-DE" altLang="en-US" sz="1400" i="1" dirty="0">
                <a:solidFill>
                  <a:schemeClr val="tx2"/>
                </a:solidFill>
              </a:endParaRPr>
            </a:p>
            <a:p>
              <a:r>
                <a:rPr lang="de-DE" altLang="en-US" sz="1400" b="0" dirty="0">
                  <a:solidFill>
                    <a:schemeClr val="tx2"/>
                  </a:solidFill>
                </a:rPr>
                <a:t>	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HWF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to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collectively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negotiate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	on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reimbursement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of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health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	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services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,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particularly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with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	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reference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to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private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providers</a:t>
              </a:r>
              <a:endParaRPr lang="de-DE" altLang="en-US" sz="1400" b="0" dirty="0">
                <a:solidFill>
                  <a:schemeClr val="tx2"/>
                </a:solidFill>
              </a:endParaRPr>
            </a:p>
            <a:p>
              <a:r>
                <a:rPr lang="de-DE" altLang="en-US" sz="1800" b="0" dirty="0">
                  <a:solidFill>
                    <a:schemeClr val="tx2"/>
                  </a:solidFill>
                </a:rPr>
                <a:t>		</a:t>
              </a:r>
              <a:endParaRPr lang="en-US" altLang="en-US" sz="1800" b="0" dirty="0">
                <a:solidFill>
                  <a:schemeClr val="tx2"/>
                </a:solidFill>
              </a:endParaRPr>
            </a:p>
          </p:txBody>
        </p:sp>
        <p:sp>
          <p:nvSpPr>
            <p:cNvPr id="53" name="Kreis 52"/>
            <p:cNvSpPr/>
            <p:nvPr/>
          </p:nvSpPr>
          <p:spPr bwMode="auto">
            <a:xfrm>
              <a:off x="8297899" y="2179362"/>
              <a:ext cx="300005" cy="253503"/>
            </a:xfrm>
            <a:prstGeom prst="pie">
              <a:avLst>
                <a:gd name="adj1" fmla="val 0"/>
                <a:gd name="adj2" fmla="val 5442330"/>
              </a:avLst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 err="1">
                <a:solidFill>
                  <a:schemeClr val="bg1"/>
                </a:solidFill>
              </a:endParaRPr>
            </a:p>
          </p:txBody>
        </p:sp>
        <p:sp>
          <p:nvSpPr>
            <p:cNvPr id="40" name="Rechteck 39"/>
            <p:cNvSpPr/>
            <p:nvPr/>
          </p:nvSpPr>
          <p:spPr bwMode="auto">
            <a:xfrm>
              <a:off x="4790524" y="2793299"/>
              <a:ext cx="385670" cy="251210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de-DE" sz="1400" dirty="0" smtClean="0">
                  <a:solidFill>
                    <a:schemeClr val="bg1"/>
                  </a:solidFill>
                </a:rPr>
                <a:t>9</a:t>
              </a:r>
              <a:endParaRPr lang="en-US" sz="1400" dirty="0" err="1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790524" y="3622508"/>
            <a:ext cx="3786705" cy="1104322"/>
            <a:chOff x="4790524" y="3622508"/>
            <a:chExt cx="3786705" cy="1104322"/>
          </a:xfrm>
        </p:grpSpPr>
        <p:sp>
          <p:nvSpPr>
            <p:cNvPr id="46" name="Rechteck 45"/>
            <p:cNvSpPr>
              <a:spLocks noChangeArrowheads="1"/>
            </p:cNvSpPr>
            <p:nvPr/>
          </p:nvSpPr>
          <p:spPr bwMode="auto">
            <a:xfrm>
              <a:off x="4959954" y="3767838"/>
              <a:ext cx="3500046" cy="95899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de-DE" altLang="en-US" sz="1400" i="1" dirty="0" err="1" smtClean="0">
                  <a:solidFill>
                    <a:schemeClr val="tx2"/>
                  </a:solidFill>
                </a:rPr>
                <a:t>Cashless</a:t>
              </a:r>
              <a:r>
                <a:rPr lang="de-DE" altLang="en-US" sz="1400" i="1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i="1" dirty="0" err="1" smtClean="0">
                  <a:solidFill>
                    <a:schemeClr val="tx2"/>
                  </a:solidFill>
                </a:rPr>
                <a:t>insurance</a:t>
              </a:r>
              <a:endParaRPr lang="de-DE" altLang="en-US" sz="1400" i="1" dirty="0">
                <a:solidFill>
                  <a:schemeClr val="tx2"/>
                </a:solidFill>
              </a:endParaRPr>
            </a:p>
            <a:p>
              <a:r>
                <a:rPr lang="de-DE" altLang="en-US" sz="1400" b="0" dirty="0" smtClean="0">
                  <a:solidFill>
                    <a:schemeClr val="tx2"/>
                  </a:solidFill>
                </a:rPr>
                <a:t>	Settlement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of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insurance</a:t>
              </a:r>
              <a:r>
                <a:rPr lang="de-DE" altLang="en-US" sz="1400" b="0" dirty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	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claims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directly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by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insurer</a:t>
              </a:r>
              <a:endParaRPr lang="de-DE" altLang="en-US" sz="1600" b="0" dirty="0">
                <a:solidFill>
                  <a:schemeClr val="tx2"/>
                </a:solidFill>
              </a:endParaRPr>
            </a:p>
            <a:p>
              <a:r>
                <a:rPr lang="de-DE" altLang="en-US" sz="1800" b="0" dirty="0">
                  <a:solidFill>
                    <a:schemeClr val="tx2"/>
                  </a:solidFill>
                </a:rPr>
                <a:t>		</a:t>
              </a:r>
              <a:endParaRPr lang="en-US" altLang="en-US" sz="1800" b="0" dirty="0">
                <a:solidFill>
                  <a:schemeClr val="tx2"/>
                </a:solidFill>
              </a:endParaRPr>
            </a:p>
          </p:txBody>
        </p:sp>
        <p:sp>
          <p:nvSpPr>
            <p:cNvPr id="47" name="Kreis 46"/>
            <p:cNvSpPr/>
            <p:nvPr/>
          </p:nvSpPr>
          <p:spPr bwMode="auto">
            <a:xfrm>
              <a:off x="8277224" y="3622508"/>
              <a:ext cx="300005" cy="290660"/>
            </a:xfrm>
            <a:prstGeom prst="pie">
              <a:avLst>
                <a:gd name="adj1" fmla="val 0"/>
                <a:gd name="adj2" fmla="val 16310972"/>
              </a:avLst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 err="1">
                <a:solidFill>
                  <a:schemeClr val="bg1"/>
                </a:solidFill>
              </a:endParaRPr>
            </a:p>
          </p:txBody>
        </p:sp>
        <p:sp>
          <p:nvSpPr>
            <p:cNvPr id="54" name="Rechteck 53"/>
            <p:cNvSpPr/>
            <p:nvPr/>
          </p:nvSpPr>
          <p:spPr bwMode="auto">
            <a:xfrm>
              <a:off x="4790524" y="4159118"/>
              <a:ext cx="385670" cy="2880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de-DE" sz="1400" dirty="0" smtClean="0">
                  <a:solidFill>
                    <a:schemeClr val="bg1"/>
                  </a:solidFill>
                </a:rPr>
                <a:t>10</a:t>
              </a:r>
              <a:endParaRPr lang="en-US" sz="1400" dirty="0" err="1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13360" y="2288986"/>
            <a:ext cx="3807380" cy="1104322"/>
            <a:chOff x="513360" y="2143845"/>
            <a:chExt cx="3807380" cy="1104322"/>
          </a:xfrm>
        </p:grpSpPr>
        <p:sp>
          <p:nvSpPr>
            <p:cNvPr id="31" name="Rechteck 5"/>
            <p:cNvSpPr>
              <a:spLocks noChangeArrowheads="1"/>
            </p:cNvSpPr>
            <p:nvPr/>
          </p:nvSpPr>
          <p:spPr bwMode="auto">
            <a:xfrm>
              <a:off x="703465" y="2289175"/>
              <a:ext cx="3500046" cy="95899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rgbClr val="999999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de-DE" altLang="en-US" sz="1400" i="1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i="1" dirty="0" err="1" smtClean="0">
                  <a:solidFill>
                    <a:schemeClr val="tx2"/>
                  </a:solidFill>
                </a:rPr>
                <a:t>Compulsory</a:t>
              </a:r>
              <a:r>
                <a:rPr lang="de-DE" altLang="en-US" sz="1400" i="1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i="1" dirty="0" err="1" smtClean="0">
                  <a:solidFill>
                    <a:schemeClr val="tx2"/>
                  </a:solidFill>
                </a:rPr>
                <a:t>enrollment</a:t>
              </a:r>
              <a:endParaRPr lang="de-DE" altLang="en-US" sz="1400" i="1" dirty="0">
                <a:solidFill>
                  <a:schemeClr val="tx2"/>
                </a:solidFill>
              </a:endParaRPr>
            </a:p>
            <a:p>
              <a:r>
                <a:rPr lang="de-DE" altLang="en-US" sz="1400" b="0" dirty="0">
                  <a:solidFill>
                    <a:schemeClr val="tx2"/>
                  </a:solidFill>
                </a:rPr>
                <a:t>	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No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opting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out</a:t>
              </a:r>
            </a:p>
            <a:p>
              <a:r>
                <a:rPr lang="de-DE" altLang="en-US" sz="1400" b="0" dirty="0">
                  <a:solidFill>
                    <a:schemeClr val="tx2"/>
                  </a:solidFill>
                </a:rPr>
                <a:t>	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No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cream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skimming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from</a:t>
              </a:r>
              <a:r>
                <a:rPr lang="de-DE" altLang="en-US" sz="1400" b="0" dirty="0" smtClean="0">
                  <a:solidFill>
                    <a:schemeClr val="tx2"/>
                  </a:solidFill>
                </a:rPr>
                <a:t> 	</a:t>
              </a:r>
              <a:r>
                <a:rPr lang="de-DE" altLang="en-US" sz="1400" b="0" dirty="0" err="1" smtClean="0">
                  <a:solidFill>
                    <a:schemeClr val="tx2"/>
                  </a:solidFill>
                </a:rPr>
                <a:t>insurer</a:t>
              </a:r>
              <a:endParaRPr lang="de-DE" altLang="en-US" sz="1400" b="0" dirty="0" smtClean="0">
                <a:solidFill>
                  <a:schemeClr val="tx2"/>
                </a:solidFill>
              </a:endParaRPr>
            </a:p>
            <a:p>
              <a:endParaRPr lang="de-DE" altLang="en-US" sz="1600" b="0" dirty="0">
                <a:solidFill>
                  <a:schemeClr val="tx2"/>
                </a:solidFill>
              </a:endParaRPr>
            </a:p>
            <a:p>
              <a:r>
                <a:rPr lang="de-DE" altLang="en-US" sz="1800" b="0" dirty="0">
                  <a:solidFill>
                    <a:schemeClr val="tx2"/>
                  </a:solidFill>
                </a:rPr>
                <a:t>		</a:t>
              </a:r>
              <a:endParaRPr lang="en-US" altLang="en-US" sz="1800" b="0" dirty="0">
                <a:solidFill>
                  <a:schemeClr val="tx2"/>
                </a:solidFill>
              </a:endParaRPr>
            </a:p>
          </p:txBody>
        </p:sp>
        <p:sp>
          <p:nvSpPr>
            <p:cNvPr id="41" name="Kreis 47"/>
            <p:cNvSpPr/>
            <p:nvPr/>
          </p:nvSpPr>
          <p:spPr bwMode="auto">
            <a:xfrm>
              <a:off x="4020735" y="2143845"/>
              <a:ext cx="300005" cy="290660"/>
            </a:xfrm>
            <a:prstGeom prst="pie">
              <a:avLst>
                <a:gd name="adj1" fmla="val 0"/>
                <a:gd name="adj2" fmla="val 21565577"/>
              </a:avLst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 err="1">
                <a:solidFill>
                  <a:schemeClr val="bg1"/>
                </a:solidFill>
              </a:endParaRPr>
            </a:p>
          </p:txBody>
        </p:sp>
        <p:sp>
          <p:nvSpPr>
            <p:cNvPr id="42" name="Rechteck 48"/>
            <p:cNvSpPr/>
            <p:nvPr/>
          </p:nvSpPr>
          <p:spPr bwMode="auto">
            <a:xfrm>
              <a:off x="513360" y="2680455"/>
              <a:ext cx="385670" cy="2880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de-DE" sz="1400" dirty="0">
                  <a:solidFill>
                    <a:schemeClr val="bg1"/>
                  </a:solidFill>
                </a:rPr>
                <a:t>7</a:t>
              </a:r>
              <a:endParaRPr lang="en-US" sz="1400" dirty="0" err="1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52491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>
          <a:xfrm>
            <a:off x="684213" y="3259138"/>
            <a:ext cx="7775575" cy="617537"/>
          </a:xfrm>
        </p:spPr>
        <p:txBody>
          <a:bodyPr/>
          <a:lstStyle/>
          <a:p>
            <a:pPr eaLnBrk="1" hangingPunct="1"/>
            <a:r>
              <a:rPr lang="de-DE" altLang="en-US" dirty="0" smtClean="0"/>
              <a:t>       Base </a:t>
            </a:r>
            <a:r>
              <a:rPr lang="de-DE" altLang="en-US" dirty="0" err="1" smtClean="0"/>
              <a:t>scenario</a:t>
            </a:r>
            <a:r>
              <a:rPr lang="de-DE" altLang="en-US" dirty="0" smtClean="0"/>
              <a:t> – </a:t>
            </a:r>
            <a:r>
              <a:rPr lang="de-DE" altLang="en-US" dirty="0" err="1" smtClean="0"/>
              <a:t>approach</a:t>
            </a:r>
            <a:r>
              <a:rPr lang="de-DE" altLang="en-US" dirty="0" smtClean="0"/>
              <a:t>, </a:t>
            </a:r>
            <a:r>
              <a:rPr lang="de-DE" altLang="en-US" dirty="0" err="1" smtClean="0"/>
              <a:t>data</a:t>
            </a:r>
            <a:r>
              <a:rPr lang="de-DE" altLang="en-US" dirty="0" smtClean="0"/>
              <a:t> and </a:t>
            </a:r>
            <a:r>
              <a:rPr lang="de-DE" altLang="en-US" dirty="0" err="1" smtClean="0"/>
              <a:t>assumptions</a:t>
            </a:r>
            <a:endParaRPr lang="en-US" altLang="en-US" dirty="0" smtClean="0"/>
          </a:p>
        </p:txBody>
      </p:sp>
      <p:sp>
        <p:nvSpPr>
          <p:cNvPr id="9219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DB84C83-6615-43AD-926F-CE7921C5656C}" type="datetime1">
              <a:rPr lang="en-GB" altLang="en-US" sz="1000" b="0">
                <a:solidFill>
                  <a:schemeClr val="tx2"/>
                </a:solidFill>
                <a:latin typeface="Arial Narrow" pitchFamily="34" charset="0"/>
              </a:rPr>
              <a:pPr/>
              <a:t>05/12/2013</a:t>
            </a:fld>
            <a:endParaRPr lang="de-DE" altLang="en-US" sz="1000" b="0">
              <a:solidFill>
                <a:schemeClr val="tx2"/>
              </a:solidFill>
              <a:latin typeface="Arial Narrow" pitchFamily="34" charset="0"/>
            </a:endParaRPr>
          </a:p>
        </p:txBody>
      </p:sp>
      <p:sp>
        <p:nvSpPr>
          <p:cNvPr id="6" name="Stern mit 7 Zacken 5"/>
          <p:cNvSpPr/>
          <p:nvPr/>
        </p:nvSpPr>
        <p:spPr bwMode="auto">
          <a:xfrm>
            <a:off x="684213" y="3244850"/>
            <a:ext cx="500062" cy="476250"/>
          </a:xfrm>
          <a:prstGeom prst="star7">
            <a:avLst/>
          </a:prstGeom>
          <a:solidFill>
            <a:srgbClr val="C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de-DE" sz="1400" dirty="0" smtClean="0">
                <a:solidFill>
                  <a:schemeClr val="bg1"/>
                </a:solidFill>
                <a:latin typeface="Arial" charset="0"/>
                <a:ea typeface="+mn-ea"/>
              </a:rPr>
              <a:t>2</a:t>
            </a:r>
            <a:endParaRPr lang="en-US" sz="1400" dirty="0" err="1">
              <a:solidFill>
                <a:schemeClr val="bg1"/>
              </a:solidFill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906290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1"/>
          <p:cNvSpPr>
            <a:spLocks noGrp="1"/>
          </p:cNvSpPr>
          <p:nvPr>
            <p:ph type="title"/>
          </p:nvPr>
        </p:nvSpPr>
        <p:spPr>
          <a:xfrm>
            <a:off x="736600" y="1284288"/>
            <a:ext cx="7775575" cy="619125"/>
          </a:xfrm>
        </p:spPr>
        <p:txBody>
          <a:bodyPr/>
          <a:lstStyle/>
          <a:p>
            <a:pPr eaLnBrk="1" hangingPunct="1"/>
            <a:r>
              <a:rPr lang="de-DE" altLang="en-US" dirty="0" err="1" smtClean="0"/>
              <a:t>We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used</a:t>
            </a:r>
            <a:r>
              <a:rPr lang="de-DE" altLang="en-US" dirty="0" smtClean="0"/>
              <a:t> a 4-step </a:t>
            </a:r>
            <a:r>
              <a:rPr lang="de-DE" altLang="en-US" dirty="0" err="1" smtClean="0"/>
              <a:t>approach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to</a:t>
            </a:r>
            <a:r>
              <a:rPr lang="de-DE" altLang="en-US" dirty="0" smtClean="0"/>
              <a:t> design a </a:t>
            </a:r>
            <a:r>
              <a:rPr lang="de-DE" altLang="en-US" dirty="0" err="1" smtClean="0"/>
              <a:t>simulation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tool</a:t>
            </a:r>
            <a:r>
              <a:rPr lang="de-DE" altLang="en-US" dirty="0" smtClean="0"/>
              <a:t> and </a:t>
            </a:r>
            <a:r>
              <a:rPr lang="de-DE" altLang="en-US" dirty="0" err="1" smtClean="0"/>
              <a:t>apply</a:t>
            </a:r>
            <a:r>
              <a:rPr lang="de-DE" altLang="en-US" dirty="0" smtClean="0"/>
              <a:t> </a:t>
            </a:r>
            <a:endParaRPr lang="en-US" altLang="en-US" dirty="0" smtClean="0"/>
          </a:p>
        </p:txBody>
      </p:sp>
      <p:sp>
        <p:nvSpPr>
          <p:cNvPr id="23555" name="Datumsplatzhalter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1797391-B960-411F-B6BC-F84101EFFA83}" type="datetime1">
              <a:rPr lang="en-GB" altLang="en-US" sz="1000" b="0">
                <a:solidFill>
                  <a:schemeClr val="tx2"/>
                </a:solidFill>
                <a:latin typeface="Arial Narrow" pitchFamily="34" charset="0"/>
              </a:rPr>
              <a:pPr/>
              <a:t>05/12/2013</a:t>
            </a:fld>
            <a:endParaRPr lang="de-DE" altLang="en-US" sz="1000" b="0">
              <a:solidFill>
                <a:schemeClr val="tx2"/>
              </a:solidFill>
              <a:latin typeface="Arial Narrow" pitchFamily="34" charset="0"/>
            </a:endParaRPr>
          </a:p>
        </p:txBody>
      </p:sp>
      <p:sp>
        <p:nvSpPr>
          <p:cNvPr id="23556" name="Rechteck 3"/>
          <p:cNvSpPr>
            <a:spLocks noChangeArrowheads="1"/>
          </p:cNvSpPr>
          <p:nvPr/>
        </p:nvSpPr>
        <p:spPr bwMode="auto">
          <a:xfrm>
            <a:off x="800100" y="2160588"/>
            <a:ext cx="7659688" cy="6032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de-DE" altLang="en-US" sz="1600" b="0" dirty="0">
                <a:solidFill>
                  <a:schemeClr val="tx2"/>
                </a:solidFill>
              </a:rPr>
              <a:t>	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Identification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of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key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parameters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and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algorithms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				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for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simulating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a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health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insurance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scheme</a:t>
            </a:r>
            <a:endParaRPr lang="de-DE" altLang="en-US" sz="1600" b="0" dirty="0" smtClean="0">
              <a:solidFill>
                <a:schemeClr val="tx2"/>
              </a:solidFill>
            </a:endParaRPr>
          </a:p>
          <a:p>
            <a:r>
              <a:rPr lang="de-DE" altLang="en-US" sz="1600" b="0" dirty="0" smtClean="0">
                <a:solidFill>
                  <a:schemeClr val="tx2"/>
                </a:solidFill>
              </a:rPr>
              <a:t>	</a:t>
            </a:r>
            <a:endParaRPr lang="en-US" altLang="en-US" sz="1600" b="0" dirty="0">
              <a:solidFill>
                <a:schemeClr val="tx2"/>
              </a:solidFill>
            </a:endParaRPr>
          </a:p>
        </p:txBody>
      </p:sp>
      <p:sp>
        <p:nvSpPr>
          <p:cNvPr id="23557" name="Rechteck 4"/>
          <p:cNvSpPr>
            <a:spLocks noChangeArrowheads="1"/>
          </p:cNvSpPr>
          <p:nvPr/>
        </p:nvSpPr>
        <p:spPr bwMode="auto">
          <a:xfrm>
            <a:off x="800100" y="3232150"/>
            <a:ext cx="7659688" cy="6032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de-DE" altLang="en-US" sz="1600" b="0" dirty="0" smtClean="0">
                <a:solidFill>
                  <a:schemeClr val="tx2"/>
                </a:solidFill>
              </a:rPr>
              <a:t>	Design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of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a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simulation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tool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for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calculating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health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insurance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</a:p>
          <a:p>
            <a:r>
              <a:rPr lang="de-DE" altLang="en-US" sz="1600" b="0" dirty="0">
                <a:solidFill>
                  <a:schemeClr val="tx2"/>
                </a:solidFill>
              </a:rPr>
              <a:t>	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premiums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based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on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cost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and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utlization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variables</a:t>
            </a:r>
            <a:endParaRPr lang="de-DE" altLang="en-US" sz="1600" b="0" dirty="0">
              <a:solidFill>
                <a:schemeClr val="tx2"/>
              </a:solidFill>
            </a:endParaRPr>
          </a:p>
        </p:txBody>
      </p:sp>
      <p:sp>
        <p:nvSpPr>
          <p:cNvPr id="23558" name="Rechteck 5"/>
          <p:cNvSpPr>
            <a:spLocks noChangeArrowheads="1"/>
          </p:cNvSpPr>
          <p:nvPr/>
        </p:nvSpPr>
        <p:spPr bwMode="auto">
          <a:xfrm>
            <a:off x="800100" y="4238625"/>
            <a:ext cx="7659688" cy="6032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de-DE" altLang="en-US" sz="1600" b="0" i="1" dirty="0">
                <a:solidFill>
                  <a:schemeClr val="tx2"/>
                </a:solidFill>
              </a:rPr>
              <a:t>	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Literature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search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on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cost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and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utilization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data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			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needed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as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parameters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for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the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simulation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tool</a:t>
            </a:r>
            <a:endParaRPr lang="en-US" altLang="en-US" sz="1800" b="0" dirty="0">
              <a:solidFill>
                <a:schemeClr val="tx2"/>
              </a:solidFill>
            </a:endParaRPr>
          </a:p>
        </p:txBody>
      </p:sp>
      <p:sp>
        <p:nvSpPr>
          <p:cNvPr id="23562" name="Rechteck 24"/>
          <p:cNvSpPr>
            <a:spLocks noChangeArrowheads="1"/>
          </p:cNvSpPr>
          <p:nvPr/>
        </p:nvSpPr>
        <p:spPr bwMode="auto">
          <a:xfrm>
            <a:off x="800100" y="5295900"/>
            <a:ext cx="7659688" cy="6032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de-DE" altLang="en-US" sz="1600" b="0" dirty="0" smtClean="0">
                <a:solidFill>
                  <a:schemeClr val="tx2"/>
                </a:solidFill>
              </a:rPr>
              <a:t>	Computing </a:t>
            </a:r>
            <a:r>
              <a:rPr lang="de-DE" altLang="en-US" sz="1600" b="0" dirty="0" err="1">
                <a:solidFill>
                  <a:schemeClr val="tx2"/>
                </a:solidFill>
              </a:rPr>
              <a:t>various</a:t>
            </a:r>
            <a:r>
              <a:rPr lang="de-DE" altLang="en-US" sz="1600" b="0" dirty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>
                <a:solidFill>
                  <a:schemeClr val="tx2"/>
                </a:solidFill>
              </a:rPr>
              <a:t>scenarios</a:t>
            </a:r>
            <a:r>
              <a:rPr lang="de-DE" altLang="en-US" sz="1600" b="0" dirty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>
                <a:solidFill>
                  <a:schemeClr val="tx2"/>
                </a:solidFill>
              </a:rPr>
              <a:t>using</a:t>
            </a:r>
            <a:r>
              <a:rPr lang="de-DE" altLang="en-US" sz="1600" b="0" dirty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>
                <a:solidFill>
                  <a:schemeClr val="tx2"/>
                </a:solidFill>
              </a:rPr>
              <a:t>available</a:t>
            </a:r>
            <a:r>
              <a:rPr lang="de-DE" altLang="en-US" sz="1600" b="0" dirty="0">
                <a:solidFill>
                  <a:schemeClr val="tx2"/>
                </a:solidFill>
              </a:rPr>
              <a:t> </a:t>
            </a:r>
            <a:endParaRPr lang="de-DE" altLang="en-US" sz="1600" b="0" dirty="0" smtClean="0">
              <a:solidFill>
                <a:schemeClr val="tx2"/>
              </a:solidFill>
            </a:endParaRPr>
          </a:p>
          <a:p>
            <a:r>
              <a:rPr lang="de-DE" altLang="en-US" sz="1600" b="0" dirty="0">
                <a:solidFill>
                  <a:schemeClr val="tx2"/>
                </a:solidFill>
              </a:rPr>
              <a:t>	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data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>
                <a:solidFill>
                  <a:schemeClr val="tx2"/>
                </a:solidFill>
              </a:rPr>
              <a:t>and </a:t>
            </a:r>
            <a:r>
              <a:rPr lang="de-DE" altLang="en-US" sz="1600" b="0" dirty="0" err="1">
                <a:solidFill>
                  <a:schemeClr val="tx2"/>
                </a:solidFill>
              </a:rPr>
              <a:t>applying</a:t>
            </a:r>
            <a:r>
              <a:rPr lang="de-DE" altLang="en-US" sz="1600" b="0" dirty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>
                <a:solidFill>
                  <a:schemeClr val="tx2"/>
                </a:solidFill>
              </a:rPr>
              <a:t>plausibility</a:t>
            </a:r>
            <a:r>
              <a:rPr lang="de-DE" altLang="en-US" sz="1600" b="0" dirty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>
                <a:solidFill>
                  <a:schemeClr val="tx2"/>
                </a:solidFill>
              </a:rPr>
              <a:t>analysis</a:t>
            </a:r>
            <a:r>
              <a:rPr lang="de-DE" altLang="en-US" sz="1800" b="0" dirty="0">
                <a:solidFill>
                  <a:schemeClr val="tx2"/>
                </a:solidFill>
              </a:rPr>
              <a:t>	</a:t>
            </a:r>
            <a:endParaRPr lang="en-US" altLang="en-US" sz="1800" b="0" dirty="0">
              <a:solidFill>
                <a:schemeClr val="tx2"/>
              </a:solidFill>
            </a:endParaRPr>
          </a:p>
        </p:txBody>
      </p:sp>
      <p:sp>
        <p:nvSpPr>
          <p:cNvPr id="18" name="Rechteck 17"/>
          <p:cNvSpPr/>
          <p:nvPr/>
        </p:nvSpPr>
        <p:spPr bwMode="auto">
          <a:xfrm>
            <a:off x="607265" y="2318197"/>
            <a:ext cx="385670" cy="288031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1</a:t>
            </a:r>
            <a:endParaRPr lang="en-US" sz="1400" dirty="0" err="1">
              <a:solidFill>
                <a:schemeClr val="bg1"/>
              </a:solidFill>
            </a:endParaRPr>
          </a:p>
        </p:txBody>
      </p:sp>
      <p:sp>
        <p:nvSpPr>
          <p:cNvPr id="19" name="Rechteck 18"/>
          <p:cNvSpPr/>
          <p:nvPr/>
        </p:nvSpPr>
        <p:spPr bwMode="auto">
          <a:xfrm>
            <a:off x="607265" y="3389759"/>
            <a:ext cx="385670" cy="288031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2</a:t>
            </a:r>
            <a:endParaRPr lang="en-US" sz="1400" dirty="0" err="1">
              <a:solidFill>
                <a:schemeClr val="bg1"/>
              </a:solidFill>
            </a:endParaRPr>
          </a:p>
        </p:txBody>
      </p:sp>
      <p:sp>
        <p:nvSpPr>
          <p:cNvPr id="20" name="Rechteck 19"/>
          <p:cNvSpPr/>
          <p:nvPr/>
        </p:nvSpPr>
        <p:spPr bwMode="auto">
          <a:xfrm>
            <a:off x="607265" y="4396234"/>
            <a:ext cx="385670" cy="288031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3</a:t>
            </a:r>
            <a:endParaRPr lang="en-US" sz="1400" dirty="0" err="1">
              <a:solidFill>
                <a:schemeClr val="bg1"/>
              </a:solidFill>
            </a:endParaRPr>
          </a:p>
        </p:txBody>
      </p:sp>
      <p:sp>
        <p:nvSpPr>
          <p:cNvPr id="21" name="Rechteck 20"/>
          <p:cNvSpPr/>
          <p:nvPr/>
        </p:nvSpPr>
        <p:spPr bwMode="auto">
          <a:xfrm>
            <a:off x="607265" y="5453509"/>
            <a:ext cx="385670" cy="288031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4</a:t>
            </a:r>
            <a:endParaRPr lang="en-US" sz="14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5347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Main </a:t>
            </a:r>
            <a:r>
              <a:rPr lang="de-DE" dirty="0" err="1" smtClean="0"/>
              <a:t>data</a:t>
            </a:r>
            <a:r>
              <a:rPr lang="de-DE" dirty="0" smtClean="0"/>
              <a:t> </a:t>
            </a:r>
            <a:r>
              <a:rPr lang="de-DE" dirty="0" err="1" smtClean="0"/>
              <a:t>sources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noProof="0" smtClean="0"/>
              <a:t>company presentation 2012</a:t>
            </a:r>
            <a:endParaRPr lang="de-DE" noProof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B12F191-653A-4885-BC0E-0B1AAE7AC675}" type="datetime1">
              <a:rPr lang="en-GB" noProof="0" smtClean="0"/>
              <a:t>05/12/2013</a:t>
            </a:fld>
            <a:endParaRPr lang="de-DE" noProof="0"/>
          </a:p>
        </p:txBody>
      </p:sp>
      <p:sp>
        <p:nvSpPr>
          <p:cNvPr id="10" name="Inhaltsplatzhalter 9"/>
          <p:cNvSpPr>
            <a:spLocks noGrp="1"/>
          </p:cNvSpPr>
          <p:nvPr>
            <p:ph idx="1"/>
          </p:nvPr>
        </p:nvSpPr>
        <p:spPr>
          <a:xfrm>
            <a:off x="684000" y="2448000"/>
            <a:ext cx="7776000" cy="259136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11" name="Inhaltsplatzhalt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7983329"/>
              </p:ext>
            </p:extLst>
          </p:nvPr>
        </p:nvGraphicFramePr>
        <p:xfrm>
          <a:off x="684209" y="2535009"/>
          <a:ext cx="7775790" cy="31609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965"/>
                <a:gridCol w="1295965"/>
                <a:gridCol w="1295965"/>
                <a:gridCol w="1295965"/>
                <a:gridCol w="1295965"/>
                <a:gridCol w="1295965"/>
              </a:tblGrid>
              <a:tr h="85407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/>
                        <a:t>Inpatient</a:t>
                      </a:r>
                      <a:r>
                        <a:rPr lang="de-DE" sz="1600" dirty="0" smtClean="0"/>
                        <a:t> </a:t>
                      </a:r>
                      <a:r>
                        <a:rPr lang="de-DE" sz="1600" dirty="0" err="1" smtClean="0"/>
                        <a:t>cost</a:t>
                      </a:r>
                      <a:r>
                        <a:rPr lang="de-DE" sz="1600" dirty="0" smtClean="0"/>
                        <a:t> (BDT)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/>
                        <a:t>Inpatient</a:t>
                      </a:r>
                      <a:r>
                        <a:rPr lang="de-DE" sz="1600" dirty="0" smtClean="0"/>
                        <a:t> </a:t>
                      </a:r>
                      <a:r>
                        <a:rPr lang="de-DE" sz="1600" dirty="0" err="1" smtClean="0"/>
                        <a:t>Utilization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Average Outpatient Cost (BDT)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Outpatient</a:t>
                      </a:r>
                      <a:r>
                        <a:rPr lang="en-US" sz="1600" baseline="0" dirty="0" smtClean="0"/>
                        <a:t> Utilization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Average Drug Cost (BDT)</a:t>
                      </a:r>
                      <a:endParaRPr lang="en-US" sz="1600" dirty="0"/>
                    </a:p>
                  </a:txBody>
                  <a:tcPr/>
                </a:tc>
              </a:tr>
              <a:tr h="574332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SSK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2633-4172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3%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384.35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N/A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N/A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/>
                </a:tc>
              </a:tr>
              <a:tr h="574332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RCC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7082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8.87%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N/A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N/A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N/A</a:t>
                      </a:r>
                      <a:endParaRPr lang="en-US" sz="1600" dirty="0"/>
                    </a:p>
                  </a:txBody>
                  <a:tcPr/>
                </a:tc>
              </a:tr>
              <a:tr h="574332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ADB (UHCs)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1962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N/A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 visits p.a.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N/A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/>
                </a:tc>
              </a:tr>
              <a:tr h="57433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Espicom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N/A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N/A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N/A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N/A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748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45400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 dirty="0" smtClean="0"/>
              <a:t>Data </a:t>
            </a:r>
            <a:r>
              <a:rPr lang="de-DE" sz="2000" dirty="0" err="1" smtClean="0"/>
              <a:t>used</a:t>
            </a:r>
            <a:r>
              <a:rPr lang="de-DE" sz="2000" dirty="0" smtClean="0"/>
              <a:t> </a:t>
            </a:r>
            <a:r>
              <a:rPr lang="de-DE" sz="2000" dirty="0" err="1" smtClean="0"/>
              <a:t>for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base</a:t>
            </a:r>
            <a:r>
              <a:rPr lang="de-DE" sz="2000" dirty="0" smtClean="0"/>
              <a:t> </a:t>
            </a:r>
            <a:r>
              <a:rPr lang="de-DE" sz="2000" dirty="0" err="1" smtClean="0"/>
              <a:t>scenario</a:t>
            </a:r>
            <a:endParaRPr lang="en-US" sz="2000" dirty="0"/>
          </a:p>
        </p:txBody>
      </p:sp>
      <p:sp>
        <p:nvSpPr>
          <p:cNvPr id="6" name="Rechteck 5"/>
          <p:cNvSpPr>
            <a:spLocks noChangeArrowheads="1"/>
          </p:cNvSpPr>
          <p:nvPr/>
        </p:nvSpPr>
        <p:spPr bwMode="auto">
          <a:xfrm>
            <a:off x="896080" y="2231757"/>
            <a:ext cx="3500046" cy="1208130"/>
          </a:xfrm>
          <a:prstGeom prst="rect">
            <a:avLst/>
          </a:prstGeom>
          <a:solidFill>
            <a:schemeClr val="bg2"/>
          </a:solidFill>
          <a:ln w="9525">
            <a:solidFill>
              <a:srgbClr val="C00000"/>
            </a:solidFill>
            <a:round/>
            <a:headEnd/>
            <a:tailEnd/>
          </a:ln>
          <a:extLst/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de-DE" altLang="en-US" sz="1400" i="1" dirty="0" smtClean="0">
                <a:solidFill>
                  <a:schemeClr val="tx2"/>
                </a:solidFill>
              </a:rPr>
              <a:t>  </a:t>
            </a:r>
            <a:r>
              <a:rPr lang="de-DE" altLang="en-US" sz="1400" i="1" dirty="0" err="1" smtClean="0">
                <a:solidFill>
                  <a:schemeClr val="tx2"/>
                </a:solidFill>
              </a:rPr>
              <a:t>Utilization</a:t>
            </a:r>
            <a:r>
              <a:rPr lang="de-DE" altLang="en-US" sz="1400" i="1" dirty="0" smtClean="0">
                <a:solidFill>
                  <a:schemeClr val="tx2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de-DE" altLang="en-US" sz="1400" i="1" dirty="0" smtClean="0">
                <a:solidFill>
                  <a:schemeClr val="tx2"/>
                </a:solidFill>
              </a:rPr>
              <a:t> 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Hospitalization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rate: 80/1000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pop</a:t>
            </a:r>
            <a:endParaRPr lang="de-DE" altLang="en-US" sz="1400" b="0" i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de-DE" altLang="en-US" sz="1400" i="1" dirty="0" smtClean="0">
                <a:solidFill>
                  <a:schemeClr val="tx2"/>
                </a:solidFill>
              </a:rPr>
              <a:t>  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Outpatient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consultations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: 4 p.a</a:t>
            </a:r>
            <a:r>
              <a:rPr lang="de-DE" altLang="en-US" sz="1400" i="1" dirty="0" smtClean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de-DE" altLang="en-US" sz="1400" i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de-DE" altLang="en-US" sz="1400" i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de-DE" altLang="en-US" sz="1400" i="1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de-DE" altLang="en-US" sz="1600" b="0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de-DE" altLang="en-US" sz="1600" b="0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de-DE" altLang="en-US" sz="1800" b="0" dirty="0">
                <a:solidFill>
                  <a:schemeClr val="tx2"/>
                </a:solidFill>
              </a:rPr>
              <a:t>		</a:t>
            </a:r>
            <a:endParaRPr lang="en-US" altLang="en-US" sz="1800" b="0" dirty="0">
              <a:solidFill>
                <a:schemeClr val="tx2"/>
              </a:solidFill>
            </a:endParaRPr>
          </a:p>
        </p:txBody>
      </p:sp>
      <p:sp>
        <p:nvSpPr>
          <p:cNvPr id="49" name="Rechteck 48"/>
          <p:cNvSpPr/>
          <p:nvPr/>
        </p:nvSpPr>
        <p:spPr bwMode="auto">
          <a:xfrm>
            <a:off x="773321" y="2730890"/>
            <a:ext cx="235070" cy="247391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dirty="0">
                <a:solidFill>
                  <a:schemeClr val="bg1"/>
                </a:solidFill>
              </a:rPr>
              <a:t>1</a:t>
            </a:r>
            <a:endParaRPr lang="en-US" sz="1400" dirty="0" err="1">
              <a:solidFill>
                <a:schemeClr val="bg1"/>
              </a:solidFill>
            </a:endParaRPr>
          </a:p>
        </p:txBody>
      </p:sp>
      <p:sp>
        <p:nvSpPr>
          <p:cNvPr id="36" name="Rechteck 35"/>
          <p:cNvSpPr>
            <a:spLocks noChangeArrowheads="1"/>
          </p:cNvSpPr>
          <p:nvPr/>
        </p:nvSpPr>
        <p:spPr bwMode="auto">
          <a:xfrm>
            <a:off x="896080" y="3632703"/>
            <a:ext cx="3500046" cy="1505354"/>
          </a:xfrm>
          <a:prstGeom prst="rect">
            <a:avLst/>
          </a:prstGeom>
          <a:solidFill>
            <a:schemeClr val="bg2"/>
          </a:solidFill>
          <a:ln w="9525">
            <a:solidFill>
              <a:srgbClr val="C00000"/>
            </a:solidFill>
            <a:round/>
            <a:headEnd/>
            <a:tailEnd/>
          </a:ln>
          <a:extLst/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de-DE" altLang="en-US" sz="1400" i="1" dirty="0" smtClean="0">
                <a:solidFill>
                  <a:schemeClr val="tx2"/>
                </a:solidFill>
              </a:rPr>
              <a:t>  Population</a:t>
            </a:r>
          </a:p>
          <a:p>
            <a:pPr>
              <a:lnSpc>
                <a:spcPct val="150000"/>
              </a:lnSpc>
            </a:pPr>
            <a:r>
              <a:rPr lang="de-DE" altLang="en-US" sz="1400" dirty="0" smtClean="0">
                <a:solidFill>
                  <a:schemeClr val="tx2"/>
                </a:solidFill>
              </a:rPr>
              <a:t>  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Size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of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RMG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sector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: 4.2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mio</a:t>
            </a:r>
            <a:endParaRPr lang="de-DE" altLang="en-US" sz="1400" b="0" i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de-DE" altLang="en-US" sz="1400" b="0" i="1" dirty="0" smtClean="0">
                <a:solidFill>
                  <a:schemeClr val="tx2"/>
                </a:solidFill>
              </a:rPr>
              <a:t> 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Avg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.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Household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size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: 4</a:t>
            </a:r>
          </a:p>
          <a:p>
            <a:pPr>
              <a:lnSpc>
                <a:spcPct val="150000"/>
              </a:lnSpc>
            </a:pPr>
            <a:r>
              <a:rPr lang="de-DE" altLang="en-US" sz="1400" b="0" i="1" dirty="0">
                <a:solidFill>
                  <a:schemeClr val="tx2"/>
                </a:solidFill>
              </a:rPr>
              <a:t> 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Avg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. RMG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income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: 6,000 BDT</a:t>
            </a:r>
          </a:p>
          <a:p>
            <a:pPr>
              <a:lnSpc>
                <a:spcPct val="150000"/>
              </a:lnSpc>
            </a:pPr>
            <a:endParaRPr lang="de-DE" altLang="en-US" sz="1400" i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de-DE" altLang="en-US" sz="1400" i="1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de-DE" altLang="en-US" sz="1600" b="0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de-DE" altLang="en-US" sz="1600" b="0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de-DE" altLang="en-US" sz="1800" b="0" dirty="0">
                <a:solidFill>
                  <a:schemeClr val="tx2"/>
                </a:solidFill>
              </a:rPr>
              <a:t>		</a:t>
            </a:r>
            <a:endParaRPr lang="en-US" altLang="en-US" sz="1800" b="0" dirty="0">
              <a:solidFill>
                <a:schemeClr val="tx2"/>
              </a:solidFill>
            </a:endParaRPr>
          </a:p>
        </p:txBody>
      </p:sp>
      <p:sp>
        <p:nvSpPr>
          <p:cNvPr id="37" name="Rechteck 36"/>
          <p:cNvSpPr>
            <a:spLocks noChangeArrowheads="1"/>
          </p:cNvSpPr>
          <p:nvPr/>
        </p:nvSpPr>
        <p:spPr bwMode="auto">
          <a:xfrm>
            <a:off x="5225143" y="2231757"/>
            <a:ext cx="2642672" cy="2906300"/>
          </a:xfrm>
          <a:prstGeom prst="rect">
            <a:avLst/>
          </a:prstGeom>
          <a:solidFill>
            <a:schemeClr val="bg2"/>
          </a:solidFill>
          <a:ln w="9525">
            <a:solidFill>
              <a:srgbClr val="C00000"/>
            </a:solidFill>
            <a:round/>
            <a:headEnd/>
            <a:tailEnd/>
          </a:ln>
          <a:extLst/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de-DE" altLang="en-US" sz="1400" i="1" dirty="0">
                <a:solidFill>
                  <a:schemeClr val="tx2"/>
                </a:solidFill>
              </a:rPr>
              <a:t> </a:t>
            </a:r>
            <a:r>
              <a:rPr lang="de-DE" altLang="en-US" sz="140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i="1" dirty="0" err="1" smtClean="0">
                <a:solidFill>
                  <a:schemeClr val="tx2"/>
                </a:solidFill>
              </a:rPr>
              <a:t>Cost</a:t>
            </a:r>
            <a:r>
              <a:rPr lang="de-DE" altLang="en-US" sz="140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i="1" dirty="0" err="1" smtClean="0">
                <a:solidFill>
                  <a:schemeClr val="tx2"/>
                </a:solidFill>
              </a:rPr>
              <a:t>data</a:t>
            </a:r>
            <a:endParaRPr lang="de-DE" altLang="en-US" sz="1400" i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de-DE" altLang="en-US" sz="1400" i="1" dirty="0">
                <a:solidFill>
                  <a:schemeClr val="tx2"/>
                </a:solidFill>
              </a:rPr>
              <a:t> </a:t>
            </a:r>
            <a:r>
              <a:rPr lang="de-DE" altLang="en-US" sz="140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Avg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inpatient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cost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de-DE" altLang="en-US" sz="1400" b="0" i="1" dirty="0">
                <a:solidFill>
                  <a:schemeClr val="tx2"/>
                </a:solidFill>
              </a:rPr>
              <a:t> 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per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event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: 7,284 BDT</a:t>
            </a:r>
          </a:p>
          <a:p>
            <a:pPr>
              <a:lnSpc>
                <a:spcPct val="150000"/>
              </a:lnSpc>
            </a:pPr>
            <a:r>
              <a:rPr lang="de-DE" altLang="en-US" sz="1400" b="0" i="1" dirty="0" smtClean="0">
                <a:solidFill>
                  <a:schemeClr val="tx2"/>
                </a:solidFill>
              </a:rPr>
              <a:t> 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Avg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. Outpatient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cost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de-DE" altLang="en-US" sz="1400" b="0" i="1" dirty="0">
                <a:solidFill>
                  <a:schemeClr val="tx2"/>
                </a:solidFill>
              </a:rPr>
              <a:t> 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per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event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: 60 BDT</a:t>
            </a:r>
          </a:p>
          <a:p>
            <a:pPr>
              <a:lnSpc>
                <a:spcPct val="150000"/>
              </a:lnSpc>
            </a:pPr>
            <a:r>
              <a:rPr lang="de-DE" altLang="en-US" sz="1400" b="0" i="1" dirty="0">
                <a:solidFill>
                  <a:schemeClr val="tx2"/>
                </a:solidFill>
              </a:rPr>
              <a:t> 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Average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drug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cost</a:t>
            </a:r>
            <a:endParaRPr lang="de-DE" altLang="en-US" sz="1400" b="0" i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de-DE" altLang="en-US" sz="1400" b="0" i="1" dirty="0">
                <a:solidFill>
                  <a:schemeClr val="tx2"/>
                </a:solidFill>
              </a:rPr>
              <a:t> 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per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capta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: 748 BDT</a:t>
            </a:r>
          </a:p>
          <a:p>
            <a:pPr>
              <a:lnSpc>
                <a:spcPct val="150000"/>
              </a:lnSpc>
            </a:pPr>
            <a:r>
              <a:rPr lang="de-DE" altLang="en-US" sz="1400" b="0" i="1" dirty="0">
                <a:solidFill>
                  <a:schemeClr val="tx2"/>
                </a:solidFill>
              </a:rPr>
              <a:t> 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Administrative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cost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: </a:t>
            </a:r>
            <a:r>
              <a:rPr lang="de-DE" altLang="en-US" sz="1400" b="0" i="1" dirty="0">
                <a:solidFill>
                  <a:schemeClr val="tx2"/>
                </a:solidFill>
              </a:rPr>
              <a:t>8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%</a:t>
            </a:r>
          </a:p>
          <a:p>
            <a:pPr>
              <a:lnSpc>
                <a:spcPct val="150000"/>
              </a:lnSpc>
            </a:pPr>
            <a:r>
              <a:rPr lang="de-DE" altLang="en-US" sz="1400" b="0" i="1" dirty="0" smtClean="0">
                <a:solidFill>
                  <a:schemeClr val="tx2"/>
                </a:solidFill>
              </a:rPr>
              <a:t> 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Risk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buffer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: 5% </a:t>
            </a:r>
          </a:p>
          <a:p>
            <a:pPr>
              <a:lnSpc>
                <a:spcPct val="150000"/>
              </a:lnSpc>
            </a:pPr>
            <a:r>
              <a:rPr lang="de-DE" altLang="en-US" sz="1400" i="1" dirty="0" smtClean="0">
                <a:solidFill>
                  <a:schemeClr val="tx2"/>
                </a:solidFill>
              </a:rPr>
              <a:t>  </a:t>
            </a:r>
          </a:p>
          <a:p>
            <a:pPr>
              <a:lnSpc>
                <a:spcPct val="150000"/>
              </a:lnSpc>
            </a:pPr>
            <a:endParaRPr lang="de-DE" altLang="en-US" sz="1400" i="1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de-DE" altLang="en-US" sz="1600" b="0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de-DE" altLang="en-US" sz="1600" b="0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de-DE" altLang="en-US" sz="1800" b="0" dirty="0">
                <a:solidFill>
                  <a:schemeClr val="tx2"/>
                </a:solidFill>
              </a:rPr>
              <a:t>		</a:t>
            </a:r>
            <a:endParaRPr lang="en-US" altLang="en-US" sz="1800" b="0" dirty="0">
              <a:solidFill>
                <a:schemeClr val="tx2"/>
              </a:solidFill>
            </a:endParaRPr>
          </a:p>
        </p:txBody>
      </p:sp>
      <p:sp>
        <p:nvSpPr>
          <p:cNvPr id="40" name="Abgerundetes Rechteck 39"/>
          <p:cNvSpPr/>
          <p:nvPr/>
        </p:nvSpPr>
        <p:spPr bwMode="auto">
          <a:xfrm>
            <a:off x="3866593" y="2628895"/>
            <a:ext cx="836034" cy="284918"/>
          </a:xfrm>
          <a:prstGeom prst="roundRect">
            <a:avLst/>
          </a:prstGeom>
          <a:solidFill>
            <a:srgbClr val="EBCCC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800" dirty="0" smtClean="0">
                <a:solidFill>
                  <a:schemeClr val="tx2"/>
                </a:solidFill>
              </a:rPr>
              <a:t>Source: RCC </a:t>
            </a:r>
            <a:r>
              <a:rPr lang="de-DE" sz="800" dirty="0" err="1" smtClean="0">
                <a:solidFill>
                  <a:schemeClr val="tx2"/>
                </a:solidFill>
              </a:rPr>
              <a:t>study</a:t>
            </a:r>
            <a:endParaRPr lang="de-DE" sz="800" dirty="0">
              <a:solidFill>
                <a:schemeClr val="tx2"/>
              </a:solidFill>
            </a:endParaRPr>
          </a:p>
        </p:txBody>
      </p:sp>
      <p:sp>
        <p:nvSpPr>
          <p:cNvPr id="41" name="Abgerundetes Rechteck 40"/>
          <p:cNvSpPr/>
          <p:nvPr/>
        </p:nvSpPr>
        <p:spPr bwMode="auto">
          <a:xfrm>
            <a:off x="3866594" y="2978281"/>
            <a:ext cx="807006" cy="284918"/>
          </a:xfrm>
          <a:prstGeom prst="roundRect">
            <a:avLst/>
          </a:prstGeom>
          <a:solidFill>
            <a:srgbClr val="EBCCC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800" dirty="0" smtClean="0">
                <a:solidFill>
                  <a:schemeClr val="tx2"/>
                </a:solidFill>
              </a:rPr>
              <a:t>Source: ADB </a:t>
            </a:r>
            <a:r>
              <a:rPr lang="de-DE" sz="800" dirty="0" err="1" smtClean="0">
                <a:solidFill>
                  <a:schemeClr val="tx2"/>
                </a:solidFill>
              </a:rPr>
              <a:t>study</a:t>
            </a:r>
            <a:endParaRPr lang="de-DE" sz="800" dirty="0">
              <a:solidFill>
                <a:schemeClr val="tx2"/>
              </a:solidFill>
            </a:endParaRPr>
          </a:p>
        </p:txBody>
      </p:sp>
      <p:sp>
        <p:nvSpPr>
          <p:cNvPr id="42" name="Abgerundetes Rechteck 41"/>
          <p:cNvSpPr/>
          <p:nvPr/>
        </p:nvSpPr>
        <p:spPr bwMode="auto">
          <a:xfrm>
            <a:off x="3866594" y="3906152"/>
            <a:ext cx="836034" cy="284918"/>
          </a:xfrm>
          <a:prstGeom prst="roundRect">
            <a:avLst/>
          </a:prstGeom>
          <a:solidFill>
            <a:srgbClr val="EBCCC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r>
              <a:rPr lang="de-DE" sz="800" dirty="0" smtClean="0">
                <a:solidFill>
                  <a:schemeClr val="tx2"/>
                </a:solidFill>
              </a:rPr>
              <a:t>Source: BGMEA</a:t>
            </a:r>
            <a:endParaRPr lang="de-DE" sz="800" dirty="0">
              <a:solidFill>
                <a:schemeClr val="tx2"/>
              </a:solidFill>
            </a:endParaRPr>
          </a:p>
        </p:txBody>
      </p:sp>
      <p:sp>
        <p:nvSpPr>
          <p:cNvPr id="43" name="Abgerundetes Rechteck 42"/>
          <p:cNvSpPr/>
          <p:nvPr/>
        </p:nvSpPr>
        <p:spPr bwMode="auto">
          <a:xfrm>
            <a:off x="3866593" y="4266424"/>
            <a:ext cx="836033" cy="480860"/>
          </a:xfrm>
          <a:prstGeom prst="roundRect">
            <a:avLst/>
          </a:prstGeom>
          <a:solidFill>
            <a:srgbClr val="EBCCC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800" dirty="0">
                <a:solidFill>
                  <a:schemeClr val="tx2"/>
                </a:solidFill>
              </a:rPr>
              <a:t>S</a:t>
            </a:r>
            <a:r>
              <a:rPr lang="de-DE" sz="800" dirty="0" smtClean="0">
                <a:solidFill>
                  <a:schemeClr val="tx2"/>
                </a:solidFill>
              </a:rPr>
              <a:t>ource: </a:t>
            </a:r>
            <a:r>
              <a:rPr lang="de-DE" sz="800" dirty="0" err="1" smtClean="0">
                <a:solidFill>
                  <a:schemeClr val="tx2"/>
                </a:solidFill>
              </a:rPr>
              <a:t>Bangladesh</a:t>
            </a:r>
            <a:r>
              <a:rPr lang="de-DE" sz="800" dirty="0" smtClean="0">
                <a:solidFill>
                  <a:schemeClr val="tx2"/>
                </a:solidFill>
              </a:rPr>
              <a:t> </a:t>
            </a:r>
            <a:r>
              <a:rPr lang="de-DE" sz="800" dirty="0" err="1" smtClean="0">
                <a:solidFill>
                  <a:schemeClr val="tx2"/>
                </a:solidFill>
              </a:rPr>
              <a:t>Bureau</a:t>
            </a:r>
            <a:r>
              <a:rPr lang="de-DE" sz="800" dirty="0" smtClean="0">
                <a:solidFill>
                  <a:schemeClr val="tx2"/>
                </a:solidFill>
              </a:rPr>
              <a:t> </a:t>
            </a:r>
            <a:r>
              <a:rPr lang="de-DE" sz="800" dirty="0" err="1" smtClean="0">
                <a:solidFill>
                  <a:schemeClr val="tx2"/>
                </a:solidFill>
              </a:rPr>
              <a:t>of</a:t>
            </a:r>
            <a:r>
              <a:rPr lang="de-DE" sz="800" dirty="0" smtClean="0">
                <a:solidFill>
                  <a:schemeClr val="tx2"/>
                </a:solidFill>
              </a:rPr>
              <a:t> </a:t>
            </a:r>
            <a:r>
              <a:rPr lang="de-DE" sz="800" dirty="0" err="1" smtClean="0">
                <a:solidFill>
                  <a:schemeClr val="tx2"/>
                </a:solidFill>
              </a:rPr>
              <a:t>Statistic</a:t>
            </a:r>
            <a:endParaRPr lang="de-DE" sz="800" dirty="0">
              <a:solidFill>
                <a:schemeClr val="tx2"/>
              </a:solidFill>
            </a:endParaRPr>
          </a:p>
        </p:txBody>
      </p:sp>
      <p:sp>
        <p:nvSpPr>
          <p:cNvPr id="44" name="Rechteck 43"/>
          <p:cNvSpPr/>
          <p:nvPr/>
        </p:nvSpPr>
        <p:spPr bwMode="auto">
          <a:xfrm>
            <a:off x="773321" y="4292670"/>
            <a:ext cx="235070" cy="247391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2</a:t>
            </a:r>
            <a:endParaRPr lang="en-US" sz="1400" dirty="0" err="1">
              <a:solidFill>
                <a:schemeClr val="bg1"/>
              </a:solidFill>
            </a:endParaRPr>
          </a:p>
        </p:txBody>
      </p:sp>
      <p:sp>
        <p:nvSpPr>
          <p:cNvPr id="46" name="Abgerundetes Rechteck 45"/>
          <p:cNvSpPr/>
          <p:nvPr/>
        </p:nvSpPr>
        <p:spPr bwMode="auto">
          <a:xfrm>
            <a:off x="3866593" y="4823484"/>
            <a:ext cx="836033" cy="284918"/>
          </a:xfrm>
          <a:prstGeom prst="roundRect">
            <a:avLst/>
          </a:prstGeom>
          <a:solidFill>
            <a:srgbClr val="EBCCC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800" dirty="0">
                <a:solidFill>
                  <a:schemeClr val="tx2"/>
                </a:solidFill>
              </a:rPr>
              <a:t>S</a:t>
            </a:r>
            <a:r>
              <a:rPr lang="de-DE" sz="800" dirty="0" smtClean="0">
                <a:solidFill>
                  <a:schemeClr val="tx2"/>
                </a:solidFill>
              </a:rPr>
              <a:t>ource: GIZ FGD Study</a:t>
            </a:r>
            <a:endParaRPr lang="de-DE" sz="800" dirty="0">
              <a:solidFill>
                <a:schemeClr val="tx2"/>
              </a:solidFill>
            </a:endParaRPr>
          </a:p>
        </p:txBody>
      </p:sp>
      <p:sp>
        <p:nvSpPr>
          <p:cNvPr id="47" name="Rechteck 46"/>
          <p:cNvSpPr>
            <a:spLocks noChangeArrowheads="1"/>
          </p:cNvSpPr>
          <p:nvPr/>
        </p:nvSpPr>
        <p:spPr bwMode="auto">
          <a:xfrm>
            <a:off x="896081" y="5352646"/>
            <a:ext cx="6956146" cy="1077183"/>
          </a:xfrm>
          <a:prstGeom prst="rect">
            <a:avLst/>
          </a:prstGeom>
          <a:solidFill>
            <a:schemeClr val="bg2"/>
          </a:solidFill>
          <a:ln w="9525">
            <a:solidFill>
              <a:srgbClr val="C00000"/>
            </a:solidFill>
            <a:round/>
            <a:headEnd/>
            <a:tailEnd/>
          </a:ln>
          <a:extLst/>
        </p:spPr>
        <p:txBody>
          <a:bodyPr lIns="216000"/>
          <a:lstStyle>
            <a:lvl1pPr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de-DE" altLang="en-US" sz="1400" i="1" dirty="0" err="1" smtClean="0">
                <a:solidFill>
                  <a:schemeClr val="tx2"/>
                </a:solidFill>
              </a:rPr>
              <a:t>Assumptions</a:t>
            </a:r>
            <a:r>
              <a:rPr lang="de-DE" altLang="en-US" sz="1400" i="1" dirty="0" smtClean="0">
                <a:solidFill>
                  <a:schemeClr val="tx2"/>
                </a:solidFill>
              </a:rPr>
              <a:t> on </a:t>
            </a:r>
            <a:r>
              <a:rPr lang="de-DE" altLang="en-US" sz="1400" i="1" dirty="0" err="1" smtClean="0">
                <a:solidFill>
                  <a:schemeClr val="tx2"/>
                </a:solidFill>
              </a:rPr>
              <a:t>benefit</a:t>
            </a:r>
            <a:r>
              <a:rPr lang="de-DE" altLang="en-US" sz="140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i="1" dirty="0" err="1" smtClean="0">
                <a:solidFill>
                  <a:schemeClr val="tx2"/>
                </a:solidFill>
              </a:rPr>
              <a:t>package</a:t>
            </a:r>
            <a:endParaRPr lang="de-DE" altLang="en-US" sz="1400" i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de-DE" altLang="en-US" sz="1400" b="0" i="1" dirty="0" err="1" smtClean="0">
                <a:solidFill>
                  <a:schemeClr val="tx2"/>
                </a:solidFill>
              </a:rPr>
              <a:t>Comprehensive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coverage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for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inpatient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care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at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 private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facilities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and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outpatient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care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at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public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facilities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with</a:t>
            </a:r>
            <a:r>
              <a:rPr lang="de-DE" altLang="en-US" sz="1400" b="0" i="1" dirty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full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coverage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of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  <a:r>
              <a:rPr lang="de-DE" altLang="en-US" sz="1400" b="0" i="1" dirty="0" err="1" smtClean="0">
                <a:solidFill>
                  <a:schemeClr val="tx2"/>
                </a:solidFill>
              </a:rPr>
              <a:t>medicines</a:t>
            </a:r>
            <a:r>
              <a:rPr lang="de-DE" altLang="en-US" sz="1400" b="0" i="1" dirty="0" smtClean="0">
                <a:solidFill>
                  <a:schemeClr val="tx2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de-DE" altLang="en-US" sz="1400" dirty="0" smtClean="0">
                <a:solidFill>
                  <a:schemeClr val="tx2"/>
                </a:solidFill>
              </a:rPr>
              <a:t>  </a:t>
            </a:r>
            <a:endParaRPr lang="de-DE" altLang="en-US" sz="1400" i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de-DE" altLang="en-US" sz="1400" i="1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de-DE" altLang="en-US" sz="1600" b="0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de-DE" altLang="en-US" sz="1600" b="0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de-DE" altLang="en-US" sz="1800" b="0" dirty="0">
                <a:solidFill>
                  <a:schemeClr val="tx2"/>
                </a:solidFill>
              </a:rPr>
              <a:t>		</a:t>
            </a:r>
            <a:endParaRPr lang="en-US" altLang="en-US" sz="1800" b="0" dirty="0">
              <a:solidFill>
                <a:schemeClr val="tx2"/>
              </a:solidFill>
            </a:endParaRPr>
          </a:p>
        </p:txBody>
      </p:sp>
      <p:sp>
        <p:nvSpPr>
          <p:cNvPr id="54" name="Rechteck 53"/>
          <p:cNvSpPr/>
          <p:nvPr/>
        </p:nvSpPr>
        <p:spPr bwMode="auto">
          <a:xfrm>
            <a:off x="773321" y="5767541"/>
            <a:ext cx="235070" cy="247391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dirty="0" smtClean="0">
                <a:solidFill>
                  <a:schemeClr val="bg1"/>
                </a:solidFill>
              </a:rPr>
              <a:t>4</a:t>
            </a:r>
            <a:endParaRPr lang="en-US" sz="1400" dirty="0" err="1">
              <a:solidFill>
                <a:schemeClr val="bg1"/>
              </a:solidFill>
            </a:endParaRPr>
          </a:p>
        </p:txBody>
      </p:sp>
      <p:sp>
        <p:nvSpPr>
          <p:cNvPr id="66" name="Rechteck 65"/>
          <p:cNvSpPr/>
          <p:nvPr/>
        </p:nvSpPr>
        <p:spPr bwMode="auto">
          <a:xfrm>
            <a:off x="5107608" y="3385312"/>
            <a:ext cx="235070" cy="247391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dirty="0">
                <a:solidFill>
                  <a:schemeClr val="bg1"/>
                </a:solidFill>
              </a:rPr>
              <a:t>3</a:t>
            </a:r>
            <a:endParaRPr lang="en-US" sz="1400" dirty="0" err="1">
              <a:solidFill>
                <a:schemeClr val="bg1"/>
              </a:solidFill>
            </a:endParaRPr>
          </a:p>
        </p:txBody>
      </p:sp>
      <p:sp>
        <p:nvSpPr>
          <p:cNvPr id="67" name="Abgerundetes Rechteck 66"/>
          <p:cNvSpPr/>
          <p:nvPr/>
        </p:nvSpPr>
        <p:spPr bwMode="auto">
          <a:xfrm>
            <a:off x="7464312" y="2788549"/>
            <a:ext cx="836034" cy="284918"/>
          </a:xfrm>
          <a:prstGeom prst="roundRect">
            <a:avLst/>
          </a:prstGeom>
          <a:solidFill>
            <a:srgbClr val="EBCCC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800" dirty="0" smtClean="0">
                <a:solidFill>
                  <a:schemeClr val="tx2"/>
                </a:solidFill>
              </a:rPr>
              <a:t>Source: RCC </a:t>
            </a:r>
            <a:r>
              <a:rPr lang="de-DE" sz="800" dirty="0" err="1" smtClean="0">
                <a:solidFill>
                  <a:schemeClr val="tx2"/>
                </a:solidFill>
              </a:rPr>
              <a:t>study</a:t>
            </a:r>
            <a:endParaRPr lang="de-DE" sz="800" dirty="0">
              <a:solidFill>
                <a:schemeClr val="tx2"/>
              </a:solidFill>
            </a:endParaRPr>
          </a:p>
        </p:txBody>
      </p:sp>
      <p:sp>
        <p:nvSpPr>
          <p:cNvPr id="68" name="Abgerundetes Rechteck 67"/>
          <p:cNvSpPr/>
          <p:nvPr/>
        </p:nvSpPr>
        <p:spPr bwMode="auto">
          <a:xfrm>
            <a:off x="7464312" y="3418635"/>
            <a:ext cx="807006" cy="284918"/>
          </a:xfrm>
          <a:prstGeom prst="roundRect">
            <a:avLst/>
          </a:prstGeom>
          <a:solidFill>
            <a:srgbClr val="EBCCC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800" dirty="0" smtClean="0">
                <a:solidFill>
                  <a:schemeClr val="tx2"/>
                </a:solidFill>
              </a:rPr>
              <a:t>Source: ADB </a:t>
            </a:r>
            <a:r>
              <a:rPr lang="de-DE" sz="800" dirty="0" err="1" smtClean="0">
                <a:solidFill>
                  <a:schemeClr val="tx2"/>
                </a:solidFill>
              </a:rPr>
              <a:t>study</a:t>
            </a:r>
            <a:endParaRPr lang="de-DE" sz="800" dirty="0">
              <a:solidFill>
                <a:schemeClr val="tx2"/>
              </a:solidFill>
            </a:endParaRPr>
          </a:p>
        </p:txBody>
      </p:sp>
      <p:sp>
        <p:nvSpPr>
          <p:cNvPr id="69" name="Abgerundetes Rechteck 68"/>
          <p:cNvSpPr/>
          <p:nvPr/>
        </p:nvSpPr>
        <p:spPr bwMode="auto">
          <a:xfrm>
            <a:off x="7464312" y="3997369"/>
            <a:ext cx="807006" cy="284918"/>
          </a:xfrm>
          <a:prstGeom prst="roundRect">
            <a:avLst/>
          </a:prstGeom>
          <a:solidFill>
            <a:srgbClr val="EBCCC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r>
              <a:rPr lang="de-DE" sz="800" dirty="0" smtClean="0">
                <a:solidFill>
                  <a:schemeClr val="tx2"/>
                </a:solidFill>
              </a:rPr>
              <a:t>Source: </a:t>
            </a:r>
            <a:r>
              <a:rPr lang="de-DE" sz="800" dirty="0" err="1" smtClean="0">
                <a:solidFill>
                  <a:schemeClr val="tx2"/>
                </a:solidFill>
              </a:rPr>
              <a:t>Espicom</a:t>
            </a:r>
            <a:endParaRPr lang="de-DE" sz="800" dirty="0" smtClean="0">
              <a:solidFill>
                <a:schemeClr val="tx2"/>
              </a:solidFill>
            </a:endParaRPr>
          </a:p>
        </p:txBody>
      </p:sp>
      <p:sp>
        <p:nvSpPr>
          <p:cNvPr id="70" name="Abgerundetes Rechteck 69"/>
          <p:cNvSpPr/>
          <p:nvPr/>
        </p:nvSpPr>
        <p:spPr bwMode="auto">
          <a:xfrm>
            <a:off x="7464312" y="4555148"/>
            <a:ext cx="807006" cy="284918"/>
          </a:xfrm>
          <a:prstGeom prst="roundRect">
            <a:avLst/>
          </a:prstGeom>
          <a:solidFill>
            <a:srgbClr val="EBCCC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r>
              <a:rPr lang="de-DE" sz="800" dirty="0" smtClean="0">
                <a:solidFill>
                  <a:schemeClr val="tx2"/>
                </a:solidFill>
              </a:rPr>
              <a:t>Source: </a:t>
            </a:r>
            <a:r>
              <a:rPr lang="de-DE" sz="800" dirty="0" err="1" smtClean="0">
                <a:solidFill>
                  <a:schemeClr val="tx2"/>
                </a:solidFill>
              </a:rPr>
              <a:t>Assumption</a:t>
            </a:r>
            <a:endParaRPr lang="de-DE" sz="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0591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Lack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representative</a:t>
            </a:r>
            <a:r>
              <a:rPr lang="de-DE" dirty="0" smtClean="0"/>
              <a:t> </a:t>
            </a:r>
            <a:r>
              <a:rPr lang="de-DE" dirty="0" err="1" smtClean="0"/>
              <a:t>data</a:t>
            </a:r>
            <a:r>
              <a:rPr lang="de-DE" dirty="0" smtClean="0"/>
              <a:t> </a:t>
            </a:r>
            <a:r>
              <a:rPr lang="de-DE" dirty="0" err="1" smtClean="0"/>
              <a:t>calls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interpretation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model</a:t>
            </a:r>
            <a:r>
              <a:rPr lang="de-DE" dirty="0" smtClean="0"/>
              <a:t> </a:t>
            </a:r>
            <a:r>
              <a:rPr lang="de-DE" dirty="0" err="1" smtClean="0"/>
              <a:t>results</a:t>
            </a:r>
            <a:endParaRPr lang="en-US" dirty="0"/>
          </a:p>
        </p:txBody>
      </p:sp>
      <p:sp>
        <p:nvSpPr>
          <p:cNvPr id="6" name="Rechteck 5"/>
          <p:cNvSpPr>
            <a:spLocks noChangeArrowheads="1"/>
          </p:cNvSpPr>
          <p:nvPr/>
        </p:nvSpPr>
        <p:spPr bwMode="auto">
          <a:xfrm>
            <a:off x="2102743" y="2663743"/>
            <a:ext cx="6357257" cy="3054888"/>
          </a:xfrm>
          <a:prstGeom prst="rect">
            <a:avLst/>
          </a:prstGeom>
          <a:solidFill>
            <a:schemeClr val="bg2"/>
          </a:solidFill>
          <a:ln w="9525">
            <a:solidFill>
              <a:srgbClr val="C00000"/>
            </a:solidFill>
            <a:round/>
            <a:headEnd/>
            <a:tailEnd/>
          </a:ln>
          <a:extLst/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en-US" sz="1600" b="0" dirty="0" smtClean="0">
                <a:solidFill>
                  <a:schemeClr val="tx2"/>
                </a:solidFill>
              </a:rPr>
              <a:t>Lack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of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population-wide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micro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data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, in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particular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with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regards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to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utilization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rates</a:t>
            </a:r>
            <a:endParaRPr lang="de-DE" altLang="en-US" sz="1600" b="0" dirty="0" smtClean="0">
              <a:solidFill>
                <a:schemeClr val="tx2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en-US" sz="1600" b="0" dirty="0" smtClean="0">
                <a:solidFill>
                  <a:schemeClr val="tx2"/>
                </a:solidFill>
              </a:rPr>
              <a:t>Lack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of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country-wide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health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facility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cost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data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en-US" sz="1600" b="0" dirty="0" err="1" smtClean="0">
                <a:solidFill>
                  <a:schemeClr val="tx2"/>
                </a:solidFill>
              </a:rPr>
              <a:t>No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reliable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sample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data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from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private (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for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-profit)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health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facilities</a:t>
            </a:r>
            <a:endParaRPr lang="de-DE" altLang="en-US" sz="1600" b="0" dirty="0" smtClean="0">
              <a:solidFill>
                <a:schemeClr val="tx2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en-US" sz="1600" b="0" dirty="0" smtClean="0">
                <a:solidFill>
                  <a:schemeClr val="tx2"/>
                </a:solidFill>
              </a:rPr>
              <a:t>Lack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of</a:t>
            </a:r>
            <a:r>
              <a:rPr lang="de-DE" altLang="en-US" sz="1600" b="0" dirty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disaggregated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pharmaceutical</a:t>
            </a:r>
            <a:r>
              <a:rPr lang="de-DE" altLang="en-US" sz="1600" b="0" dirty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cost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data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en-US" sz="1600" b="0" dirty="0" err="1" smtClean="0">
                <a:solidFill>
                  <a:schemeClr val="tx2"/>
                </a:solidFill>
              </a:rPr>
              <a:t>Challenges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in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computing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economically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homogenous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cases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(DRGs)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altLang="en-US" sz="1600" b="0" dirty="0" err="1" smtClean="0">
                <a:solidFill>
                  <a:schemeClr val="tx2"/>
                </a:solidFill>
              </a:rPr>
              <a:t>Risk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of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underestimating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utilization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rate due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to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financial</a:t>
            </a:r>
            <a:r>
              <a:rPr lang="de-DE" altLang="en-US" sz="1600" b="0" dirty="0" smtClean="0">
                <a:solidFill>
                  <a:schemeClr val="tx2"/>
                </a:solidFill>
              </a:rPr>
              <a:t> </a:t>
            </a:r>
            <a:r>
              <a:rPr lang="de-DE" altLang="en-US" sz="1600" b="0" dirty="0" err="1" smtClean="0">
                <a:solidFill>
                  <a:schemeClr val="tx2"/>
                </a:solidFill>
              </a:rPr>
              <a:t>barriers</a:t>
            </a:r>
            <a:endParaRPr lang="de-DE" altLang="en-US" sz="1600" b="0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de-DE" altLang="en-US" sz="1600" b="0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de-DE" altLang="en-US" sz="1800" b="0" dirty="0">
                <a:solidFill>
                  <a:schemeClr val="tx2"/>
                </a:solidFill>
              </a:rPr>
              <a:t>		</a:t>
            </a:r>
            <a:endParaRPr lang="en-US" altLang="en-US" sz="1800" b="0" dirty="0">
              <a:solidFill>
                <a:schemeClr val="tx2"/>
              </a:solidFill>
            </a:endParaRPr>
          </a:p>
        </p:txBody>
      </p:sp>
      <p:sp>
        <p:nvSpPr>
          <p:cNvPr id="3" name="Gleichschenkliges Dreieck 2"/>
          <p:cNvSpPr/>
          <p:nvPr/>
        </p:nvSpPr>
        <p:spPr bwMode="auto">
          <a:xfrm>
            <a:off x="684000" y="3623993"/>
            <a:ext cx="1060704" cy="914400"/>
          </a:xfrm>
          <a:prstGeom prst="triangle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1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err="1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960352" y="3896527"/>
            <a:ext cx="50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0" dirty="0" smtClean="0">
                <a:solidFill>
                  <a:schemeClr val="tx2"/>
                </a:solidFill>
              </a:rPr>
              <a:t>!</a:t>
            </a:r>
            <a:endParaRPr lang="en-US" sz="3200" b="0" dirty="0" err="1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45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>
          <a:xfrm>
            <a:off x="684213" y="3259138"/>
            <a:ext cx="7775575" cy="617537"/>
          </a:xfrm>
        </p:spPr>
        <p:txBody>
          <a:bodyPr/>
          <a:lstStyle/>
          <a:p>
            <a:pPr eaLnBrk="1" hangingPunct="1"/>
            <a:r>
              <a:rPr lang="de-DE" altLang="en-US" dirty="0" smtClean="0"/>
              <a:t>       Base </a:t>
            </a:r>
            <a:r>
              <a:rPr lang="de-DE" altLang="en-US" dirty="0" err="1" smtClean="0"/>
              <a:t>scenario</a:t>
            </a:r>
            <a:r>
              <a:rPr lang="de-DE" altLang="en-US" dirty="0" smtClean="0"/>
              <a:t> – </a:t>
            </a:r>
            <a:r>
              <a:rPr lang="de-DE" altLang="en-US" dirty="0" err="1" smtClean="0"/>
              <a:t>results</a:t>
            </a:r>
            <a:endParaRPr lang="en-US" altLang="en-US" dirty="0" smtClean="0"/>
          </a:p>
        </p:txBody>
      </p:sp>
      <p:sp>
        <p:nvSpPr>
          <p:cNvPr id="9219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999999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DB84C83-6615-43AD-926F-CE7921C5656C}" type="datetime1">
              <a:rPr lang="en-GB" altLang="en-US" sz="1000" b="0">
                <a:solidFill>
                  <a:schemeClr val="tx2"/>
                </a:solidFill>
                <a:latin typeface="Arial Narrow" pitchFamily="34" charset="0"/>
              </a:rPr>
              <a:pPr/>
              <a:t>05/12/2013</a:t>
            </a:fld>
            <a:endParaRPr lang="de-DE" altLang="en-US" sz="1000" b="0">
              <a:solidFill>
                <a:schemeClr val="tx2"/>
              </a:solidFill>
              <a:latin typeface="Arial Narrow" pitchFamily="34" charset="0"/>
            </a:endParaRPr>
          </a:p>
        </p:txBody>
      </p:sp>
      <p:sp>
        <p:nvSpPr>
          <p:cNvPr id="6" name="Stern mit 7 Zacken 5"/>
          <p:cNvSpPr/>
          <p:nvPr/>
        </p:nvSpPr>
        <p:spPr bwMode="auto">
          <a:xfrm>
            <a:off x="684213" y="3244850"/>
            <a:ext cx="500062" cy="476250"/>
          </a:xfrm>
          <a:prstGeom prst="star7">
            <a:avLst/>
          </a:prstGeom>
          <a:solidFill>
            <a:srgbClr val="C0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de-DE" sz="1400" dirty="0">
                <a:solidFill>
                  <a:schemeClr val="bg1"/>
                </a:solidFill>
              </a:rPr>
              <a:t>3</a:t>
            </a:r>
            <a:endParaRPr lang="en-US" sz="1400" dirty="0" err="1">
              <a:solidFill>
                <a:schemeClr val="bg1"/>
              </a:solidFill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834939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results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noProof="0" smtClean="0"/>
              <a:t>company presentation 2012</a:t>
            </a:r>
            <a:endParaRPr lang="de-DE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B12F191-653A-4885-BC0E-0B1AAE7AC675}" type="datetime1">
              <a:rPr lang="en-GB" noProof="0" smtClean="0"/>
              <a:t>05/12/2013</a:t>
            </a:fld>
            <a:endParaRPr lang="de-DE" noProof="0"/>
          </a:p>
        </p:txBody>
      </p:sp>
      <p:sp>
        <p:nvSpPr>
          <p:cNvPr id="7" name="Rounded Rectangle 6"/>
          <p:cNvSpPr/>
          <p:nvPr/>
        </p:nvSpPr>
        <p:spPr bwMode="auto">
          <a:xfrm>
            <a:off x="533400" y="2311400"/>
            <a:ext cx="2451100" cy="3445828"/>
          </a:xfrm>
          <a:prstGeom prst="roundRect">
            <a:avLst/>
          </a:prstGeom>
          <a:solidFill>
            <a:srgbClr val="D9D9D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err="1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10439400" y="-3416300"/>
            <a:ext cx="2451100" cy="3695700"/>
          </a:xfrm>
          <a:prstGeom prst="round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err="1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6008900" y="2311400"/>
            <a:ext cx="2451100" cy="3445828"/>
          </a:xfrm>
          <a:prstGeom prst="round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err="1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pic>
        <p:nvPicPr>
          <p:cNvPr id="10" name="Picture 9" descr="Tak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2574468"/>
            <a:ext cx="1422400" cy="14859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 bwMode="auto">
          <a:xfrm>
            <a:off x="3244850" y="2311400"/>
            <a:ext cx="2451100" cy="3445828"/>
          </a:xfrm>
          <a:prstGeom prst="round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1200" cap="none" normalizeH="0" baseline="0" dirty="0" err="1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pic>
        <p:nvPicPr>
          <p:cNvPr id="14" name="Picture 13" descr="070630-glossy-black-3d-button-icon-alphanumeric-percent-sig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545440"/>
            <a:ext cx="1485900" cy="1485900"/>
          </a:xfrm>
          <a:prstGeom prst="rect">
            <a:avLst/>
          </a:prstGeom>
        </p:spPr>
      </p:pic>
      <p:pic>
        <p:nvPicPr>
          <p:cNvPr id="15" name="Picture 14" descr="50 5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025" y="2581726"/>
            <a:ext cx="1804961" cy="13462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0731" y="4120246"/>
            <a:ext cx="2084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>
                <a:solidFill>
                  <a:schemeClr val="tx2"/>
                </a:solidFill>
              </a:rPr>
              <a:t>Average  Contribution</a:t>
            </a:r>
            <a:r>
              <a:rPr lang="en-US" sz="1800" b="0" dirty="0">
                <a:solidFill>
                  <a:schemeClr val="tx2"/>
                </a:solidFill>
              </a:rPr>
              <a:t> </a:t>
            </a:r>
            <a:r>
              <a:rPr lang="en-US" sz="1800" b="0" dirty="0" smtClean="0">
                <a:solidFill>
                  <a:schemeClr val="tx2"/>
                </a:solidFill>
              </a:rPr>
              <a:t>per</a:t>
            </a:r>
          </a:p>
          <a:p>
            <a:pPr algn="ctr"/>
            <a:r>
              <a:rPr lang="en-US" sz="1800" b="0" dirty="0" smtClean="0">
                <a:solidFill>
                  <a:schemeClr val="tx2"/>
                </a:solidFill>
              </a:rPr>
              <a:t>Month per employee: </a:t>
            </a:r>
          </a:p>
          <a:p>
            <a:pPr algn="ctr"/>
            <a:r>
              <a:rPr lang="en-US" sz="1800" dirty="0" smtClean="0">
                <a:solidFill>
                  <a:schemeClr val="tx2"/>
                </a:solidFill>
              </a:rPr>
              <a:t>BDT 454.46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95700" y="4120246"/>
            <a:ext cx="1714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>
                <a:solidFill>
                  <a:schemeClr val="tx2"/>
                </a:solidFill>
              </a:rPr>
              <a:t>Percentage of Monthly Income for : </a:t>
            </a:r>
            <a:r>
              <a:rPr lang="en-US" sz="1800" dirty="0" smtClean="0">
                <a:solidFill>
                  <a:schemeClr val="tx2"/>
                </a:solidFill>
              </a:rPr>
              <a:t>7.57 %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1225" y="4120246"/>
            <a:ext cx="18049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>
                <a:solidFill>
                  <a:schemeClr val="tx2"/>
                </a:solidFill>
              </a:rPr>
              <a:t>Share of  Contribution by Employer:</a:t>
            </a:r>
          </a:p>
          <a:p>
            <a:pPr algn="ctr"/>
            <a:r>
              <a:rPr lang="en-US" sz="1800" dirty="0" smtClean="0">
                <a:solidFill>
                  <a:schemeClr val="tx2"/>
                </a:solidFill>
              </a:rPr>
              <a:t>BDT 227.23  </a:t>
            </a:r>
            <a:r>
              <a:rPr lang="en-US" sz="1800" b="0" dirty="0" smtClean="0">
                <a:solidFill>
                  <a:schemeClr val="tx2"/>
                </a:solidFill>
              </a:rPr>
              <a:t>3.79%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410857" y="6081486"/>
            <a:ext cx="2285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800" b="0" dirty="0" smtClean="0">
                <a:solidFill>
                  <a:schemeClr val="tx2"/>
                </a:solidFill>
              </a:rPr>
              <a:t>The </a:t>
            </a:r>
            <a:r>
              <a:rPr lang="de-DE" sz="1800" b="0" dirty="0" smtClean="0">
                <a:solidFill>
                  <a:schemeClr val="tx2"/>
                </a:solidFill>
                <a:hlinkClick r:id="rId5" action="ppaction://hlinkfile"/>
              </a:rPr>
              <a:t>Model</a:t>
            </a:r>
            <a:endParaRPr lang="en-US" sz="1800" b="0" dirty="0" err="1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604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Assuming</a:t>
            </a:r>
            <a:r>
              <a:rPr lang="de-DE" dirty="0" smtClean="0"/>
              <a:t> </a:t>
            </a:r>
            <a:r>
              <a:rPr lang="de-DE" dirty="0" err="1" smtClean="0"/>
              <a:t>economies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scale</a:t>
            </a:r>
            <a:r>
              <a:rPr lang="de-DE" dirty="0" smtClean="0"/>
              <a:t>, </a:t>
            </a:r>
            <a:r>
              <a:rPr lang="de-DE" dirty="0" err="1" smtClean="0"/>
              <a:t>full</a:t>
            </a:r>
            <a:r>
              <a:rPr lang="de-DE" dirty="0" smtClean="0"/>
              <a:t> </a:t>
            </a:r>
            <a:r>
              <a:rPr lang="de-DE" dirty="0" err="1" smtClean="0"/>
              <a:t>coverage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RMG </a:t>
            </a:r>
            <a:r>
              <a:rPr lang="de-DE" dirty="0" err="1" smtClean="0"/>
              <a:t>sector</a:t>
            </a:r>
            <a:r>
              <a:rPr lang="de-DE" dirty="0" smtClean="0"/>
              <a:t> </a:t>
            </a:r>
            <a:r>
              <a:rPr lang="de-DE" dirty="0" err="1" smtClean="0"/>
              <a:t>could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achieved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2022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noProof="0" smtClean="0"/>
              <a:t>company presentation 2012</a:t>
            </a:r>
            <a:endParaRPr lang="de-DE" noProof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9BEB187-4C1E-4125-B666-373F285F04FE}" type="datetime1">
              <a:rPr lang="en-GB" noProof="0" smtClean="0"/>
              <a:t>05/12/2013</a:t>
            </a:fld>
            <a:endParaRPr lang="de-DE" noProof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035243"/>
              </p:ext>
            </p:extLst>
          </p:nvPr>
        </p:nvGraphicFramePr>
        <p:xfrm>
          <a:off x="684213" y="2447925"/>
          <a:ext cx="7775575" cy="381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Abgerundetes Rechteck 8"/>
          <p:cNvSpPr/>
          <p:nvPr/>
        </p:nvSpPr>
        <p:spPr bwMode="auto">
          <a:xfrm>
            <a:off x="7286471" y="5684495"/>
            <a:ext cx="1327442" cy="284918"/>
          </a:xfrm>
          <a:prstGeom prst="roundRect">
            <a:avLst/>
          </a:prstGeom>
          <a:solidFill>
            <a:srgbClr val="EBCC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r>
              <a:rPr lang="de-DE" sz="1000" dirty="0" err="1" smtClean="0">
                <a:solidFill>
                  <a:schemeClr val="tx2"/>
                </a:solidFill>
              </a:rPr>
              <a:t>Assuming</a:t>
            </a:r>
            <a:r>
              <a:rPr lang="de-DE" sz="1000" dirty="0" smtClean="0">
                <a:solidFill>
                  <a:schemeClr val="tx2"/>
                </a:solidFill>
              </a:rPr>
              <a:t> 4 </a:t>
            </a:r>
            <a:r>
              <a:rPr lang="de-DE" sz="1000" dirty="0" err="1" smtClean="0">
                <a:solidFill>
                  <a:schemeClr val="tx2"/>
                </a:solidFill>
              </a:rPr>
              <a:t>members</a:t>
            </a:r>
            <a:r>
              <a:rPr lang="de-DE" sz="1000" dirty="0" smtClean="0">
                <a:solidFill>
                  <a:schemeClr val="tx2"/>
                </a:solidFill>
              </a:rPr>
              <a:t> per </a:t>
            </a:r>
            <a:r>
              <a:rPr lang="de-DE" sz="1000" dirty="0" err="1" smtClean="0">
                <a:solidFill>
                  <a:schemeClr val="tx2"/>
                </a:solidFill>
              </a:rPr>
              <a:t>hh</a:t>
            </a:r>
            <a:endParaRPr lang="de-DE" sz="1000" dirty="0">
              <a:solidFill>
                <a:schemeClr val="tx2"/>
              </a:solidFill>
            </a:endParaRPr>
          </a:p>
        </p:txBody>
      </p:sp>
      <p:sp>
        <p:nvSpPr>
          <p:cNvPr id="2" name="Rechteck 1"/>
          <p:cNvSpPr/>
          <p:nvPr/>
        </p:nvSpPr>
        <p:spPr bwMode="auto">
          <a:xfrm rot="2475813">
            <a:off x="6419725" y="2351432"/>
            <a:ext cx="1522525" cy="597327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Arial" charset="0"/>
              </a:rPr>
              <a:t>Example</a:t>
            </a:r>
            <a:endParaRPr kumimoji="0" lang="en-US" sz="1800" b="0" i="0" u="none" strike="noStrike" cap="none" normalizeH="0" baseline="0" dirty="0" err="1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9347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el 1"/>
          <p:cNvSpPr>
            <a:spLocks noGrp="1"/>
          </p:cNvSpPr>
          <p:nvPr>
            <p:ph type="title"/>
          </p:nvPr>
        </p:nvSpPr>
        <p:spPr>
          <a:xfrm>
            <a:off x="684213" y="3325813"/>
            <a:ext cx="7775575" cy="617537"/>
          </a:xfrm>
        </p:spPr>
        <p:txBody>
          <a:bodyPr/>
          <a:lstStyle/>
          <a:p>
            <a:pPr eaLnBrk="1" hangingPunct="1"/>
            <a:r>
              <a:rPr lang="de-DE" altLang="en-US" smtClean="0"/>
              <a:t>Grateful for your attention!</a:t>
            </a:r>
            <a:endParaRPr lang="en-US" altLang="en-US" smtClean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company presentation 2012</a:t>
            </a:r>
            <a:endParaRPr lang="de-DE"/>
          </a:p>
        </p:txBody>
      </p:sp>
      <p:sp>
        <p:nvSpPr>
          <p:cNvPr id="24580" name="Datumsplatzhalt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400"/>
              </a:spcBef>
              <a:spcAft>
                <a:spcPts val="800"/>
              </a:spcAft>
              <a:buClr>
                <a:srgbClr val="C80F0F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ts val="400"/>
              </a:spcBef>
              <a:spcAft>
                <a:spcPts val="800"/>
              </a:spcAft>
              <a:buClr>
                <a:schemeClr val="accent1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ts val="400"/>
              </a:spcBef>
              <a:spcAft>
                <a:spcPts val="80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ts val="400"/>
              </a:spcBef>
              <a:spcAft>
                <a:spcPts val="80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defRPr>
                <a:solidFill>
                  <a:srgbClr val="6E6452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defRPr>
                <a:solidFill>
                  <a:srgbClr val="6E6452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defRPr>
                <a:solidFill>
                  <a:srgbClr val="6E6452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defRPr>
                <a:solidFill>
                  <a:srgbClr val="6E6452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ts val="800"/>
              </a:spcAft>
              <a:buClr>
                <a:srgbClr val="6E6452"/>
              </a:buClr>
              <a:buFont typeface="Arial" pitchFamily="34" charset="0"/>
              <a:buChar char="•"/>
              <a:defRPr>
                <a:solidFill>
                  <a:srgbClr val="6E6452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29B305FB-D1DD-45FB-8A75-D167BFBA2533}" type="datetime1">
              <a:rPr lang="en-GB" altLang="en-US" smtClean="0">
                <a:latin typeface="Arial Narrow" pitchFamily="34" charset="0"/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05/12/2013</a:t>
            </a:fld>
            <a:endParaRPr lang="de-DE" altLang="en-US" smtClean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1568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giz-powerpoint-leerfolie-en">
  <a:themeElements>
    <a:clrScheme name="GIZ">
      <a:dk1>
        <a:srgbClr val="000000"/>
      </a:dk1>
      <a:lt1>
        <a:srgbClr val="FFFFFF"/>
      </a:lt1>
      <a:dk2>
        <a:srgbClr val="6E6452"/>
      </a:dk2>
      <a:lt2>
        <a:srgbClr val="D2CDC8"/>
      </a:lt2>
      <a:accent1>
        <a:srgbClr val="C80F0F"/>
      </a:accent1>
      <a:accent2>
        <a:srgbClr val="4B859F"/>
      </a:accent2>
      <a:accent3>
        <a:srgbClr val="B498BA"/>
      </a:accent3>
      <a:accent4>
        <a:srgbClr val="F3BF49"/>
      </a:accent4>
      <a:accent5>
        <a:srgbClr val="94B322"/>
      </a:accent5>
      <a:accent6>
        <a:srgbClr val="B4E3ED"/>
      </a:accent6>
      <a:hlink>
        <a:srgbClr val="0000FF"/>
      </a:hlink>
      <a:folHlink>
        <a:srgbClr val="800080"/>
      </a:folHlink>
    </a:clrScheme>
    <a:fontScheme name="GIZ 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TZ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dirty="0" err="1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200" b="1" i="0" u="none" strike="noStrike" cap="none" normalizeH="0" baseline="0" smtClean="0">
            <a:ln>
              <a:noFill/>
            </a:ln>
            <a:solidFill>
              <a:srgbClr val="999999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b="0" dirty="0" err="1" smtClean="0">
            <a:solidFill>
              <a:schemeClr val="tx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giz-powerpoint-leerfolie-en</Template>
  <TotalTime>2</TotalTime>
  <Words>546</Words>
  <Application>Microsoft Macintosh PowerPoint</Application>
  <PresentationFormat>On-screen Show (4:3)</PresentationFormat>
  <Paragraphs>206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giz-powerpoint-leerfolie-en</vt:lpstr>
      <vt:lpstr>The Health and Welfare Fund</vt:lpstr>
      <vt:lpstr>Agenda</vt:lpstr>
      <vt:lpstr>       The Health and Welfare Fund (HWF)    – Assumption on design features</vt:lpstr>
      <vt:lpstr>The design of the HWF is based on 10 basic assumptions</vt:lpstr>
      <vt:lpstr>The design of the HWF is based on 10 basic assumptions (II)</vt:lpstr>
      <vt:lpstr>       Base scenario – approach, data and assumptions</vt:lpstr>
      <vt:lpstr>We used a 4-step approach to design a simulation tool and apply </vt:lpstr>
      <vt:lpstr>Main data sources</vt:lpstr>
      <vt:lpstr>Data used for the base scenario</vt:lpstr>
      <vt:lpstr>Lack of representative data calls for interpretation of model results</vt:lpstr>
      <vt:lpstr>       Base scenario – results</vt:lpstr>
      <vt:lpstr>The results</vt:lpstr>
      <vt:lpstr>Assuming economies of scale, full coverage of the RMG sector could be achieved by 2022</vt:lpstr>
      <vt:lpstr>Grateful for your attention!</vt:lpstr>
    </vt:vector>
  </TitlesOfParts>
  <Company>GIZ GmbH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Roland Panea</dc:creator>
  <cp:keywords>GIZ-Leerfolie</cp:keywords>
  <cp:lastModifiedBy>P4H CD MA</cp:lastModifiedBy>
  <cp:revision>45</cp:revision>
  <cp:lastPrinted>2012-07-19T10:16:59Z</cp:lastPrinted>
  <dcterms:created xsi:type="dcterms:W3CDTF">2013-11-20T03:03:09Z</dcterms:created>
  <dcterms:modified xsi:type="dcterms:W3CDTF">2013-12-05T17:16:42Z</dcterms:modified>
</cp:coreProperties>
</file>