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80" r:id="rId4"/>
    <p:sldId id="283" r:id="rId5"/>
    <p:sldId id="284" r:id="rId6"/>
    <p:sldId id="259" r:id="rId7"/>
    <p:sldId id="263" r:id="rId8"/>
    <p:sldId id="264" r:id="rId9"/>
    <p:sldId id="269" r:id="rId10"/>
    <p:sldId id="265" r:id="rId11"/>
    <p:sldId id="266" r:id="rId12"/>
    <p:sldId id="296" r:id="rId13"/>
    <p:sldId id="287" r:id="rId14"/>
    <p:sldId id="285" r:id="rId15"/>
    <p:sldId id="305" r:id="rId16"/>
    <p:sldId id="295" r:id="rId17"/>
    <p:sldId id="286" r:id="rId18"/>
    <p:sldId id="289" r:id="rId19"/>
    <p:sldId id="290" r:id="rId20"/>
    <p:sldId id="291" r:id="rId21"/>
    <p:sldId id="293" r:id="rId22"/>
    <p:sldId id="292" r:id="rId23"/>
    <p:sldId id="297" r:id="rId24"/>
    <p:sldId id="298" r:id="rId25"/>
    <p:sldId id="271" r:id="rId26"/>
    <p:sldId id="278" r:id="rId27"/>
    <p:sldId id="303" r:id="rId28"/>
    <p:sldId id="304" r:id="rId29"/>
    <p:sldId id="281" r:id="rId30"/>
    <p:sldId id="273" r:id="rId31"/>
    <p:sldId id="268" r:id="rId32"/>
    <p:sldId id="294" r:id="rId33"/>
    <p:sldId id="274" r:id="rId34"/>
    <p:sldId id="270" r:id="rId35"/>
    <p:sldId id="279" r:id="rId36"/>
    <p:sldId id="272" r:id="rId3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5F2117"/>
    <a:srgbClr val="08C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6962" autoAdjust="0"/>
    <p:restoredTop sz="94660"/>
  </p:normalViewPr>
  <p:slideViewPr>
    <p:cSldViewPr>
      <p:cViewPr>
        <p:scale>
          <a:sx n="90" d="100"/>
          <a:sy n="90" d="100"/>
        </p:scale>
        <p:origin x="-58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irneme\Documents\Jirka\Projekty\Nepal\Cost_model_NHI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irneme\Documents\Jirka\Projekty\Nepal\Cost_model_NHI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irneme\Documents\Jirka\Projekty\Nepal\Cost_model_NHI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irneme\Documents\Jirka\Projekty\Nepal\Cost_model_NHI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irneme\Documents\Jirka\Projekty\Nepal\Cost_model_NH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List1!$AO$6:$AO$12</c:f>
              <c:strCache>
                <c:ptCount val="7"/>
                <c:pt idx="0">
                  <c:v>Director, Audit,Public relation,Actuary and statistics. Human resources</c:v>
                </c:pt>
                <c:pt idx="1">
                  <c:v>Sales and marketing</c:v>
                </c:pt>
                <c:pt idx="2">
                  <c:v>Insurees and policies</c:v>
                </c:pt>
                <c:pt idx="3">
                  <c:v>Health care</c:v>
                </c:pt>
                <c:pt idx="4">
                  <c:v>Economy and accounting</c:v>
                </c:pt>
                <c:pt idx="5">
                  <c:v>IT support </c:v>
                </c:pt>
                <c:pt idx="6">
                  <c:v>Internal logistsics</c:v>
                </c:pt>
              </c:strCache>
            </c:strRef>
          </c:cat>
          <c:val>
            <c:numRef>
              <c:f>List1!$AT$6:$AT$12</c:f>
              <c:numCache>
                <c:formatCode>General</c:formatCode>
                <c:ptCount val="7"/>
                <c:pt idx="0">
                  <c:v>107.5</c:v>
                </c:pt>
                <c:pt idx="1">
                  <c:v>233</c:v>
                </c:pt>
                <c:pt idx="2">
                  <c:v>275</c:v>
                </c:pt>
                <c:pt idx="3">
                  <c:v>506</c:v>
                </c:pt>
                <c:pt idx="4">
                  <c:v>172</c:v>
                </c:pt>
                <c:pt idx="5">
                  <c:v>9</c:v>
                </c:pt>
                <c:pt idx="6">
                  <c:v>158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Administration costs as percentage of revenue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List1!$E$6:$I$6</c:f>
              <c:numCache>
                <c:formatCode>#,##0</c:formatCode>
                <c:ptCount val="5"/>
                <c:pt idx="0">
                  <c:v>1000000</c:v>
                </c:pt>
                <c:pt idx="1">
                  <c:v>5000000</c:v>
                </c:pt>
                <c:pt idx="2">
                  <c:v>10000000</c:v>
                </c:pt>
                <c:pt idx="3">
                  <c:v>20000000</c:v>
                </c:pt>
                <c:pt idx="4">
                  <c:v>25000000</c:v>
                </c:pt>
              </c:numCache>
            </c:numRef>
          </c:cat>
          <c:val>
            <c:numRef>
              <c:f>List1!$E$15:$I$15</c:f>
              <c:numCache>
                <c:formatCode>0.0%</c:formatCode>
                <c:ptCount val="5"/>
                <c:pt idx="0">
                  <c:v>1.017736836734694</c:v>
                </c:pt>
                <c:pt idx="1">
                  <c:v>0.28350753061224487</c:v>
                </c:pt>
                <c:pt idx="2">
                  <c:v>0.18757498129251704</c:v>
                </c:pt>
                <c:pt idx="3">
                  <c:v>0.13308335765306123</c:v>
                </c:pt>
                <c:pt idx="4">
                  <c:v>0.11970699999999999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170496"/>
        <c:axId val="49488640"/>
      </c:lineChart>
      <c:catAx>
        <c:axId val="48170496"/>
        <c:scaling>
          <c:orientation val="minMax"/>
        </c:scaling>
        <c:delete val="0"/>
        <c:axPos val="b"/>
        <c:numFmt formatCode="#,##0" sourceLinked="1"/>
        <c:majorTickMark val="out"/>
        <c:minorTickMark val="out"/>
        <c:tickLblPos val="nextTo"/>
        <c:crossAx val="49488640"/>
        <c:crosses val="autoZero"/>
        <c:auto val="1"/>
        <c:lblAlgn val="ctr"/>
        <c:lblOffset val="100"/>
        <c:noMultiLvlLbl val="0"/>
      </c:catAx>
      <c:valAx>
        <c:axId val="49488640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48170496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Amount of subsidies for administration costs (above 12 %)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List1!$E$6:$I$6</c:f>
              <c:numCache>
                <c:formatCode>#,##0</c:formatCode>
                <c:ptCount val="5"/>
                <c:pt idx="0">
                  <c:v>1000000</c:v>
                </c:pt>
                <c:pt idx="1">
                  <c:v>5000000</c:v>
                </c:pt>
                <c:pt idx="2">
                  <c:v>10000000</c:v>
                </c:pt>
                <c:pt idx="3">
                  <c:v>20000000</c:v>
                </c:pt>
                <c:pt idx="4">
                  <c:v>25000000</c:v>
                </c:pt>
              </c:numCache>
            </c:numRef>
          </c:cat>
          <c:val>
            <c:numRef>
              <c:f>List1!$E$16:$I$16</c:f>
              <c:numCache>
                <c:formatCode>#,##0</c:formatCode>
                <c:ptCount val="5"/>
                <c:pt idx="0">
                  <c:v>269321051.02040821</c:v>
                </c:pt>
                <c:pt idx="1">
                  <c:v>245261295.91836733</c:v>
                </c:pt>
                <c:pt idx="2">
                  <c:v>202724943.87755114</c:v>
                </c:pt>
                <c:pt idx="3">
                  <c:v>78500145.918367401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292928"/>
        <c:axId val="63836928"/>
      </c:lineChart>
      <c:catAx>
        <c:axId val="63292928"/>
        <c:scaling>
          <c:orientation val="minMax"/>
        </c:scaling>
        <c:delete val="0"/>
        <c:axPos val="b"/>
        <c:numFmt formatCode="#,##0" sourceLinked="1"/>
        <c:majorTickMark val="out"/>
        <c:minorTickMark val="out"/>
        <c:tickLblPos val="nextTo"/>
        <c:crossAx val="63836928"/>
        <c:crosses val="autoZero"/>
        <c:auto val="1"/>
        <c:lblAlgn val="ctr"/>
        <c:lblOffset val="100"/>
        <c:noMultiLvlLbl val="0"/>
      </c:catAx>
      <c:valAx>
        <c:axId val="638369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Subsidization in NRP</a:t>
                </a:r>
                <a:endParaRPr lang="cs-CZ"/>
              </a:p>
            </c:rich>
          </c:tx>
          <c:layout/>
          <c:overlay val="0"/>
        </c:title>
        <c:numFmt formatCode="#,##0" sourceLinked="1"/>
        <c:majorTickMark val="none"/>
        <c:minorTickMark val="none"/>
        <c:tickLblPos val="nextTo"/>
        <c:crossAx val="63292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Administrative</a:t>
            </a:r>
            <a:r>
              <a:rPr lang="en-US" baseline="0" dirty="0"/>
              <a:t> costs as percentage of </a:t>
            </a:r>
            <a:r>
              <a:rPr lang="en-US" baseline="0" dirty="0" smtClean="0"/>
              <a:t>revenue </a:t>
            </a:r>
            <a:r>
              <a:rPr lang="en-US" sz="1600" b="0" baseline="0" dirty="0" smtClean="0"/>
              <a:t>(for 10 million </a:t>
            </a:r>
            <a:r>
              <a:rPr lang="en-US" sz="1600" b="0" baseline="0" dirty="0" err="1" smtClean="0"/>
              <a:t>insurees</a:t>
            </a:r>
            <a:r>
              <a:rPr lang="en-US" sz="1600" b="0" baseline="0" dirty="0" smtClean="0"/>
              <a:t>)</a:t>
            </a:r>
            <a:endParaRPr lang="cs-CZ" sz="1600" b="0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List1!$E$21:$H$21</c:f>
              <c:numCache>
                <c:formatCode>General</c:formatCode>
                <c:ptCount val="4"/>
                <c:pt idx="0">
                  <c:v>1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</c:numCache>
            </c:numRef>
          </c:cat>
          <c:val>
            <c:numRef>
              <c:f>List1!$E$22:$H$22</c:f>
              <c:numCache>
                <c:formatCode>0.0%</c:formatCode>
                <c:ptCount val="4"/>
                <c:pt idx="0">
                  <c:v>0.10922338129251701</c:v>
                </c:pt>
                <c:pt idx="1">
                  <c:v>0.13284134795918368</c:v>
                </c:pt>
                <c:pt idx="2">
                  <c:v>0.15733388129251702</c:v>
                </c:pt>
                <c:pt idx="3">
                  <c:v>0.1819238479591837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479936"/>
        <c:axId val="61489152"/>
      </c:lineChart>
      <c:catAx>
        <c:axId val="6147993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extTo"/>
        <c:crossAx val="61489152"/>
        <c:crosses val="autoZero"/>
        <c:auto val="1"/>
        <c:lblAlgn val="ctr"/>
        <c:lblOffset val="100"/>
        <c:noMultiLvlLbl val="0"/>
      </c:catAx>
      <c:valAx>
        <c:axId val="61489152"/>
        <c:scaling>
          <c:orientation val="minMax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crossAx val="6147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84A85-DD1A-47DC-9FE4-D6B8969FDA9F}" type="datetimeFigureOut">
              <a:rPr lang="en-GB" smtClean="0"/>
              <a:t>23/11/2013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E4807-C33D-4004-9FB8-3C3F341B88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7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E4807-C33D-4004-9FB8-3C3F341B88B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1E4807-C33D-4004-9FB8-3C3F341B88B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35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42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62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63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99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64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833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293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86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266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00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050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F1159-E672-4C3C-9B3E-1BE52F53351D}" type="datetimeFigureOut">
              <a:rPr lang="de-DE" smtClean="0"/>
              <a:pPr/>
              <a:t>20.11.2013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7518F-AA31-468D-AA41-300301B3DBD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25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wmf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wmf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0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Universal Health Insurance Scheme for Nepal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err="1" smtClean="0"/>
              <a:t>Institutional</a:t>
            </a:r>
            <a:r>
              <a:rPr lang="cs-CZ" dirty="0" smtClean="0"/>
              <a:t> </a:t>
            </a:r>
            <a:r>
              <a:rPr lang="cs-CZ" dirty="0" err="1" smtClean="0"/>
              <a:t>setup</a:t>
            </a:r>
            <a:r>
              <a:rPr lang="cs-CZ" dirty="0" smtClean="0"/>
              <a:t> and business </a:t>
            </a:r>
            <a:r>
              <a:rPr lang="cs-CZ" dirty="0" err="1" smtClean="0"/>
              <a:t>processes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cs-CZ" dirty="0" smtClean="0"/>
          </a:p>
          <a:p>
            <a:r>
              <a:rPr lang="en-US" dirty="0" err="1" smtClean="0"/>
              <a:t>MoHP</a:t>
            </a:r>
            <a:r>
              <a:rPr lang="en-US" dirty="0" smtClean="0"/>
              <a:t>-November </a:t>
            </a:r>
            <a:r>
              <a:rPr lang="en-US" dirty="0" smtClean="0"/>
              <a:t>25</a:t>
            </a:r>
            <a:r>
              <a:rPr lang="en-US" dirty="0" smtClean="0"/>
              <a:t>, 2013</a:t>
            </a:r>
            <a:endParaRPr lang="cs-CZ" dirty="0"/>
          </a:p>
          <a:p>
            <a:r>
              <a:rPr lang="en-US" dirty="0" smtClean="0"/>
              <a:t>Dr. </a:t>
            </a:r>
            <a:r>
              <a:rPr lang="en-US" dirty="0" err="1" smtClean="0"/>
              <a:t>Ji</a:t>
            </a:r>
            <a:r>
              <a:rPr lang="cs-CZ" dirty="0" smtClean="0"/>
              <a:t>ří Němec</a:t>
            </a:r>
            <a:endParaRPr lang="en-US" dirty="0" smtClean="0"/>
          </a:p>
          <a:p>
            <a:r>
              <a:rPr lang="en-US" dirty="0" smtClean="0"/>
              <a:t>(jirneme@volny.cz)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974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5672" y="565559"/>
            <a:ext cx="8229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5672" y="1628800"/>
            <a:ext cx="8229600" cy="4209331"/>
          </a:xfrm>
        </p:spPr>
        <p:txBody>
          <a:bodyPr>
            <a:no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Phases of introduction of the universal health insurance scheme in Nepal (UHIS)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Institutional setup for the UHIS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Business processes for the UHIS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Actions to be taken</a:t>
            </a:r>
            <a:r>
              <a:rPr lang="en-US" sz="2000" dirty="0" smtClean="0"/>
              <a:t> </a:t>
            </a:r>
            <a:r>
              <a:rPr lang="en-US" sz="2000" dirty="0" smtClean="0"/>
              <a:t>for the implementation of the UHIS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Information system for the UHIS </a:t>
            </a:r>
            <a:endParaRPr lang="en-US" sz="2000" dirty="0" smtClean="0"/>
          </a:p>
          <a:p>
            <a:pPr marL="914400" lvl="1" indent="-457200">
              <a:buFont typeface="+mj-lt"/>
              <a:buAutoNum type="arabicPeriod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94429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5672" y="565559"/>
            <a:ext cx="8229600" cy="1143000"/>
          </a:xfrm>
        </p:spPr>
        <p:txBody>
          <a:bodyPr/>
          <a:lstStyle/>
          <a:p>
            <a:r>
              <a:rPr lang="cs-CZ" dirty="0" err="1" smtClean="0"/>
              <a:t>Phases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introduction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UHIS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5672" y="1628800"/>
            <a:ext cx="8229600" cy="4209331"/>
          </a:xfrm>
        </p:spPr>
        <p:txBody>
          <a:bodyPr>
            <a:noAutofit/>
          </a:bodyPr>
          <a:lstStyle/>
          <a:p>
            <a:r>
              <a:rPr lang="cs-CZ" sz="2400" dirty="0" smtClean="0">
                <a:solidFill>
                  <a:srgbClr val="FF0000"/>
                </a:solidFill>
              </a:rPr>
              <a:t>Design </a:t>
            </a:r>
            <a:r>
              <a:rPr lang="cs-CZ" sz="2400" dirty="0" err="1" smtClean="0">
                <a:solidFill>
                  <a:srgbClr val="FF0000"/>
                </a:solidFill>
              </a:rPr>
              <a:t>phase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(definition of insurance product)</a:t>
            </a:r>
          </a:p>
          <a:p>
            <a:pPr lvl="1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What health care is covered?</a:t>
            </a:r>
          </a:p>
          <a:p>
            <a:pPr lvl="1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What is cost sharing?</a:t>
            </a:r>
          </a:p>
          <a:p>
            <a:pPr lvl="1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What are other conditions (enrollment periods, waiting periods etc.)?</a:t>
            </a:r>
          </a:p>
          <a:p>
            <a:pPr lvl="1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What are contributions?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What health care providers can be accessed? </a:t>
            </a:r>
            <a:endParaRPr lang="cs-CZ" sz="1600" dirty="0" smtClean="0">
              <a:solidFill>
                <a:srgbClr val="FF0000"/>
              </a:solidFill>
            </a:endParaRPr>
          </a:p>
          <a:p>
            <a:r>
              <a:rPr lang="cs-CZ" sz="2400" dirty="0" err="1" smtClean="0"/>
              <a:t>Implementation</a:t>
            </a:r>
            <a:r>
              <a:rPr lang="cs-CZ" sz="2400" dirty="0" smtClean="0"/>
              <a:t> </a:t>
            </a:r>
            <a:r>
              <a:rPr lang="cs-CZ" sz="2400" dirty="0" err="1" smtClean="0"/>
              <a:t>phase</a:t>
            </a:r>
            <a:endParaRPr lang="en-US" sz="2400" dirty="0" smtClean="0"/>
          </a:p>
          <a:p>
            <a:pPr lvl="1"/>
            <a:r>
              <a:rPr lang="en-US" sz="2000" dirty="0" smtClean="0"/>
              <a:t>Build insurance agency and recruit workers</a:t>
            </a:r>
          </a:p>
          <a:p>
            <a:pPr lvl="1"/>
            <a:r>
              <a:rPr lang="en-US" sz="2000" dirty="0" smtClean="0"/>
              <a:t>Acquire operational information system</a:t>
            </a:r>
          </a:p>
          <a:p>
            <a:pPr lvl="1"/>
            <a:r>
              <a:rPr lang="en-US" sz="2000" dirty="0" smtClean="0"/>
              <a:t>Identify, contract and train sales network</a:t>
            </a:r>
          </a:p>
          <a:p>
            <a:pPr lvl="1"/>
            <a:r>
              <a:rPr lang="en-US" sz="2000" dirty="0" smtClean="0"/>
              <a:t>Identify, contract and train health care providers</a:t>
            </a:r>
            <a:endParaRPr lang="en-US" sz="2400" dirty="0" smtClean="0"/>
          </a:p>
          <a:p>
            <a:r>
              <a:rPr lang="en-US" sz="2400" dirty="0" smtClean="0"/>
              <a:t>Routine phase</a:t>
            </a:r>
          </a:p>
          <a:p>
            <a:pPr lvl="1"/>
            <a:r>
              <a:rPr lang="en-US" sz="2000" dirty="0" smtClean="0"/>
              <a:t>Running of standardized business </a:t>
            </a:r>
            <a:r>
              <a:rPr lang="en-US" sz="2000" dirty="0" err="1" smtClean="0"/>
              <a:t>proccesses</a:t>
            </a:r>
            <a:endParaRPr lang="en-US" sz="2000" dirty="0" smtClean="0"/>
          </a:p>
          <a:p>
            <a:pPr lvl="1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432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of the problem </a:t>
            </a:r>
            <a:endParaRPr lang="cs-CZ" dirty="0"/>
          </a:p>
        </p:txBody>
      </p:sp>
      <p:sp>
        <p:nvSpPr>
          <p:cNvPr id="7" name="Ovál 6"/>
          <p:cNvSpPr/>
          <p:nvPr/>
        </p:nvSpPr>
        <p:spPr>
          <a:xfrm>
            <a:off x="647564" y="2163015"/>
            <a:ext cx="2088232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</a:t>
            </a:r>
            <a:r>
              <a:rPr lang="en-GB" dirty="0" smtClean="0"/>
              <a:t>enefit package</a:t>
            </a:r>
            <a:endParaRPr lang="en-GB" dirty="0"/>
          </a:p>
        </p:txBody>
      </p:sp>
      <p:sp>
        <p:nvSpPr>
          <p:cNvPr id="8" name="Ovál 7"/>
          <p:cNvSpPr/>
          <p:nvPr/>
        </p:nvSpPr>
        <p:spPr>
          <a:xfrm>
            <a:off x="1691680" y="4437112"/>
            <a:ext cx="208823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</a:t>
            </a:r>
            <a:r>
              <a:rPr lang="en-GB" dirty="0" smtClean="0"/>
              <a:t>unding and contributions rates</a:t>
            </a:r>
            <a:endParaRPr lang="en-GB" dirty="0"/>
          </a:p>
        </p:txBody>
      </p:sp>
      <p:sp>
        <p:nvSpPr>
          <p:cNvPr id="9" name="Ovál 8"/>
          <p:cNvSpPr/>
          <p:nvPr/>
        </p:nvSpPr>
        <p:spPr>
          <a:xfrm>
            <a:off x="5681656" y="1317184"/>
            <a:ext cx="2088232" cy="1008112"/>
          </a:xfrm>
          <a:prstGeom prst="ellipse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</a:t>
            </a:r>
            <a:r>
              <a:rPr lang="en-GB" dirty="0" smtClean="0"/>
              <a:t>emuneration and prices</a:t>
            </a:r>
            <a:endParaRPr lang="en-GB" dirty="0"/>
          </a:p>
        </p:txBody>
      </p:sp>
      <p:sp>
        <p:nvSpPr>
          <p:cNvPr id="10" name="TextovéPole 9"/>
          <p:cNvSpPr txBox="1"/>
          <p:nvPr/>
        </p:nvSpPr>
        <p:spPr>
          <a:xfrm>
            <a:off x="1979711" y="1560556"/>
            <a:ext cx="3062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else care covered ? </a:t>
            </a:r>
          </a:p>
          <a:p>
            <a:r>
              <a:rPr lang="en-GB" dirty="0" smtClean="0"/>
              <a:t>(drugs, in-patient/out-patient?</a:t>
            </a:r>
            <a:endParaRPr lang="en-GB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2132111" y="3790201"/>
            <a:ext cx="2573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Who pays contributions? </a:t>
            </a:r>
          </a:p>
          <a:p>
            <a:r>
              <a:rPr lang="en-GB" dirty="0" smtClean="0"/>
              <a:t>Are they mean s tested?</a:t>
            </a:r>
            <a:endParaRPr lang="en-GB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5083465" y="2325296"/>
            <a:ext cx="406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unit of health care is remunerated?</a:t>
            </a:r>
            <a:endParaRPr lang="en-GB" dirty="0"/>
          </a:p>
        </p:txBody>
      </p:sp>
      <p:sp>
        <p:nvSpPr>
          <p:cNvPr id="13" name="Ovál 12"/>
          <p:cNvSpPr/>
          <p:nvPr/>
        </p:nvSpPr>
        <p:spPr>
          <a:xfrm>
            <a:off x="5508104" y="4622619"/>
            <a:ext cx="2088232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Institutional setup and operating procedures</a:t>
            </a:r>
            <a:endParaRPr lang="en-GB" dirty="0"/>
          </a:p>
        </p:txBody>
      </p:sp>
      <p:sp>
        <p:nvSpPr>
          <p:cNvPr id="14" name="Šipka doprava 13"/>
          <p:cNvSpPr/>
          <p:nvPr/>
        </p:nvSpPr>
        <p:spPr>
          <a:xfrm rot="5400000">
            <a:off x="6284917" y="3259706"/>
            <a:ext cx="1101572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Šipka doprava 14"/>
          <p:cNvSpPr/>
          <p:nvPr/>
        </p:nvSpPr>
        <p:spPr>
          <a:xfrm rot="2631880">
            <a:off x="4009687" y="3324989"/>
            <a:ext cx="1101572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Šipka doprava 15"/>
          <p:cNvSpPr/>
          <p:nvPr/>
        </p:nvSpPr>
        <p:spPr>
          <a:xfrm>
            <a:off x="4011848" y="4941187"/>
            <a:ext cx="1101572" cy="2880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5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    What affects </a:t>
            </a:r>
            <a:br>
              <a:rPr lang="en-US" dirty="0" smtClean="0"/>
            </a:br>
            <a:r>
              <a:rPr lang="en-US" dirty="0" smtClean="0"/>
              <a:t>the institutional setup/                business processes the most?</a:t>
            </a:r>
            <a:endParaRPr lang="cs-CZ" dirty="0"/>
          </a:p>
        </p:txBody>
      </p:sp>
      <p:sp>
        <p:nvSpPr>
          <p:cNvPr id="6" name="Obousměrná vodorovná šipka 5"/>
          <p:cNvSpPr/>
          <p:nvPr/>
        </p:nvSpPr>
        <p:spPr>
          <a:xfrm>
            <a:off x="1979712" y="3176972"/>
            <a:ext cx="5472608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bousměrná vodorovná šipka 16"/>
          <p:cNvSpPr/>
          <p:nvPr/>
        </p:nvSpPr>
        <p:spPr>
          <a:xfrm>
            <a:off x="1979712" y="4995056"/>
            <a:ext cx="5472608" cy="36004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ovéPole 17"/>
          <p:cNvSpPr txBox="1"/>
          <p:nvPr/>
        </p:nvSpPr>
        <p:spPr>
          <a:xfrm>
            <a:off x="3528384" y="188654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Enrolment/funding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3566801" y="3724265"/>
            <a:ext cx="284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Remuneration/invoicing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6524391" y="2491918"/>
            <a:ext cx="2080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2"/>
                </a:solidFill>
              </a:rPr>
              <a:t>Explicit enrolment</a:t>
            </a:r>
          </a:p>
          <a:p>
            <a:r>
              <a:rPr lang="en-GB" sz="1400" b="1" dirty="0" smtClean="0">
                <a:solidFill>
                  <a:schemeClr val="tx2"/>
                </a:solidFill>
              </a:rPr>
              <a:t> /individual contributions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1" name="TextovéPole 20"/>
          <p:cNvSpPr txBox="1"/>
          <p:nvPr/>
        </p:nvSpPr>
        <p:spPr>
          <a:xfrm>
            <a:off x="1722761" y="2492896"/>
            <a:ext cx="1805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2"/>
                </a:solidFill>
              </a:rPr>
              <a:t>Implicit enrolment</a:t>
            </a:r>
          </a:p>
          <a:p>
            <a:r>
              <a:rPr lang="en-GB" sz="1400" b="1" dirty="0" smtClean="0">
                <a:solidFill>
                  <a:schemeClr val="tx2"/>
                </a:solidFill>
              </a:rPr>
              <a:t> /taxed based funding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2" name="TextovéPole 21"/>
          <p:cNvSpPr txBox="1"/>
          <p:nvPr/>
        </p:nvSpPr>
        <p:spPr>
          <a:xfrm>
            <a:off x="6407113" y="4417948"/>
            <a:ext cx="2053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</a:rPr>
              <a:t>Purchaser - provider split</a:t>
            </a:r>
          </a:p>
          <a:p>
            <a:r>
              <a:rPr lang="en-GB" sz="1400" b="1" dirty="0" smtClean="0">
                <a:solidFill>
                  <a:srgbClr val="C00000"/>
                </a:solidFill>
              </a:rPr>
              <a:t>/individual invoicing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23" name="TextovéPole 22"/>
          <p:cNvSpPr txBox="1"/>
          <p:nvPr/>
        </p:nvSpPr>
        <p:spPr>
          <a:xfrm>
            <a:off x="1475656" y="4417948"/>
            <a:ext cx="2308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</a:rPr>
              <a:t>No purchaser - provider split</a:t>
            </a:r>
          </a:p>
          <a:p>
            <a:r>
              <a:rPr lang="en-GB" sz="1400" b="1" dirty="0" smtClean="0">
                <a:solidFill>
                  <a:srgbClr val="C00000"/>
                </a:solidFill>
              </a:rPr>
              <a:t>/no invoicing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3995936" y="4417948"/>
            <a:ext cx="2053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</a:rPr>
              <a:t>Purchaser - provider split</a:t>
            </a:r>
          </a:p>
          <a:p>
            <a:r>
              <a:rPr lang="en-GB" sz="1400" b="1" dirty="0" smtClean="0">
                <a:solidFill>
                  <a:srgbClr val="C00000"/>
                </a:solidFill>
              </a:rPr>
              <a:t>/aggregate  invoicing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4560472" y="4995056"/>
            <a:ext cx="155544" cy="3600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bdélník 25"/>
          <p:cNvSpPr/>
          <p:nvPr/>
        </p:nvSpPr>
        <p:spPr>
          <a:xfrm>
            <a:off x="4404928" y="3176972"/>
            <a:ext cx="155544" cy="36004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ovéPole 26"/>
          <p:cNvSpPr txBox="1"/>
          <p:nvPr/>
        </p:nvSpPr>
        <p:spPr>
          <a:xfrm>
            <a:off x="3800033" y="2492896"/>
            <a:ext cx="2080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2"/>
                </a:solidFill>
              </a:rPr>
              <a:t>Implicit  enrolment</a:t>
            </a:r>
          </a:p>
          <a:p>
            <a:r>
              <a:rPr lang="en-GB" sz="1400" b="1" dirty="0" smtClean="0">
                <a:solidFill>
                  <a:schemeClr val="tx2"/>
                </a:solidFill>
              </a:rPr>
              <a:t> /individual contributions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8" name="Ovál 27"/>
          <p:cNvSpPr/>
          <p:nvPr/>
        </p:nvSpPr>
        <p:spPr>
          <a:xfrm>
            <a:off x="6340283" y="1700203"/>
            <a:ext cx="2224074" cy="4786788"/>
          </a:xfrm>
          <a:prstGeom prst="ellipse">
            <a:avLst/>
          </a:prstGeom>
          <a:noFill/>
          <a:ln w="158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6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5672" y="124137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Institutional setup</a:t>
            </a:r>
            <a:endParaRPr lang="cs-CZ" dirty="0"/>
          </a:p>
        </p:txBody>
      </p:sp>
      <p:pic>
        <p:nvPicPr>
          <p:cNvPr id="1026" name="Picture 2" descr="C:\Users\jirneme\AppData\Local\Microsoft\Windows\Temporary Internet Files\Content.IE5\U1H66TM2\MC90023238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844" y="2791303"/>
            <a:ext cx="1527256" cy="85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irneme\AppData\Local\Microsoft\Windows\Temporary Internet Files\Content.IE5\ACVB5TCC\MC900441739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98676"/>
            <a:ext cx="1049288" cy="10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irneme\AppData\Local\Microsoft\Windows\Temporary Internet Files\Content.IE5\ACVB5TCC\MC900434847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39816"/>
            <a:ext cx="786138" cy="78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jirneme\AppData\Local\Microsoft\Windows\Temporary Internet Files\Content.IE5\ACVB5TCC\MC90039106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503" y="1161656"/>
            <a:ext cx="759423" cy="78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944720" y="2505472"/>
            <a:ext cx="1416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/>
              <a:t>Ministry </a:t>
            </a:r>
            <a:r>
              <a:rPr lang="cs-CZ" sz="1200" b="1" dirty="0" err="1" smtClean="0"/>
              <a:t>of</a:t>
            </a:r>
            <a:r>
              <a:rPr lang="cs-CZ" sz="1200" b="1" dirty="0" smtClean="0"/>
              <a:t>  </a:t>
            </a:r>
            <a:r>
              <a:rPr lang="cs-CZ" sz="1200" b="1" dirty="0" err="1" smtClean="0"/>
              <a:t>Health</a:t>
            </a:r>
            <a:r>
              <a:rPr lang="cs-CZ" sz="1200" b="1" dirty="0" smtClean="0"/>
              <a:t> </a:t>
            </a:r>
            <a:endParaRPr lang="en-US" sz="1200" b="1" dirty="0" smtClean="0"/>
          </a:p>
          <a:p>
            <a:r>
              <a:rPr lang="cs-CZ" sz="1200" b="1" dirty="0" smtClean="0"/>
              <a:t>and </a:t>
            </a:r>
            <a:r>
              <a:rPr lang="cs-CZ" sz="1200" b="1" dirty="0" err="1" smtClean="0"/>
              <a:t>Population</a:t>
            </a:r>
            <a:endParaRPr lang="cs-CZ" sz="1200" b="1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2555776" y="1954043"/>
            <a:ext cx="1413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/>
              <a:t>Ministry </a:t>
            </a:r>
            <a:r>
              <a:rPr lang="cs-CZ" sz="1200" b="1" dirty="0" err="1" smtClean="0"/>
              <a:t>of</a:t>
            </a:r>
            <a:r>
              <a:rPr lang="cs-CZ" sz="1200" b="1" dirty="0" smtClean="0"/>
              <a:t> </a:t>
            </a:r>
            <a:r>
              <a:rPr lang="en-US" sz="1200" b="1" dirty="0" smtClean="0"/>
              <a:t>Finance</a:t>
            </a:r>
            <a:endParaRPr lang="cs-CZ" sz="1200" b="1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969320" y="1887454"/>
            <a:ext cx="1753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/>
              <a:t>Ministry </a:t>
            </a:r>
            <a:r>
              <a:rPr lang="cs-CZ" sz="1200" b="1" dirty="0" err="1" smtClean="0"/>
              <a:t>of</a:t>
            </a:r>
            <a:r>
              <a:rPr lang="cs-CZ" sz="1200" b="1" dirty="0" smtClean="0"/>
              <a:t> </a:t>
            </a:r>
            <a:r>
              <a:rPr lang="en-US" sz="1200" b="1" dirty="0" smtClean="0"/>
              <a:t>Home Affairs</a:t>
            </a:r>
            <a:endParaRPr lang="cs-CZ" sz="1200" b="1" dirty="0"/>
          </a:p>
        </p:txBody>
      </p:sp>
      <p:pic>
        <p:nvPicPr>
          <p:cNvPr id="1032" name="Picture 8" descr="C:\Users\jirneme\AppData\Local\Microsoft\Windows\Temporary Internet Files\Content.IE5\HIZWVW0B\MC900441739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19482"/>
            <a:ext cx="1011560" cy="10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5"/>
          <p:cNvSpPr txBox="1"/>
          <p:nvPr/>
        </p:nvSpPr>
        <p:spPr>
          <a:xfrm>
            <a:off x="5722749" y="2043807"/>
            <a:ext cx="1942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/>
              <a:t>Ministry </a:t>
            </a:r>
            <a:r>
              <a:rPr lang="cs-CZ" sz="1200" b="1" dirty="0" err="1" smtClean="0"/>
              <a:t>of</a:t>
            </a:r>
            <a:r>
              <a:rPr lang="cs-CZ" sz="1200" b="1" dirty="0" smtClean="0"/>
              <a:t> </a:t>
            </a:r>
            <a:r>
              <a:rPr lang="en-US" sz="1200" b="1" dirty="0" smtClean="0"/>
              <a:t>Women, </a:t>
            </a:r>
          </a:p>
          <a:p>
            <a:r>
              <a:rPr lang="en-US" sz="1200" b="1" dirty="0" smtClean="0"/>
              <a:t>Children and Social Welfare</a:t>
            </a:r>
            <a:endParaRPr lang="cs-CZ" sz="1200" b="1" dirty="0"/>
          </a:p>
        </p:txBody>
      </p:sp>
      <p:pic>
        <p:nvPicPr>
          <p:cNvPr id="18" name="Picture 5" descr="C:\Users\jirneme\AppData\Local\Microsoft\Windows\Temporary Internet Files\Content.IE5\ACVB5TCC\MC900434847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293" y="2455741"/>
            <a:ext cx="786138" cy="78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ovéPole 18"/>
          <p:cNvSpPr txBox="1"/>
          <p:nvPr/>
        </p:nvSpPr>
        <p:spPr>
          <a:xfrm>
            <a:off x="7914293" y="3279199"/>
            <a:ext cx="594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others</a:t>
            </a:r>
            <a:endParaRPr lang="cs-CZ" sz="1200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5053813" y="3417698"/>
            <a:ext cx="1512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Control Board</a:t>
            </a:r>
            <a:endParaRPr lang="cs-CZ" b="1" dirty="0"/>
          </a:p>
        </p:txBody>
      </p:sp>
      <p:cxnSp>
        <p:nvCxnSpPr>
          <p:cNvPr id="9" name="Přímá spojnice se šipkou 8"/>
          <p:cNvCxnSpPr/>
          <p:nvPr/>
        </p:nvCxnSpPr>
        <p:spPr>
          <a:xfrm>
            <a:off x="2555776" y="2736304"/>
            <a:ext cx="825117" cy="4046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3624368" y="2274639"/>
            <a:ext cx="344952" cy="4616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>
            <a:off x="4766214" y="2231042"/>
            <a:ext cx="0" cy="416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/>
          <p:nvPr/>
        </p:nvCxnSpPr>
        <p:spPr>
          <a:xfrm flipH="1">
            <a:off x="5426238" y="2505472"/>
            <a:ext cx="756103" cy="433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/>
          <p:nvPr/>
        </p:nvCxnSpPr>
        <p:spPr>
          <a:xfrm flipH="1">
            <a:off x="5722749" y="2967137"/>
            <a:ext cx="1942904" cy="173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6" descr="PALAZZ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333" y="4791012"/>
            <a:ext cx="1772331" cy="138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ovéPole 31"/>
          <p:cNvSpPr txBox="1"/>
          <p:nvPr/>
        </p:nvSpPr>
        <p:spPr>
          <a:xfrm>
            <a:off x="2968334" y="6165304"/>
            <a:ext cx="415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err="1" smtClean="0"/>
              <a:t>National</a:t>
            </a:r>
            <a:r>
              <a:rPr lang="cs-CZ" b="1" dirty="0" smtClean="0"/>
              <a:t> </a:t>
            </a:r>
            <a:r>
              <a:rPr lang="cs-CZ" b="1" dirty="0" err="1" smtClean="0"/>
              <a:t>Health</a:t>
            </a:r>
            <a:r>
              <a:rPr lang="cs-CZ" b="1" dirty="0" smtClean="0"/>
              <a:t> </a:t>
            </a:r>
            <a:r>
              <a:rPr lang="cs-CZ" b="1" dirty="0" err="1" smtClean="0"/>
              <a:t>Insurance</a:t>
            </a:r>
            <a:r>
              <a:rPr lang="cs-CZ" b="1" dirty="0" smtClean="0"/>
              <a:t> </a:t>
            </a:r>
            <a:r>
              <a:rPr lang="cs-CZ" b="1" dirty="0" err="1" smtClean="0"/>
              <a:t>Agency</a:t>
            </a:r>
            <a:r>
              <a:rPr lang="en-US" b="1" dirty="0" smtClean="0"/>
              <a:t>  (NHIA)</a:t>
            </a:r>
            <a:endParaRPr lang="cs-CZ" b="1" dirty="0"/>
          </a:p>
        </p:txBody>
      </p:sp>
      <p:sp>
        <p:nvSpPr>
          <p:cNvPr id="25" name="Obousměrná svislá šipka 24"/>
          <p:cNvSpPr/>
          <p:nvPr/>
        </p:nvSpPr>
        <p:spPr>
          <a:xfrm>
            <a:off x="4475627" y="3853675"/>
            <a:ext cx="169690" cy="648072"/>
          </a:xfrm>
          <a:prstGeom prst="up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399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/>
          <p:cNvSpPr/>
          <p:nvPr/>
        </p:nvSpPr>
        <p:spPr>
          <a:xfrm>
            <a:off x="467544" y="2266999"/>
            <a:ext cx="2592288" cy="1017985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567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err="1" smtClean="0"/>
              <a:t>Organizational</a:t>
            </a:r>
            <a:r>
              <a:rPr lang="cs-CZ" dirty="0" smtClean="0"/>
              <a:t> </a:t>
            </a:r>
            <a:r>
              <a:rPr lang="cs-CZ" dirty="0" err="1" smtClean="0"/>
              <a:t>structure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NHIA</a:t>
            </a:r>
            <a:endParaRPr lang="cs-CZ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247568"/>
              </p:ext>
            </p:extLst>
          </p:nvPr>
        </p:nvGraphicFramePr>
        <p:xfrm>
          <a:off x="660376" y="1340768"/>
          <a:ext cx="7704856" cy="5233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Visio" r:id="rId4" imgW="8413239" imgH="9698415" progId="Visio.Drawing.11">
                  <p:embed/>
                </p:oleObj>
              </mc:Choice>
              <mc:Fallback>
                <p:oleObj name="Visio" r:id="rId4" imgW="8413239" imgH="9698415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376" y="1340768"/>
                        <a:ext cx="7704856" cy="52336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bdélník 12"/>
          <p:cNvSpPr/>
          <p:nvPr/>
        </p:nvSpPr>
        <p:spPr>
          <a:xfrm>
            <a:off x="683568" y="2420888"/>
            <a:ext cx="360040" cy="7200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688085" y="2658228"/>
            <a:ext cx="360040" cy="72008"/>
          </a:xfrm>
          <a:prstGeom prst="rect">
            <a:avLst/>
          </a:prstGeom>
          <a:solidFill>
            <a:srgbClr val="08CDE8"/>
          </a:solidFill>
          <a:ln>
            <a:solidFill>
              <a:srgbClr val="08CD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683568" y="2924944"/>
            <a:ext cx="360040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/>
          <p:cNvSpPr txBox="1"/>
          <p:nvPr/>
        </p:nvSpPr>
        <p:spPr>
          <a:xfrm>
            <a:off x="1091296" y="2266999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/>
              <a:t>d</a:t>
            </a:r>
            <a:r>
              <a:rPr lang="cs-CZ" sz="1400" dirty="0" smtClean="0"/>
              <a:t>esign </a:t>
            </a:r>
            <a:r>
              <a:rPr lang="cs-CZ" sz="1400" dirty="0" err="1" smtClean="0"/>
              <a:t>phase</a:t>
            </a:r>
            <a:endParaRPr lang="cs-CZ" sz="1400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1091296" y="2504339"/>
            <a:ext cx="1831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 smtClean="0"/>
              <a:t>implementation</a:t>
            </a:r>
            <a:r>
              <a:rPr lang="cs-CZ" sz="1400" dirty="0" smtClean="0"/>
              <a:t> </a:t>
            </a:r>
            <a:r>
              <a:rPr lang="cs-CZ" sz="1400" dirty="0" err="1" smtClean="0"/>
              <a:t>phase</a:t>
            </a:r>
            <a:endParaRPr lang="cs-CZ" sz="1400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1091296" y="2807059"/>
            <a:ext cx="119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 smtClean="0"/>
              <a:t>routine</a:t>
            </a:r>
            <a:r>
              <a:rPr lang="cs-CZ" sz="1400" dirty="0" smtClean="0"/>
              <a:t> </a:t>
            </a:r>
            <a:r>
              <a:rPr lang="cs-CZ" sz="1400" dirty="0" err="1" smtClean="0"/>
              <a:t>phase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34700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Description of tasks </a:t>
            </a:r>
            <a:br>
              <a:rPr lang="en-GB" dirty="0" smtClean="0"/>
            </a:br>
            <a:r>
              <a:rPr lang="en-GB" dirty="0" smtClean="0"/>
              <a:t>and staffing</a:t>
            </a:r>
            <a:r>
              <a:rPr lang="cs-CZ" dirty="0" smtClean="0"/>
              <a:t> (1)</a:t>
            </a:r>
            <a:endParaRPr lang="en-GB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/>
              <a:t>Section Actuary and Statistics</a:t>
            </a:r>
            <a:endParaRPr lang="cs-CZ" sz="3000" b="1" dirty="0"/>
          </a:p>
          <a:p>
            <a:pPr marL="0" indent="0">
              <a:buNone/>
            </a:pPr>
            <a:r>
              <a:rPr lang="en-US" sz="3000" b="1" i="1" dirty="0"/>
              <a:t>Staff:</a:t>
            </a:r>
            <a:r>
              <a:rPr lang="en-US" sz="3000" b="1" dirty="0"/>
              <a:t> </a:t>
            </a:r>
            <a:r>
              <a:rPr lang="en-US" sz="3000" dirty="0"/>
              <a:t>2-3 actuaries/statisticians and 1 administrative officer</a:t>
            </a:r>
            <a:endParaRPr lang="cs-CZ" sz="3000" dirty="0"/>
          </a:p>
          <a:p>
            <a:pPr marL="0" indent="0">
              <a:buNone/>
            </a:pPr>
            <a:r>
              <a:rPr lang="en-US" sz="3000" b="1" i="1" dirty="0"/>
              <a:t>Responsibility: </a:t>
            </a:r>
            <a:endParaRPr lang="cs-CZ" sz="3000" dirty="0"/>
          </a:p>
          <a:p>
            <a:r>
              <a:rPr lang="en-US" sz="2800" dirty="0"/>
              <a:t>gathering statistics on utilization of health care</a:t>
            </a:r>
            <a:endParaRPr lang="cs-CZ" sz="2800" dirty="0"/>
          </a:p>
          <a:p>
            <a:r>
              <a:rPr lang="en-US" sz="2800" dirty="0"/>
              <a:t>assessment of expected impact of cost-sharing schemes </a:t>
            </a:r>
            <a:endParaRPr lang="cs-CZ" sz="2800" dirty="0"/>
          </a:p>
          <a:p>
            <a:r>
              <a:rPr lang="en-US" sz="2800" dirty="0"/>
              <a:t>proposing of a setup of parameters of cost-sharing schemes to be used</a:t>
            </a:r>
            <a:endParaRPr lang="cs-CZ" sz="2800" dirty="0"/>
          </a:p>
          <a:p>
            <a:r>
              <a:rPr lang="en-US" sz="2800" dirty="0"/>
              <a:t>calculation of contribution rates</a:t>
            </a:r>
            <a:endParaRPr lang="cs-CZ" sz="2800" dirty="0"/>
          </a:p>
          <a:p>
            <a:r>
              <a:rPr lang="en-US" sz="2800" dirty="0"/>
              <a:t>elaboration of actuarial/statistical reports</a:t>
            </a: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3326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Description of tasks </a:t>
            </a:r>
            <a:br>
              <a:rPr lang="en-GB" dirty="0" smtClean="0"/>
            </a:br>
            <a:r>
              <a:rPr lang="en-GB" dirty="0" smtClean="0"/>
              <a:t>and staffing</a:t>
            </a:r>
            <a:r>
              <a:rPr lang="cs-CZ" dirty="0" smtClean="0"/>
              <a:t> (2)</a:t>
            </a:r>
            <a:endParaRPr lang="en-GB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i="1" dirty="0"/>
              <a:t>Section Claims Processing</a:t>
            </a:r>
            <a:endParaRPr lang="cs-CZ" b="1" i="1" dirty="0"/>
          </a:p>
          <a:p>
            <a:pPr marL="0" indent="0">
              <a:buNone/>
            </a:pPr>
            <a:r>
              <a:rPr lang="en-US" b="1" i="1" dirty="0"/>
              <a:t>Staff:</a:t>
            </a:r>
            <a:r>
              <a:rPr lang="en-US" b="1" dirty="0"/>
              <a:t>  </a:t>
            </a:r>
            <a:r>
              <a:rPr lang="en-US" dirty="0"/>
              <a:t>1 + </a:t>
            </a:r>
            <a:r>
              <a:rPr lang="en-US" dirty="0" smtClean="0"/>
              <a:t>(</a:t>
            </a:r>
            <a:r>
              <a:rPr lang="en-US" dirty="0"/>
              <a:t>3</a:t>
            </a:r>
            <a:r>
              <a:rPr lang="en-US" dirty="0" smtClean="0"/>
              <a:t> </a:t>
            </a:r>
            <a:r>
              <a:rPr lang="en-US" dirty="0"/>
              <a:t>per  100 000 </a:t>
            </a:r>
            <a:r>
              <a:rPr lang="en-US" dirty="0" err="1"/>
              <a:t>insurees</a:t>
            </a:r>
            <a:r>
              <a:rPr lang="en-US" dirty="0"/>
              <a:t>) administrative officers </a:t>
            </a:r>
            <a:endParaRPr lang="cs-CZ" dirty="0"/>
          </a:p>
          <a:p>
            <a:pPr marL="0" indent="0">
              <a:buNone/>
            </a:pPr>
            <a:r>
              <a:rPr lang="en-US" b="1" i="1" dirty="0"/>
              <a:t>Responsibility:</a:t>
            </a:r>
            <a:endParaRPr lang="cs-CZ" dirty="0"/>
          </a:p>
          <a:p>
            <a:r>
              <a:rPr lang="en-US" dirty="0"/>
              <a:t>taking over claims from representatives of health care providers</a:t>
            </a:r>
            <a:endParaRPr lang="cs-CZ" dirty="0"/>
          </a:p>
          <a:p>
            <a:r>
              <a:rPr lang="en-US" dirty="0"/>
              <a:t>entering claims into the information system</a:t>
            </a:r>
            <a:endParaRPr lang="cs-CZ" dirty="0"/>
          </a:p>
          <a:p>
            <a:r>
              <a:rPr lang="en-US" dirty="0"/>
              <a:t>checking correctness of claims (usually it is done automatically by the information system)</a:t>
            </a:r>
            <a:endParaRPr lang="cs-CZ" dirty="0"/>
          </a:p>
          <a:p>
            <a:r>
              <a:rPr lang="en-US" dirty="0"/>
              <a:t>selecting of claims for a medical review</a:t>
            </a:r>
            <a:endParaRPr lang="cs-CZ" dirty="0"/>
          </a:p>
          <a:p>
            <a:r>
              <a:rPr lang="en-US" dirty="0"/>
              <a:t>communicating with health care providers on problems encountered</a:t>
            </a:r>
            <a:endParaRPr lang="cs-CZ" dirty="0"/>
          </a:p>
          <a:p>
            <a:r>
              <a:rPr lang="en-US" dirty="0"/>
              <a:t>valuating of claims according to predefined rules (usually it is done automatically by the information system</a:t>
            </a:r>
            <a:endParaRPr lang="cs-CZ" dirty="0"/>
          </a:p>
          <a:p>
            <a:r>
              <a:rPr lang="en-US" dirty="0"/>
              <a:t>handing over settled claims to the archive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197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Decentralization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NHIA </a:t>
            </a:r>
            <a:r>
              <a:rPr lang="en-US" dirty="0" smtClean="0"/>
              <a:t>(1)</a:t>
            </a:r>
            <a:endParaRPr lang="cs-CZ" dirty="0"/>
          </a:p>
        </p:txBody>
      </p:sp>
      <p:pic>
        <p:nvPicPr>
          <p:cNvPr id="6" name="Obráze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4448834" cy="3643789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2411760" y="6362888"/>
            <a:ext cx="5356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t</a:t>
            </a:r>
            <a:r>
              <a:rPr lang="cs-CZ" dirty="0" err="1" smtClean="0"/>
              <a:t>wo</a:t>
            </a:r>
            <a:r>
              <a:rPr lang="cs-CZ" dirty="0" smtClean="0"/>
              <a:t> </a:t>
            </a:r>
            <a:r>
              <a:rPr lang="cs-CZ" dirty="0" err="1" smtClean="0"/>
              <a:t>tiers</a:t>
            </a:r>
            <a:r>
              <a:rPr lang="cs-CZ" dirty="0" smtClean="0"/>
              <a:t> </a:t>
            </a:r>
            <a:r>
              <a:rPr lang="cs-CZ" dirty="0" err="1" smtClean="0"/>
              <a:t>organization</a:t>
            </a:r>
            <a:r>
              <a:rPr lang="cs-CZ" dirty="0" smtClean="0"/>
              <a:t>                  </a:t>
            </a:r>
            <a:r>
              <a:rPr lang="cs-CZ" dirty="0" err="1" smtClean="0"/>
              <a:t>three</a:t>
            </a:r>
            <a:r>
              <a:rPr lang="cs-CZ" dirty="0" smtClean="0"/>
              <a:t> </a:t>
            </a:r>
            <a:r>
              <a:rPr lang="cs-CZ" dirty="0" err="1" smtClean="0"/>
              <a:t>tiers</a:t>
            </a:r>
            <a:r>
              <a:rPr lang="cs-CZ" dirty="0" smtClean="0"/>
              <a:t> </a:t>
            </a:r>
            <a:r>
              <a:rPr lang="cs-CZ" dirty="0" err="1" smtClean="0"/>
              <a:t>organization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971600" y="1628800"/>
            <a:ext cx="6055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-</a:t>
            </a:r>
            <a:r>
              <a:rPr lang="en-GB" dirty="0" smtClean="0">
                <a:solidFill>
                  <a:srgbClr val="FF0000"/>
                </a:solidFill>
              </a:rPr>
              <a:t>decentralization of operations of the </a:t>
            </a:r>
            <a:r>
              <a:rPr lang="cs-CZ" dirty="0" smtClean="0">
                <a:solidFill>
                  <a:srgbClr val="FF0000"/>
                </a:solidFill>
              </a:rPr>
              <a:t>NHIA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-decentralization  of the scheme</a:t>
            </a:r>
            <a:r>
              <a:rPr lang="cs-CZ" dirty="0" smtClean="0"/>
              <a:t> (</a:t>
            </a:r>
            <a:r>
              <a:rPr lang="cs-CZ" dirty="0" err="1" smtClean="0"/>
              <a:t>probably</a:t>
            </a:r>
            <a:r>
              <a:rPr lang="cs-CZ" dirty="0" smtClean="0"/>
              <a:t> not on </a:t>
            </a:r>
            <a:r>
              <a:rPr lang="cs-CZ" dirty="0" err="1" smtClean="0"/>
              <a:t>the</a:t>
            </a:r>
            <a:r>
              <a:rPr lang="cs-CZ" dirty="0" smtClean="0"/>
              <a:t> agenda)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755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146926" cy="489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/>
              <a:t>Decentralization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NHIA </a:t>
            </a:r>
            <a:r>
              <a:rPr lang="en-US" dirty="0"/>
              <a:t>(</a:t>
            </a:r>
            <a:r>
              <a:rPr lang="en-US" dirty="0" smtClean="0"/>
              <a:t>1)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467544" y="2266999"/>
            <a:ext cx="2592288" cy="1017985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683568" y="2420888"/>
            <a:ext cx="360040" cy="7200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/>
        </p:nvSpPr>
        <p:spPr>
          <a:xfrm>
            <a:off x="688085" y="2658228"/>
            <a:ext cx="360040" cy="7200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683568" y="2924944"/>
            <a:ext cx="360040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1091296" y="2266999"/>
            <a:ext cx="1425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/>
              <a:t>o</a:t>
            </a:r>
            <a:r>
              <a:rPr lang="cs-CZ" sz="1400" dirty="0" err="1" smtClean="0"/>
              <a:t>nly</a:t>
            </a:r>
            <a:r>
              <a:rPr lang="cs-CZ" sz="1400" dirty="0" smtClean="0"/>
              <a:t> </a:t>
            </a:r>
            <a:r>
              <a:rPr lang="cs-CZ" sz="1400" dirty="0" err="1" smtClean="0"/>
              <a:t>central</a:t>
            </a:r>
            <a:r>
              <a:rPr lang="cs-CZ" sz="1400" dirty="0" smtClean="0"/>
              <a:t> </a:t>
            </a:r>
            <a:r>
              <a:rPr lang="cs-CZ" sz="1400" dirty="0" err="1" smtClean="0"/>
              <a:t>level</a:t>
            </a:r>
            <a:endParaRPr lang="cs-CZ" sz="14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1091296" y="2504339"/>
            <a:ext cx="1977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/>
              <a:t>b</a:t>
            </a:r>
            <a:r>
              <a:rPr lang="cs-CZ" sz="1400" dirty="0" err="1" smtClean="0"/>
              <a:t>oth</a:t>
            </a:r>
            <a:r>
              <a:rPr lang="cs-CZ" sz="1400" dirty="0" smtClean="0"/>
              <a:t> </a:t>
            </a:r>
            <a:r>
              <a:rPr lang="cs-CZ" sz="1400" dirty="0" err="1" smtClean="0"/>
              <a:t>central</a:t>
            </a:r>
            <a:r>
              <a:rPr lang="cs-CZ" sz="1400" dirty="0" smtClean="0"/>
              <a:t> and </a:t>
            </a:r>
            <a:r>
              <a:rPr lang="cs-CZ" sz="1400" dirty="0" err="1" smtClean="0"/>
              <a:t>district</a:t>
            </a:r>
            <a:r>
              <a:rPr lang="cs-CZ" sz="1400" dirty="0" smtClean="0"/>
              <a:t> </a:t>
            </a:r>
            <a:endParaRPr lang="cs-CZ" sz="14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091296" y="2807059"/>
            <a:ext cx="1425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err="1"/>
              <a:t>o</a:t>
            </a:r>
            <a:r>
              <a:rPr lang="cs-CZ" sz="1400" dirty="0" err="1" smtClean="0"/>
              <a:t>nly</a:t>
            </a:r>
            <a:r>
              <a:rPr lang="cs-CZ" sz="1400" dirty="0" smtClean="0"/>
              <a:t> </a:t>
            </a:r>
            <a:r>
              <a:rPr lang="cs-CZ" sz="1400" dirty="0" err="1" smtClean="0"/>
              <a:t>district</a:t>
            </a:r>
            <a:r>
              <a:rPr lang="cs-CZ" sz="1400" dirty="0" smtClean="0"/>
              <a:t> </a:t>
            </a:r>
            <a:r>
              <a:rPr lang="cs-CZ" sz="1400" dirty="0" err="1" smtClean="0"/>
              <a:t>level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411810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Organizational structure </a:t>
            </a:r>
            <a:br>
              <a:rPr lang="en-US" dirty="0" smtClean="0"/>
            </a:br>
            <a:r>
              <a:rPr lang="en-US" dirty="0" smtClean="0"/>
              <a:t>of a branch office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6341989" cy="430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4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Structure and number </a:t>
            </a:r>
            <a:br>
              <a:rPr lang="en-US" smtClean="0"/>
            </a:br>
            <a:r>
              <a:rPr lang="en-US" smtClean="0"/>
              <a:t>of staff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214796"/>
              </p:ext>
            </p:extLst>
          </p:nvPr>
        </p:nvGraphicFramePr>
        <p:xfrm>
          <a:off x="3275856" y="1484784"/>
          <a:ext cx="563530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6670233"/>
              </p:ext>
            </p:extLst>
          </p:nvPr>
        </p:nvGraphicFramePr>
        <p:xfrm>
          <a:off x="3851920" y="2132856"/>
          <a:ext cx="4752528" cy="430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878827"/>
              </p:ext>
            </p:extLst>
          </p:nvPr>
        </p:nvGraphicFramePr>
        <p:xfrm>
          <a:off x="251521" y="1340768"/>
          <a:ext cx="2880318" cy="5324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9818"/>
                <a:gridCol w="765250"/>
                <a:gridCol w="765250"/>
              </a:tblGrid>
              <a:tr h="356512">
                <a:tc>
                  <a:txBody>
                    <a:bodyPr/>
                    <a:lstStyle/>
                    <a:p>
                      <a:pPr algn="l" fontAlgn="b"/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10,000,000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25,000,000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 dirty="0" err="1">
                          <a:effectLst/>
                        </a:rPr>
                        <a:t>Director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77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77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 dirty="0">
                          <a:effectLst/>
                        </a:rPr>
                        <a:t>Public </a:t>
                      </a:r>
                      <a:r>
                        <a:rPr lang="cs-CZ" sz="900" b="1" u="none" strike="noStrike" dirty="0" err="1">
                          <a:effectLst/>
                        </a:rPr>
                        <a:t>relation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1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1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 dirty="0" err="1">
                          <a:effectLst/>
                        </a:rPr>
                        <a:t>Internal</a:t>
                      </a:r>
                      <a:r>
                        <a:rPr lang="cs-CZ" sz="900" b="1" u="none" strike="noStrike" dirty="0">
                          <a:effectLst/>
                        </a:rPr>
                        <a:t> audit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6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6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 dirty="0" err="1">
                          <a:effectLst/>
                        </a:rPr>
                        <a:t>Legal</a:t>
                      </a:r>
                      <a:r>
                        <a:rPr lang="cs-CZ" sz="900" b="1" u="none" strike="noStrike" dirty="0"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effectLst/>
                        </a:rPr>
                        <a:t>affairs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7.5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12.5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326663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Actuary and statistics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4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4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Marketing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4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4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204994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Sales/distribution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225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225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Information desk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4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6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326663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Registration and enrolment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275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475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23591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Health policy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6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6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69343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Contracting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77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77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Medical reviewing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23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48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Claim processing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400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800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Accounting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94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111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Treasury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Cash desk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75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75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69343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IT development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3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IT administration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Purchasing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326663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Mangement premises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76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76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Transport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76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76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Archive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5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Human resources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12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18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Help desk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3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 dirty="0">
                          <a:effectLst/>
                        </a:rPr>
                        <a:t>4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ctr"/>
                </a:tc>
              </a:tr>
              <a:tr h="178256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u="none" strike="noStrike">
                          <a:effectLst/>
                        </a:rPr>
                        <a:t>Total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>
                          <a:effectLst/>
                        </a:rPr>
                        <a:t>1,461</a:t>
                      </a:r>
                      <a:endParaRPr lang="cs-CZ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>
                          <a:effectLst/>
                        </a:rPr>
                        <a:t>2,119</a:t>
                      </a:r>
                      <a:endParaRPr lang="cs-CZ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5" marR="7695" marT="769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16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Administration costs(1)</a:t>
            </a:r>
            <a:endParaRPr lang="cs-CZ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Assumptions made:</a:t>
            </a:r>
          </a:p>
          <a:p>
            <a:r>
              <a:rPr lang="en-GB" dirty="0" smtClean="0"/>
              <a:t>Average salary per a specialist 40,000 NPR monthly</a:t>
            </a:r>
          </a:p>
          <a:p>
            <a:r>
              <a:rPr lang="en-GB" dirty="0"/>
              <a:t>Average salary per </a:t>
            </a:r>
            <a:r>
              <a:rPr lang="en-GB" dirty="0" smtClean="0"/>
              <a:t>an administrative worker 20,000 </a:t>
            </a:r>
            <a:r>
              <a:rPr lang="en-GB" dirty="0"/>
              <a:t>NPR </a:t>
            </a:r>
            <a:r>
              <a:rPr lang="en-GB" dirty="0" smtClean="0"/>
              <a:t>monthly</a:t>
            </a:r>
          </a:p>
          <a:p>
            <a:r>
              <a:rPr lang="en-GB" dirty="0" smtClean="0"/>
              <a:t>Average contribution rate per a household 1,500 NPR annually</a:t>
            </a:r>
          </a:p>
          <a:p>
            <a:r>
              <a:rPr lang="en-GB" dirty="0" smtClean="0"/>
              <a:t>Average number of members per household 5</a:t>
            </a:r>
          </a:p>
          <a:p>
            <a:r>
              <a:rPr lang="en-GB" dirty="0" smtClean="0"/>
              <a:t>Number of district branches 75</a:t>
            </a:r>
            <a:endParaRPr lang="en-GB" dirty="0"/>
          </a:p>
          <a:p>
            <a:endParaRPr lang="en-GB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026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Administration costs(2)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17" name="Tabulk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265593"/>
              </p:ext>
            </p:extLst>
          </p:nvPr>
        </p:nvGraphicFramePr>
        <p:xfrm>
          <a:off x="1115617" y="1844825"/>
          <a:ext cx="7632848" cy="34563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4115"/>
                <a:gridCol w="1147095"/>
                <a:gridCol w="1027050"/>
                <a:gridCol w="1133756"/>
                <a:gridCol w="1150428"/>
                <a:gridCol w="1080404"/>
              </a:tblGrid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 err="1">
                          <a:effectLst/>
                        </a:rPr>
                        <a:t>Number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of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insured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persons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5,000,000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25,000,000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Expected revenue (NPR)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300,000,000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1,500,000,000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3,000,000,000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6,000,000,000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7,500,000,000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Number of specialists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126.5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137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158.5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171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Salaries of specialists (NPR)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56,160,000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60,720,000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65,760,000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76,080,000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82,080,000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Number of administrative staff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763.5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1012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1323.5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1947.5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2260.5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>
                          <a:effectLst/>
                        </a:rPr>
                        <a:t>Salaries of admin. staff (NPR)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183,240,000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242,880,000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317,640,000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467,400,000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542,520,000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286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u="none" strike="noStrike" dirty="0">
                          <a:effectLst/>
                        </a:rPr>
                        <a:t>Overhead costs                                    (% of personnel costs)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20.0%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19.5%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18.9%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17.6%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17.0%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519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>
                          <a:effectLst/>
                        </a:rPr>
                        <a:t>Depreciated capital costs (NPR)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6,163,500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7,969,500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10,223,500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14,742,000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17,020,500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091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 err="1">
                          <a:effectLst/>
                        </a:rPr>
                        <a:t>Distribution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costs</a:t>
                      </a:r>
                      <a:r>
                        <a:rPr lang="cs-CZ" sz="1100" u="none" strike="noStrike" dirty="0">
                          <a:effectLst/>
                        </a:rPr>
                        <a:t>  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 </a:t>
                      </a:r>
                      <a:r>
                        <a:rPr lang="cs-CZ" sz="1100" u="none" strike="noStrike" dirty="0" smtClean="0">
                          <a:effectLst/>
                        </a:rPr>
                        <a:t>                   </a:t>
                      </a:r>
                      <a:r>
                        <a:rPr lang="cs-CZ" sz="1100" u="none" strike="noStrike" dirty="0">
                          <a:effectLst/>
                        </a:rPr>
                        <a:t>(% </a:t>
                      </a:r>
                      <a:r>
                        <a:rPr lang="cs-CZ" sz="1100" u="none" strike="noStrike" dirty="0" err="1">
                          <a:effectLst/>
                        </a:rPr>
                        <a:t>of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revenue</a:t>
                      </a:r>
                      <a:r>
                        <a:rPr lang="cs-CZ" sz="1100" u="none" strike="noStrike" dirty="0">
                          <a:effectLst/>
                        </a:rPr>
                        <a:t>)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4.0%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3.6%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3.2%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2.4%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</a:rPr>
                        <a:t>2.0%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809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u="none" strike="noStrike" dirty="0" err="1">
                          <a:effectLst/>
                        </a:rPr>
                        <a:t>Administration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costs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cs-CZ" sz="1100" u="none" strike="noStrike" dirty="0" smtClean="0">
                          <a:effectLst/>
                        </a:rPr>
                        <a:t>        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cs-CZ" sz="1100" u="none" strike="noStrike" dirty="0" smtClean="0">
                          <a:effectLst/>
                        </a:rPr>
                        <a:t>              </a:t>
                      </a:r>
                      <a:r>
                        <a:rPr lang="cs-CZ" sz="1100" u="none" strike="noStrike" dirty="0">
                          <a:effectLst/>
                        </a:rPr>
                        <a:t>(% </a:t>
                      </a:r>
                      <a:r>
                        <a:rPr lang="cs-CZ" sz="1100" u="none" strike="noStrike" dirty="0" err="1">
                          <a:effectLst/>
                        </a:rPr>
                        <a:t>of</a:t>
                      </a:r>
                      <a:r>
                        <a:rPr lang="cs-CZ" sz="1100" u="none" strike="noStrike" dirty="0">
                          <a:effectLst/>
                        </a:rPr>
                        <a:t> </a:t>
                      </a:r>
                      <a:r>
                        <a:rPr lang="cs-CZ" sz="1100" u="none" strike="noStrike" dirty="0" err="1">
                          <a:effectLst/>
                        </a:rPr>
                        <a:t>revenue</a:t>
                      </a:r>
                      <a:r>
                        <a:rPr lang="cs-CZ" sz="1100" u="none" strike="noStrike" dirty="0">
                          <a:effectLst/>
                        </a:rPr>
                        <a:t>)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101.8%</a:t>
                      </a:r>
                      <a:endParaRPr lang="cs-CZ" sz="11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28.4%</a:t>
                      </a:r>
                      <a:endParaRPr lang="cs-CZ" sz="11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18.8%</a:t>
                      </a:r>
                      <a:endParaRPr lang="cs-CZ" sz="11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13.3%</a:t>
                      </a:r>
                      <a:endParaRPr lang="cs-CZ" sz="11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12.0%</a:t>
                      </a:r>
                      <a:endParaRPr lang="cs-CZ" sz="11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18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Administration costs(3)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7318294" y="5445224"/>
            <a:ext cx="1604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number of </a:t>
            </a:r>
            <a:r>
              <a:rPr lang="en-GB" sz="1400" dirty="0" err="1"/>
              <a:t>insurees</a:t>
            </a:r>
            <a:endParaRPr lang="en-GB" sz="1400" dirty="0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3881259"/>
              </p:ext>
            </p:extLst>
          </p:nvPr>
        </p:nvGraphicFramePr>
        <p:xfrm>
          <a:off x="1187624" y="1484784"/>
          <a:ext cx="6130670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61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Subsidization of </a:t>
            </a:r>
            <a:br>
              <a:rPr lang="en-US" dirty="0" smtClean="0"/>
            </a:br>
            <a:r>
              <a:rPr lang="en-US" dirty="0" smtClean="0"/>
              <a:t>a</a:t>
            </a:r>
            <a:r>
              <a:rPr lang="en-US" dirty="0" smtClean="0"/>
              <a:t>dministration costs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7020272" y="5099247"/>
            <a:ext cx="1604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n</a:t>
            </a:r>
            <a:r>
              <a:rPr lang="en-GB" sz="1400" dirty="0" smtClean="0"/>
              <a:t>umber of </a:t>
            </a:r>
            <a:r>
              <a:rPr lang="en-GB" sz="1400" dirty="0" err="1" smtClean="0"/>
              <a:t>insurees</a:t>
            </a:r>
            <a:endParaRPr lang="en-GB" sz="1400" dirty="0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923388"/>
              </p:ext>
            </p:extLst>
          </p:nvPr>
        </p:nvGraphicFramePr>
        <p:xfrm>
          <a:off x="1475656" y="1700808"/>
          <a:ext cx="5380612" cy="3850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38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655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alleviate </a:t>
            </a:r>
            <a:br>
              <a:rPr lang="en-US" dirty="0" smtClean="0"/>
            </a:br>
            <a:r>
              <a:rPr lang="en-US" dirty="0" smtClean="0"/>
              <a:t>the problem with administration costs? (1)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Make the system mandatory ?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igh number of insured households guaranteed</a:t>
            </a:r>
          </a:p>
          <a:p>
            <a:pPr lvl="1"/>
            <a:r>
              <a:rPr lang="en-GB" dirty="0"/>
              <a:t>m</a:t>
            </a:r>
            <a:r>
              <a:rPr lang="en-GB" dirty="0" smtClean="0"/>
              <a:t>erging income from contributions with the contemporary public funding ensures the higher level of revenue</a:t>
            </a:r>
          </a:p>
          <a:p>
            <a:pPr marL="0" indent="0">
              <a:buNone/>
            </a:pPr>
            <a:r>
              <a:rPr lang="en-GB" dirty="0" smtClean="0"/>
              <a:t>But</a:t>
            </a:r>
          </a:p>
          <a:p>
            <a:pPr marL="857250" lvl="1" indent="-457200"/>
            <a:r>
              <a:rPr lang="en-GB" dirty="0"/>
              <a:t>I</a:t>
            </a:r>
            <a:r>
              <a:rPr lang="en-GB" dirty="0" smtClean="0"/>
              <a:t>s there any governmental institution capable to collect money from the whole population?</a:t>
            </a:r>
          </a:p>
          <a:p>
            <a:pPr marL="857250" lvl="1" indent="-457200"/>
            <a:r>
              <a:rPr lang="en-GB" dirty="0" smtClean="0"/>
              <a:t>Is there any rather complete register of population?  </a:t>
            </a:r>
            <a:endParaRPr lang="en-GB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463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alleviate </a:t>
            </a:r>
            <a:br>
              <a:rPr lang="en-US" dirty="0" smtClean="0"/>
            </a:br>
            <a:r>
              <a:rPr lang="en-US" dirty="0" smtClean="0"/>
              <a:t>the problem with administration costs? (2)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849291"/>
          </a:xfrm>
        </p:spPr>
        <p:txBody>
          <a:bodyPr>
            <a:normAutofit/>
          </a:bodyPr>
          <a:lstStyle/>
          <a:p>
            <a:r>
              <a:rPr lang="en-GB" dirty="0" smtClean="0"/>
              <a:t>Don’t use individualized claiming?</a:t>
            </a:r>
          </a:p>
          <a:p>
            <a:pPr marL="0" indent="0">
              <a:buNone/>
            </a:pPr>
            <a:r>
              <a:rPr lang="en-GB" dirty="0"/>
              <a:t>b</a:t>
            </a:r>
            <a:r>
              <a:rPr lang="en-GB" dirty="0" smtClean="0"/>
              <a:t>ut</a:t>
            </a:r>
          </a:p>
          <a:p>
            <a:pPr marL="857250" lvl="1" indent="-457200"/>
            <a:r>
              <a:rPr lang="en-GB" dirty="0" smtClean="0"/>
              <a:t>Individual ceilings for coverage within the health insurance scheme hardly can be used.</a:t>
            </a:r>
          </a:p>
          <a:p>
            <a:pPr marL="857250" lvl="1" indent="-457200"/>
            <a:r>
              <a:rPr lang="en-GB" dirty="0" smtClean="0"/>
              <a:t>There is not </a:t>
            </a:r>
            <a:r>
              <a:rPr lang="en-GB" dirty="0"/>
              <a:t> </a:t>
            </a:r>
            <a:r>
              <a:rPr lang="en-GB" dirty="0" smtClean="0"/>
              <a:t>effective check of a correspondence  between  provided and invoiced health care. </a:t>
            </a:r>
            <a:endParaRPr lang="en-GB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01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alleviate </a:t>
            </a:r>
            <a:br>
              <a:rPr lang="en-US" dirty="0" smtClean="0"/>
            </a:br>
            <a:r>
              <a:rPr lang="en-US" dirty="0" smtClean="0"/>
              <a:t>the problem with administration costs? (3)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792088"/>
          </a:xfrm>
        </p:spPr>
        <p:txBody>
          <a:bodyPr>
            <a:normAutofit/>
          </a:bodyPr>
          <a:lstStyle/>
          <a:p>
            <a:r>
              <a:rPr lang="en-GB" dirty="0" smtClean="0"/>
              <a:t>Centralize operations whenever possible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760991"/>
              </p:ext>
            </p:extLst>
          </p:nvPr>
        </p:nvGraphicFramePr>
        <p:xfrm>
          <a:off x="2051720" y="3501008"/>
          <a:ext cx="4566202" cy="2751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6732240" y="5882788"/>
            <a:ext cx="1444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n</a:t>
            </a:r>
            <a:r>
              <a:rPr lang="en-GB" sz="1200" dirty="0" smtClean="0"/>
              <a:t>umber of branches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3836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alleviate </a:t>
            </a:r>
            <a:br>
              <a:rPr lang="en-US" dirty="0" smtClean="0"/>
            </a:br>
            <a:r>
              <a:rPr lang="en-US" dirty="0" smtClean="0"/>
              <a:t>the problem with administration costs? (4)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176464"/>
          </a:xfrm>
        </p:spPr>
        <p:txBody>
          <a:bodyPr>
            <a:normAutofit/>
          </a:bodyPr>
          <a:lstStyle/>
          <a:p>
            <a:r>
              <a:rPr lang="en-GB" dirty="0" smtClean="0"/>
              <a:t>Streamline routine operations</a:t>
            </a:r>
          </a:p>
          <a:p>
            <a:pPr lvl="1"/>
            <a:r>
              <a:rPr lang="en-GB" dirty="0" smtClean="0"/>
              <a:t> e.g. submission of claims electronically by health facilities</a:t>
            </a:r>
          </a:p>
          <a:p>
            <a:r>
              <a:rPr lang="en-GB" dirty="0" smtClean="0"/>
              <a:t>Use existing (and already paid) staff</a:t>
            </a:r>
          </a:p>
          <a:p>
            <a:pPr lvl="1"/>
            <a:r>
              <a:rPr lang="en-GB" dirty="0"/>
              <a:t>c</a:t>
            </a:r>
            <a:r>
              <a:rPr lang="en-GB" dirty="0" smtClean="0"/>
              <a:t>entral level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istrict level</a:t>
            </a:r>
          </a:p>
          <a:p>
            <a:r>
              <a:rPr lang="en-GB" dirty="0" smtClean="0"/>
              <a:t>Use contracted workers when it make sense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2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Business </a:t>
            </a:r>
            <a:r>
              <a:rPr lang="cs-CZ" dirty="0" err="1" smtClean="0"/>
              <a:t>processes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Core business processes</a:t>
            </a:r>
          </a:p>
          <a:p>
            <a:pPr lvl="1"/>
            <a:r>
              <a:rPr lang="en-GB" dirty="0" smtClean="0"/>
              <a:t>Enrolment </a:t>
            </a:r>
            <a:r>
              <a:rPr lang="en-GB" dirty="0" smtClean="0"/>
              <a:t>and collection of contributions</a:t>
            </a:r>
            <a:endParaRPr lang="en-GB" dirty="0" smtClean="0"/>
          </a:p>
          <a:p>
            <a:pPr lvl="1"/>
            <a:r>
              <a:rPr lang="en-GB" dirty="0" smtClean="0"/>
              <a:t>Claim processing</a:t>
            </a:r>
          </a:p>
          <a:p>
            <a:pPr lvl="1"/>
            <a:r>
              <a:rPr lang="en-GB" dirty="0" smtClean="0"/>
              <a:t>Renewal </a:t>
            </a:r>
            <a:r>
              <a:rPr lang="en-GB" dirty="0" smtClean="0"/>
              <a:t>of </a:t>
            </a:r>
            <a:r>
              <a:rPr lang="en-GB" dirty="0" smtClean="0"/>
              <a:t>policies</a:t>
            </a:r>
          </a:p>
          <a:p>
            <a:pPr lvl="1"/>
            <a:r>
              <a:rPr lang="en-GB" dirty="0" smtClean="0"/>
              <a:t>Modification of policies</a:t>
            </a:r>
            <a:endParaRPr lang="en-GB" dirty="0" smtClean="0"/>
          </a:p>
          <a:p>
            <a:r>
              <a:rPr lang="en-GB" dirty="0" smtClean="0"/>
              <a:t>Control </a:t>
            </a:r>
            <a:r>
              <a:rPr lang="en-GB" dirty="0" smtClean="0"/>
              <a:t>business processes</a:t>
            </a:r>
          </a:p>
          <a:p>
            <a:r>
              <a:rPr lang="en-GB" dirty="0" smtClean="0"/>
              <a:t>Support business processes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791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Decisions influencing </a:t>
            </a:r>
            <a:br>
              <a:rPr lang="en-US" dirty="0" smtClean="0"/>
            </a:br>
            <a:r>
              <a:rPr lang="en-US" dirty="0" smtClean="0"/>
              <a:t>business processes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Fixed or floating period of enrolment</a:t>
            </a:r>
          </a:p>
          <a:p>
            <a:r>
              <a:rPr lang="en-GB" dirty="0" smtClean="0"/>
              <a:t>Grace periods</a:t>
            </a:r>
          </a:p>
          <a:p>
            <a:r>
              <a:rPr lang="en-GB" dirty="0" smtClean="0"/>
              <a:t>Contributions in instalments</a:t>
            </a:r>
          </a:p>
          <a:p>
            <a:r>
              <a:rPr lang="en-GB" dirty="0" smtClean="0"/>
              <a:t>Waiting periods</a:t>
            </a:r>
          </a:p>
          <a:p>
            <a:r>
              <a:rPr lang="en-GB" dirty="0" smtClean="0"/>
              <a:t>Ceilings for expenditures</a:t>
            </a:r>
          </a:p>
          <a:p>
            <a:r>
              <a:rPr lang="en-GB" dirty="0" smtClean="0"/>
              <a:t>Ceilings for utilization</a:t>
            </a:r>
          </a:p>
          <a:p>
            <a:r>
              <a:rPr lang="en-GB" dirty="0" smtClean="0"/>
              <a:t>Construction of contribution and new members of households during insurance period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950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Decisions influencing </a:t>
            </a:r>
            <a:br>
              <a:rPr lang="en-US" dirty="0" smtClean="0"/>
            </a:br>
            <a:r>
              <a:rPr lang="en-US" dirty="0" smtClean="0"/>
              <a:t>business processes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Fixed or floating period of enrolment</a:t>
            </a:r>
          </a:p>
          <a:p>
            <a:r>
              <a:rPr lang="en-GB" dirty="0" smtClean="0"/>
              <a:t>Grace periods</a:t>
            </a:r>
          </a:p>
          <a:p>
            <a:r>
              <a:rPr lang="en-GB" dirty="0" smtClean="0"/>
              <a:t>Contributions in instalments</a:t>
            </a:r>
          </a:p>
          <a:p>
            <a:r>
              <a:rPr lang="en-GB" dirty="0" smtClean="0"/>
              <a:t>Waiting periods</a:t>
            </a:r>
          </a:p>
          <a:p>
            <a:r>
              <a:rPr lang="en-GB" dirty="0" smtClean="0"/>
              <a:t>Ceilings for expenditures</a:t>
            </a:r>
          </a:p>
          <a:p>
            <a:r>
              <a:rPr lang="en-GB" dirty="0" smtClean="0"/>
              <a:t>Ceilings for utilization</a:t>
            </a:r>
          </a:p>
          <a:p>
            <a:r>
              <a:rPr lang="en-GB" dirty="0" smtClean="0"/>
              <a:t>Construction of contribution and new members of households during insurance period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42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Issue: </a:t>
            </a:r>
            <a:r>
              <a:rPr lang="cs-CZ" dirty="0" err="1" smtClean="0"/>
              <a:t>Acquiring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insuree</a:t>
            </a:r>
            <a:r>
              <a:rPr lang="en-US" dirty="0" smtClean="0"/>
              <a:t>’s </a:t>
            </a:r>
            <a:br>
              <a:rPr lang="en-US" dirty="0" smtClean="0"/>
            </a:br>
            <a:r>
              <a:rPr lang="en-US" dirty="0" smtClean="0"/>
              <a:t>identification and coverage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approaches:</a:t>
            </a:r>
          </a:p>
          <a:p>
            <a:r>
              <a:rPr lang="en-US" dirty="0"/>
              <a:t> </a:t>
            </a:r>
            <a:r>
              <a:rPr lang="en-US" dirty="0" smtClean="0"/>
              <a:t> centralized</a:t>
            </a:r>
          </a:p>
          <a:p>
            <a:pPr lvl="1"/>
            <a:r>
              <a:rPr lang="en-US" dirty="0" smtClean="0"/>
              <a:t>ID card of an </a:t>
            </a:r>
            <a:r>
              <a:rPr lang="en-US" dirty="0" err="1" smtClean="0"/>
              <a:t>insuree</a:t>
            </a:r>
            <a:r>
              <a:rPr lang="en-US" dirty="0" smtClean="0"/>
              <a:t> contains only his/her ID number  (and name, date of birth etc.)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ll info on coverage even including photo is acquired from a central information system</a:t>
            </a:r>
          </a:p>
          <a:p>
            <a:r>
              <a:rPr lang="en-US" dirty="0"/>
              <a:t>d</a:t>
            </a:r>
            <a:r>
              <a:rPr lang="en-US" dirty="0" smtClean="0"/>
              <a:t>ecentralized</a:t>
            </a:r>
          </a:p>
          <a:p>
            <a:pPr lvl="1"/>
            <a:r>
              <a:rPr lang="en-US" dirty="0" smtClean="0"/>
              <a:t> all information is at an </a:t>
            </a:r>
            <a:r>
              <a:rPr lang="en-US" dirty="0" err="1" smtClean="0"/>
              <a:t>insuree</a:t>
            </a:r>
            <a:r>
              <a:rPr lang="en-US" dirty="0" smtClean="0"/>
              <a:t> (chip card, </a:t>
            </a:r>
            <a:r>
              <a:rPr lang="en-US" dirty="0" err="1" smtClean="0"/>
              <a:t>insuree’s</a:t>
            </a:r>
            <a:r>
              <a:rPr lang="en-US" dirty="0" smtClean="0"/>
              <a:t> booklet)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7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Issue: </a:t>
            </a:r>
            <a:r>
              <a:rPr lang="cs-CZ" dirty="0" err="1" smtClean="0"/>
              <a:t>Acquiring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insuree</a:t>
            </a:r>
            <a:r>
              <a:rPr lang="en-US" dirty="0" smtClean="0"/>
              <a:t>’s </a:t>
            </a:r>
            <a:br>
              <a:rPr lang="en-US" dirty="0" smtClean="0"/>
            </a:br>
            <a:r>
              <a:rPr lang="en-US" dirty="0" smtClean="0"/>
              <a:t>identification and coverage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approaches:</a:t>
            </a:r>
          </a:p>
          <a:p>
            <a:r>
              <a:rPr lang="en-US" dirty="0"/>
              <a:t> </a:t>
            </a:r>
            <a:r>
              <a:rPr lang="en-US" dirty="0" smtClean="0"/>
              <a:t> centralized</a:t>
            </a:r>
          </a:p>
          <a:p>
            <a:pPr lvl="1"/>
            <a:r>
              <a:rPr lang="en-US" dirty="0" smtClean="0"/>
              <a:t>ID card of an </a:t>
            </a:r>
            <a:r>
              <a:rPr lang="en-US" dirty="0" err="1" smtClean="0"/>
              <a:t>insuree</a:t>
            </a:r>
            <a:r>
              <a:rPr lang="en-US" dirty="0" smtClean="0"/>
              <a:t> contains only his/her ID number  (and name, date of birth etc.)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ll info on coverage even including photo is acquired from a central information system</a:t>
            </a:r>
          </a:p>
          <a:p>
            <a:r>
              <a:rPr lang="en-US" dirty="0"/>
              <a:t>d</a:t>
            </a:r>
            <a:r>
              <a:rPr lang="en-US" dirty="0" smtClean="0"/>
              <a:t>ecentralized</a:t>
            </a:r>
          </a:p>
          <a:p>
            <a:pPr lvl="1"/>
            <a:r>
              <a:rPr lang="en-US" dirty="0" smtClean="0"/>
              <a:t> all information is at an </a:t>
            </a:r>
            <a:r>
              <a:rPr lang="en-US" dirty="0" err="1" smtClean="0"/>
              <a:t>insuree</a:t>
            </a:r>
            <a:r>
              <a:rPr lang="en-US" dirty="0" smtClean="0"/>
              <a:t> (chip card, </a:t>
            </a:r>
            <a:r>
              <a:rPr lang="en-US" dirty="0" err="1" smtClean="0"/>
              <a:t>insuree’s</a:t>
            </a:r>
            <a:r>
              <a:rPr lang="en-US" dirty="0" smtClean="0"/>
              <a:t> booklet)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99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Centralized approach</a:t>
            </a:r>
            <a:endParaRPr lang="cs-CZ" dirty="0"/>
          </a:p>
        </p:txBody>
      </p:sp>
      <p:pic>
        <p:nvPicPr>
          <p:cNvPr id="5" name="Picture 8" descr="MANP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169" y="3555641"/>
            <a:ext cx="45719" cy="12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3725315" y="1354883"/>
            <a:ext cx="118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Enrolment</a:t>
            </a:r>
            <a:endParaRPr lang="en-GB" b="1" dirty="0"/>
          </a:p>
        </p:txBody>
      </p:sp>
      <p:pic>
        <p:nvPicPr>
          <p:cNvPr id="15" name="Picture 11" descr="C:\Users\Nemec\AppData\Local\Microsoft\Windows\Temporary Internet Files\Content.IE5\Q4RYVWLE\MC90043484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065" y="1978898"/>
            <a:ext cx="987286" cy="9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C:\Users\Nemec\AppData\Local\Microsoft\Windows\Temporary Internet Files\Content.IE5\Q4RYVWLE\MC900439798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22" y="1961785"/>
            <a:ext cx="6508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Šipka doprava 6"/>
          <p:cNvSpPr/>
          <p:nvPr/>
        </p:nvSpPr>
        <p:spPr>
          <a:xfrm>
            <a:off x="2781597" y="2295680"/>
            <a:ext cx="4060468" cy="1228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ovéPole 7"/>
          <p:cNvSpPr txBox="1"/>
          <p:nvPr/>
        </p:nvSpPr>
        <p:spPr>
          <a:xfrm>
            <a:off x="7829351" y="2175082"/>
            <a:ext cx="1248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Central server </a:t>
            </a:r>
            <a:endParaRPr lang="en-GB" sz="1400" dirty="0"/>
          </a:p>
        </p:txBody>
      </p:sp>
      <p:pic>
        <p:nvPicPr>
          <p:cNvPr id="15368" name="Picture 8" descr="C:\Users\jirneme\AppData\Local\Microsoft\Windows\Temporary Internet Files\Content.IE5\HIZWVW0B\MP90044873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325" y="1961785"/>
            <a:ext cx="349698" cy="46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MANP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447" y="2133303"/>
            <a:ext cx="37782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Šipka doprava 23"/>
          <p:cNvSpPr/>
          <p:nvPr/>
        </p:nvSpPr>
        <p:spPr>
          <a:xfrm rot="1190314" flipV="1">
            <a:off x="2588744" y="2882608"/>
            <a:ext cx="1401802" cy="167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2" descr="C:\Users\Nemec\AppData\Local\Microsoft\Windows\Temporary Internet Files\Content.IE5\BDJBG9NR\MC900441338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440" y="2878238"/>
            <a:ext cx="504032" cy="50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365" y="2818989"/>
            <a:ext cx="410560" cy="37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80" y="2638377"/>
            <a:ext cx="718779" cy="38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Šipka doprava 26"/>
          <p:cNvSpPr/>
          <p:nvPr/>
        </p:nvSpPr>
        <p:spPr>
          <a:xfrm rot="20611869" flipV="1">
            <a:off x="4822605" y="2817287"/>
            <a:ext cx="1937811" cy="150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ovéPole 27"/>
          <p:cNvSpPr txBox="1"/>
          <p:nvPr/>
        </p:nvSpPr>
        <p:spPr>
          <a:xfrm>
            <a:off x="3359180" y="4142835"/>
            <a:ext cx="239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Visit to a health facility</a:t>
            </a:r>
            <a:endParaRPr lang="en-GB" b="1" dirty="0"/>
          </a:p>
        </p:txBody>
      </p:sp>
      <p:pic>
        <p:nvPicPr>
          <p:cNvPr id="29" name="Picture 23" descr="G:\screenshots\shot_000023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470" y="1949337"/>
            <a:ext cx="260663" cy="55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ovéPole 29"/>
          <p:cNvSpPr txBox="1"/>
          <p:nvPr/>
        </p:nvSpPr>
        <p:spPr>
          <a:xfrm>
            <a:off x="3448888" y="3370975"/>
            <a:ext cx="1842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Data entry at the NHIA</a:t>
            </a:r>
            <a:endParaRPr lang="en-GB" sz="1400" dirty="0"/>
          </a:p>
        </p:txBody>
      </p:sp>
      <p:pic>
        <p:nvPicPr>
          <p:cNvPr id="15371" name="Picture 11" descr="C:\Users\jirneme\AppData\Local\Microsoft\Windows\Temporary Internet Files\Content.IE5\U1H66TM2\MP900402701[1]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37" y="4725144"/>
            <a:ext cx="800748" cy="120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MANP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35" y="4826937"/>
            <a:ext cx="37782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349" y="5024838"/>
            <a:ext cx="718779" cy="38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Šipka doprava 34"/>
          <p:cNvSpPr/>
          <p:nvPr/>
        </p:nvSpPr>
        <p:spPr>
          <a:xfrm flipV="1">
            <a:off x="3796944" y="5438596"/>
            <a:ext cx="776460" cy="150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15" descr="C:\Users\Nemec\AppData\Local\Microsoft\Windows\Temporary Internet Files\Content.IE5\Q4RYVWLE\MC900439798[1]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674" y="4826937"/>
            <a:ext cx="4984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2" descr="C:\Users\Nemec\AppData\Local\Microsoft\Windows\Temporary Internet Files\Content.IE5\BDJBG9NR\MC900441338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406" y="5438596"/>
            <a:ext cx="504032" cy="50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Šipka doprava 37"/>
          <p:cNvSpPr/>
          <p:nvPr/>
        </p:nvSpPr>
        <p:spPr>
          <a:xfrm rot="17617667" flipV="1">
            <a:off x="5626930" y="3834766"/>
            <a:ext cx="1937811" cy="150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Šipka doprava 38"/>
          <p:cNvSpPr/>
          <p:nvPr/>
        </p:nvSpPr>
        <p:spPr>
          <a:xfrm rot="6875632" flipV="1">
            <a:off x="5897548" y="4008888"/>
            <a:ext cx="1937811" cy="150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" name="Picture 8" descr="C:\Users\jirneme\AppData\Local\Microsoft\Windows\Temporary Internet Files\Content.IE5\HIZWVW0B\MP90044873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038" y="3850460"/>
            <a:ext cx="349698" cy="46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61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Decentralized approach</a:t>
            </a:r>
            <a:endParaRPr lang="cs-CZ" dirty="0"/>
          </a:p>
        </p:txBody>
      </p:sp>
      <p:pic>
        <p:nvPicPr>
          <p:cNvPr id="5" name="Picture 8" descr="MANP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169" y="3555641"/>
            <a:ext cx="45719" cy="12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3725315" y="1354883"/>
            <a:ext cx="118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Enrolment</a:t>
            </a:r>
            <a:endParaRPr lang="en-GB" b="1" dirty="0"/>
          </a:p>
        </p:txBody>
      </p:sp>
      <p:pic>
        <p:nvPicPr>
          <p:cNvPr id="15" name="Picture 11" descr="C:\Users\Nemec\AppData\Local\Microsoft\Windows\Temporary Internet Files\Content.IE5\Q4RYVWLE\MC90043484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065" y="1978898"/>
            <a:ext cx="987286" cy="9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7829351" y="2175082"/>
            <a:ext cx="1227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c</a:t>
            </a:r>
            <a:r>
              <a:rPr lang="en-GB" sz="1400" dirty="0" smtClean="0"/>
              <a:t>entral server </a:t>
            </a:r>
            <a:endParaRPr lang="en-GB" sz="1400" dirty="0"/>
          </a:p>
        </p:txBody>
      </p:sp>
      <p:pic>
        <p:nvPicPr>
          <p:cNvPr id="22" name="Picture 8" descr="MANP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447" y="2133303"/>
            <a:ext cx="37782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Šipka doprava 23"/>
          <p:cNvSpPr/>
          <p:nvPr/>
        </p:nvSpPr>
        <p:spPr>
          <a:xfrm flipV="1">
            <a:off x="2647304" y="2305390"/>
            <a:ext cx="1401802" cy="167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2" descr="C:\Users\Nemec\AppData\Local\Microsoft\Windows\Temporary Internet Files\Content.IE5\BDJBG9NR\MC900441338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748" y="2328970"/>
            <a:ext cx="504032" cy="50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35" y="2286297"/>
            <a:ext cx="410560" cy="37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Šipka doprava 26"/>
          <p:cNvSpPr/>
          <p:nvPr/>
        </p:nvSpPr>
        <p:spPr>
          <a:xfrm>
            <a:off x="4711188" y="2367737"/>
            <a:ext cx="1948790" cy="1376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ovéPole 27"/>
          <p:cNvSpPr txBox="1"/>
          <p:nvPr/>
        </p:nvSpPr>
        <p:spPr>
          <a:xfrm>
            <a:off x="3359180" y="4142835"/>
            <a:ext cx="2399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Visit to a health facility</a:t>
            </a:r>
            <a:endParaRPr lang="en-GB" b="1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4185174" y="2966184"/>
            <a:ext cx="18622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Data entry </a:t>
            </a:r>
          </a:p>
          <a:p>
            <a:r>
              <a:rPr lang="en-GB" sz="1400" dirty="0" smtClean="0"/>
              <a:t>and personalization </a:t>
            </a:r>
          </a:p>
          <a:p>
            <a:r>
              <a:rPr lang="en-GB" sz="1400" dirty="0" smtClean="0"/>
              <a:t>of the card at the NHIA</a:t>
            </a:r>
            <a:endParaRPr lang="en-GB" sz="1400" dirty="0"/>
          </a:p>
        </p:txBody>
      </p:sp>
      <p:pic>
        <p:nvPicPr>
          <p:cNvPr id="15371" name="Picture 11" descr="C:\Users\jirneme\AppData\Local\Microsoft\Windows\Temporary Internet Files\Content.IE5\U1H66TM2\MP900402701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37" y="4725144"/>
            <a:ext cx="800748" cy="120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MANPO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35" y="4826937"/>
            <a:ext cx="37782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Šipka doprava 34"/>
          <p:cNvSpPr/>
          <p:nvPr/>
        </p:nvSpPr>
        <p:spPr>
          <a:xfrm flipV="1">
            <a:off x="3796944" y="5438596"/>
            <a:ext cx="776460" cy="150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22" descr="C:\Users\Nemec\AppData\Local\Microsoft\Windows\Temporary Internet Files\Content.IE5\BDJBG9NR\MC900441338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569" y="5025285"/>
            <a:ext cx="504032" cy="50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Šipka doprava 37"/>
          <p:cNvSpPr/>
          <p:nvPr/>
        </p:nvSpPr>
        <p:spPr>
          <a:xfrm rot="10800000" flipV="1">
            <a:off x="2367981" y="2815412"/>
            <a:ext cx="1937811" cy="150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368" name="Picture 8" descr="C:\Users\jirneme\AppData\Local\Microsoft\Windows\Temporary Internet Files\Content.IE5\HIZWVW0B\MP900448736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179" y="2155151"/>
            <a:ext cx="349698" cy="46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" descr="C:\Users\Nemec\AppData\Local\Microsoft\Windows\Temporary Internet Files\Content.IE5\Q4RYVWLE\MC900439798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947" y="2003502"/>
            <a:ext cx="479357" cy="47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 descr="C:\Users\jirneme\AppData\Local\Microsoft\Windows\Temporary Internet Files\Content.IE5\K2Q2I9R1\MC900441319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14" y="2594111"/>
            <a:ext cx="536142" cy="53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jirneme\AppData\Local\Microsoft\Windows\Temporary Internet Files\Content.IE5\K2Q2I9R1\MC900441319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650" y="5154469"/>
            <a:ext cx="536142" cy="53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ovéPole 41"/>
          <p:cNvSpPr txBox="1"/>
          <p:nvPr/>
        </p:nvSpPr>
        <p:spPr>
          <a:xfrm>
            <a:off x="6842065" y="5000580"/>
            <a:ext cx="1314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local computer </a:t>
            </a:r>
            <a:endParaRPr lang="en-GB" sz="1400" dirty="0"/>
          </a:p>
        </p:txBody>
      </p:sp>
      <p:pic>
        <p:nvPicPr>
          <p:cNvPr id="43" name="Picture 2" descr="C:\Users\jirneme\AppData\Local\Microsoft\Windows\Temporary Internet Files\Content.IE5\K2Q2I9R1\MC900441319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813" y="5925680"/>
            <a:ext cx="536142" cy="53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ousměrná vodorovná šipka 2"/>
          <p:cNvSpPr/>
          <p:nvPr/>
        </p:nvSpPr>
        <p:spPr>
          <a:xfrm rot="18625102">
            <a:off x="6008505" y="5678592"/>
            <a:ext cx="556945" cy="20977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Šipka doprava 43"/>
          <p:cNvSpPr/>
          <p:nvPr/>
        </p:nvSpPr>
        <p:spPr>
          <a:xfrm rot="10386809">
            <a:off x="4754637" y="2636826"/>
            <a:ext cx="1948790" cy="1376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85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Issue</a:t>
            </a:r>
            <a:r>
              <a:rPr lang="cs-CZ" dirty="0" smtClean="0"/>
              <a:t>: </a:t>
            </a:r>
            <a:r>
              <a:rPr lang="cs-CZ" dirty="0" err="1" smtClean="0"/>
              <a:t>Identification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number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Each</a:t>
            </a:r>
            <a:r>
              <a:rPr lang="cs-CZ" dirty="0" smtClean="0"/>
              <a:t> </a:t>
            </a:r>
            <a:r>
              <a:rPr lang="cs-CZ" dirty="0" err="1" smtClean="0"/>
              <a:t>insuree</a:t>
            </a:r>
            <a:r>
              <a:rPr lang="cs-CZ" dirty="0" smtClean="0"/>
              <a:t> </a:t>
            </a:r>
            <a:r>
              <a:rPr lang="cs-CZ" dirty="0" err="1" smtClean="0"/>
              <a:t>should</a:t>
            </a:r>
            <a:r>
              <a:rPr lang="cs-CZ" dirty="0" smtClean="0"/>
              <a:t> </a:t>
            </a:r>
            <a:r>
              <a:rPr lang="cs-CZ" dirty="0" err="1" smtClean="0"/>
              <a:t>have</a:t>
            </a:r>
            <a:r>
              <a:rPr lang="cs-CZ" dirty="0" smtClean="0"/>
              <a:t> </a:t>
            </a:r>
            <a:r>
              <a:rPr lang="cs-CZ" dirty="0" err="1" smtClean="0"/>
              <a:t>an</a:t>
            </a:r>
            <a:r>
              <a:rPr lang="cs-CZ" dirty="0" smtClean="0"/>
              <a:t> </a:t>
            </a:r>
            <a:r>
              <a:rPr lang="cs-CZ" dirty="0" err="1" smtClean="0"/>
              <a:t>unique</a:t>
            </a:r>
            <a:r>
              <a:rPr lang="cs-CZ" dirty="0" smtClean="0"/>
              <a:t> </a:t>
            </a:r>
            <a:r>
              <a:rPr lang="cs-CZ" dirty="0" err="1" smtClean="0"/>
              <a:t>identification</a:t>
            </a:r>
            <a:r>
              <a:rPr lang="cs-CZ" dirty="0" smtClean="0"/>
              <a:t> </a:t>
            </a:r>
            <a:r>
              <a:rPr lang="cs-CZ" dirty="0" err="1" smtClean="0"/>
              <a:t>number</a:t>
            </a:r>
            <a:endParaRPr lang="cs-CZ" dirty="0" smtClean="0"/>
          </a:p>
          <a:p>
            <a:pPr lvl="1"/>
            <a:r>
              <a:rPr lang="cs-CZ" dirty="0" smtClean="0"/>
              <a:t>use </a:t>
            </a:r>
            <a:r>
              <a:rPr lang="cs-CZ" dirty="0" err="1" smtClean="0"/>
              <a:t>national</a:t>
            </a:r>
            <a:r>
              <a:rPr lang="cs-CZ" dirty="0" smtClean="0"/>
              <a:t> </a:t>
            </a:r>
            <a:r>
              <a:rPr lang="cs-CZ" dirty="0" err="1" smtClean="0"/>
              <a:t>identification</a:t>
            </a:r>
            <a:r>
              <a:rPr lang="cs-CZ" dirty="0" smtClean="0"/>
              <a:t> </a:t>
            </a:r>
            <a:r>
              <a:rPr lang="cs-CZ" dirty="0" err="1" smtClean="0"/>
              <a:t>number</a:t>
            </a:r>
            <a:r>
              <a:rPr lang="cs-CZ" dirty="0" smtClean="0"/>
              <a:t> (Nepal ?)</a:t>
            </a:r>
          </a:p>
          <a:p>
            <a:pPr lvl="1"/>
            <a:r>
              <a:rPr lang="cs-CZ" dirty="0"/>
              <a:t>u</a:t>
            </a:r>
            <a:r>
              <a:rPr lang="cs-CZ" dirty="0" smtClean="0"/>
              <a:t>se  </a:t>
            </a:r>
            <a:r>
              <a:rPr lang="cs-CZ" dirty="0" err="1" smtClean="0"/>
              <a:t>specific</a:t>
            </a:r>
            <a:r>
              <a:rPr lang="cs-CZ" dirty="0" smtClean="0"/>
              <a:t> </a:t>
            </a:r>
            <a:r>
              <a:rPr lang="cs-CZ" dirty="0" err="1" smtClean="0"/>
              <a:t>identification</a:t>
            </a:r>
            <a:r>
              <a:rPr lang="cs-CZ" dirty="0" smtClean="0"/>
              <a:t> </a:t>
            </a:r>
            <a:r>
              <a:rPr lang="cs-CZ" dirty="0" err="1" smtClean="0"/>
              <a:t>number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health</a:t>
            </a:r>
            <a:r>
              <a:rPr lang="cs-CZ" dirty="0" smtClean="0"/>
              <a:t> </a:t>
            </a:r>
            <a:r>
              <a:rPr lang="cs-CZ" dirty="0" err="1" smtClean="0"/>
              <a:t>insurance</a:t>
            </a:r>
            <a:endParaRPr lang="cs-CZ" dirty="0" smtClean="0"/>
          </a:p>
          <a:p>
            <a:pPr lvl="2"/>
            <a:r>
              <a:rPr lang="cs-CZ" dirty="0" err="1"/>
              <a:t>a</a:t>
            </a:r>
            <a:r>
              <a:rPr lang="cs-CZ" dirty="0" err="1" smtClean="0"/>
              <a:t>ssigned</a:t>
            </a:r>
            <a:r>
              <a:rPr lang="cs-CZ" dirty="0" smtClean="0"/>
              <a:t> by a </a:t>
            </a:r>
            <a:r>
              <a:rPr lang="cs-CZ" dirty="0" err="1" smtClean="0"/>
              <a:t>branch</a:t>
            </a:r>
            <a:r>
              <a:rPr lang="cs-CZ" dirty="0" smtClean="0"/>
              <a:t> </a:t>
            </a:r>
            <a:r>
              <a:rPr lang="cs-CZ" dirty="0" err="1" smtClean="0"/>
              <a:t>office</a:t>
            </a:r>
            <a:r>
              <a:rPr lang="cs-CZ" dirty="0" smtClean="0"/>
              <a:t> (</a:t>
            </a:r>
            <a:r>
              <a:rPr lang="cs-CZ" dirty="0" err="1" smtClean="0"/>
              <a:t>e.g</a:t>
            </a:r>
            <a:r>
              <a:rPr lang="cs-CZ" dirty="0" smtClean="0"/>
              <a:t>. </a:t>
            </a:r>
            <a:r>
              <a:rPr lang="cs-CZ" dirty="0" err="1"/>
              <a:t>x</a:t>
            </a:r>
            <a:r>
              <a:rPr lang="cs-CZ" dirty="0" err="1" smtClean="0"/>
              <a:t>xxxyyyyyyy</a:t>
            </a:r>
            <a:r>
              <a:rPr lang="cs-CZ" dirty="0" smtClean="0"/>
              <a:t> </a:t>
            </a:r>
            <a:r>
              <a:rPr lang="cs-CZ" dirty="0" err="1" smtClean="0"/>
              <a:t>where</a:t>
            </a:r>
            <a:r>
              <a:rPr lang="cs-CZ" dirty="0" smtClean="0"/>
              <a:t> </a:t>
            </a:r>
            <a:r>
              <a:rPr lang="cs-CZ" dirty="0" err="1" smtClean="0"/>
              <a:t>xxxx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a </a:t>
            </a:r>
            <a:r>
              <a:rPr lang="cs-CZ" dirty="0" err="1" smtClean="0"/>
              <a:t>code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district</a:t>
            </a:r>
            <a:r>
              <a:rPr lang="cs-CZ" dirty="0" smtClean="0"/>
              <a:t>, </a:t>
            </a:r>
            <a:r>
              <a:rPr lang="cs-CZ" dirty="0" err="1" smtClean="0"/>
              <a:t>yyyyyyy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an</a:t>
            </a:r>
            <a:r>
              <a:rPr lang="cs-CZ" dirty="0" smtClean="0"/>
              <a:t> </a:t>
            </a:r>
            <a:r>
              <a:rPr lang="cs-CZ" dirty="0" err="1" smtClean="0"/>
              <a:t>order</a:t>
            </a:r>
            <a:r>
              <a:rPr lang="cs-CZ" dirty="0" smtClean="0"/>
              <a:t> </a:t>
            </a:r>
            <a:r>
              <a:rPr lang="cs-CZ" dirty="0" err="1" smtClean="0"/>
              <a:t>number</a:t>
            </a:r>
            <a:r>
              <a:rPr lang="en-US" dirty="0" smtClean="0"/>
              <a:t>)</a:t>
            </a:r>
            <a:endParaRPr lang="cs-CZ" dirty="0" smtClean="0"/>
          </a:p>
          <a:p>
            <a:pPr lvl="2"/>
            <a:r>
              <a:rPr lang="en-US" dirty="0" smtClean="0"/>
              <a:t>pre-printed on an enrolment form and insurance card</a:t>
            </a:r>
            <a:r>
              <a:rPr lang="cs-CZ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72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Preprinted ID on an insurance card (Tanzania)</a:t>
            </a:r>
            <a:endParaRPr lang="en-GB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2118975"/>
            <a:ext cx="38004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 descr="C:\Users\jirneme\AppData\Local\Microsoft\Windows\Temporary Internet Files\Content.IE5\K2Q2I9R1\MC90042481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05" y="3561675"/>
            <a:ext cx="729482" cy="6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Description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business </a:t>
            </a:r>
            <a:r>
              <a:rPr lang="cs-CZ" dirty="0" err="1" smtClean="0"/>
              <a:t>processes</a:t>
            </a:r>
            <a:r>
              <a:rPr lang="en-US" dirty="0" smtClean="0"/>
              <a:t> (enrolment)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484784"/>
            <a:ext cx="7848872" cy="496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50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Description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business </a:t>
            </a:r>
            <a:r>
              <a:rPr lang="cs-CZ" dirty="0" err="1" smtClean="0"/>
              <a:t>processes</a:t>
            </a:r>
            <a:r>
              <a:rPr lang="en-US" dirty="0" smtClean="0"/>
              <a:t> (claim processing)</a:t>
            </a:r>
            <a:endParaRPr lang="cs-CZ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31" y="1557688"/>
            <a:ext cx="7284082" cy="479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04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Issue: Design of </a:t>
            </a:r>
            <a:br>
              <a:rPr lang="en-US" dirty="0" smtClean="0"/>
            </a:br>
            <a:r>
              <a:rPr lang="en-US" dirty="0" smtClean="0"/>
              <a:t>claim forms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899592" y="1556792"/>
            <a:ext cx="24494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-aggregated claim forms</a:t>
            </a:r>
          </a:p>
          <a:p>
            <a:r>
              <a:rPr lang="en-US" dirty="0" smtClean="0"/>
              <a:t>-individual claim forms</a:t>
            </a:r>
          </a:p>
          <a:p>
            <a:pPr lvl="1"/>
            <a:r>
              <a:rPr lang="en-US" dirty="0" smtClean="0"/>
              <a:t>-collective</a:t>
            </a:r>
          </a:p>
          <a:p>
            <a:pPr lvl="1"/>
            <a:r>
              <a:rPr lang="en-US" dirty="0" smtClean="0"/>
              <a:t>-separated</a:t>
            </a:r>
            <a:endParaRPr lang="en-GB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246" y="2276872"/>
            <a:ext cx="5103537" cy="397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79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Actions to be taken</a:t>
            </a:r>
            <a:r>
              <a:rPr lang="en-US" dirty="0" smtClean="0"/>
              <a:t> </a:t>
            </a:r>
            <a:r>
              <a:rPr lang="en-US" dirty="0" smtClean="0"/>
              <a:t>for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smtClean="0"/>
              <a:t>implementation of the UHIS</a:t>
            </a:r>
            <a:endParaRPr lang="cs-CZ" dirty="0"/>
          </a:p>
        </p:txBody>
      </p:sp>
      <p:sp>
        <p:nvSpPr>
          <p:cNvPr id="5" name="Ovál 4"/>
          <p:cNvSpPr/>
          <p:nvPr/>
        </p:nvSpPr>
        <p:spPr>
          <a:xfrm>
            <a:off x="683568" y="1628800"/>
            <a:ext cx="2016224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Design of the scheme</a:t>
            </a:r>
            <a:endParaRPr lang="en-GB" dirty="0"/>
          </a:p>
        </p:txBody>
      </p:sp>
      <p:sp>
        <p:nvSpPr>
          <p:cNvPr id="9" name="TextovéPole 8"/>
          <p:cNvSpPr txBox="1"/>
          <p:nvPr/>
        </p:nvSpPr>
        <p:spPr>
          <a:xfrm>
            <a:off x="2771800" y="1737682"/>
            <a:ext cx="57606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Design of the scope of the benefit package</a:t>
            </a:r>
          </a:p>
          <a:p>
            <a:pPr marL="342900" indent="-342900">
              <a:buAutoNum type="arabicPeriod"/>
            </a:pPr>
            <a:r>
              <a:rPr lang="en-US" dirty="0" smtClean="0"/>
              <a:t>Design of cost-sharing scheme and 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Elaboration of classifications for covered health care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Design of remuneration mechanisms and elaboration of pricelists</a:t>
            </a:r>
          </a:p>
          <a:p>
            <a:pPr marL="342900" indent="-342900">
              <a:buAutoNum type="arabicPeriod"/>
            </a:pPr>
            <a:r>
              <a:rPr lang="en-US" dirty="0" smtClean="0"/>
              <a:t>Calculation of contributions</a:t>
            </a:r>
          </a:p>
          <a:p>
            <a:pPr marL="342900" indent="-342900">
              <a:buAutoNum type="arabicPeriod"/>
            </a:pPr>
            <a:r>
              <a:rPr lang="en-US" dirty="0" smtClean="0"/>
              <a:t>Design of measures preventing adverse selection</a:t>
            </a:r>
            <a:endParaRPr lang="en-GB" dirty="0"/>
          </a:p>
        </p:txBody>
      </p:sp>
      <p:sp>
        <p:nvSpPr>
          <p:cNvPr id="10" name="Ovál 9"/>
          <p:cNvSpPr/>
          <p:nvPr/>
        </p:nvSpPr>
        <p:spPr>
          <a:xfrm>
            <a:off x="467544" y="3527075"/>
            <a:ext cx="244827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Implementation of the scheme</a:t>
            </a:r>
            <a:endParaRPr lang="en-GB" dirty="0"/>
          </a:p>
        </p:txBody>
      </p:sp>
      <p:sp>
        <p:nvSpPr>
          <p:cNvPr id="11" name="Šipka dolů 10"/>
          <p:cNvSpPr/>
          <p:nvPr/>
        </p:nvSpPr>
        <p:spPr>
          <a:xfrm>
            <a:off x="1619672" y="2736795"/>
            <a:ext cx="144016" cy="620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ovéPole 12"/>
          <p:cNvSpPr txBox="1"/>
          <p:nvPr/>
        </p:nvSpPr>
        <p:spPr>
          <a:xfrm>
            <a:off x="2620311" y="4112743"/>
            <a:ext cx="65527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Design of all forms and finalizing of operating procedures</a:t>
            </a:r>
          </a:p>
          <a:p>
            <a:pPr marL="342900" indent="-342900">
              <a:buAutoNum type="arabicPeriod"/>
            </a:pPr>
            <a:r>
              <a:rPr lang="en-US" dirty="0" smtClean="0"/>
              <a:t>Acquiring of an information system</a:t>
            </a:r>
          </a:p>
          <a:p>
            <a:pPr marL="342900" indent="-342900">
              <a:buAutoNum type="arabicPeriod"/>
            </a:pPr>
            <a:r>
              <a:rPr lang="en-US" dirty="0" smtClean="0"/>
              <a:t>Selection, contracting and training  of distribution channels</a:t>
            </a:r>
          </a:p>
          <a:p>
            <a:pPr marL="342900" indent="-342900">
              <a:buAutoNum type="arabicPeriod"/>
            </a:pPr>
            <a:r>
              <a:rPr lang="en-US" dirty="0" smtClean="0"/>
              <a:t>Elaboration of guidelines for contracting of health care providers</a:t>
            </a:r>
          </a:p>
          <a:p>
            <a:pPr marL="342900" indent="-342900">
              <a:buAutoNum type="arabicPeriod"/>
            </a:pPr>
            <a:r>
              <a:rPr lang="en-US" dirty="0" smtClean="0"/>
              <a:t>Selection, contracting and training of health care providers</a:t>
            </a:r>
          </a:p>
          <a:p>
            <a:pPr marL="342900" indent="-342900">
              <a:buAutoNum type="arabicPeriod"/>
            </a:pPr>
            <a:r>
              <a:rPr lang="en-US" dirty="0" smtClean="0"/>
              <a:t>Purchasing and distribution of all equipment  for external partners</a:t>
            </a:r>
          </a:p>
          <a:p>
            <a:pPr marL="342900" indent="-342900">
              <a:buAutoNum type="arabicPeriod"/>
            </a:pPr>
            <a:r>
              <a:rPr lang="en-US" dirty="0" smtClean="0"/>
              <a:t>Set-up of the full organizational structure of the NHIA</a:t>
            </a:r>
          </a:p>
          <a:p>
            <a:pPr marL="342900" indent="-342900">
              <a:buAutoNum type="arabicPeriod"/>
            </a:pPr>
            <a:r>
              <a:rPr lang="en-US" dirty="0" smtClean="0"/>
              <a:t>Preparation and launching of a marketing campaign</a:t>
            </a:r>
          </a:p>
          <a:p>
            <a:pPr marL="342900" indent="-342900"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50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Issue: Insurance </a:t>
            </a:r>
            <a:br>
              <a:rPr lang="en-US" dirty="0" smtClean="0"/>
            </a:br>
            <a:r>
              <a:rPr lang="en-US" dirty="0" smtClean="0"/>
              <a:t>information system</a:t>
            </a:r>
            <a:endParaRPr lang="cs-CZ" dirty="0"/>
          </a:p>
        </p:txBody>
      </p:sp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4637682" cy="3070513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561431" y="1568136"/>
            <a:ext cx="1828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Typical structure</a:t>
            </a:r>
            <a:r>
              <a:rPr lang="en-US" dirty="0" smtClean="0"/>
              <a:t>:</a:t>
            </a:r>
            <a:endParaRPr lang="en-GB" dirty="0"/>
          </a:p>
        </p:txBody>
      </p:sp>
      <p:sp>
        <p:nvSpPr>
          <p:cNvPr id="6" name="TextovéPole 5"/>
          <p:cNvSpPr txBox="1"/>
          <p:nvPr/>
        </p:nvSpPr>
        <p:spPr>
          <a:xfrm>
            <a:off x="899592" y="5301208"/>
            <a:ext cx="76220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Health Insurance Information System can be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developed as tailored made information system (around 500 men days)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cquired as open source system  (e.g. from Swiss Development Agency)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Purchased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79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847" y="0"/>
            <a:ext cx="9136638" cy="11311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335699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Thanks for attention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34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6693</TotalTime>
  <Words>1384</Words>
  <Application>Microsoft Office PowerPoint</Application>
  <PresentationFormat>Předvádění na obrazovce (4:3)</PresentationFormat>
  <Paragraphs>360</Paragraphs>
  <Slides>36</Slides>
  <Notes>2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8" baseType="lpstr">
      <vt:lpstr>Larissa</vt:lpstr>
      <vt:lpstr>Visio</vt:lpstr>
      <vt:lpstr>Universal Health Insurance Scheme for Nepal Institutional setup and business processes</vt:lpstr>
      <vt:lpstr>Agenda</vt:lpstr>
      <vt:lpstr>Phases of introduction of the UHIS</vt:lpstr>
      <vt:lpstr>Breakdown of the problem </vt:lpstr>
      <vt:lpstr>        What affects  the institutional setup/                business processes the most?</vt:lpstr>
      <vt:lpstr>Institutional setup</vt:lpstr>
      <vt:lpstr>Organizational structure  of the NHIA</vt:lpstr>
      <vt:lpstr>Description of tasks  and staffing (1)</vt:lpstr>
      <vt:lpstr>Description of tasks  and staffing (2)</vt:lpstr>
      <vt:lpstr>Decentralization  of the NHIA (1)</vt:lpstr>
      <vt:lpstr>Decentralization  of the NHIA (1)</vt:lpstr>
      <vt:lpstr>Organizational structure  of a branch office</vt:lpstr>
      <vt:lpstr>Structure and number  of staff</vt:lpstr>
      <vt:lpstr>Administration costs(1)</vt:lpstr>
      <vt:lpstr>Administration costs(2)</vt:lpstr>
      <vt:lpstr>Administration costs(3)</vt:lpstr>
      <vt:lpstr>Subsidization of  administration costs</vt:lpstr>
      <vt:lpstr>How to alleviate  the problem with administration costs? (1)</vt:lpstr>
      <vt:lpstr>How to alleviate  the problem with administration costs? (2)</vt:lpstr>
      <vt:lpstr>How to alleviate  the problem with administration costs? (3)</vt:lpstr>
      <vt:lpstr>How to alleviate  the problem with administration costs? (4)</vt:lpstr>
      <vt:lpstr>Business processes</vt:lpstr>
      <vt:lpstr>Decisions influencing  business processes</vt:lpstr>
      <vt:lpstr>Decisions influencing  business processes</vt:lpstr>
      <vt:lpstr>Issue: Acquiring of insuree’s  identification and coverage</vt:lpstr>
      <vt:lpstr>Issue: Acquiring of insuree’s  identification and coverage</vt:lpstr>
      <vt:lpstr>Centralized approach</vt:lpstr>
      <vt:lpstr>Decentralized approach</vt:lpstr>
      <vt:lpstr>Issue: Identification  number</vt:lpstr>
      <vt:lpstr>Example: Preprinted ID on an insurance card (Tanzania)</vt:lpstr>
      <vt:lpstr>Description of  business processes (enrolment)</vt:lpstr>
      <vt:lpstr>Description of  business processes (claim processing)</vt:lpstr>
      <vt:lpstr>Issue: Design of  claim forms</vt:lpstr>
      <vt:lpstr>Actions to be taken for  the implementation of the UHIS</vt:lpstr>
      <vt:lpstr>Issue: Insurance  information system</vt:lpstr>
      <vt:lpstr>Thanks for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GIZ-Design</dc:creator>
  <cp:lastModifiedBy>jirneme</cp:lastModifiedBy>
  <cp:revision>82</cp:revision>
  <dcterms:created xsi:type="dcterms:W3CDTF">2013-08-05T10:36:27Z</dcterms:created>
  <dcterms:modified xsi:type="dcterms:W3CDTF">2013-11-24T07:27:56Z</dcterms:modified>
</cp:coreProperties>
</file>