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324" r:id="rId3"/>
    <p:sldId id="328" r:id="rId4"/>
    <p:sldId id="257" r:id="rId5"/>
    <p:sldId id="314" r:id="rId6"/>
    <p:sldId id="264" r:id="rId7"/>
    <p:sldId id="258" r:id="rId8"/>
    <p:sldId id="329" r:id="rId9"/>
    <p:sldId id="306" r:id="rId10"/>
    <p:sldId id="295" r:id="rId11"/>
    <p:sldId id="299" r:id="rId12"/>
    <p:sldId id="327" r:id="rId13"/>
    <p:sldId id="325" r:id="rId14"/>
    <p:sldId id="326" r:id="rId15"/>
    <p:sldId id="287"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D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17" autoAdjust="0"/>
  </p:normalViewPr>
  <p:slideViewPr>
    <p:cSldViewPr>
      <p:cViewPr>
        <p:scale>
          <a:sx n="68" d="100"/>
          <a:sy n="68" d="100"/>
        </p:scale>
        <p:origin x="252"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OOPPVSNOP\OOPPVSNOP.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jahangir.khan\AppData\Local\Microsoft\Windows\Temporary%20Internet%20Files\Content.Outlook\35D96B38\Book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dirty="0"/>
              <a:t>Distribution of out-of-pocket payment (%) across households in different </a:t>
            </a:r>
            <a:r>
              <a:rPr lang="en-US" sz="2000" dirty="0" smtClean="0"/>
              <a:t>socioeconomic</a:t>
            </a:r>
            <a:r>
              <a:rPr lang="en-US" sz="2000" baseline="0" dirty="0" smtClean="0"/>
              <a:t> groups,</a:t>
            </a:r>
            <a:r>
              <a:rPr lang="en-US" sz="2000" dirty="0" smtClean="0"/>
              <a:t> </a:t>
            </a:r>
            <a:r>
              <a:rPr lang="en-US" sz="2000" dirty="0"/>
              <a:t>2005</a:t>
            </a:r>
          </a:p>
        </c:rich>
      </c:tx>
      <c:layout>
        <c:manualLayout>
          <c:xMode val="edge"/>
          <c:yMode val="edge"/>
          <c:x val="0.14243644544431983"/>
          <c:y val="1.3576675343029334E-2"/>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Sheet1!$M$9</c:f>
              <c:strCache>
                <c:ptCount val="1"/>
                <c:pt idx="0">
                  <c:v>OOP%TCE</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strRef>
              <c:f>Sheet1!$L$10:$L$14</c:f>
              <c:strCache>
                <c:ptCount val="5"/>
                <c:pt idx="0">
                  <c:v>Poorest</c:v>
                </c:pt>
                <c:pt idx="1">
                  <c:v>2nd</c:v>
                </c:pt>
                <c:pt idx="2">
                  <c:v>3rd</c:v>
                </c:pt>
                <c:pt idx="3">
                  <c:v>4th</c:v>
                </c:pt>
                <c:pt idx="4">
                  <c:v>Richest</c:v>
                </c:pt>
              </c:strCache>
            </c:strRef>
          </c:cat>
          <c:val>
            <c:numRef>
              <c:f>Sheet1!$M$10:$M$14</c:f>
              <c:numCache>
                <c:formatCode>0.0</c:formatCode>
                <c:ptCount val="5"/>
                <c:pt idx="0">
                  <c:v>6.2429607146837984</c:v>
                </c:pt>
                <c:pt idx="1">
                  <c:v>7.2315444200190431</c:v>
                </c:pt>
                <c:pt idx="2">
                  <c:v>12.226401334849522</c:v>
                </c:pt>
                <c:pt idx="3">
                  <c:v>21.527168035181614</c:v>
                </c:pt>
                <c:pt idx="4">
                  <c:v>52.771925495265997</c:v>
                </c:pt>
              </c:numCache>
            </c:numRef>
          </c:val>
        </c:ser>
        <c:dLbls>
          <c:showLegendKey val="0"/>
          <c:showVal val="0"/>
          <c:showCatName val="0"/>
          <c:showSerName val="0"/>
          <c:showPercent val="0"/>
          <c:showBubbleSize val="0"/>
        </c:dLbls>
        <c:gapWidth val="150"/>
        <c:shape val="cylinder"/>
        <c:axId val="242688384"/>
        <c:axId val="242690304"/>
        <c:axId val="0"/>
      </c:bar3DChart>
      <c:catAx>
        <c:axId val="242688384"/>
        <c:scaling>
          <c:orientation val="minMax"/>
        </c:scaling>
        <c:delete val="0"/>
        <c:axPos val="b"/>
        <c:majorTickMark val="out"/>
        <c:minorTickMark val="none"/>
        <c:tickLblPos val="nextTo"/>
        <c:crossAx val="242690304"/>
        <c:crosses val="autoZero"/>
        <c:auto val="1"/>
        <c:lblAlgn val="ctr"/>
        <c:lblOffset val="100"/>
        <c:noMultiLvlLbl val="0"/>
      </c:catAx>
      <c:valAx>
        <c:axId val="242690304"/>
        <c:scaling>
          <c:orientation val="minMax"/>
        </c:scaling>
        <c:delete val="0"/>
        <c:axPos val="l"/>
        <c:majorGridlines/>
        <c:numFmt formatCode="0.0" sourceLinked="1"/>
        <c:majorTickMark val="out"/>
        <c:minorTickMark val="none"/>
        <c:tickLblPos val="nextTo"/>
        <c:crossAx val="2426883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Sheet1!$J$6</c:f>
              <c:strCache>
                <c:ptCount val="1"/>
                <c:pt idx="0">
                  <c:v>Regular income</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Sheet1!$K$6:$O$6</c:f>
              <c:numCache>
                <c:formatCode>0%</c:formatCode>
                <c:ptCount val="5"/>
                <c:pt idx="0">
                  <c:v>0.76310000000000178</c:v>
                </c:pt>
                <c:pt idx="1">
                  <c:v>0.80280000000000062</c:v>
                </c:pt>
                <c:pt idx="2">
                  <c:v>0.81790000000000063</c:v>
                </c:pt>
                <c:pt idx="3">
                  <c:v>0.82510000000000061</c:v>
                </c:pt>
                <c:pt idx="4">
                  <c:v>0.84560000000000191</c:v>
                </c:pt>
              </c:numCache>
            </c:numRef>
          </c:val>
        </c:ser>
        <c:ser>
          <c:idx val="1"/>
          <c:order val="1"/>
          <c:tx>
            <c:strRef>
              <c:f>Sheet1!$J$7</c:f>
              <c:strCache>
                <c:ptCount val="1"/>
                <c:pt idx="0">
                  <c:v>Household saving</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Sheet1!$K$7:$O$7</c:f>
              <c:numCache>
                <c:formatCode>0%</c:formatCode>
                <c:ptCount val="5"/>
                <c:pt idx="0">
                  <c:v>0.21680000000000021</c:v>
                </c:pt>
                <c:pt idx="1">
                  <c:v>0.19720000000000021</c:v>
                </c:pt>
                <c:pt idx="2">
                  <c:v>0.17690000000000045</c:v>
                </c:pt>
                <c:pt idx="3">
                  <c:v>0.19870000000000021</c:v>
                </c:pt>
                <c:pt idx="4">
                  <c:v>0.20140000000000041</c:v>
                </c:pt>
              </c:numCache>
            </c:numRef>
          </c:val>
        </c:ser>
        <c:ser>
          <c:idx val="2"/>
          <c:order val="2"/>
          <c:tx>
            <c:strRef>
              <c:f>Sheet1!$J$8</c:f>
              <c:strCache>
                <c:ptCount val="1"/>
                <c:pt idx="0">
                  <c:v>Selling assets and other belonging</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Sheet1!$K$8:$O$8</c:f>
              <c:numCache>
                <c:formatCode>0%</c:formatCode>
                <c:ptCount val="5"/>
                <c:pt idx="0">
                  <c:v>1.9599999999999999E-2</c:v>
                </c:pt>
                <c:pt idx="1">
                  <c:v>1.6500000000000053E-2</c:v>
                </c:pt>
                <c:pt idx="2">
                  <c:v>1.0500000000000023E-2</c:v>
                </c:pt>
                <c:pt idx="3">
                  <c:v>1.0300000000000021E-2</c:v>
                </c:pt>
                <c:pt idx="4">
                  <c:v>3.8000000000000052E-3</c:v>
                </c:pt>
              </c:numCache>
            </c:numRef>
          </c:val>
        </c:ser>
        <c:ser>
          <c:idx val="3"/>
          <c:order val="3"/>
          <c:tx>
            <c:strRef>
              <c:f>Sheet1!$J$9</c:f>
              <c:strCache>
                <c:ptCount val="1"/>
                <c:pt idx="0">
                  <c:v>Borrowing from friends, relative or lenders</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Sheet1!$K$9:$O$9</c:f>
              <c:numCache>
                <c:formatCode>0%</c:formatCode>
                <c:ptCount val="5"/>
                <c:pt idx="0">
                  <c:v>5.0700000000000106E-2</c:v>
                </c:pt>
                <c:pt idx="1">
                  <c:v>5.0900000000000029E-2</c:v>
                </c:pt>
                <c:pt idx="2">
                  <c:v>3.0200000000000046E-2</c:v>
                </c:pt>
                <c:pt idx="3">
                  <c:v>1.3000000000000024E-2</c:v>
                </c:pt>
                <c:pt idx="4">
                  <c:v>7.1000000000000099E-3</c:v>
                </c:pt>
              </c:numCache>
            </c:numRef>
          </c:val>
        </c:ser>
        <c:ser>
          <c:idx val="4"/>
          <c:order val="4"/>
          <c:tx>
            <c:strRef>
              <c:f>Sheet1!$J$10</c:f>
              <c:strCache>
                <c:ptCount val="1"/>
                <c:pt idx="0">
                  <c:v>Assistance from friends &amp; relatives</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Sheet1!$K$10:$O$10</c:f>
              <c:numCache>
                <c:formatCode>0%</c:formatCode>
                <c:ptCount val="5"/>
                <c:pt idx="0">
                  <c:v>3.8300000000000001E-2</c:v>
                </c:pt>
                <c:pt idx="1">
                  <c:v>2.0000000000000032E-2</c:v>
                </c:pt>
                <c:pt idx="2">
                  <c:v>2.0099999999999996E-2</c:v>
                </c:pt>
                <c:pt idx="3">
                  <c:v>1.3000000000000024E-2</c:v>
                </c:pt>
                <c:pt idx="4">
                  <c:v>6.0000000000000114E-3</c:v>
                </c:pt>
              </c:numCache>
            </c:numRef>
          </c:val>
        </c:ser>
        <c:ser>
          <c:idx val="5"/>
          <c:order val="5"/>
          <c:tx>
            <c:strRef>
              <c:f>Sheet1!$J$11</c:f>
              <c:strCache>
                <c:ptCount val="1"/>
                <c:pt idx="0">
                  <c:v>Others</c:v>
                </c:pt>
              </c:strCache>
            </c:strRef>
          </c:tx>
          <c:invertIfNegative val="0"/>
          <c:cat>
            <c:strRef>
              <c:f>Sheet1!$K$5:$O$5</c:f>
              <c:strCache>
                <c:ptCount val="5"/>
                <c:pt idx="0">
                  <c:v>Poorest 20%</c:v>
                </c:pt>
                <c:pt idx="1">
                  <c:v>2nd quintile </c:v>
                </c:pt>
                <c:pt idx="2">
                  <c:v>3rd quintile </c:v>
                </c:pt>
                <c:pt idx="3">
                  <c:v>4th quintile </c:v>
                </c:pt>
                <c:pt idx="4">
                  <c:v>Richest 20% </c:v>
                </c:pt>
              </c:strCache>
            </c:strRef>
          </c:cat>
          <c:val>
            <c:numRef>
              <c:f>Sheet1!$K$11:$O$11</c:f>
              <c:numCache>
                <c:formatCode>0%</c:formatCode>
                <c:ptCount val="5"/>
                <c:pt idx="0">
                  <c:v>3.1900000000000012E-2</c:v>
                </c:pt>
                <c:pt idx="1">
                  <c:v>2.5700000000000011E-2</c:v>
                </c:pt>
                <c:pt idx="2">
                  <c:v>1.6200000000000055E-2</c:v>
                </c:pt>
                <c:pt idx="3">
                  <c:v>1.6100000000000041E-2</c:v>
                </c:pt>
                <c:pt idx="4">
                  <c:v>1.1500000000000047E-2</c:v>
                </c:pt>
              </c:numCache>
            </c:numRef>
          </c:val>
        </c:ser>
        <c:dLbls>
          <c:showLegendKey val="0"/>
          <c:showVal val="1"/>
          <c:showCatName val="0"/>
          <c:showSerName val="0"/>
          <c:showPercent val="0"/>
          <c:showBubbleSize val="0"/>
        </c:dLbls>
        <c:gapWidth val="75"/>
        <c:axId val="243061888"/>
        <c:axId val="243063808"/>
      </c:barChart>
      <c:catAx>
        <c:axId val="243061888"/>
        <c:scaling>
          <c:orientation val="minMax"/>
        </c:scaling>
        <c:delete val="0"/>
        <c:axPos val="b"/>
        <c:majorTickMark val="none"/>
        <c:minorTickMark val="none"/>
        <c:tickLblPos val="nextTo"/>
        <c:crossAx val="243063808"/>
        <c:crosses val="autoZero"/>
        <c:auto val="1"/>
        <c:lblAlgn val="ctr"/>
        <c:lblOffset val="100"/>
        <c:noMultiLvlLbl val="0"/>
      </c:catAx>
      <c:valAx>
        <c:axId val="243063808"/>
        <c:scaling>
          <c:orientation val="minMax"/>
          <c:max val="1"/>
        </c:scaling>
        <c:delete val="0"/>
        <c:axPos val="l"/>
        <c:numFmt formatCode="0%" sourceLinked="1"/>
        <c:majorTickMark val="none"/>
        <c:minorTickMark val="none"/>
        <c:tickLblPos val="nextTo"/>
        <c:crossAx val="243061888"/>
        <c:crosses val="autoZero"/>
        <c:crossBetween val="between"/>
      </c:valAx>
    </c:plotArea>
    <c:legend>
      <c:legendPos val="b"/>
      <c:layout/>
      <c:overlay val="0"/>
    </c:legend>
    <c:plotVisOnly val="1"/>
    <c:dispBlanksAs val="gap"/>
    <c:showDLblsOverMax val="0"/>
  </c:chart>
  <c:txPr>
    <a:bodyPr/>
    <a:lstStyle/>
    <a:p>
      <a:pPr>
        <a:defRPr sz="12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9A3E715-8096-4C91-B8D5-BCF615A00B44}" type="datetimeFigureOut">
              <a:rPr lang="en-US" smtClean="0"/>
              <a:pPr/>
              <a:t>2/18/2014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0097B46-D642-4AFB-BB4B-46717153BA62}" type="slidenum">
              <a:rPr lang="en-US" smtClean="0"/>
              <a:pPr/>
              <a:t>‹#›</a:t>
            </a:fld>
            <a:endParaRPr lang="en-US"/>
          </a:p>
        </p:txBody>
      </p:sp>
    </p:spTree>
    <p:extLst>
      <p:ext uri="{BB962C8B-B14F-4D97-AF65-F5344CB8AC3E}">
        <p14:creationId xmlns:p14="http://schemas.microsoft.com/office/powerpoint/2010/main" val="893313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82334E-DA9D-4ED4-8A0A-912C3951DBA4}" type="datetimeFigureOut">
              <a:rPr lang="en-US" smtClean="0">
                <a:solidFill>
                  <a:srgbClr val="000000"/>
                </a:solidFill>
              </a:rPr>
              <a:pPr/>
              <a:t>2/18/2014</a:t>
            </a:fld>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1FD91EF9-6FBD-4202-9DCB-339F7C4761E1}"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sv-SE"/>
          </a:p>
        </p:txBody>
      </p:sp>
      <p:sp>
        <p:nvSpPr>
          <p:cNvPr id="3" name="Rectangle 7"/>
          <p:cNvSpPr>
            <a:spLocks noGrp="1" noChangeArrowheads="1"/>
          </p:cNvSpPr>
          <p:nvPr>
            <p:ph type="ftr" sz="quarter" idx="11"/>
          </p:nvPr>
        </p:nvSpPr>
        <p:spPr>
          <a:ln/>
        </p:spPr>
        <p:txBody>
          <a:bodyPr/>
          <a:lstStyle>
            <a:lvl1pPr>
              <a:defRPr/>
            </a:lvl1pPr>
          </a:lstStyle>
          <a:p>
            <a:pPr>
              <a:defRPr/>
            </a:pPr>
            <a:endParaRPr lang="sv-SE"/>
          </a:p>
        </p:txBody>
      </p:sp>
      <p:sp>
        <p:nvSpPr>
          <p:cNvPr id="4" name="Rectangle 8"/>
          <p:cNvSpPr>
            <a:spLocks noGrp="1" noChangeArrowheads="1"/>
          </p:cNvSpPr>
          <p:nvPr>
            <p:ph type="sldNum" sz="quarter" idx="12"/>
          </p:nvPr>
        </p:nvSpPr>
        <p:spPr>
          <a:ln/>
        </p:spPr>
        <p:txBody>
          <a:bodyPr/>
          <a:lstStyle>
            <a:lvl1pPr>
              <a:defRPr/>
            </a:lvl1pPr>
          </a:lstStyle>
          <a:p>
            <a:pPr>
              <a:defRPr/>
            </a:pPr>
            <a:fld id="{E43B33DF-644C-4E59-99B1-28845137ED87}"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fld id="{FFCDE4D5-7FBD-4B85-9DA6-E44260804924}" type="datetime1">
              <a:rPr lang="en-US" smtClean="0">
                <a:solidFill>
                  <a:srgbClr val="000000"/>
                </a:solidFill>
              </a:rPr>
              <a:pPr/>
              <a:t>2/18/2014</a:t>
            </a:fld>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FBDD1BD9-969A-49BC-A034-2917137FF6CB}" type="slidenum">
              <a:rPr lang="en-US" smtClean="0">
                <a:solidFill>
                  <a:srgbClr val="000000"/>
                </a:solidFill>
              </a:rPr>
              <a:pPr/>
              <a:t>‹#›</a:t>
            </a:fld>
            <a:endParaRPr lang="en-US">
              <a:solidFill>
                <a:srgbClr val="000000"/>
              </a:solidFill>
            </a:endParaRPr>
          </a:p>
        </p:txBody>
      </p:sp>
      <p:sp>
        <p:nvSpPr>
          <p:cNvPr id="1031" name="Rectangle 7"/>
          <p:cNvSpPr>
            <a:spLocks noChangeArrowheads="1"/>
          </p:cNvSpPr>
          <p:nvPr/>
        </p:nvSpPr>
        <p:spPr bwMode="auto">
          <a:xfrm>
            <a:off x="0" y="6096000"/>
            <a:ext cx="9144000" cy="762000"/>
          </a:xfrm>
          <a:prstGeom prst="rect">
            <a:avLst/>
          </a:prstGeom>
          <a:solidFill>
            <a:srgbClr val="EB8923"/>
          </a:solidFill>
          <a:ln w="9525">
            <a:noFill/>
            <a:miter lim="800000"/>
            <a:headEnd/>
            <a:tailEnd/>
          </a:ln>
          <a:effectLst/>
        </p:spPr>
        <p:txBody>
          <a:bodyPr wrap="none" anchor="ctr"/>
          <a:lstStyle/>
          <a:p>
            <a:pPr>
              <a:defRPr/>
            </a:pPr>
            <a:endParaRPr lang="en-US">
              <a:solidFill>
                <a:srgbClr val="000000"/>
              </a:solidFill>
            </a:endParaRPr>
          </a:p>
        </p:txBody>
      </p:sp>
      <p:pic>
        <p:nvPicPr>
          <p:cNvPr id="1032" name="Picture 8" descr="ICDDRB_logo_one-line_neg_RGB"/>
          <p:cNvPicPr>
            <a:picLocks noChangeAspect="1" noChangeArrowheads="1"/>
          </p:cNvPicPr>
          <p:nvPr/>
        </p:nvPicPr>
        <p:blipFill>
          <a:blip r:embed="rId4" cstate="print"/>
          <a:srcRect/>
          <a:stretch>
            <a:fillRect/>
          </a:stretch>
        </p:blipFill>
        <p:spPr bwMode="auto">
          <a:xfrm>
            <a:off x="503238" y="6189663"/>
            <a:ext cx="2209800" cy="4953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DC9506E-4707-4F23-AB93-26EEDDE4D52D}" type="slidenum">
              <a:rPr lang="en-US" smtClean="0"/>
              <a:pPr/>
              <a:t>1</a:t>
            </a:fld>
            <a:endParaRPr lang="en-US"/>
          </a:p>
        </p:txBody>
      </p:sp>
      <p:sp>
        <p:nvSpPr>
          <p:cNvPr id="4" name="TextBox 3"/>
          <p:cNvSpPr txBox="1"/>
          <p:nvPr/>
        </p:nvSpPr>
        <p:spPr>
          <a:xfrm>
            <a:off x="1935228" y="3581400"/>
            <a:ext cx="5315879" cy="1323439"/>
          </a:xfrm>
          <a:prstGeom prst="rect">
            <a:avLst/>
          </a:prstGeom>
          <a:noFill/>
        </p:spPr>
        <p:txBody>
          <a:bodyPr wrap="none" rtlCol="0">
            <a:spAutoFit/>
          </a:bodyPr>
          <a:lstStyle/>
          <a:p>
            <a:pPr algn="ctr"/>
            <a:r>
              <a:rPr lang="en-US" sz="2000" dirty="0" smtClean="0"/>
              <a:t>Jahangir A. M. Khan </a:t>
            </a:r>
            <a:r>
              <a:rPr lang="en-US" sz="2000" i="1" baseline="-25000" dirty="0" smtClean="0"/>
              <a:t>PhD</a:t>
            </a:r>
          </a:p>
          <a:p>
            <a:pPr algn="ctr"/>
            <a:endParaRPr lang="en-US" sz="2000" dirty="0" smtClean="0"/>
          </a:p>
          <a:p>
            <a:pPr algn="ctr"/>
            <a:r>
              <a:rPr lang="en-US" sz="2000" dirty="0" smtClean="0"/>
              <a:t>Health </a:t>
            </a:r>
            <a:r>
              <a:rPr lang="en-US" sz="2000" dirty="0" smtClean="0"/>
              <a:t>Economics and Financing Research Group</a:t>
            </a:r>
          </a:p>
          <a:p>
            <a:pPr algn="ctr"/>
            <a:r>
              <a:rPr lang="en-US" sz="2000" dirty="0" smtClean="0"/>
              <a:t>CEHS, icddr,b</a:t>
            </a:r>
          </a:p>
        </p:txBody>
      </p:sp>
      <p:sp>
        <p:nvSpPr>
          <p:cNvPr id="7" name="Rectangle 6"/>
          <p:cNvSpPr/>
          <p:nvPr/>
        </p:nvSpPr>
        <p:spPr>
          <a:xfrm>
            <a:off x="228600" y="1371600"/>
            <a:ext cx="8382000" cy="1261884"/>
          </a:xfrm>
          <a:prstGeom prst="rect">
            <a:avLst/>
          </a:prstGeom>
        </p:spPr>
        <p:txBody>
          <a:bodyPr wrap="square">
            <a:spAutoFit/>
          </a:bodyPr>
          <a:lstStyle/>
          <a:p>
            <a:pPr algn="ctr">
              <a:spcAft>
                <a:spcPts val="1200"/>
              </a:spcAft>
            </a:pPr>
            <a:r>
              <a:rPr lang="en-US" sz="2800" b="1" dirty="0" smtClean="0"/>
              <a:t>Financial Risk Protection for Universal Health Coverage</a:t>
            </a:r>
            <a:br>
              <a:rPr lang="en-US" sz="2800" b="1" dirty="0" smtClean="0"/>
            </a:br>
            <a:r>
              <a:rPr lang="en-US" sz="2000" dirty="0" smtClean="0"/>
              <a:t>- Indicators and measurements</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43B33DF-644C-4E59-99B1-28845137ED87}" type="slidenum">
              <a:rPr lang="sv-SE" smtClean="0"/>
              <a:pPr>
                <a:defRPr/>
              </a:pPr>
              <a:t>2</a:t>
            </a:fld>
            <a:endParaRPr lang="sv-SE"/>
          </a:p>
        </p:txBody>
      </p:sp>
      <p:sp>
        <p:nvSpPr>
          <p:cNvPr id="3" name="Rectangle 2"/>
          <p:cNvSpPr/>
          <p:nvPr/>
        </p:nvSpPr>
        <p:spPr>
          <a:xfrm>
            <a:off x="533400" y="1905000"/>
            <a:ext cx="7924800" cy="1384995"/>
          </a:xfrm>
          <a:prstGeom prst="rect">
            <a:avLst/>
          </a:prstGeom>
        </p:spPr>
        <p:txBody>
          <a:bodyPr wrap="square">
            <a:spAutoFit/>
          </a:bodyPr>
          <a:lstStyle/>
          <a:p>
            <a:pPr algn="just"/>
            <a:r>
              <a:rPr lang="en-GB" sz="2800" dirty="0" smtClean="0"/>
              <a:t>No one should die and suffer</a:t>
            </a:r>
            <a:r>
              <a:rPr lang="en-US" sz="2800" dirty="0" smtClean="0"/>
              <a:t>  </a:t>
            </a:r>
            <a:r>
              <a:rPr lang="en-GB" sz="2800" dirty="0" smtClean="0"/>
              <a:t>because they cannot afford health care, and no one should be made poorer because they get sick.</a:t>
            </a:r>
            <a:r>
              <a:rPr lang="en-US" sz="2800" dirty="0" smtClean="0"/>
              <a:t>  </a:t>
            </a:r>
            <a:endParaRPr lang="en-US" sz="2800" dirty="0"/>
          </a:p>
        </p:txBody>
      </p:sp>
      <p:sp>
        <p:nvSpPr>
          <p:cNvPr id="4" name="TextBox 3"/>
          <p:cNvSpPr txBox="1"/>
          <p:nvPr/>
        </p:nvSpPr>
        <p:spPr>
          <a:xfrm>
            <a:off x="2286000" y="838200"/>
            <a:ext cx="4506939" cy="584775"/>
          </a:xfrm>
          <a:prstGeom prst="rect">
            <a:avLst/>
          </a:prstGeom>
          <a:noFill/>
        </p:spPr>
        <p:txBody>
          <a:bodyPr wrap="none" rtlCol="0">
            <a:spAutoFit/>
          </a:bodyPr>
          <a:lstStyle/>
          <a:p>
            <a:r>
              <a:rPr lang="en-US" sz="3200" b="1" dirty="0" smtClean="0"/>
              <a:t>Financial risk protection</a:t>
            </a:r>
            <a:endParaRPr lang="en-US" sz="3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43B33DF-644C-4E59-99B1-28845137ED87}" type="slidenum">
              <a:rPr lang="sv-SE" smtClean="0"/>
              <a:pPr>
                <a:defRPr/>
              </a:pPr>
              <a:t>3</a:t>
            </a:fld>
            <a:endParaRPr lang="sv-SE"/>
          </a:p>
        </p:txBody>
      </p:sp>
      <p:sp>
        <p:nvSpPr>
          <p:cNvPr id="3" name="TextBox 2"/>
          <p:cNvSpPr txBox="1"/>
          <p:nvPr/>
        </p:nvSpPr>
        <p:spPr>
          <a:xfrm>
            <a:off x="2057400" y="2590800"/>
            <a:ext cx="5318059" cy="584775"/>
          </a:xfrm>
          <a:prstGeom prst="rect">
            <a:avLst/>
          </a:prstGeom>
          <a:noFill/>
        </p:spPr>
        <p:txBody>
          <a:bodyPr wrap="none" rtlCol="0">
            <a:spAutoFit/>
          </a:bodyPr>
          <a:lstStyle/>
          <a:p>
            <a:r>
              <a:rPr lang="en-US" sz="3200" b="1" dirty="0" smtClean="0"/>
              <a:t>Current status in Bangladesh</a:t>
            </a:r>
            <a:endParaRPr lang="en-US" sz="32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Content Placeholder 4"/>
          <p:cNvGraphicFramePr>
            <a:graphicFrameLocks noGrp="1"/>
          </p:cNvGraphicFramePr>
          <p:nvPr/>
        </p:nvGraphicFramePr>
        <p:xfrm>
          <a:off x="746125" y="1524000"/>
          <a:ext cx="7788275" cy="3987800"/>
        </p:xfrm>
        <a:graphic>
          <a:graphicData uri="http://schemas.openxmlformats.org/presentationml/2006/ole">
            <mc:AlternateContent xmlns:mc="http://schemas.openxmlformats.org/markup-compatibility/2006">
              <mc:Choice xmlns:v="urn:schemas-microsoft-com:vml" Requires="v">
                <p:oleObj spid="_x0000_s1028" name="Worksheet" r:id="rId3" imgW="8705863" imgH="4267110" progId="Excel.Sheet.8">
                  <p:embed/>
                </p:oleObj>
              </mc:Choice>
              <mc:Fallback>
                <p:oleObj name="Worksheet" r:id="rId3" imgW="8705863" imgH="4267110" progId="Excel.Sheet.8">
                  <p:embed/>
                  <p:pic>
                    <p:nvPicPr>
                      <p:cNvPr id="0" name="Content Placeholder 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125" y="1524000"/>
                        <a:ext cx="7788275" cy="398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itle 2"/>
          <p:cNvSpPr>
            <a:spLocks noGrp="1"/>
          </p:cNvSpPr>
          <p:nvPr>
            <p:ph type="ctrTitle"/>
          </p:nvPr>
        </p:nvSpPr>
        <p:spPr>
          <a:xfrm>
            <a:off x="762000" y="76200"/>
            <a:ext cx="7772400" cy="1470025"/>
          </a:xfrm>
        </p:spPr>
        <p:txBody>
          <a:bodyPr>
            <a:noAutofit/>
          </a:bodyPr>
          <a:lstStyle/>
          <a:p>
            <a:pPr>
              <a:defRPr/>
            </a:pPr>
            <a:r>
              <a:rPr lang="en-US" altLang="ko-KR" sz="3200" dirty="0" smtClean="0">
                <a:solidFill>
                  <a:schemeClr val="tx1"/>
                </a:solidFill>
                <a:effectLst/>
                <a:ea typeface="굴림" charset="-127"/>
              </a:rPr>
              <a:t>Health Financing in Bangladesh 2006  - 2007</a:t>
            </a:r>
            <a:endParaRPr lang="en-US" sz="3200" dirty="0" smtClean="0">
              <a:solidFill>
                <a:schemeClr val="tx1"/>
              </a:solidFill>
              <a:effectLst/>
            </a:endParaRPr>
          </a:p>
        </p:txBody>
      </p:sp>
      <p:sp>
        <p:nvSpPr>
          <p:cNvPr id="4" name="Slide Number Placeholder 3"/>
          <p:cNvSpPr>
            <a:spLocks noGrp="1"/>
          </p:cNvSpPr>
          <p:nvPr>
            <p:ph type="sldNum" sz="quarter" idx="12"/>
          </p:nvPr>
        </p:nvSpPr>
        <p:spPr/>
        <p:txBody>
          <a:bodyPr/>
          <a:lstStyle/>
          <a:p>
            <a:fld id="{FDC9506E-4707-4F23-AB93-26EEDDE4D52D}" type="slidenum">
              <a:rPr lang="en-US" smtClean="0"/>
              <a:pPr/>
              <a:t>4</a:t>
            </a:fld>
            <a:endParaRPr lang="en-US"/>
          </a:p>
        </p:txBody>
      </p:sp>
      <p:sp>
        <p:nvSpPr>
          <p:cNvPr id="6" name="TextBox 5"/>
          <p:cNvSpPr txBox="1"/>
          <p:nvPr/>
        </p:nvSpPr>
        <p:spPr>
          <a:xfrm>
            <a:off x="762000" y="5488860"/>
            <a:ext cx="5038623" cy="369332"/>
          </a:xfrm>
          <a:prstGeom prst="rect">
            <a:avLst/>
          </a:prstGeom>
          <a:noFill/>
        </p:spPr>
        <p:txBody>
          <a:bodyPr wrap="none" rtlCol="0">
            <a:spAutoFit/>
          </a:bodyPr>
          <a:lstStyle/>
          <a:p>
            <a:r>
              <a:rPr lang="en-US" dirty="0" smtClean="0"/>
              <a:t>Source: Bangladesh National Health Accounts, 2007</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43B33DF-644C-4E59-99B1-28845137ED87}" type="slidenum">
              <a:rPr lang="sv-SE" smtClean="0"/>
              <a:pPr>
                <a:defRPr/>
              </a:pPr>
              <a:t>5</a:t>
            </a:fld>
            <a:endParaRPr lang="sv-SE"/>
          </a:p>
        </p:txBody>
      </p:sp>
      <p:graphicFrame>
        <p:nvGraphicFramePr>
          <p:cNvPr id="3" name="Table 2"/>
          <p:cNvGraphicFramePr>
            <a:graphicFrameLocks noGrp="1"/>
          </p:cNvGraphicFramePr>
          <p:nvPr/>
        </p:nvGraphicFramePr>
        <p:xfrm>
          <a:off x="304800" y="1011554"/>
          <a:ext cx="8686799" cy="3777556"/>
        </p:xfrm>
        <a:graphic>
          <a:graphicData uri="http://schemas.openxmlformats.org/drawingml/2006/table">
            <a:tbl>
              <a:tblPr/>
              <a:tblGrid>
                <a:gridCol w="2871198"/>
                <a:gridCol w="644600"/>
                <a:gridCol w="644600"/>
                <a:gridCol w="644600"/>
                <a:gridCol w="644600"/>
                <a:gridCol w="658801"/>
                <a:gridCol w="644600"/>
                <a:gridCol w="644600"/>
                <a:gridCol w="644600"/>
                <a:gridCol w="644600"/>
              </a:tblGrid>
              <a:tr h="245046">
                <a:tc rowSpan="2">
                  <a:txBody>
                    <a:bodyPr/>
                    <a:lstStyle/>
                    <a:p>
                      <a:pPr marL="0" marR="0" algn="ctr">
                        <a:lnSpc>
                          <a:spcPct val="150000"/>
                        </a:lnSpc>
                        <a:spcBef>
                          <a:spcPts val="0"/>
                        </a:spcBef>
                        <a:spcAft>
                          <a:spcPts val="0"/>
                        </a:spcAft>
                      </a:pPr>
                      <a:r>
                        <a:rPr lang="en-US" sz="2000" b="1" kern="1200" dirty="0" smtClean="0">
                          <a:solidFill>
                            <a:schemeClr val="tx1"/>
                          </a:solidFill>
                          <a:latin typeface="Times New Roman"/>
                          <a:ea typeface="MS Mincho"/>
                          <a:cs typeface="Vrinda"/>
                        </a:rPr>
                        <a:t>Issues</a:t>
                      </a:r>
                      <a:endParaRPr lang="en-US" sz="2000" b="1" kern="1200" dirty="0">
                        <a:solidFill>
                          <a:schemeClr val="tx1"/>
                        </a:solidFill>
                        <a:latin typeface="Times New Roman"/>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gridSpan="5">
                  <a:txBody>
                    <a:bodyPr/>
                    <a:lstStyle/>
                    <a:p>
                      <a:pPr marL="0" marR="0" algn="ctr">
                        <a:lnSpc>
                          <a:spcPct val="150000"/>
                        </a:lnSpc>
                        <a:spcBef>
                          <a:spcPts val="0"/>
                        </a:spcBef>
                        <a:spcAft>
                          <a:spcPts val="0"/>
                        </a:spcAft>
                      </a:pPr>
                      <a:r>
                        <a:rPr lang="en-US" sz="1600" b="1" dirty="0">
                          <a:latin typeface="Times New Roman"/>
                          <a:ea typeface="MS Mincho"/>
                          <a:cs typeface="Vrinda"/>
                        </a:rPr>
                        <a:t>National Reports</a:t>
                      </a:r>
                      <a:endParaRPr lang="en-US" sz="16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50000"/>
                        </a:lnSpc>
                        <a:spcBef>
                          <a:spcPts val="0"/>
                        </a:spcBef>
                        <a:spcAft>
                          <a:spcPts val="0"/>
                        </a:spcAft>
                      </a:pPr>
                      <a:r>
                        <a:rPr lang="en-US" sz="1600" b="1" dirty="0">
                          <a:latin typeface="Times New Roman"/>
                          <a:ea typeface="MS Mincho"/>
                          <a:cs typeface="Vrinda"/>
                        </a:rPr>
                        <a:t>WHO Estimates</a:t>
                      </a:r>
                      <a:endParaRPr lang="en-US" sz="16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47002">
                <a:tc vMerge="1">
                  <a:txBody>
                    <a:bodyPr/>
                    <a:lstStyle/>
                    <a:p>
                      <a:pPr marL="0" marR="0" algn="just">
                        <a:lnSpc>
                          <a:spcPct val="150000"/>
                        </a:lnSpc>
                        <a:spcBef>
                          <a:spcPts val="0"/>
                        </a:spcBef>
                        <a:spcAft>
                          <a:spcPts val="0"/>
                        </a:spcAft>
                      </a:pP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1997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2000</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2003</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2009</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2010</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2011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450152">
                <a:tc>
                  <a:txBody>
                    <a:bodyPr/>
                    <a:lstStyle/>
                    <a:p>
                      <a:pPr marL="0" marR="0" algn="just">
                        <a:lnSpc>
                          <a:spcPct val="150000"/>
                        </a:lnSpc>
                        <a:spcBef>
                          <a:spcPts val="0"/>
                        </a:spcBef>
                        <a:spcAft>
                          <a:spcPts val="0"/>
                        </a:spcAft>
                      </a:pPr>
                      <a:r>
                        <a:rPr lang="en-US" sz="1200" b="0" dirty="0">
                          <a:latin typeface="Times New Roman"/>
                          <a:ea typeface="MS Mincho"/>
                          <a:cs typeface="Vrinda"/>
                        </a:rPr>
                        <a:t>Total Health Expenditure in US$ per capita</a:t>
                      </a:r>
                      <a:endParaRPr lang="en-US" sz="1200" b="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9.2</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10.1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115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16.2</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19.4</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22.4</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24.8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26.5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33374">
                <a:tc>
                  <a:txBody>
                    <a:bodyPr/>
                    <a:lstStyle/>
                    <a:p>
                      <a:pPr marL="0" marR="0" algn="just">
                        <a:lnSpc>
                          <a:spcPct val="150000"/>
                        </a:lnSpc>
                        <a:spcBef>
                          <a:spcPts val="0"/>
                        </a:spcBef>
                        <a:spcAft>
                          <a:spcPts val="0"/>
                        </a:spcAft>
                      </a:pPr>
                      <a:r>
                        <a:rPr lang="en-US" sz="1200" b="0" dirty="0">
                          <a:latin typeface="Times New Roman"/>
                          <a:ea typeface="MS Mincho"/>
                          <a:cs typeface="Vrinda"/>
                        </a:rPr>
                        <a:t>Total Health Expenditure as % of GDP</a:t>
                      </a:r>
                      <a:endParaRPr lang="en-US" sz="1200" b="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2.7%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2.8%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3.0%</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3.2%</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3.4%</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0102">
                <a:tc>
                  <a:txBody>
                    <a:bodyPr/>
                    <a:lstStyle/>
                    <a:p>
                      <a:pPr marL="0" marR="0" algn="just">
                        <a:lnSpc>
                          <a:spcPct val="150000"/>
                        </a:lnSpc>
                        <a:spcBef>
                          <a:spcPts val="0"/>
                        </a:spcBef>
                        <a:spcAft>
                          <a:spcPts val="0"/>
                        </a:spcAft>
                      </a:pPr>
                      <a:r>
                        <a:rPr lang="en-US" sz="1200" b="0" dirty="0">
                          <a:latin typeface="Times New Roman"/>
                          <a:ea typeface="MS Mincho"/>
                          <a:cs typeface="Vrinda"/>
                        </a:rPr>
                        <a:t>Mean annual growth rate in THE</a:t>
                      </a:r>
                      <a:endParaRPr lang="en-US" sz="1200" b="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smtClean="0">
                          <a:latin typeface="Times New Roman"/>
                          <a:ea typeface="MS Mincho"/>
                          <a:cs typeface="Vrinda"/>
                        </a:rPr>
                        <a:t>-</a:t>
                      </a:r>
                      <a:endParaRPr lang="en-US" sz="1200" dirty="0">
                        <a:latin typeface="Times New Roman"/>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10%</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16%</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0102">
                <a:tc>
                  <a:txBody>
                    <a:bodyPr/>
                    <a:lstStyle/>
                    <a:p>
                      <a:pPr marL="0" marR="0" algn="just">
                        <a:lnSpc>
                          <a:spcPct val="150000"/>
                        </a:lnSpc>
                        <a:spcBef>
                          <a:spcPts val="0"/>
                        </a:spcBef>
                        <a:spcAft>
                          <a:spcPts val="0"/>
                        </a:spcAft>
                      </a:pPr>
                      <a:r>
                        <a:rPr lang="en-US" sz="1200" b="0" dirty="0">
                          <a:latin typeface="Times New Roman"/>
                          <a:ea typeface="MS Mincho"/>
                          <a:cs typeface="Vrinda"/>
                        </a:rPr>
                        <a:t>Mean annual growth rate in GDP</a:t>
                      </a:r>
                      <a:endParaRPr lang="en-US" sz="1200" b="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smtClean="0">
                          <a:latin typeface="Times New Roman"/>
                          <a:ea typeface="MS Mincho"/>
                          <a:cs typeface="Vrinda"/>
                        </a:rPr>
                        <a:t>-</a:t>
                      </a:r>
                      <a:endParaRPr lang="en-US" sz="1200" dirty="0">
                        <a:latin typeface="Times New Roman"/>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10%</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14%</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0102">
                <a:tc>
                  <a:txBody>
                    <a:bodyPr/>
                    <a:lstStyle/>
                    <a:p>
                      <a:pPr marL="0" marR="0" algn="just">
                        <a:lnSpc>
                          <a:spcPct val="150000"/>
                        </a:lnSpc>
                        <a:spcBef>
                          <a:spcPts val="0"/>
                        </a:spcBef>
                        <a:spcAft>
                          <a:spcPts val="0"/>
                        </a:spcAft>
                      </a:pPr>
                      <a:r>
                        <a:rPr lang="en-US" sz="1200" b="0">
                          <a:latin typeface="Times New Roman"/>
                          <a:ea typeface="MS Mincho"/>
                          <a:cs typeface="Vrinda"/>
                        </a:rPr>
                        <a:t>Public expenditure on health as % of THE</a:t>
                      </a:r>
                      <a:endParaRPr lang="en-US" sz="1200" b="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36%</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31%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28%</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26%</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26%</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36%</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37%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300102">
                <a:tc>
                  <a:txBody>
                    <a:bodyPr/>
                    <a:lstStyle/>
                    <a:p>
                      <a:pPr marL="0" marR="0" algn="just">
                        <a:lnSpc>
                          <a:spcPct val="150000"/>
                        </a:lnSpc>
                        <a:spcBef>
                          <a:spcPts val="0"/>
                        </a:spcBef>
                        <a:spcAft>
                          <a:spcPts val="0"/>
                        </a:spcAft>
                      </a:pPr>
                      <a:r>
                        <a:rPr lang="en-US" sz="1200" b="0">
                          <a:latin typeface="Times New Roman"/>
                          <a:ea typeface="MS Mincho"/>
                          <a:cs typeface="Vrinda"/>
                        </a:rPr>
                        <a:t>Public expenditure on health as % of GDP</a:t>
                      </a:r>
                      <a:endParaRPr lang="en-US" sz="1200" b="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1%</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0102">
                <a:tc>
                  <a:txBody>
                    <a:bodyPr/>
                    <a:lstStyle/>
                    <a:p>
                      <a:pPr marL="0" marR="0" algn="just">
                        <a:lnSpc>
                          <a:spcPct val="150000"/>
                        </a:lnSpc>
                        <a:spcBef>
                          <a:spcPts val="0"/>
                        </a:spcBef>
                        <a:spcAft>
                          <a:spcPts val="0"/>
                        </a:spcAft>
                      </a:pPr>
                      <a:r>
                        <a:rPr lang="en-US" sz="1200" b="0" dirty="0">
                          <a:solidFill>
                            <a:schemeClr val="tx1"/>
                          </a:solidFill>
                          <a:latin typeface="Times New Roman"/>
                          <a:ea typeface="MS Mincho"/>
                          <a:cs typeface="Vrinda"/>
                        </a:rPr>
                        <a:t>OOP as % of total health expenditure</a:t>
                      </a:r>
                      <a:endParaRPr lang="en-US" sz="1200" b="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57%</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59%</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61%</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64%</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64%</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62%</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61%</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61%</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solidFill>
                            <a:schemeClr val="tx1"/>
                          </a:solidFill>
                          <a:latin typeface="Times New Roman"/>
                          <a:ea typeface="MS Mincho"/>
                          <a:cs typeface="Vrinda"/>
                        </a:rPr>
                        <a:t>61%</a:t>
                      </a:r>
                      <a:endParaRPr lang="en-US" sz="1200" dirty="0">
                        <a:solidFill>
                          <a:schemeClr val="tx1"/>
                        </a:solidFill>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52090">
                <a:tc>
                  <a:txBody>
                    <a:bodyPr/>
                    <a:lstStyle/>
                    <a:p>
                      <a:pPr marL="0" marR="0" algn="just">
                        <a:lnSpc>
                          <a:spcPct val="150000"/>
                        </a:lnSpc>
                        <a:spcBef>
                          <a:spcPts val="0"/>
                        </a:spcBef>
                        <a:spcAft>
                          <a:spcPts val="0"/>
                        </a:spcAft>
                      </a:pPr>
                      <a:r>
                        <a:rPr lang="en-US" sz="1200" b="0">
                          <a:latin typeface="Times New Roman"/>
                          <a:ea typeface="MS Mincho"/>
                          <a:cs typeface="Vrinda"/>
                        </a:rPr>
                        <a:t>NGO expenditure as % of THE</a:t>
                      </a:r>
                      <a:endParaRPr lang="en-US" sz="1200" b="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2%</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2%</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2%</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04800">
                <a:tc>
                  <a:txBody>
                    <a:bodyPr/>
                    <a:lstStyle/>
                    <a:p>
                      <a:pPr marL="0" marR="0" algn="just">
                        <a:lnSpc>
                          <a:spcPct val="150000"/>
                        </a:lnSpc>
                        <a:spcBef>
                          <a:spcPts val="0"/>
                        </a:spcBef>
                        <a:spcAft>
                          <a:spcPts val="0"/>
                        </a:spcAft>
                      </a:pPr>
                      <a:r>
                        <a:rPr lang="en-US" sz="1200" b="0">
                          <a:latin typeface="Times New Roman"/>
                          <a:ea typeface="MS Mincho"/>
                          <a:cs typeface="Vrinda"/>
                        </a:rPr>
                        <a:t>External assistance to NGOs as % of THE</a:t>
                      </a:r>
                      <a:endParaRPr lang="en-US" sz="1200" b="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5%</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7%</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9%</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8%</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D3DFEE"/>
                    </a:solidFill>
                  </a:tcPr>
                </a:tc>
              </a:tr>
              <a:tr h="228600">
                <a:tc>
                  <a:txBody>
                    <a:bodyPr/>
                    <a:lstStyle/>
                    <a:p>
                      <a:pPr marL="0" marR="0" algn="just">
                        <a:lnSpc>
                          <a:spcPct val="150000"/>
                        </a:lnSpc>
                        <a:spcBef>
                          <a:spcPts val="0"/>
                        </a:spcBef>
                        <a:spcAft>
                          <a:spcPts val="0"/>
                        </a:spcAft>
                      </a:pPr>
                      <a:r>
                        <a:rPr lang="en-US" sz="1200" b="0" dirty="0">
                          <a:latin typeface="Times New Roman"/>
                          <a:ea typeface="MS Mincho"/>
                          <a:cs typeface="Vrinda"/>
                        </a:rPr>
                        <a:t>Other private expenditure as % of THE</a:t>
                      </a:r>
                      <a:endParaRPr lang="en-US" sz="1200" b="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1%</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a:latin typeface="Times New Roman"/>
                          <a:ea typeface="MS Mincho"/>
                          <a:cs typeface="Vrinda"/>
                        </a:rPr>
                        <a:t>-</a:t>
                      </a:r>
                      <a:endParaRPr lang="en-US" sz="120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dirty="0">
                          <a:latin typeface="Times New Roman"/>
                          <a:ea typeface="MS Mincho"/>
                          <a:cs typeface="Vrinda"/>
                        </a:rPr>
                        <a:t>-</a:t>
                      </a:r>
                      <a:endParaRPr lang="en-US" sz="1200" dirty="0">
                        <a:latin typeface="Calibri"/>
                        <a:ea typeface="MS Mincho"/>
                        <a:cs typeface="Vrinda"/>
                      </a:endParaRPr>
                    </a:p>
                  </a:txBody>
                  <a:tcPr marL="34694" marR="34694"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5" name="TextBox 4"/>
          <p:cNvSpPr txBox="1"/>
          <p:nvPr/>
        </p:nvSpPr>
        <p:spPr>
          <a:xfrm>
            <a:off x="304800" y="438090"/>
            <a:ext cx="8686800" cy="400110"/>
          </a:xfrm>
          <a:prstGeom prst="rect">
            <a:avLst/>
          </a:prstGeom>
          <a:noFill/>
        </p:spPr>
        <p:txBody>
          <a:bodyPr wrap="square" rtlCol="0">
            <a:spAutoFit/>
          </a:bodyPr>
          <a:lstStyle/>
          <a:p>
            <a:pPr algn="ctr"/>
            <a:r>
              <a:rPr lang="en-US" sz="2000" b="1" dirty="0" smtClean="0"/>
              <a:t>Trends in health expenditure in Bangladesh</a:t>
            </a:r>
            <a:endParaRPr lang="en-US" sz="20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92314"/>
            <a:ext cx="7848600" cy="707886"/>
          </a:xfrm>
          <a:prstGeom prst="rect">
            <a:avLst/>
          </a:prstGeom>
        </p:spPr>
        <p:txBody>
          <a:bodyPr wrap="square">
            <a:spAutoFit/>
          </a:bodyPr>
          <a:lstStyle/>
          <a:p>
            <a:pPr algn="ctr"/>
            <a:r>
              <a:rPr lang="en-US" sz="2000" b="1" dirty="0" smtClean="0"/>
              <a:t>OOP payments for health care as a percentage of total household consumption expenditure across SES</a:t>
            </a:r>
            <a:endParaRPr lang="en-US" sz="2000" b="1" dirty="0"/>
          </a:p>
        </p:txBody>
      </p:sp>
      <p:graphicFrame>
        <p:nvGraphicFramePr>
          <p:cNvPr id="4" name="Table 3"/>
          <p:cNvGraphicFramePr>
            <a:graphicFrameLocks noGrp="1"/>
          </p:cNvGraphicFramePr>
          <p:nvPr/>
        </p:nvGraphicFramePr>
        <p:xfrm>
          <a:off x="1371600" y="2209800"/>
          <a:ext cx="6400800" cy="1691868"/>
        </p:xfrm>
        <a:graphic>
          <a:graphicData uri="http://schemas.openxmlformats.org/drawingml/2006/table">
            <a:tbl>
              <a:tblPr/>
              <a:tblGrid>
                <a:gridCol w="1295400"/>
                <a:gridCol w="76200"/>
                <a:gridCol w="1371600"/>
                <a:gridCol w="93880"/>
                <a:gridCol w="1095351"/>
                <a:gridCol w="59037"/>
                <a:gridCol w="1195234"/>
                <a:gridCol w="53731"/>
                <a:gridCol w="1160367"/>
              </a:tblGrid>
              <a:tr h="206774">
                <a:tc>
                  <a:txBody>
                    <a:bodyPr/>
                    <a:lstStyle/>
                    <a:p>
                      <a:pPr algn="ctr" fontAlgn="ctr"/>
                      <a:r>
                        <a:rPr lang="en-US" sz="1800" b="0" i="0" u="none" strike="noStrike" dirty="0" smtClean="0">
                          <a:solidFill>
                            <a:srgbClr val="000000"/>
                          </a:solidFill>
                          <a:latin typeface="Calibri"/>
                        </a:rPr>
                        <a:t>SES</a:t>
                      </a:r>
                      <a:endParaRPr lang="en-US" sz="1800" b="0" i="0" u="none" strike="noStrike" dirty="0">
                        <a:solidFill>
                          <a:srgbClr val="000000"/>
                        </a:solidFill>
                        <a:latin typeface="Calibri"/>
                      </a:endParaRP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800" b="0" i="0" u="none" strike="noStrike" dirty="0">
                          <a:solidFill>
                            <a:srgbClr val="000000"/>
                          </a:solidFill>
                          <a:latin typeface="Calibri"/>
                        </a:rPr>
                        <a:t> </a:t>
                      </a:r>
                    </a:p>
                  </a:txBody>
                  <a:tcPr marL="7658" marR="7658" marT="7658"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t"/>
                      <a:r>
                        <a:rPr lang="en-US" sz="1800" b="0" i="0" u="none" strike="noStrike" dirty="0">
                          <a:solidFill>
                            <a:srgbClr val="000000"/>
                          </a:solidFill>
                          <a:latin typeface="Calibri"/>
                        </a:rPr>
                        <a:t>Bangladesh</a:t>
                      </a: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t"/>
                      <a:r>
                        <a:rPr lang="en-US" sz="1800" b="0" i="0" u="none" strike="noStrike" dirty="0">
                          <a:solidFill>
                            <a:srgbClr val="000000"/>
                          </a:solidFill>
                          <a:latin typeface="Calibri"/>
                        </a:rPr>
                        <a:t> </a:t>
                      </a: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800" b="0" i="0" u="none" strike="noStrike" dirty="0">
                          <a:solidFill>
                            <a:srgbClr val="000000"/>
                          </a:solidFill>
                          <a:latin typeface="Calibri"/>
                        </a:rPr>
                        <a:t>India</a:t>
                      </a: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t"/>
                      <a:r>
                        <a:rPr lang="en-US" sz="1800" b="0" i="0" u="none" strike="noStrike" dirty="0">
                          <a:solidFill>
                            <a:srgbClr val="000000"/>
                          </a:solidFill>
                          <a:latin typeface="Calibri"/>
                        </a:rPr>
                        <a:t> </a:t>
                      </a: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800" b="0" i="0" u="none" strike="noStrike" dirty="0" smtClean="0">
                          <a:solidFill>
                            <a:srgbClr val="000000"/>
                          </a:solidFill>
                          <a:latin typeface="Calibri"/>
                        </a:rPr>
                        <a:t>Nepal</a:t>
                      </a:r>
                      <a:endParaRPr lang="en-US" sz="1800" b="0" i="0" u="none" strike="noStrike" dirty="0">
                        <a:solidFill>
                          <a:srgbClr val="000000"/>
                        </a:solidFill>
                        <a:latin typeface="Calibri"/>
                      </a:endParaRP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t"/>
                      <a:r>
                        <a:rPr lang="en-US" sz="1800" b="0" i="0" u="none" strike="noStrike" dirty="0">
                          <a:solidFill>
                            <a:srgbClr val="000000"/>
                          </a:solidFill>
                          <a:latin typeface="Calibri"/>
                        </a:rPr>
                        <a:t> </a:t>
                      </a: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800" b="0" i="0" u="none" strike="noStrike" dirty="0" smtClean="0">
                          <a:solidFill>
                            <a:srgbClr val="000000"/>
                          </a:solidFill>
                          <a:latin typeface="Calibri"/>
                        </a:rPr>
                        <a:t>Sri Lanka</a:t>
                      </a:r>
                      <a:endParaRPr lang="en-US" sz="1800" b="0" i="0" u="none" strike="noStrike" dirty="0">
                        <a:solidFill>
                          <a:srgbClr val="000000"/>
                        </a:solidFill>
                        <a:latin typeface="Calibri"/>
                      </a:endParaRPr>
                    </a:p>
                  </a:txBody>
                  <a:tcPr marL="7658" marR="7658" marT="765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76141">
                <a:tc>
                  <a:txBody>
                    <a:bodyPr/>
                    <a:lstStyle/>
                    <a:p>
                      <a:pPr algn="l" fontAlgn="ctr"/>
                      <a:r>
                        <a:rPr lang="en-US" sz="1800" b="0" i="0" u="none" strike="noStrike" dirty="0">
                          <a:solidFill>
                            <a:srgbClr val="000000"/>
                          </a:solidFill>
                          <a:latin typeface="Calibri"/>
                        </a:rPr>
                        <a:t>Poorest 20%</a:t>
                      </a: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800" b="0" i="0" u="none" strike="noStrike">
                          <a:solidFill>
                            <a:srgbClr val="000000"/>
                          </a:solidFill>
                          <a:latin typeface="Calibri"/>
                        </a:rPr>
                        <a:t> </a:t>
                      </a:r>
                    </a:p>
                  </a:txBody>
                  <a:tcPr marL="7658" marR="7658" marT="7658" marB="0" anchor="ctr">
                    <a:lnL>
                      <a:noFill/>
                    </a:lnL>
                    <a:lnR>
                      <a:noFill/>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2.94</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3.30</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2.44</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1.64</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53166">
                <a:tc>
                  <a:txBody>
                    <a:bodyPr/>
                    <a:lstStyle/>
                    <a:p>
                      <a:pPr algn="l" fontAlgn="ctr"/>
                      <a:r>
                        <a:rPr lang="en-US" sz="1800" b="0" i="0" u="none" strike="noStrike" dirty="0">
                          <a:solidFill>
                            <a:srgbClr val="000000"/>
                          </a:solidFill>
                          <a:latin typeface="Calibri"/>
                        </a:rPr>
                        <a:t>2nd </a:t>
                      </a:r>
                      <a:r>
                        <a:rPr lang="en-US" sz="1800" b="0" i="0" u="none" strike="noStrike" dirty="0" smtClean="0">
                          <a:solidFill>
                            <a:srgbClr val="000000"/>
                          </a:solidFill>
                          <a:latin typeface="Calibri"/>
                        </a:rPr>
                        <a:t>quintile</a:t>
                      </a:r>
                      <a:endParaRPr lang="en-US" sz="1800" b="0" i="0" u="none" strike="noStrike" dirty="0">
                        <a:solidFill>
                          <a:srgbClr val="000000"/>
                        </a:solidFill>
                        <a:latin typeface="Calibri"/>
                      </a:endParaRP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endParaRPr lang="en-US" sz="1800" b="0" i="0" u="none" strike="noStrike">
                        <a:solidFill>
                          <a:srgbClr val="000000"/>
                        </a:solidFill>
                        <a:latin typeface="Calibri"/>
                      </a:endParaRP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3.17</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4.41</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2.71</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1.82</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60824">
                <a:tc>
                  <a:txBody>
                    <a:bodyPr/>
                    <a:lstStyle/>
                    <a:p>
                      <a:pPr algn="l" fontAlgn="ctr"/>
                      <a:r>
                        <a:rPr lang="en-US" sz="1800" b="0" i="0" u="none" strike="noStrike" dirty="0" smtClean="0">
                          <a:solidFill>
                            <a:srgbClr val="000000"/>
                          </a:solidFill>
                          <a:latin typeface="Calibri"/>
                        </a:rPr>
                        <a:t>3</a:t>
                      </a:r>
                      <a:r>
                        <a:rPr lang="en-US" sz="1800" b="0" i="0" u="none" strike="noStrike" baseline="30000" dirty="0" smtClean="0">
                          <a:solidFill>
                            <a:srgbClr val="000000"/>
                          </a:solidFill>
                          <a:latin typeface="Calibri"/>
                        </a:rPr>
                        <a:t>rd</a:t>
                      </a:r>
                      <a:r>
                        <a:rPr lang="en-US" sz="1800" b="0" i="0" u="none" strike="noStrike" dirty="0" smtClean="0">
                          <a:solidFill>
                            <a:srgbClr val="000000"/>
                          </a:solidFill>
                          <a:latin typeface="Calibri"/>
                        </a:rPr>
                        <a:t> quintile</a:t>
                      </a:r>
                      <a:endParaRPr lang="en-US" sz="1800" b="0" i="0" u="none" strike="noStrike" dirty="0">
                        <a:solidFill>
                          <a:srgbClr val="000000"/>
                        </a:solidFill>
                        <a:latin typeface="Calibri"/>
                      </a:endParaRP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800" b="0" i="0" u="none" strike="noStrike">
                          <a:solidFill>
                            <a:srgbClr val="000000"/>
                          </a:solidFill>
                          <a:latin typeface="Calibri"/>
                        </a:rPr>
                        <a:t> </a:t>
                      </a:r>
                    </a:p>
                  </a:txBody>
                  <a:tcPr marL="7658" marR="7658" marT="765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4.55</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5.23</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2.90</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2.00</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53166">
                <a:tc>
                  <a:txBody>
                    <a:bodyPr/>
                    <a:lstStyle/>
                    <a:p>
                      <a:pPr algn="l" fontAlgn="b"/>
                      <a:r>
                        <a:rPr lang="en-US" sz="1800" b="0" i="0" u="none" strike="noStrike" dirty="0">
                          <a:solidFill>
                            <a:srgbClr val="000000"/>
                          </a:solidFill>
                          <a:latin typeface="Calibri"/>
                        </a:rPr>
                        <a:t>4th </a:t>
                      </a:r>
                      <a:r>
                        <a:rPr lang="en-US" sz="1800" b="0" i="0" u="none" strike="noStrike" dirty="0" smtClean="0">
                          <a:solidFill>
                            <a:srgbClr val="000000"/>
                          </a:solidFill>
                          <a:latin typeface="Calibri"/>
                        </a:rPr>
                        <a:t>quintile</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5.98</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6.16</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2.86</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2.21</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53166">
                <a:tc>
                  <a:txBody>
                    <a:bodyPr/>
                    <a:lstStyle/>
                    <a:p>
                      <a:pPr algn="l" fontAlgn="b"/>
                      <a:r>
                        <a:rPr lang="en-US" sz="1800" b="0" i="0" u="none" strike="noStrike" dirty="0" smtClean="0">
                          <a:solidFill>
                            <a:srgbClr val="000000"/>
                          </a:solidFill>
                          <a:latin typeface="Calibri"/>
                        </a:rPr>
                        <a:t>Richest 20%</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latin typeface="Calibri"/>
                        </a:rPr>
                        <a:t>8.86</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latin typeface="Calibri"/>
                        </a:rPr>
                        <a:t>6.48</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1800" b="0" i="0" u="none" strike="noStrike" dirty="0">
                          <a:solidFill>
                            <a:srgbClr val="000000"/>
                          </a:solidFill>
                          <a:latin typeface="Calibri"/>
                        </a:rPr>
                        <a:t> </a:t>
                      </a: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3.64</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endParaRPr lang="en-US" sz="1800" b="0" i="0" u="none" strike="noStrike">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solidFill>
                            <a:srgbClr val="000000"/>
                          </a:solidFill>
                          <a:latin typeface="Calibri"/>
                        </a:rPr>
                        <a:t>2.86</a:t>
                      </a:r>
                      <a:endParaRPr lang="en-US" sz="1800" b="0" i="0" u="none" strike="noStrike" dirty="0">
                        <a:solidFill>
                          <a:srgbClr val="000000"/>
                        </a:solidFill>
                        <a:latin typeface="Calibri"/>
                      </a:endParaRPr>
                    </a:p>
                  </a:txBody>
                  <a:tcPr marL="7658" marR="7658" marT="76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Slide Number Placeholder 4"/>
          <p:cNvSpPr>
            <a:spLocks noGrp="1"/>
          </p:cNvSpPr>
          <p:nvPr>
            <p:ph type="sldNum" sz="quarter" idx="12"/>
          </p:nvPr>
        </p:nvSpPr>
        <p:spPr/>
        <p:txBody>
          <a:bodyPr/>
          <a:lstStyle/>
          <a:p>
            <a:fld id="{FDC9506E-4707-4F23-AB93-26EEDDE4D52D}" type="slidenum">
              <a:rPr lang="en-US" smtClean="0"/>
              <a:pPr/>
              <a:t>6</a:t>
            </a:fld>
            <a:endParaRPr lang="en-US"/>
          </a:p>
        </p:txBody>
      </p:sp>
      <p:sp>
        <p:nvSpPr>
          <p:cNvPr id="6" name="TextBox 5"/>
          <p:cNvSpPr txBox="1"/>
          <p:nvPr/>
        </p:nvSpPr>
        <p:spPr>
          <a:xfrm>
            <a:off x="1295400" y="3914336"/>
            <a:ext cx="2586414" cy="307777"/>
          </a:xfrm>
          <a:prstGeom prst="rect">
            <a:avLst/>
          </a:prstGeom>
          <a:noFill/>
        </p:spPr>
        <p:txBody>
          <a:bodyPr wrap="none" rtlCol="0">
            <a:spAutoFit/>
          </a:bodyPr>
          <a:lstStyle/>
          <a:p>
            <a:r>
              <a:rPr lang="en-US" sz="1400" dirty="0" smtClean="0"/>
              <a:t>Source: Van </a:t>
            </a:r>
            <a:r>
              <a:rPr lang="en-US" sz="1400" dirty="0" err="1" smtClean="0"/>
              <a:t>Doorslaer</a:t>
            </a:r>
            <a:r>
              <a:rPr lang="en-US" sz="1400" dirty="0" smtClean="0"/>
              <a:t> et al. 2007</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838200" y="533400"/>
          <a:ext cx="7239000" cy="523156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524000" y="5715000"/>
            <a:ext cx="1351652" cy="276999"/>
          </a:xfrm>
          <a:prstGeom prst="rect">
            <a:avLst/>
          </a:prstGeom>
          <a:noFill/>
        </p:spPr>
        <p:txBody>
          <a:bodyPr wrap="none" rtlCol="0">
            <a:spAutoFit/>
          </a:bodyPr>
          <a:lstStyle/>
          <a:p>
            <a:r>
              <a:rPr lang="en-US" sz="1200" dirty="0" smtClean="0"/>
              <a:t>Source: Estimated</a:t>
            </a:r>
            <a:endParaRPr lang="en-US" sz="1200" dirty="0"/>
          </a:p>
        </p:txBody>
      </p:sp>
      <p:sp>
        <p:nvSpPr>
          <p:cNvPr id="4" name="Slide Number Placeholder 3"/>
          <p:cNvSpPr>
            <a:spLocks noGrp="1"/>
          </p:cNvSpPr>
          <p:nvPr>
            <p:ph type="sldNum" sz="quarter" idx="12"/>
          </p:nvPr>
        </p:nvSpPr>
        <p:spPr/>
        <p:txBody>
          <a:bodyPr/>
          <a:lstStyle/>
          <a:p>
            <a:fld id="{FDC9506E-4707-4F23-AB93-26EEDDE4D52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52735"/>
            <a:ext cx="7772400" cy="46166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dirty="0" smtClean="0"/>
              <a:t>Coping mechanisms for healthcare expenditure, 2010</a:t>
            </a:r>
            <a:endParaRPr lang="en-US" sz="2400" b="1" dirty="0"/>
          </a:p>
        </p:txBody>
      </p:sp>
      <p:graphicFrame>
        <p:nvGraphicFramePr>
          <p:cNvPr id="10" name="Chart 9"/>
          <p:cNvGraphicFramePr/>
          <p:nvPr/>
        </p:nvGraphicFramePr>
        <p:xfrm>
          <a:off x="304800" y="1600200"/>
          <a:ext cx="855345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457200" y="5562600"/>
            <a:ext cx="1935145" cy="369332"/>
          </a:xfrm>
          <a:prstGeom prst="rect">
            <a:avLst/>
          </a:prstGeom>
          <a:noFill/>
        </p:spPr>
        <p:txBody>
          <a:bodyPr wrap="none" rtlCol="0">
            <a:spAutoFit/>
          </a:bodyPr>
          <a:lstStyle/>
          <a:p>
            <a:r>
              <a:rPr lang="en-US" dirty="0" smtClean="0"/>
              <a:t>Preliminary results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FD91EF9-6FBD-4202-9DCB-339F7C4761E1}" type="slidenum">
              <a:rPr lang="en-US" smtClean="0">
                <a:solidFill>
                  <a:srgbClr val="000000"/>
                </a:solidFill>
              </a:rPr>
              <a:pPr/>
              <a:t>9</a:t>
            </a:fld>
            <a:endParaRPr lang="en-US">
              <a:solidFill>
                <a:srgbClr val="000000"/>
              </a:solidFill>
            </a:endParaRPr>
          </a:p>
        </p:txBody>
      </p:sp>
      <p:sp>
        <p:nvSpPr>
          <p:cNvPr id="6" name="Title 1"/>
          <p:cNvSpPr>
            <a:spLocks noGrp="1"/>
          </p:cNvSpPr>
          <p:nvPr>
            <p:ph type="ctrTitle"/>
          </p:nvPr>
        </p:nvSpPr>
        <p:spPr>
          <a:xfrm>
            <a:off x="609600" y="2209800"/>
            <a:ext cx="8001000" cy="1470025"/>
          </a:xfrm>
          <a:ln>
            <a:solidFill>
              <a:schemeClr val="accent2">
                <a:lumMod val="40000"/>
                <a:lumOff val="60000"/>
              </a:schemeClr>
            </a:solidFill>
          </a:ln>
        </p:spPr>
        <p:txBody>
          <a:bodyPr>
            <a:noAutofit/>
          </a:bodyPr>
          <a:lstStyle/>
          <a:p>
            <a:r>
              <a:rPr lang="en-US" sz="2400" b="1" dirty="0"/>
              <a:t>Catastrophic health care spending and </a:t>
            </a:r>
            <a:r>
              <a:rPr lang="en-US" sz="2400" b="1" dirty="0" smtClean="0"/>
              <a:t>coping mechanisms in Bangladesh - </a:t>
            </a:r>
            <a:r>
              <a:rPr lang="en-US" sz="2400" b="1" dirty="0"/>
              <a:t>An analysis of Household Income and Expenditure Survey, </a:t>
            </a:r>
            <a:r>
              <a:rPr lang="en-US" sz="2400" b="1" dirty="0" smtClean="0"/>
              <a:t>2010 </a:t>
            </a:r>
            <a:endParaRPr lang="en-US" sz="2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248400" y="6248400"/>
            <a:ext cx="1905000" cy="457200"/>
          </a:xfrm>
        </p:spPr>
        <p:txBody>
          <a:bodyPr/>
          <a:lstStyle/>
          <a:p>
            <a:fld id="{1FD91EF9-6FBD-4202-9DCB-339F7C4761E1}" type="slidenum">
              <a:rPr lang="en-US" smtClean="0"/>
              <a:pPr/>
              <a:t>10</a:t>
            </a:fld>
            <a:endParaRPr lang="en-US"/>
          </a:p>
        </p:txBody>
      </p:sp>
      <p:sp>
        <p:nvSpPr>
          <p:cNvPr id="12289" name="Rectangle 1"/>
          <p:cNvSpPr>
            <a:spLocks noChangeArrowheads="1"/>
          </p:cNvSpPr>
          <p:nvPr/>
        </p:nvSpPr>
        <p:spPr bwMode="auto">
          <a:xfrm>
            <a:off x="762000" y="685800"/>
            <a:ext cx="7620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incidence of household catastrophic </a:t>
            </a:r>
            <a:r>
              <a:rPr lang="en-US" b="1" dirty="0" smtClean="0">
                <a:latin typeface="Times New Roman" pitchFamily="18" charset="0"/>
                <a:ea typeface="Calibri" pitchFamily="34" charset="0"/>
                <a:cs typeface="Times New Roman" pitchFamily="18" charset="0"/>
              </a:rPr>
              <a:t>expenditure</a:t>
            </a:r>
            <a:r>
              <a:rPr lang="en-US" b="1" baseline="30000" dirty="0" smtClean="0">
                <a:latin typeface="Times New Roman" pitchFamily="18" charset="0"/>
                <a:ea typeface="Calibri" pitchFamily="34" charset="0"/>
                <a:cs typeface="Times New Roman" pitchFamily="18" charset="0"/>
              </a:rPr>
              <a:t>1)</a:t>
            </a:r>
            <a:r>
              <a:rPr lang="en-US" b="1" dirty="0" smtClean="0">
                <a:latin typeface="Times New Roman" pitchFamily="18" charset="0"/>
                <a:ea typeface="Calibri" pitchFamily="34" charset="0"/>
                <a:cs typeface="Times New Roman" pitchFamily="18" charset="0"/>
              </a:rPr>
              <a:t> </a:t>
            </a: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 different socioeconomic groups of urban and rural areas</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Box 7"/>
          <p:cNvSpPr txBox="1"/>
          <p:nvPr/>
        </p:nvSpPr>
        <p:spPr>
          <a:xfrm>
            <a:off x="1371600" y="4114800"/>
            <a:ext cx="5455083" cy="523220"/>
          </a:xfrm>
          <a:prstGeom prst="rect">
            <a:avLst/>
          </a:prstGeom>
          <a:noFill/>
        </p:spPr>
        <p:txBody>
          <a:bodyPr wrap="none" rtlCol="0">
            <a:spAutoFit/>
          </a:bodyPr>
          <a:lstStyle/>
          <a:p>
            <a:r>
              <a:rPr lang="en-US" sz="1400" baseline="30000" dirty="0" smtClean="0">
                <a:solidFill>
                  <a:srgbClr val="000000"/>
                </a:solidFill>
                <a:latin typeface="Times New Roman"/>
                <a:ea typeface="Times New Roman"/>
                <a:cs typeface="Times New Roman"/>
              </a:rPr>
              <a:t>1)</a:t>
            </a:r>
            <a:r>
              <a:rPr lang="en-US" sz="1400" dirty="0" smtClean="0">
                <a:solidFill>
                  <a:srgbClr val="000000"/>
                </a:solidFill>
                <a:latin typeface="Times New Roman"/>
                <a:ea typeface="Times New Roman"/>
                <a:cs typeface="Times New Roman"/>
              </a:rPr>
              <a:t> OOPP share  (at least 10%) of total household consumption expenditure</a:t>
            </a:r>
            <a:endParaRPr lang="en-US" sz="1400" dirty="0" smtClean="0">
              <a:latin typeface="Calibri"/>
              <a:ea typeface="Calibri"/>
              <a:cs typeface="Times New Roman"/>
            </a:endParaRPr>
          </a:p>
          <a:p>
            <a:endParaRPr lang="en-US" sz="1400" dirty="0"/>
          </a:p>
        </p:txBody>
      </p:sp>
      <p:graphicFrame>
        <p:nvGraphicFramePr>
          <p:cNvPr id="6" name="Table 5"/>
          <p:cNvGraphicFramePr>
            <a:graphicFrameLocks noGrp="1"/>
          </p:cNvGraphicFramePr>
          <p:nvPr/>
        </p:nvGraphicFramePr>
        <p:xfrm>
          <a:off x="1447800" y="1676400"/>
          <a:ext cx="6248400" cy="2261235"/>
        </p:xfrm>
        <a:graphic>
          <a:graphicData uri="http://schemas.openxmlformats.org/drawingml/2006/table">
            <a:tbl>
              <a:tblPr/>
              <a:tblGrid>
                <a:gridCol w="1980221"/>
                <a:gridCol w="1177429"/>
                <a:gridCol w="1552065"/>
                <a:gridCol w="1538685"/>
              </a:tblGrid>
              <a:tr h="0">
                <a:tc>
                  <a:txBody>
                    <a:bodyPr/>
                    <a:lstStyle/>
                    <a:p>
                      <a:pPr algn="ctr" rtl="0" fontAlgn="b"/>
                      <a:r>
                        <a:rPr lang="en-US" sz="1800" b="1" i="0" u="none" strike="noStrike">
                          <a:solidFill>
                            <a:srgbClr val="000000"/>
                          </a:solidFill>
                          <a:latin typeface="Times New Roman"/>
                        </a:rPr>
                        <a:t>Socioeconomic Groups</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1" i="0" u="none" strike="noStrike">
                          <a:solidFill>
                            <a:srgbClr val="000000"/>
                          </a:solidFill>
                          <a:latin typeface="Times New Roman"/>
                        </a:rPr>
                        <a:t>Rural</a:t>
                      </a:r>
                      <a:r>
                        <a:rPr lang="en-US" sz="1800" b="0" i="0" u="none" strike="noStrike">
                          <a:solidFill>
                            <a:srgbClr val="000000"/>
                          </a:solidFill>
                          <a:latin typeface="Calibri"/>
                        </a:rPr>
                        <a:t> </a:t>
                      </a:r>
                      <a:endParaRPr lang="en-US" sz="1800" b="1"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1" i="0" u="none" strike="noStrike">
                          <a:solidFill>
                            <a:srgbClr val="000000"/>
                          </a:solidFill>
                          <a:latin typeface="Times New Roman"/>
                        </a:rPr>
                        <a:t>Urban</a:t>
                      </a:r>
                      <a:r>
                        <a:rPr lang="en-US" sz="1800" b="0" i="0" u="none" strike="noStrike">
                          <a:solidFill>
                            <a:srgbClr val="000000"/>
                          </a:solidFill>
                          <a:latin typeface="Calibri"/>
                        </a:rPr>
                        <a:t> </a:t>
                      </a:r>
                      <a:endParaRPr lang="en-US" sz="1800" b="1"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800" b="1" i="0" u="none" strike="noStrike">
                          <a:solidFill>
                            <a:srgbClr val="000000"/>
                          </a:solidFill>
                          <a:latin typeface="Times New Roman"/>
                        </a:rPr>
                        <a:t>Total</a:t>
                      </a:r>
                      <a:r>
                        <a:rPr lang="en-US" sz="1800" b="0" i="0" u="none" strike="noStrike">
                          <a:solidFill>
                            <a:srgbClr val="000000"/>
                          </a:solidFill>
                          <a:latin typeface="Calibri"/>
                        </a:rPr>
                        <a:t> </a:t>
                      </a:r>
                      <a:endParaRPr lang="en-US" sz="1800" b="1" i="0" u="none" strike="noStrike">
                        <a:solidFill>
                          <a:srgbClr val="000000"/>
                        </a:solidFill>
                        <a:latin typeface="Times New Roman"/>
                      </a:endParaRP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650">
                <a:tc>
                  <a:txBody>
                    <a:bodyPr/>
                    <a:lstStyle/>
                    <a:p>
                      <a:pPr algn="l" rtl="0" fontAlgn="b"/>
                      <a:r>
                        <a:rPr lang="en-US" sz="1800" b="0" i="0" u="none" strike="noStrike">
                          <a:solidFill>
                            <a:srgbClr val="000000"/>
                          </a:solidFill>
                          <a:latin typeface="Times New Roman"/>
                        </a:rPr>
                        <a:t>Poorest</a:t>
                      </a:r>
                      <a:r>
                        <a:rPr lang="en-US" sz="1800" b="0" i="0" u="none" strike="noStrike">
                          <a:solidFill>
                            <a:srgbClr val="000000"/>
                          </a:solidFill>
                          <a:latin typeface="Calibri"/>
                        </a:rPr>
                        <a:t> </a:t>
                      </a:r>
                      <a:endParaRPr lang="en-US" sz="1800" b="0"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800" b="0" i="0" u="none" strike="noStrike">
                          <a:solidFill>
                            <a:srgbClr val="000000"/>
                          </a:solidFill>
                          <a:latin typeface="Times New Roman"/>
                        </a:rPr>
                        <a:t>16.6%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10.6%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16.5%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r>
              <a:tr h="247650">
                <a:tc>
                  <a:txBody>
                    <a:bodyPr/>
                    <a:lstStyle/>
                    <a:p>
                      <a:pPr algn="l" rtl="0" fontAlgn="b"/>
                      <a:r>
                        <a:rPr lang="en-US" sz="1800" b="0" i="0" u="none" strike="noStrike">
                          <a:solidFill>
                            <a:srgbClr val="000000"/>
                          </a:solidFill>
                          <a:latin typeface="Times New Roman"/>
                        </a:rPr>
                        <a:t>2nd</a:t>
                      </a:r>
                      <a:r>
                        <a:rPr lang="en-US" sz="1800" b="0" i="0" u="none" strike="noStrike">
                          <a:solidFill>
                            <a:srgbClr val="000000"/>
                          </a:solidFill>
                          <a:latin typeface="Calibri"/>
                        </a:rPr>
                        <a:t> </a:t>
                      </a:r>
                      <a:endParaRPr lang="en-US" sz="1800" b="0"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800" b="0" i="0" u="none" strike="noStrike">
                          <a:solidFill>
                            <a:srgbClr val="000000"/>
                          </a:solidFill>
                          <a:latin typeface="Times New Roman"/>
                        </a:rPr>
                        <a:t>16.3%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10.9%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r>
              <a:tr h="247650">
                <a:tc>
                  <a:txBody>
                    <a:bodyPr/>
                    <a:lstStyle/>
                    <a:p>
                      <a:pPr algn="l" rtl="0" fontAlgn="b"/>
                      <a:r>
                        <a:rPr lang="en-US" sz="1800" b="0" i="0" u="none" strike="noStrike">
                          <a:solidFill>
                            <a:srgbClr val="000000"/>
                          </a:solidFill>
                          <a:latin typeface="Times New Roman"/>
                        </a:rPr>
                        <a:t>3rd</a:t>
                      </a:r>
                      <a:r>
                        <a:rPr lang="en-US" sz="1800" b="0" i="0" u="none" strike="noStrike">
                          <a:solidFill>
                            <a:srgbClr val="000000"/>
                          </a:solidFill>
                          <a:latin typeface="Calibri"/>
                        </a:rPr>
                        <a:t> </a:t>
                      </a:r>
                      <a:endParaRPr lang="en-US" sz="1800" b="0"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800" b="0" i="0" u="none" strike="noStrike">
                          <a:solidFill>
                            <a:srgbClr val="000000"/>
                          </a:solidFill>
                          <a:latin typeface="Times New Roman"/>
                        </a:rPr>
                        <a:t>15.9%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10.2%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15.0%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r>
              <a:tr h="247650">
                <a:tc>
                  <a:txBody>
                    <a:bodyPr/>
                    <a:lstStyle/>
                    <a:p>
                      <a:pPr algn="l" rtl="0" fontAlgn="b"/>
                      <a:r>
                        <a:rPr lang="en-US" sz="1800" b="0" i="0" u="none" strike="noStrike">
                          <a:solidFill>
                            <a:srgbClr val="000000"/>
                          </a:solidFill>
                          <a:latin typeface="Times New Roman"/>
                        </a:rPr>
                        <a:t>4th</a:t>
                      </a:r>
                      <a:r>
                        <a:rPr lang="en-US" sz="1800" b="0" i="0" u="none" strike="noStrike">
                          <a:solidFill>
                            <a:srgbClr val="000000"/>
                          </a:solidFill>
                          <a:latin typeface="Calibri"/>
                        </a:rPr>
                        <a:t> </a:t>
                      </a:r>
                      <a:endParaRPr lang="en-US" sz="1800" b="0"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800" b="0" i="0" u="none" strike="noStrike">
                          <a:solidFill>
                            <a:srgbClr val="000000"/>
                          </a:solidFill>
                          <a:latin typeface="Times New Roman"/>
                        </a:rPr>
                        <a:t>15.8%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10.7%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13.8%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r>
              <a:tr h="247650">
                <a:tc>
                  <a:txBody>
                    <a:bodyPr/>
                    <a:lstStyle/>
                    <a:p>
                      <a:pPr algn="l" rtl="0" fontAlgn="b"/>
                      <a:r>
                        <a:rPr lang="en-US" sz="1800" b="0" i="0" u="none" strike="noStrike">
                          <a:solidFill>
                            <a:srgbClr val="000000"/>
                          </a:solidFill>
                          <a:latin typeface="Times New Roman"/>
                        </a:rPr>
                        <a:t>Richest</a:t>
                      </a:r>
                      <a:r>
                        <a:rPr lang="en-US" sz="1800" b="0" i="0" u="none" strike="noStrike">
                          <a:solidFill>
                            <a:srgbClr val="000000"/>
                          </a:solidFill>
                          <a:latin typeface="Calibri"/>
                        </a:rPr>
                        <a:t> </a:t>
                      </a:r>
                      <a:endParaRPr lang="en-US" sz="1800" b="0"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rtl="0" fontAlgn="b"/>
                      <a:r>
                        <a:rPr lang="en-US" sz="1800" b="0" i="0" u="none" strike="noStrike">
                          <a:solidFill>
                            <a:srgbClr val="000000"/>
                          </a:solidFill>
                          <a:latin typeface="Times New Roman"/>
                        </a:rPr>
                        <a:t>16.6%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6.8%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c>
                  <a:txBody>
                    <a:bodyPr/>
                    <a:lstStyle/>
                    <a:p>
                      <a:pPr algn="r" rtl="0" fontAlgn="b"/>
                      <a:r>
                        <a:rPr lang="en-US" sz="1800" b="0" i="0" u="none" strike="noStrike">
                          <a:solidFill>
                            <a:srgbClr val="000000"/>
                          </a:solidFill>
                          <a:latin typeface="Times New Roman"/>
                        </a:rPr>
                        <a:t>9.2%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F3EA"/>
                    </a:solidFill>
                  </a:tcPr>
                </a:tc>
              </a:tr>
              <a:tr h="247650">
                <a:tc>
                  <a:txBody>
                    <a:bodyPr/>
                    <a:lstStyle/>
                    <a:p>
                      <a:pPr algn="l" rtl="0" fontAlgn="b"/>
                      <a:r>
                        <a:rPr lang="en-US" sz="1800" b="1" i="0" u="none" strike="noStrike">
                          <a:solidFill>
                            <a:srgbClr val="000000"/>
                          </a:solidFill>
                          <a:latin typeface="Times New Roman"/>
                        </a:rPr>
                        <a:t>Total</a:t>
                      </a:r>
                      <a:r>
                        <a:rPr lang="en-US" sz="1800" b="1" i="0" u="none" strike="noStrike">
                          <a:solidFill>
                            <a:srgbClr val="000000"/>
                          </a:solidFill>
                          <a:latin typeface="Calibri"/>
                        </a:rPr>
                        <a:t> </a:t>
                      </a:r>
                      <a:endParaRPr lang="en-US" sz="1800" b="1" i="0" u="none" strike="noStrike">
                        <a:solidFill>
                          <a:srgbClr val="000000"/>
                        </a:solidFill>
                        <a:latin typeface="Times New Roman"/>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rtl="0" fontAlgn="b"/>
                      <a:r>
                        <a:rPr lang="en-US" sz="1800" b="1" i="0" u="none" strike="noStrike">
                          <a:solidFill>
                            <a:srgbClr val="000000"/>
                          </a:solidFill>
                          <a:latin typeface="Times New Roman"/>
                        </a:rPr>
                        <a:t>16.3%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rtl="0" fontAlgn="b"/>
                      <a:r>
                        <a:rPr lang="en-US" sz="1800" b="1" i="0" u="none" strike="noStrike">
                          <a:solidFill>
                            <a:srgbClr val="000000"/>
                          </a:solidFill>
                          <a:latin typeface="Times New Roman"/>
                        </a:rPr>
                        <a:t>8.6%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rtl="0" fontAlgn="b"/>
                      <a:r>
                        <a:rPr lang="en-US" sz="1800" b="1" i="0" u="none" strike="noStrike" dirty="0">
                          <a:solidFill>
                            <a:srgbClr val="000000"/>
                          </a:solidFill>
                          <a:latin typeface="Times New Roman"/>
                        </a:rPr>
                        <a:t>14.2%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FD91EF9-6FBD-4202-9DCB-339F7C4761E1}" type="slidenum">
              <a:rPr lang="en-US" smtClean="0"/>
              <a:pPr/>
              <a:t>11</a:t>
            </a:fld>
            <a:endParaRPr lang="en-US"/>
          </a:p>
        </p:txBody>
      </p:sp>
      <p:sp>
        <p:nvSpPr>
          <p:cNvPr id="16387" name="Rectangle 3"/>
          <p:cNvSpPr>
            <a:spLocks noChangeArrowheads="1"/>
          </p:cNvSpPr>
          <p:nvPr/>
        </p:nvSpPr>
        <p:spPr bwMode="auto">
          <a:xfrm>
            <a:off x="1066800" y="533400"/>
            <a:ext cx="73152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US" sz="2000" b="1" dirty="0" smtClean="0">
                <a:latin typeface="Times New Roman" pitchFamily="18" charset="0"/>
                <a:ea typeface="Calibri" pitchFamily="34" charset="0"/>
                <a:cs typeface="Times New Roman" pitchFamily="18" charset="0"/>
              </a:rPr>
              <a:t>Pen</a:t>
            </a:r>
            <a:r>
              <a:rPr lang="en-US" sz="2000" b="1" dirty="0" smtClean="0">
                <a:latin typeface="Calibri"/>
                <a:ea typeface="Calibri" pitchFamily="34" charset="0"/>
                <a:cs typeface="Times New Roman" pitchFamily="18" charset="0"/>
              </a:rPr>
              <a:t>’</a:t>
            </a:r>
            <a:r>
              <a:rPr lang="en-US" sz="2000" b="1" dirty="0" smtClean="0">
                <a:latin typeface="Times New Roman" pitchFamily="18" charset="0"/>
                <a:ea typeface="Calibri" pitchFamily="34" charset="0"/>
                <a:cs typeface="Times New Roman" pitchFamily="18" charset="0"/>
              </a:rPr>
              <a:t>s Parade showing Impact of Healthcare Payments on Poverty</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p:cNvPicPr/>
          <p:nvPr/>
        </p:nvPicPr>
        <p:blipFill>
          <a:blip r:embed="rId2" cstate="print"/>
          <a:srcRect/>
          <a:stretch>
            <a:fillRect/>
          </a:stretch>
        </p:blipFill>
        <p:spPr bwMode="auto">
          <a:xfrm>
            <a:off x="1219200" y="1242805"/>
            <a:ext cx="6704286" cy="439599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329625"/>
            <a:ext cx="1781257" cy="584775"/>
          </a:xfrm>
          <a:prstGeom prst="rect">
            <a:avLst/>
          </a:prstGeom>
          <a:noFill/>
        </p:spPr>
        <p:txBody>
          <a:bodyPr wrap="none" rtlCol="0">
            <a:spAutoFit/>
          </a:bodyPr>
          <a:lstStyle/>
          <a:p>
            <a:r>
              <a:rPr lang="en-US" sz="3200" b="1" dirty="0" smtClean="0"/>
              <a:t>Remarks</a:t>
            </a:r>
            <a:endParaRPr lang="en-US" sz="3200" b="1" dirty="0"/>
          </a:p>
        </p:txBody>
      </p:sp>
      <p:sp>
        <p:nvSpPr>
          <p:cNvPr id="3" name="TextBox 2"/>
          <p:cNvSpPr txBox="1"/>
          <p:nvPr/>
        </p:nvSpPr>
        <p:spPr>
          <a:xfrm>
            <a:off x="762000" y="1082219"/>
            <a:ext cx="7772400" cy="4708981"/>
          </a:xfrm>
          <a:prstGeom prst="rect">
            <a:avLst/>
          </a:prstGeom>
          <a:noFill/>
        </p:spPr>
        <p:txBody>
          <a:bodyPr wrap="square" rtlCol="0">
            <a:spAutoFit/>
          </a:bodyPr>
          <a:lstStyle/>
          <a:p>
            <a:pPr marL="339725" indent="-339725">
              <a:buFont typeface="Wingdings" pitchFamily="2" charset="2"/>
              <a:buChar char="q"/>
            </a:pPr>
            <a:r>
              <a:rPr lang="en-US" sz="2000" dirty="0" smtClean="0"/>
              <a:t>Many households face catastrophic health expenditure due to OOP payments </a:t>
            </a:r>
          </a:p>
          <a:p>
            <a:pPr marL="339725" indent="-339725"/>
            <a:endParaRPr lang="en-US" sz="2000" dirty="0" smtClean="0"/>
          </a:p>
          <a:p>
            <a:pPr marL="339725" indent="-339725">
              <a:buFont typeface="Wingdings" pitchFamily="2" charset="2"/>
              <a:buChar char="q"/>
            </a:pPr>
            <a:r>
              <a:rPr lang="en-US" sz="2000" dirty="0" smtClean="0"/>
              <a:t>OOP payments due to healthcare push people under poverty line</a:t>
            </a:r>
          </a:p>
          <a:p>
            <a:pPr marL="339725" indent="-339725">
              <a:buFont typeface="Wingdings" pitchFamily="2" charset="2"/>
              <a:buChar char="q"/>
            </a:pPr>
            <a:endParaRPr lang="en-US" sz="2000" dirty="0" smtClean="0"/>
          </a:p>
          <a:p>
            <a:pPr marL="339725" indent="-339725">
              <a:buFont typeface="Wingdings" pitchFamily="2" charset="2"/>
              <a:buChar char="q"/>
            </a:pPr>
            <a:r>
              <a:rPr lang="en-US" sz="2000" dirty="0" smtClean="0"/>
              <a:t>Magnitude of OOPP shows only a part of problem related to affordability and can be considered as an underestimation as</a:t>
            </a:r>
          </a:p>
          <a:p>
            <a:pPr marL="339725" indent="-339725">
              <a:buFont typeface="Wingdings" pitchFamily="2" charset="2"/>
              <a:buChar char="q"/>
            </a:pPr>
            <a:endParaRPr lang="en-US" sz="2000" dirty="0" smtClean="0"/>
          </a:p>
          <a:p>
            <a:pPr marL="339725" indent="-339725"/>
            <a:r>
              <a:rPr lang="en-US" sz="2000" dirty="0" smtClean="0"/>
              <a:t>	</a:t>
            </a:r>
            <a:r>
              <a:rPr lang="en-US" sz="2000" i="1" dirty="0" smtClean="0"/>
              <a:t>Those who did not receive any healthcare, though had illness, are not in the calculation of catastrophic payments. Thus, “No pocket” needs to be estimated based on “Unmet need of care”</a:t>
            </a:r>
          </a:p>
          <a:p>
            <a:pPr marL="339725" indent="-339725">
              <a:buFont typeface="Wingdings" pitchFamily="2" charset="2"/>
              <a:buChar char="q"/>
            </a:pPr>
            <a:endParaRPr lang="en-US" sz="2000" dirty="0" smtClean="0"/>
          </a:p>
          <a:p>
            <a:pPr marL="339725" indent="-339725">
              <a:buFont typeface="Wingdings" pitchFamily="2" charset="2"/>
              <a:buChar char="q"/>
            </a:pPr>
            <a:r>
              <a:rPr lang="en-US" sz="2000" dirty="0" smtClean="0"/>
              <a:t>Risk-pooling mechanisms should be utilized more for reducing OOPP and its consequences</a:t>
            </a:r>
          </a:p>
          <a:p>
            <a:pPr marL="339725" indent="-339725">
              <a:buFont typeface="Wingdings" pitchFamily="2" charset="2"/>
              <a:buChar char="q"/>
            </a:pPr>
            <a:endParaRPr lang="en-US" sz="2000" dirty="0" smtClean="0"/>
          </a:p>
        </p:txBody>
      </p:sp>
      <p:sp>
        <p:nvSpPr>
          <p:cNvPr id="4" name="Slide Number Placeholder 3"/>
          <p:cNvSpPr>
            <a:spLocks noGrp="1"/>
          </p:cNvSpPr>
          <p:nvPr>
            <p:ph type="sldNum" sz="quarter" idx="12"/>
          </p:nvPr>
        </p:nvSpPr>
        <p:spPr/>
        <p:txBody>
          <a:bodyPr/>
          <a:lstStyle/>
          <a:p>
            <a:fld id="{FDC9506E-4707-4F23-AB93-26EEDDE4D52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43B33DF-644C-4E59-99B1-28845137ED87}" type="slidenum">
              <a:rPr lang="sv-SE" smtClean="0"/>
              <a:pPr>
                <a:defRPr/>
              </a:pPr>
              <a:t>13</a:t>
            </a:fld>
            <a:endParaRPr lang="sv-SE"/>
          </a:p>
        </p:txBody>
      </p:sp>
      <p:sp>
        <p:nvSpPr>
          <p:cNvPr id="8" name="TextBox 7"/>
          <p:cNvSpPr txBox="1"/>
          <p:nvPr/>
        </p:nvSpPr>
        <p:spPr>
          <a:xfrm>
            <a:off x="753792" y="5828016"/>
            <a:ext cx="3235181" cy="253916"/>
          </a:xfrm>
          <a:prstGeom prst="rect">
            <a:avLst/>
          </a:prstGeom>
          <a:noFill/>
        </p:spPr>
        <p:txBody>
          <a:bodyPr wrap="none" rtlCol="0">
            <a:spAutoFit/>
          </a:bodyPr>
          <a:lstStyle/>
          <a:p>
            <a:r>
              <a:rPr lang="en-US" sz="1050" dirty="0" smtClean="0"/>
              <a:t>*Whenever applicable, **THE=Total health expenditure</a:t>
            </a:r>
            <a:endParaRPr lang="en-US" sz="1050" dirty="0"/>
          </a:p>
        </p:txBody>
      </p:sp>
      <p:graphicFrame>
        <p:nvGraphicFramePr>
          <p:cNvPr id="9" name="Table 8"/>
          <p:cNvGraphicFramePr>
            <a:graphicFrameLocks noGrp="1"/>
          </p:cNvGraphicFramePr>
          <p:nvPr/>
        </p:nvGraphicFramePr>
        <p:xfrm>
          <a:off x="838200" y="762002"/>
          <a:ext cx="7696201" cy="5105396"/>
        </p:xfrm>
        <a:graphic>
          <a:graphicData uri="http://schemas.openxmlformats.org/drawingml/2006/table">
            <a:tbl>
              <a:tblPr/>
              <a:tblGrid>
                <a:gridCol w="1066800"/>
                <a:gridCol w="5142448"/>
                <a:gridCol w="678115"/>
                <a:gridCol w="808838"/>
              </a:tblGrid>
              <a:tr h="543689">
                <a:tc>
                  <a:txBody>
                    <a:bodyPr/>
                    <a:lstStyle/>
                    <a:p>
                      <a:pPr algn="ctr" rtl="0" fontAlgn="ctr"/>
                      <a:r>
                        <a:rPr lang="en-US" sz="1600" b="1" i="0" u="none" strike="noStrike" dirty="0">
                          <a:solidFill>
                            <a:srgbClr val="000000"/>
                          </a:solidFill>
                          <a:latin typeface="Calibri"/>
                        </a:rPr>
                        <a:t>Categories</a:t>
                      </a:r>
                    </a:p>
                  </a:txBody>
                  <a:tcPr marL="6289" marR="6289" marT="628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1600" b="1" i="0" u="none" strike="noStrike">
                          <a:solidFill>
                            <a:srgbClr val="000000"/>
                          </a:solidFill>
                          <a:latin typeface="Calibri"/>
                        </a:rPr>
                        <a:t>Indicators at national level</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rtl="0" fontAlgn="ctr"/>
                      <a:r>
                        <a:rPr lang="en-US" sz="1600" b="1" i="0" u="none" strike="noStrike" dirty="0">
                          <a:solidFill>
                            <a:srgbClr val="000000"/>
                          </a:solidFill>
                          <a:latin typeface="Calibri"/>
                        </a:rPr>
                        <a:t>Distributional </a:t>
                      </a:r>
                      <a:r>
                        <a:rPr lang="en-US" sz="1600" b="1" i="0" u="none" strike="noStrike" dirty="0" smtClean="0">
                          <a:solidFill>
                            <a:srgbClr val="000000"/>
                          </a:solidFill>
                          <a:latin typeface="Calibri"/>
                        </a:rPr>
                        <a:t>dimensions*</a:t>
                      </a:r>
                      <a:endParaRPr lang="en-US" sz="1600" b="1" i="0" u="none" strike="noStrike" dirty="0">
                        <a:solidFill>
                          <a:srgbClr val="000000"/>
                        </a:solidFill>
                        <a:latin typeface="Calibri"/>
                      </a:endParaRPr>
                    </a:p>
                  </a:txBody>
                  <a:tcPr marL="6289" marR="6289" marT="628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r>
              <a:tr h="275305">
                <a:tc rowSpan="2">
                  <a:txBody>
                    <a:bodyPr/>
                    <a:lstStyle/>
                    <a:p>
                      <a:pPr algn="ctr" fontAlgn="ctr"/>
                      <a:r>
                        <a:rPr lang="en-US" sz="1200" b="0" i="0" u="none" strike="noStrike">
                          <a:solidFill>
                            <a:srgbClr val="000000"/>
                          </a:solidFill>
                          <a:latin typeface="Calibri"/>
                        </a:rPr>
                        <a:t>Overall financing</a:t>
                      </a:r>
                    </a:p>
                  </a:txBody>
                  <a:tcPr marL="6289" marR="6289" marT="6289" marB="0" vert="vert27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l" rtl="0" fontAlgn="ctr"/>
                      <a:r>
                        <a:rPr lang="en-US" sz="1600" b="0" i="0" u="none" strike="noStrike">
                          <a:solidFill>
                            <a:srgbClr val="000000"/>
                          </a:solidFill>
                          <a:latin typeface="Calibri"/>
                        </a:rPr>
                        <a:t>Health expenditure per capita</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rowSpan="15">
                  <a:txBody>
                    <a:bodyPr/>
                    <a:lstStyle/>
                    <a:p>
                      <a:pPr algn="ctr" rtl="0" fontAlgn="ctr"/>
                      <a:r>
                        <a:rPr lang="en-US" sz="1600" b="0" i="1" u="none" strike="noStrike" dirty="0">
                          <a:solidFill>
                            <a:srgbClr val="000000"/>
                          </a:solidFill>
                          <a:latin typeface="Calibri"/>
                        </a:rPr>
                        <a:t>Urban: Slums and non-slums AND rural reachable and hard-to-reach areas </a:t>
                      </a:r>
                    </a:p>
                  </a:txBody>
                  <a:tcPr marL="6289" marR="6289" marT="628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15">
                  <a:txBody>
                    <a:bodyPr/>
                    <a:lstStyle/>
                    <a:p>
                      <a:pPr algn="ctr" rtl="0" fontAlgn="ctr"/>
                      <a:r>
                        <a:rPr lang="en-US" sz="1600" b="0" i="1" u="none" strike="noStrike" dirty="0">
                          <a:solidFill>
                            <a:srgbClr val="000000"/>
                          </a:solidFill>
                          <a:latin typeface="Calibri"/>
                        </a:rPr>
                        <a:t>Across socioeconomic groups</a:t>
                      </a:r>
                    </a:p>
                  </a:txBody>
                  <a:tcPr marL="6289" marR="6289" marT="6289" marB="0" vert="vert27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9053">
                <a:tc vMerge="1">
                  <a:txBody>
                    <a:bodyPr/>
                    <a:lstStyle/>
                    <a:p>
                      <a:endParaRPr lang="en-US"/>
                    </a:p>
                  </a:txBody>
                  <a:tcPr/>
                </a:tc>
                <a:tc>
                  <a:txBody>
                    <a:bodyPr/>
                    <a:lstStyle/>
                    <a:p>
                      <a:pPr algn="l" rtl="0" fontAlgn="ctr"/>
                      <a:r>
                        <a:rPr lang="en-US" sz="1600" b="0" i="0" u="none" strike="noStrike">
                          <a:solidFill>
                            <a:srgbClr val="000000"/>
                          </a:solidFill>
                          <a:latin typeface="Calibri"/>
                        </a:rPr>
                        <a:t>Health expenditure as % of GDP</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rowSpan="3">
                  <a:txBody>
                    <a:bodyPr/>
                    <a:lstStyle/>
                    <a:p>
                      <a:pPr algn="ctr" fontAlgn="ctr"/>
                      <a:r>
                        <a:rPr lang="en-US" sz="1200" b="0" i="0" u="none" strike="noStrike">
                          <a:solidFill>
                            <a:srgbClr val="000000"/>
                          </a:solidFill>
                          <a:latin typeface="Calibri"/>
                        </a:rPr>
                        <a:t>Private</a:t>
                      </a:r>
                    </a:p>
                  </a:txBody>
                  <a:tcPr marL="6289" marR="6289" marT="6289" marB="0" vert="vert27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000000"/>
                          </a:solidFill>
                          <a:latin typeface="Calibri"/>
                        </a:rPr>
                        <a:t>Private spending in health (per capita &amp; as % of </a:t>
                      </a:r>
                      <a:r>
                        <a:rPr lang="en-US" sz="1600" b="0" i="0" u="none" strike="noStrike" dirty="0" smtClean="0">
                          <a:solidFill>
                            <a:srgbClr val="000000"/>
                          </a:solidFill>
                          <a:latin typeface="Calibri"/>
                        </a:rPr>
                        <a:t>THE**)</a:t>
                      </a:r>
                      <a:endParaRPr lang="en-US" sz="1600" b="0" i="0" u="none" strike="noStrike" dirty="0">
                        <a:solidFill>
                          <a:srgbClr val="000000"/>
                        </a:solidFill>
                        <a:latin typeface="Calibri"/>
                      </a:endParaRP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OOPP for health  (per capita &amp; as % of THE)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OOPP for health in total household consumption expenditure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75305">
                <a:tc rowSpan="5">
                  <a:txBody>
                    <a:bodyPr/>
                    <a:lstStyle/>
                    <a:p>
                      <a:pPr algn="ctr" fontAlgn="ctr"/>
                      <a:r>
                        <a:rPr lang="en-US" sz="1200" b="0" i="0" u="none" strike="noStrike">
                          <a:solidFill>
                            <a:srgbClr val="000000"/>
                          </a:solidFill>
                          <a:latin typeface="Calibri"/>
                        </a:rPr>
                        <a:t>Risk pooling</a:t>
                      </a:r>
                    </a:p>
                  </a:txBody>
                  <a:tcPr marL="6289" marR="6289" marT="6289" marB="0" vert="vert27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l" rtl="0" fontAlgn="ctr"/>
                      <a:r>
                        <a:rPr lang="en-US" sz="1600" b="0" i="0" u="none" strike="noStrike">
                          <a:solidFill>
                            <a:srgbClr val="000000"/>
                          </a:solidFill>
                          <a:latin typeface="Calibri"/>
                        </a:rPr>
                        <a:t>Share of health spending in total government expenditure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Public spending in health (per capita &amp; as % of THE)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Social HI contribution (per capita &amp; as % of THE)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CBHI contribution (per capita &amp; as % of THE)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fontAlgn="ctr"/>
                      <a:r>
                        <a:rPr lang="en-US" sz="1600" b="0" i="0" u="none" strike="noStrike">
                          <a:solidFill>
                            <a:srgbClr val="000000"/>
                          </a:solidFill>
                          <a:latin typeface="Calibri"/>
                        </a:rPr>
                        <a:t>Other health insurance (per capita &amp; as % of THE) </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rowSpan="2">
                  <a:txBody>
                    <a:bodyPr/>
                    <a:lstStyle/>
                    <a:p>
                      <a:pPr algn="ctr" fontAlgn="ctr"/>
                      <a:r>
                        <a:rPr lang="en-US" sz="1200" b="0" i="0" u="none" strike="noStrike">
                          <a:solidFill>
                            <a:srgbClr val="000000"/>
                          </a:solidFill>
                          <a:latin typeface="Calibri"/>
                        </a:rPr>
                        <a:t>Coping </a:t>
                      </a:r>
                    </a:p>
                  </a:txBody>
                  <a:tcPr marL="6289" marR="6289" marT="6289" marB="0" vert="vert27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0" i="0" u="none" strike="noStrike">
                          <a:solidFill>
                            <a:srgbClr val="000000"/>
                          </a:solidFill>
                          <a:latin typeface="Calibri"/>
                        </a:rPr>
                        <a:t>Share of households (%) borrow for healthcare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fontAlgn="ctr"/>
                      <a:r>
                        <a:rPr lang="en-US" sz="1600" b="0" i="0" u="none" strike="noStrike">
                          <a:solidFill>
                            <a:srgbClr val="000000"/>
                          </a:solidFill>
                          <a:latin typeface="Calibri"/>
                        </a:rPr>
                        <a:t>Share of households (%) sell assets for healthcare</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75305">
                <a:tc rowSpan="2">
                  <a:txBody>
                    <a:bodyPr/>
                    <a:lstStyle/>
                    <a:p>
                      <a:pPr algn="ctr" fontAlgn="ctr"/>
                      <a:r>
                        <a:rPr lang="en-US" sz="1200" b="0" i="0" u="none" strike="noStrike">
                          <a:solidFill>
                            <a:srgbClr val="000000"/>
                          </a:solidFill>
                          <a:latin typeface="Calibri"/>
                        </a:rPr>
                        <a:t>Economic impact</a:t>
                      </a:r>
                    </a:p>
                  </a:txBody>
                  <a:tcPr marL="6289" marR="6289" marT="6289" marB="0" vert="vert27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rtl="0" fontAlgn="ctr"/>
                      <a:r>
                        <a:rPr lang="en-US" sz="1600" b="0" i="0" u="none" strike="noStrike">
                          <a:solidFill>
                            <a:srgbClr val="000000"/>
                          </a:solidFill>
                          <a:latin typeface="Calibri"/>
                        </a:rPr>
                        <a:t>Share of households (%) facing catastrophic health spending</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275305">
                <a:tc vMerge="1">
                  <a:txBody>
                    <a:bodyPr/>
                    <a:lstStyle/>
                    <a:p>
                      <a:endParaRPr lang="en-US"/>
                    </a:p>
                  </a:txBody>
                  <a:tcPr/>
                </a:tc>
                <a:tc>
                  <a:txBody>
                    <a:bodyPr/>
                    <a:lstStyle/>
                    <a:p>
                      <a:pPr algn="l" rtl="0" fontAlgn="ctr"/>
                      <a:r>
                        <a:rPr lang="en-US" sz="1600" b="0" i="0" u="none" strike="noStrike">
                          <a:solidFill>
                            <a:srgbClr val="000000"/>
                          </a:solidFill>
                          <a:latin typeface="Calibri"/>
                        </a:rPr>
                        <a:t>Share of population (%) fall into poverty due to OOPP</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vMerge="1">
                  <a:txBody>
                    <a:bodyPr/>
                    <a:lstStyle/>
                    <a:p>
                      <a:endParaRPr lang="en-US"/>
                    </a:p>
                  </a:txBody>
                  <a:tcPr/>
                </a:tc>
                <a:tc vMerge="1">
                  <a:txBody>
                    <a:bodyPr/>
                    <a:lstStyle/>
                    <a:p>
                      <a:endParaRPr lang="en-US"/>
                    </a:p>
                  </a:txBody>
                  <a:tcPr/>
                </a:tc>
              </a:tr>
              <a:tr h="543689">
                <a:tc>
                  <a:txBody>
                    <a:bodyPr/>
                    <a:lstStyle/>
                    <a:p>
                      <a:pPr algn="ctr" fontAlgn="ctr"/>
                      <a:r>
                        <a:rPr lang="en-US" sz="1200" b="0" i="0" u="none" strike="noStrike" dirty="0" smtClean="0">
                          <a:solidFill>
                            <a:srgbClr val="000000"/>
                          </a:solidFill>
                          <a:latin typeface="Calibri"/>
                        </a:rPr>
                        <a:t>Inaccessibility</a:t>
                      </a:r>
                      <a:endParaRPr lang="en-US" sz="1200" b="0" i="0" u="none" strike="noStrike" dirty="0">
                        <a:solidFill>
                          <a:srgbClr val="000000"/>
                        </a:solidFill>
                        <a:latin typeface="Calibri"/>
                      </a:endParaRPr>
                    </a:p>
                  </a:txBody>
                  <a:tcPr marL="6289" marR="6289" marT="6289" marB="0" vert="vert27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600" b="0" i="0" u="none" strike="noStrike" dirty="0">
                          <a:solidFill>
                            <a:srgbClr val="000000"/>
                          </a:solidFill>
                          <a:latin typeface="Calibri"/>
                        </a:rPr>
                        <a:t>Share of population (%) lack adequate healthcare due to financial hardship</a:t>
                      </a:r>
                    </a:p>
                  </a:txBody>
                  <a:tcPr marL="6289" marR="6289" marT="62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sp>
        <p:nvSpPr>
          <p:cNvPr id="10" name="Rectangle 9"/>
          <p:cNvSpPr/>
          <p:nvPr/>
        </p:nvSpPr>
        <p:spPr>
          <a:xfrm>
            <a:off x="1832291" y="152400"/>
            <a:ext cx="5101909" cy="461665"/>
          </a:xfrm>
          <a:prstGeom prst="rect">
            <a:avLst/>
          </a:prstGeom>
        </p:spPr>
        <p:txBody>
          <a:bodyPr wrap="none">
            <a:spAutoFit/>
          </a:bodyPr>
          <a:lstStyle/>
          <a:p>
            <a:pPr algn="ctr" fontAlgn="b"/>
            <a:r>
              <a:rPr lang="en-US" sz="2400" b="1" dirty="0" smtClean="0">
                <a:solidFill>
                  <a:srgbClr val="000000"/>
                </a:solidFill>
              </a:rPr>
              <a:t>Indicators of financial risk protection</a:t>
            </a:r>
            <a:endParaRPr lang="en-US" sz="2400" b="1" dirty="0">
              <a:solidFill>
                <a:srgbClr val="0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43B33DF-644C-4E59-99B1-28845137ED87}" type="slidenum">
              <a:rPr lang="sv-SE" smtClean="0"/>
              <a:pPr>
                <a:defRPr/>
              </a:pPr>
              <a:t>14</a:t>
            </a:fld>
            <a:endParaRPr lang="sv-SE"/>
          </a:p>
        </p:txBody>
      </p:sp>
      <p:sp>
        <p:nvSpPr>
          <p:cNvPr id="3" name="TextBox 2"/>
          <p:cNvSpPr txBox="1"/>
          <p:nvPr/>
        </p:nvSpPr>
        <p:spPr>
          <a:xfrm>
            <a:off x="838200" y="1447800"/>
            <a:ext cx="7543800" cy="3416320"/>
          </a:xfrm>
          <a:prstGeom prst="rect">
            <a:avLst/>
          </a:prstGeom>
          <a:noFill/>
        </p:spPr>
        <p:txBody>
          <a:bodyPr wrap="square" rtlCol="0">
            <a:spAutoFit/>
          </a:bodyPr>
          <a:lstStyle/>
          <a:p>
            <a:pPr marL="393700" indent="-393700">
              <a:buFont typeface="Wingdings" pitchFamily="2" charset="2"/>
              <a:buChar char="q"/>
            </a:pPr>
            <a:r>
              <a:rPr lang="en-US" sz="2400" smtClean="0"/>
              <a:t> F</a:t>
            </a:r>
            <a:r>
              <a:rPr lang="en-US" sz="2400" smtClean="0"/>
              <a:t>inancing </a:t>
            </a:r>
            <a:r>
              <a:rPr lang="en-US" sz="2400" dirty="0" smtClean="0"/>
              <a:t>mechanisms and its ‘impacts‘</a:t>
            </a:r>
          </a:p>
          <a:p>
            <a:endParaRPr lang="en-US" sz="2400" dirty="0" smtClean="0"/>
          </a:p>
          <a:p>
            <a:pPr marL="393700" indent="-393700">
              <a:buFont typeface="Wingdings" pitchFamily="2" charset="2"/>
              <a:buChar char="q"/>
            </a:pPr>
            <a:r>
              <a:rPr lang="en-US" sz="2400" dirty="0" smtClean="0"/>
              <a:t> Indicators should include  ‘level’ and ‘distributional dimensions’, like </a:t>
            </a:r>
          </a:p>
          <a:p>
            <a:r>
              <a:rPr lang="en-US" sz="2400" dirty="0" smtClean="0"/>
              <a:t>     - Level = National</a:t>
            </a:r>
          </a:p>
          <a:p>
            <a:pPr marL="576263" indent="-576263"/>
            <a:r>
              <a:rPr lang="en-US" sz="2400" dirty="0" smtClean="0"/>
              <a:t>     - Distributional dimensions = Geographic areas,   socioeconomic groups etc. </a:t>
            </a:r>
          </a:p>
          <a:p>
            <a:endParaRPr lang="en-US" sz="2400" dirty="0" smtClean="0"/>
          </a:p>
          <a:p>
            <a:pPr>
              <a:buFont typeface="Wingdings" pitchFamily="2" charset="2"/>
              <a:buChar char="q"/>
            </a:pPr>
            <a:r>
              <a:rPr lang="en-US" sz="2400" dirty="0" smtClean="0"/>
              <a:t>  Multiple indicators required </a:t>
            </a:r>
            <a:endParaRPr lang="en-US" sz="2400" dirty="0"/>
          </a:p>
        </p:txBody>
      </p:sp>
      <p:sp>
        <p:nvSpPr>
          <p:cNvPr id="5" name="Rectangle 4"/>
          <p:cNvSpPr/>
          <p:nvPr/>
        </p:nvSpPr>
        <p:spPr>
          <a:xfrm>
            <a:off x="1679891" y="533400"/>
            <a:ext cx="5101909" cy="461665"/>
          </a:xfrm>
          <a:prstGeom prst="rect">
            <a:avLst/>
          </a:prstGeom>
        </p:spPr>
        <p:txBody>
          <a:bodyPr wrap="none">
            <a:spAutoFit/>
          </a:bodyPr>
          <a:lstStyle/>
          <a:p>
            <a:pPr algn="ctr" fontAlgn="b"/>
            <a:r>
              <a:rPr lang="en-US" sz="2400" b="1" dirty="0" smtClean="0">
                <a:solidFill>
                  <a:srgbClr val="000000"/>
                </a:solidFill>
              </a:rPr>
              <a:t>Indicators of financial risk protection</a:t>
            </a:r>
            <a:endParaRPr lang="en-US" sz="2400" b="1" dirty="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DC9506E-4707-4F23-AB93-26EEDDE4D52D}" type="slidenum">
              <a:rPr lang="en-US" smtClean="0"/>
              <a:pPr/>
              <a:t>15</a:t>
            </a:fld>
            <a:endParaRPr lang="en-US"/>
          </a:p>
        </p:txBody>
      </p:sp>
      <p:sp>
        <p:nvSpPr>
          <p:cNvPr id="3" name="TextBox 2"/>
          <p:cNvSpPr txBox="1"/>
          <p:nvPr/>
        </p:nvSpPr>
        <p:spPr>
          <a:xfrm>
            <a:off x="2362200" y="1981200"/>
            <a:ext cx="4759636" cy="1446550"/>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r>
              <a:rPr lang="en-US" sz="8800" dirty="0" smtClean="0">
                <a:solidFill>
                  <a:srgbClr val="00B0F0"/>
                </a:solidFill>
              </a:rPr>
              <a:t>THANKS</a:t>
            </a:r>
            <a:endParaRPr lang="en-US" sz="8800" dirty="0">
              <a:solidFill>
                <a:srgbClr val="00B0F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pt3F.tmp">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1410</TotalTime>
  <Words>773</Words>
  <Application>Microsoft Office PowerPoint</Application>
  <PresentationFormat>On-screen Show (4:3)</PresentationFormat>
  <Paragraphs>265</Paragraphs>
  <Slides>15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ppt3F.tmp</vt:lpstr>
      <vt:lpstr>Worksheet</vt:lpstr>
      <vt:lpstr>PowerPoint Presentation</vt:lpstr>
      <vt:lpstr>PowerPoint Presentation</vt:lpstr>
      <vt:lpstr>PowerPoint Presentation</vt:lpstr>
      <vt:lpstr>Health Financing in Bangladesh 2006  - 2007</vt:lpstr>
      <vt:lpstr>PowerPoint Presentation</vt:lpstr>
      <vt:lpstr>PowerPoint Presentation</vt:lpstr>
      <vt:lpstr>PowerPoint Presentation</vt:lpstr>
      <vt:lpstr>PowerPoint Presentation</vt:lpstr>
      <vt:lpstr>Catastrophic health care spending and coping mechanisms in Bangladesh - An analysis of Household Income and Expenditure Survey, 2010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 Khan</dc:creator>
  <cp:lastModifiedBy>Administrator</cp:lastModifiedBy>
  <cp:revision>156</cp:revision>
  <dcterms:created xsi:type="dcterms:W3CDTF">2012-09-20T13:07:15Z</dcterms:created>
  <dcterms:modified xsi:type="dcterms:W3CDTF">2014-02-18T03:03:40Z</dcterms:modified>
</cp:coreProperties>
</file>