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gif" ContentType="image/gif"/>
  <Default Extension="emf" ContentType="image/x-em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29"/>
  </p:notesMasterIdLst>
  <p:sldIdLst>
    <p:sldId id="256" r:id="rId2"/>
    <p:sldId id="457" r:id="rId3"/>
    <p:sldId id="543" r:id="rId4"/>
    <p:sldId id="539" r:id="rId5"/>
    <p:sldId id="540" r:id="rId6"/>
    <p:sldId id="532" r:id="rId7"/>
    <p:sldId id="533" r:id="rId8"/>
    <p:sldId id="511" r:id="rId9"/>
    <p:sldId id="512" r:id="rId10"/>
    <p:sldId id="508" r:id="rId11"/>
    <p:sldId id="544" r:id="rId12"/>
    <p:sldId id="545" r:id="rId13"/>
    <p:sldId id="513" r:id="rId14"/>
    <p:sldId id="474" r:id="rId15"/>
    <p:sldId id="535" r:id="rId16"/>
    <p:sldId id="476" r:id="rId17"/>
    <p:sldId id="536" r:id="rId18"/>
    <p:sldId id="542" r:id="rId19"/>
    <p:sldId id="502" r:id="rId20"/>
    <p:sldId id="514" r:id="rId21"/>
    <p:sldId id="515" r:id="rId22"/>
    <p:sldId id="538" r:id="rId23"/>
    <p:sldId id="478" r:id="rId24"/>
    <p:sldId id="537" r:id="rId25"/>
    <p:sldId id="445" r:id="rId26"/>
    <p:sldId id="479" r:id="rId27"/>
    <p:sldId id="541"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32" autoAdjust="0"/>
    <p:restoredTop sz="79845" autoAdjust="0"/>
  </p:normalViewPr>
  <p:slideViewPr>
    <p:cSldViewPr>
      <p:cViewPr varScale="1">
        <p:scale>
          <a:sx n="64" d="100"/>
          <a:sy n="64" d="100"/>
        </p:scale>
        <p:origin x="-201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C2E039-E1D5-47F5-80F2-2FE4B398D2A3}" type="datetimeFigureOut">
              <a:rPr lang="en-US" smtClean="0"/>
              <a:pPr/>
              <a:t>2/18/14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D93C2E-8080-41BE-8BA8-063FB8783EF4}" type="slidenum">
              <a:rPr lang="en-US" smtClean="0"/>
              <a:pPr/>
              <a:t>‹#›</a:t>
            </a:fld>
            <a:endParaRPr lang="en-US"/>
          </a:p>
        </p:txBody>
      </p:sp>
    </p:spTree>
    <p:extLst>
      <p:ext uri="{BB962C8B-B14F-4D97-AF65-F5344CB8AC3E}">
        <p14:creationId xmlns:p14="http://schemas.microsoft.com/office/powerpoint/2010/main" val="708765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D93C2E-8080-41BE-8BA8-063FB8783EF4}" type="slidenum">
              <a:rPr lang="en-US" smtClean="0"/>
              <a:pPr/>
              <a:t>1</a:t>
            </a:fld>
            <a:endParaRPr lang="en-US"/>
          </a:p>
        </p:txBody>
      </p:sp>
    </p:spTree>
    <p:extLst>
      <p:ext uri="{BB962C8B-B14F-4D97-AF65-F5344CB8AC3E}">
        <p14:creationId xmlns:p14="http://schemas.microsoft.com/office/powerpoint/2010/main" val="2965380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r>
              <a:rPr lang="en-US" sz="1000" dirty="0" smtClean="0"/>
              <a:t>UHC has been defined as a situation where all people who need health services (prevention,</a:t>
            </a:r>
            <a:r>
              <a:rPr lang="en-US" sz="1050" dirty="0" smtClean="0"/>
              <a:t> </a:t>
            </a:r>
            <a:r>
              <a:rPr lang="en-US" sz="1000" dirty="0" smtClean="0"/>
              <a:t>promotion, treatment, rehabilitation and palliative care) receive it, without incurring financial</a:t>
            </a:r>
            <a:r>
              <a:rPr lang="en-US" sz="1050" dirty="0" smtClean="0"/>
              <a:t> </a:t>
            </a:r>
            <a:r>
              <a:rPr lang="en-US" sz="1000" dirty="0" smtClean="0"/>
              <a:t>hardship (World Health Report 2010).</a:t>
            </a:r>
            <a:endParaRPr lang="en-US" sz="1050" dirty="0"/>
          </a:p>
        </p:txBody>
      </p:sp>
      <p:sp>
        <p:nvSpPr>
          <p:cNvPr id="28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23914BD4-43BF-4A43-A0AA-2C9D099086C4}" type="slidenum">
              <a:rPr lang="en-US"/>
              <a:pPr eaLnBrk="1" hangingPunct="1"/>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Using a results framework the progress monitoring of the service access component of UHC can be focused on health system inputs (such as financing or health workforce), outputs (such as service delivery and quality), outcomes (notably intervention coverage or effective coverage, as well as reductions in risk </a:t>
            </a:r>
            <a:r>
              <a:rPr lang="en-US" sz="1200" b="0" i="0" u="none" strike="noStrike" kern="1200" baseline="0" dirty="0" err="1" smtClean="0">
                <a:solidFill>
                  <a:schemeClr val="tx1"/>
                </a:solidFill>
                <a:latin typeface="+mn-lt"/>
                <a:ea typeface="+mn-ea"/>
                <a:cs typeface="+mn-cs"/>
              </a:rPr>
              <a:t>behaviours</a:t>
            </a:r>
            <a:r>
              <a:rPr lang="en-US" sz="1200" b="0" i="0" u="none" strike="noStrike" kern="1200" baseline="0" dirty="0" smtClean="0">
                <a:solidFill>
                  <a:schemeClr val="tx1"/>
                </a:solidFill>
                <a:latin typeface="+mn-lt"/>
                <a:ea typeface="+mn-ea"/>
                <a:cs typeface="+mn-cs"/>
              </a:rPr>
              <a:t>/factors), and impact on health</a:t>
            </a:r>
          </a:p>
        </p:txBody>
      </p:sp>
      <p:sp>
        <p:nvSpPr>
          <p:cNvPr id="4" name="Slide Number Placeholder 3"/>
          <p:cNvSpPr>
            <a:spLocks noGrp="1"/>
          </p:cNvSpPr>
          <p:nvPr>
            <p:ph type="sldNum" sz="quarter" idx="10"/>
          </p:nvPr>
        </p:nvSpPr>
        <p:spPr/>
        <p:txBody>
          <a:bodyPr/>
          <a:lstStyle/>
          <a:p>
            <a:fld id="{09D93C2E-8080-41BE-8BA8-063FB8783EF4}" type="slidenum">
              <a:rPr lang="en-US" smtClean="0"/>
              <a:pPr/>
              <a:t>4</a:t>
            </a:fld>
            <a:endParaRPr lang="en-US"/>
          </a:p>
        </p:txBody>
      </p:sp>
    </p:spTree>
    <p:extLst>
      <p:ext uri="{BB962C8B-B14F-4D97-AF65-F5344CB8AC3E}">
        <p14:creationId xmlns:p14="http://schemas.microsoft.com/office/powerpoint/2010/main" val="40786947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current framework was developed through a vigorous national stakeholder consultation process and it focuses on delivering primary health care to all citizens.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current RF was also cited as one of the best examples for monitoring results.  However the current RF does not address some of the key aspects</a:t>
            </a:r>
            <a:endParaRPr lang="en-US" dirty="0"/>
          </a:p>
        </p:txBody>
      </p:sp>
      <p:sp>
        <p:nvSpPr>
          <p:cNvPr id="4" name="Slide Number Placeholder 3"/>
          <p:cNvSpPr>
            <a:spLocks noGrp="1"/>
          </p:cNvSpPr>
          <p:nvPr>
            <p:ph type="sldNum" sz="quarter" idx="10"/>
          </p:nvPr>
        </p:nvSpPr>
        <p:spPr/>
        <p:txBody>
          <a:bodyPr/>
          <a:lstStyle/>
          <a:p>
            <a:fld id="{09D93C2E-8080-41BE-8BA8-063FB8783EF4}" type="slidenum">
              <a:rPr lang="en-US" smtClean="0"/>
              <a:pPr/>
              <a:t>6</a:t>
            </a:fld>
            <a:endParaRPr lang="en-US"/>
          </a:p>
        </p:txBody>
      </p:sp>
    </p:spTree>
    <p:extLst>
      <p:ext uri="{BB962C8B-B14F-4D97-AF65-F5344CB8AC3E}">
        <p14:creationId xmlns:p14="http://schemas.microsoft.com/office/powerpoint/2010/main" val="32172623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9D93C2E-8080-41BE-8BA8-063FB8783EF4}" type="slidenum">
              <a:rPr lang="en-US" smtClean="0"/>
              <a:pPr/>
              <a:t>7</a:t>
            </a:fld>
            <a:endParaRPr lang="en-US"/>
          </a:p>
        </p:txBody>
      </p:sp>
    </p:spTree>
    <p:extLst>
      <p:ext uri="{BB962C8B-B14F-4D97-AF65-F5344CB8AC3E}">
        <p14:creationId xmlns:p14="http://schemas.microsoft.com/office/powerpoint/2010/main" val="35576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At the output level there is quite a good mix of indicators on service access, quality and utilization. The Results Framework also has thirteen input or process indicators on health workforce, supply of medicines, health infrastructure, law-governance-policies and health financing. </a:t>
            </a:r>
            <a:endParaRPr lang="en-US" dirty="0" smtClean="0"/>
          </a:p>
          <a:p>
            <a:endParaRPr lang="en-US" dirty="0"/>
          </a:p>
        </p:txBody>
      </p:sp>
      <p:sp>
        <p:nvSpPr>
          <p:cNvPr id="4" name="Slide Number Placeholder 3"/>
          <p:cNvSpPr>
            <a:spLocks noGrp="1"/>
          </p:cNvSpPr>
          <p:nvPr>
            <p:ph type="sldNum" sz="quarter" idx="10"/>
          </p:nvPr>
        </p:nvSpPr>
        <p:spPr/>
        <p:txBody>
          <a:bodyPr/>
          <a:lstStyle/>
          <a:p>
            <a:fld id="{09D93C2E-8080-41BE-8BA8-063FB8783EF4}" type="slidenum">
              <a:rPr lang="en-US" smtClean="0"/>
              <a:pPr/>
              <a:t>8</a:t>
            </a:fld>
            <a:endParaRPr lang="en-US"/>
          </a:p>
        </p:txBody>
      </p:sp>
    </p:spTree>
    <p:extLst>
      <p:ext uri="{BB962C8B-B14F-4D97-AF65-F5344CB8AC3E}">
        <p14:creationId xmlns:p14="http://schemas.microsoft.com/office/powerpoint/2010/main" val="28998547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Thirteen indicators on maternal, child health and nutrition services. </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At the outcome level the present set of indicators suggest a strong preference for measuring primary care service coverage, with thirteen indicators on maternal, child health and nutrition services (e.g. Skilled birth attendance, ANC, PNC, EBF, IYCF). Again, there are no indicators to measure the coverage of secondary or tertiary level health care services, or services directed towards non-communicable diseases. Indicators on coverage of financial risk protection are also absent. </a:t>
            </a:r>
          </a:p>
          <a:p>
            <a:endParaRPr lang="en-US" dirty="0"/>
          </a:p>
        </p:txBody>
      </p:sp>
      <p:sp>
        <p:nvSpPr>
          <p:cNvPr id="4" name="Slide Number Placeholder 3"/>
          <p:cNvSpPr>
            <a:spLocks noGrp="1"/>
          </p:cNvSpPr>
          <p:nvPr>
            <p:ph type="sldNum" sz="quarter" idx="10"/>
          </p:nvPr>
        </p:nvSpPr>
        <p:spPr/>
        <p:txBody>
          <a:bodyPr/>
          <a:lstStyle/>
          <a:p>
            <a:fld id="{09D93C2E-8080-41BE-8BA8-063FB8783EF4}" type="slidenum">
              <a:rPr lang="en-US" smtClean="0"/>
              <a:pPr/>
              <a:t>9</a:t>
            </a:fld>
            <a:endParaRPr lang="en-US"/>
          </a:p>
        </p:txBody>
      </p:sp>
    </p:spTree>
    <p:extLst>
      <p:ext uri="{BB962C8B-B14F-4D97-AF65-F5344CB8AC3E}">
        <p14:creationId xmlns:p14="http://schemas.microsoft.com/office/powerpoint/2010/main" val="2460562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Results Framework for the current health sector programme has eight goal-level indicators or impact indicators. All of them relate to improved health status in maternal child health nutrition and family planning, except for one on HIV. No indicator on the health status of the adult population or financial wellbeing of the household is included. </a:t>
            </a:r>
          </a:p>
          <a:p>
            <a:endParaRPr lang="en-US" dirty="0"/>
          </a:p>
        </p:txBody>
      </p:sp>
      <p:sp>
        <p:nvSpPr>
          <p:cNvPr id="4" name="Slide Number Placeholder 3"/>
          <p:cNvSpPr>
            <a:spLocks noGrp="1"/>
          </p:cNvSpPr>
          <p:nvPr>
            <p:ph type="sldNum" sz="quarter" idx="10"/>
          </p:nvPr>
        </p:nvSpPr>
        <p:spPr/>
        <p:txBody>
          <a:bodyPr/>
          <a:lstStyle/>
          <a:p>
            <a:fld id="{09D93C2E-8080-41BE-8BA8-063FB8783EF4}" type="slidenum">
              <a:rPr lang="en-US" smtClean="0"/>
              <a:pPr/>
              <a:t>10</a:t>
            </a:fld>
            <a:endParaRPr lang="en-US"/>
          </a:p>
        </p:txBody>
      </p:sp>
    </p:spTree>
    <p:extLst>
      <p:ext uri="{BB962C8B-B14F-4D97-AF65-F5344CB8AC3E}">
        <p14:creationId xmlns:p14="http://schemas.microsoft.com/office/powerpoint/2010/main" val="560912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Result framework</a:t>
            </a:r>
            <a:r>
              <a:rPr lang="en-US" baseline="0" dirty="0" smtClean="0"/>
              <a:t> and OP indicators</a:t>
            </a:r>
            <a:endParaRPr lang="en-US" dirty="0"/>
          </a:p>
        </p:txBody>
      </p:sp>
      <p:sp>
        <p:nvSpPr>
          <p:cNvPr id="4" name="Slide Number Placeholder 3"/>
          <p:cNvSpPr>
            <a:spLocks noGrp="1"/>
          </p:cNvSpPr>
          <p:nvPr>
            <p:ph type="sldNum" sz="quarter" idx="10"/>
          </p:nvPr>
        </p:nvSpPr>
        <p:spPr/>
        <p:txBody>
          <a:bodyPr/>
          <a:lstStyle/>
          <a:p>
            <a:fld id="{09D93C2E-8080-41BE-8BA8-063FB8783EF4}" type="slidenum">
              <a:rPr lang="en-US" smtClean="0"/>
              <a:pPr/>
              <a:t>11</a:t>
            </a:fld>
            <a:endParaRPr lang="en-US"/>
          </a:p>
        </p:txBody>
      </p:sp>
    </p:spTree>
    <p:extLst>
      <p:ext uri="{BB962C8B-B14F-4D97-AF65-F5344CB8AC3E}">
        <p14:creationId xmlns:p14="http://schemas.microsoft.com/office/powerpoint/2010/main" val="30928743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D93C2E-8080-41BE-8BA8-063FB8783EF4}" type="slidenum">
              <a:rPr lang="en-US" smtClean="0"/>
              <a:pPr/>
              <a:t>13</a:t>
            </a:fld>
            <a:endParaRPr lang="en-US"/>
          </a:p>
        </p:txBody>
      </p:sp>
    </p:spTree>
    <p:extLst>
      <p:ext uri="{BB962C8B-B14F-4D97-AF65-F5344CB8AC3E}">
        <p14:creationId xmlns:p14="http://schemas.microsoft.com/office/powerpoint/2010/main" val="13890881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09D93C2E-8080-41BE-8BA8-063FB8783EF4}" type="slidenum">
              <a:rPr lang="en-US" smtClean="0"/>
              <a:pPr/>
              <a:t>14</a:t>
            </a:fld>
            <a:endParaRPr lang="en-US"/>
          </a:p>
        </p:txBody>
      </p:sp>
    </p:spTree>
    <p:extLst>
      <p:ext uri="{BB962C8B-B14F-4D97-AF65-F5344CB8AC3E}">
        <p14:creationId xmlns:p14="http://schemas.microsoft.com/office/powerpoint/2010/main" val="8657115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Care within 30 </a:t>
            </a:r>
            <a:r>
              <a:rPr lang="en-US" sz="1200" b="0" i="0" u="none" strike="noStrike" kern="1200" baseline="0" dirty="0" err="1" smtClean="0">
                <a:solidFill>
                  <a:schemeClr val="tx1"/>
                </a:solidFill>
                <a:latin typeface="+mn-lt"/>
                <a:ea typeface="+mn-ea"/>
                <a:cs typeface="+mn-cs"/>
              </a:rPr>
              <a:t>mins</a:t>
            </a:r>
            <a:r>
              <a:rPr lang="en-US" sz="1200" b="0" i="0" u="none" strike="noStrike" kern="1200" baseline="0" dirty="0" smtClean="0">
                <a:solidFill>
                  <a:schemeClr val="tx1"/>
                </a:solidFill>
                <a:latin typeface="+mn-lt"/>
                <a:ea typeface="+mn-ea"/>
                <a:cs typeface="+mn-cs"/>
              </a:rPr>
              <a:t>. of traffic and non-traffic accident; Treatment of angina, arthritis, asthma, dental problems, depression, diabetes, and mental illness; Mammogram; Pap Smear; Cataract removal</a:t>
            </a:r>
          </a:p>
          <a:p>
            <a:endParaRPr lang="en-US" dirty="0"/>
          </a:p>
        </p:txBody>
      </p:sp>
      <p:sp>
        <p:nvSpPr>
          <p:cNvPr id="4" name="Slide Number Placeholder 3"/>
          <p:cNvSpPr>
            <a:spLocks noGrp="1"/>
          </p:cNvSpPr>
          <p:nvPr>
            <p:ph type="sldNum" sz="quarter" idx="10"/>
          </p:nvPr>
        </p:nvSpPr>
        <p:spPr/>
        <p:txBody>
          <a:bodyPr/>
          <a:lstStyle/>
          <a:p>
            <a:fld id="{09D93C2E-8080-41BE-8BA8-063FB8783EF4}" type="slidenum">
              <a:rPr lang="en-US" smtClean="0"/>
              <a:pPr/>
              <a:t>15</a:t>
            </a:fld>
            <a:endParaRPr lang="en-US"/>
          </a:p>
        </p:txBody>
      </p:sp>
    </p:spTree>
    <p:extLst>
      <p:ext uri="{BB962C8B-B14F-4D97-AF65-F5344CB8AC3E}">
        <p14:creationId xmlns:p14="http://schemas.microsoft.com/office/powerpoint/2010/main" val="13829247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D93C2E-8080-41BE-8BA8-063FB8783EF4}" type="slidenum">
              <a:rPr lang="en-US" smtClean="0"/>
              <a:pPr/>
              <a:t>19</a:t>
            </a:fld>
            <a:endParaRPr lang="en-US"/>
          </a:p>
        </p:txBody>
      </p:sp>
    </p:spTree>
    <p:extLst>
      <p:ext uri="{BB962C8B-B14F-4D97-AF65-F5344CB8AC3E}">
        <p14:creationId xmlns:p14="http://schemas.microsoft.com/office/powerpoint/2010/main" val="30642557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newly designed forms and systems are currently being piloted at district, sub-district, and community levels in 3 selected sub-districts and the district hospital of </a:t>
            </a:r>
            <a:r>
              <a:rPr lang="en-US" dirty="0" err="1" smtClean="0"/>
              <a:t>Tangail</a:t>
            </a:r>
            <a:r>
              <a:rPr lang="en-US" dirty="0" smtClean="0"/>
              <a:t>.</a:t>
            </a:r>
          </a:p>
          <a:p>
            <a:r>
              <a:rPr lang="en-US" dirty="0" smtClean="0"/>
              <a:t>Piloting in all sub-districts of </a:t>
            </a:r>
            <a:r>
              <a:rPr lang="en-US" dirty="0" err="1" smtClean="0"/>
              <a:t>Habiganj</a:t>
            </a:r>
            <a:r>
              <a:rPr lang="en-US" dirty="0" smtClean="0"/>
              <a:t> including the district hospital in collaboration with Save the Children (under USAID-supported District Health Systems Strengthening project) is scheduled to start on 15/09/13.</a:t>
            </a:r>
          </a:p>
          <a:p>
            <a:endParaRPr lang="en-US" dirty="0"/>
          </a:p>
        </p:txBody>
      </p:sp>
      <p:sp>
        <p:nvSpPr>
          <p:cNvPr id="4" name="Slide Number Placeholder 3"/>
          <p:cNvSpPr>
            <a:spLocks noGrp="1"/>
          </p:cNvSpPr>
          <p:nvPr>
            <p:ph type="sldNum" sz="quarter" idx="10"/>
          </p:nvPr>
        </p:nvSpPr>
        <p:spPr/>
        <p:txBody>
          <a:bodyPr/>
          <a:lstStyle/>
          <a:p>
            <a:fld id="{09D93C2E-8080-41BE-8BA8-063FB8783EF4}" type="slidenum">
              <a:rPr lang="en-US" smtClean="0"/>
              <a:pPr/>
              <a:t>20</a:t>
            </a:fld>
            <a:endParaRPr lang="en-US"/>
          </a:p>
        </p:txBody>
      </p:sp>
    </p:spTree>
    <p:extLst>
      <p:ext uri="{BB962C8B-B14F-4D97-AF65-F5344CB8AC3E}">
        <p14:creationId xmlns:p14="http://schemas.microsoft.com/office/powerpoint/2010/main" val="1529383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Autofit/>
          </a:bodyPr>
          <a:lstStyle>
            <a:lvl1pPr>
              <a:defRPr sz="5500" b="1">
                <a:solidFill>
                  <a:schemeClr val="accent1">
                    <a:lumMod val="60000"/>
                    <a:lumOff val="40000"/>
                  </a:schemeClr>
                </a:solidFill>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3DBB95D-15B3-476E-BE91-461ADE6C6EC6}" type="datetimeFigureOut">
              <a:rPr lang="en-US" smtClean="0"/>
              <a:pPr/>
              <a:t>2/18/14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450674-B18A-496A-BBA1-E2C7F36DA35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DBB95D-15B3-476E-BE91-461ADE6C6EC6}" type="datetimeFigureOut">
              <a:rPr lang="en-US" smtClean="0"/>
              <a:pPr/>
              <a:t>2/18/14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450674-B18A-496A-BBA1-E2C7F36DA35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3DBB95D-15B3-476E-BE91-461ADE6C6EC6}" type="datetimeFigureOut">
              <a:rPr lang="en-US" smtClean="0"/>
              <a:pPr/>
              <a:t>2/18/14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450674-B18A-496A-BBA1-E2C7F36DA35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3DBB95D-15B3-476E-BE91-461ADE6C6EC6}" type="datetimeFigureOut">
              <a:rPr lang="en-US" smtClean="0"/>
              <a:pPr/>
              <a:t>2/18/14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450674-B18A-496A-BBA1-E2C7F36DA35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3DBB95D-15B3-476E-BE91-461ADE6C6EC6}" type="datetimeFigureOut">
              <a:rPr lang="en-US" smtClean="0"/>
              <a:pPr/>
              <a:t>2/18/14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450674-B18A-496A-BBA1-E2C7F36DA35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3DBB95D-15B3-476E-BE91-461ADE6C6EC6}" type="datetimeFigureOut">
              <a:rPr lang="en-US" smtClean="0"/>
              <a:pPr/>
              <a:t>2/18/14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450674-B18A-496A-BBA1-E2C7F36DA35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DBB95D-15B3-476E-BE91-461ADE6C6EC6}" type="datetimeFigureOut">
              <a:rPr lang="en-US" smtClean="0"/>
              <a:pPr/>
              <a:t>2/18/14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450674-B18A-496A-BBA1-E2C7F36DA35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DBB95D-15B3-476E-BE91-461ADE6C6EC6}" type="datetimeFigureOut">
              <a:rPr lang="en-US" smtClean="0"/>
              <a:pPr/>
              <a:t>2/18/14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450674-B18A-496A-BBA1-E2C7F36DA35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3DBB95D-15B3-476E-BE91-461ADE6C6EC6}" type="datetimeFigureOut">
              <a:rPr lang="en-US" smtClean="0"/>
              <a:pPr/>
              <a:t>2/18/14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450674-B18A-496A-BBA1-E2C7F36DA35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DBB95D-15B3-476E-BE91-461ADE6C6EC6}" type="datetimeFigureOut">
              <a:rPr lang="en-US" smtClean="0"/>
              <a:pPr/>
              <a:t>2/18/14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450674-B18A-496A-BBA1-E2C7F36DA35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DBB95D-15B3-476E-BE91-461ADE6C6EC6}" type="datetimeFigureOut">
              <a:rPr lang="en-US" smtClean="0"/>
              <a:pPr/>
              <a:t>2/18/14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450674-B18A-496A-BBA1-E2C7F36DA35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4" Type="http://schemas.openxmlformats.org/officeDocument/2006/relationships/image" Target="../media/image2.gi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DBB95D-15B3-476E-BE91-461ADE6C6EC6}" type="datetimeFigureOut">
              <a:rPr lang="en-US" smtClean="0"/>
              <a:pPr/>
              <a:t>2/18/14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450674-B18A-496A-BBA1-E2C7F36DA350}" type="slidenum">
              <a:rPr lang="en-US" smtClean="0"/>
              <a:pPr/>
              <a:t>‹#›</a:t>
            </a:fld>
            <a:endParaRPr lang="en-US"/>
          </a:p>
        </p:txBody>
      </p:sp>
      <p:pic>
        <p:nvPicPr>
          <p:cNvPr id="7" name="Picture 6" descr="logo_ochre_without_bg.gif"/>
          <p:cNvPicPr>
            <a:picLocks noChangeAspect="1"/>
          </p:cNvPicPr>
          <p:nvPr/>
        </p:nvPicPr>
        <p:blipFill>
          <a:blip r:embed="rId14" cstate="print"/>
          <a:stretch>
            <a:fillRect/>
          </a:stretch>
        </p:blipFill>
        <p:spPr>
          <a:xfrm>
            <a:off x="40944" y="6318422"/>
            <a:ext cx="1828800" cy="498634"/>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b="1" kern="1200">
          <a:solidFill>
            <a:schemeClr val="accent1">
              <a:lumMod val="60000"/>
              <a:lumOff val="40000"/>
            </a:schemeClr>
          </a:solidFill>
          <a:effectLst>
            <a:outerShdw blurRad="38100" dist="38100" dir="2700000" algn="tl">
              <a:srgbClr val="000000">
                <a:alpha val="43137"/>
              </a:srgbClr>
            </a:outerShdw>
          </a:effectLst>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8.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52600"/>
            <a:ext cx="7772400" cy="1470025"/>
          </a:xfrm>
        </p:spPr>
        <p:txBody>
          <a:bodyPr/>
          <a:lstStyle/>
          <a:p>
            <a:r>
              <a:rPr lang="en-US" sz="4400" dirty="0" smtClean="0">
                <a:solidFill>
                  <a:srgbClr val="FFFF00"/>
                </a:solidFill>
                <a:effectLst/>
              </a:rPr>
              <a:t>Measuring </a:t>
            </a:r>
            <a:r>
              <a:rPr lang="en-US" sz="4400" dirty="0" smtClean="0">
                <a:solidFill>
                  <a:srgbClr val="FFFF00"/>
                </a:solidFill>
                <a:effectLst/>
              </a:rPr>
              <a:t>and Monitoring UHC: </a:t>
            </a:r>
            <a:r>
              <a:rPr lang="en-US" sz="4400" dirty="0" smtClean="0">
                <a:solidFill>
                  <a:srgbClr val="FFFF00"/>
                </a:solidFill>
                <a:effectLst/>
              </a:rPr>
              <a:t>Global framework and its application in Bangladesh</a:t>
            </a:r>
            <a:endParaRPr lang="en-US" sz="4400" dirty="0">
              <a:solidFill>
                <a:srgbClr val="FFFF00"/>
              </a:solidFill>
            </a:endParaRPr>
          </a:p>
        </p:txBody>
      </p:sp>
      <p:sp>
        <p:nvSpPr>
          <p:cNvPr id="3" name="Subtitle 2"/>
          <p:cNvSpPr>
            <a:spLocks noGrp="1"/>
          </p:cNvSpPr>
          <p:nvPr>
            <p:ph type="subTitle" idx="1"/>
          </p:nvPr>
        </p:nvSpPr>
        <p:spPr>
          <a:xfrm>
            <a:off x="609600" y="3505200"/>
            <a:ext cx="7876310" cy="1752600"/>
          </a:xfrm>
        </p:spPr>
        <p:txBody>
          <a:bodyPr>
            <a:noAutofit/>
          </a:bodyPr>
          <a:lstStyle/>
          <a:p>
            <a:pPr>
              <a:lnSpc>
                <a:spcPct val="120000"/>
              </a:lnSpc>
            </a:pPr>
            <a:r>
              <a:rPr lang="en-US" sz="2400" b="1" dirty="0" smtClean="0">
                <a:solidFill>
                  <a:schemeClr val="bg1"/>
                </a:solidFill>
              </a:rPr>
              <a:t>Tanvir Huda</a:t>
            </a:r>
          </a:p>
          <a:p>
            <a:pPr>
              <a:lnSpc>
                <a:spcPct val="120000"/>
              </a:lnSpc>
            </a:pPr>
            <a:r>
              <a:rPr lang="en-US" sz="2000" dirty="0" smtClean="0">
                <a:solidFill>
                  <a:schemeClr val="bg1"/>
                </a:solidFill>
              </a:rPr>
              <a:t>International Centre for Diarrhoeal Disease Research, Bangladesh (ICDDR,B)</a:t>
            </a:r>
            <a:endParaRPr lang="en-US" sz="2400" dirty="0" smtClean="0">
              <a:solidFill>
                <a:schemeClr val="bg1"/>
              </a:solidFill>
            </a:endParaRPr>
          </a:p>
          <a:p>
            <a:pPr>
              <a:lnSpc>
                <a:spcPct val="120000"/>
              </a:lnSpc>
            </a:pPr>
            <a:r>
              <a:rPr lang="en-US" sz="2400" dirty="0" smtClean="0">
                <a:solidFill>
                  <a:schemeClr val="bg1"/>
                </a:solidFill>
              </a:rPr>
              <a:t>18 February, 2018</a:t>
            </a:r>
            <a:endParaRPr lang="en-US" sz="2400" dirty="0">
              <a:solidFill>
                <a:schemeClr val="bg1"/>
              </a:solidFill>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34925" y="344488"/>
            <a:ext cx="9144000" cy="706437"/>
          </a:xfrm>
        </p:spPr>
        <p:txBody>
          <a:bodyPr/>
          <a:lstStyle/>
          <a:p>
            <a:r>
              <a:rPr lang="en-US" sz="3200" dirty="0" smtClean="0">
                <a:solidFill>
                  <a:srgbClr val="FFFF00"/>
                </a:solidFill>
              </a:rPr>
              <a:t>Universal Health Coverage</a:t>
            </a:r>
            <a:endParaRPr lang="en-US" sz="3200" b="0" dirty="0">
              <a:latin typeface="Palatino Linotype" charset="0"/>
            </a:endParaRPr>
          </a:p>
        </p:txBody>
      </p:sp>
      <p:sp>
        <p:nvSpPr>
          <p:cNvPr id="717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A1704FAA-5555-564B-9A39-C7C420D8ACF7}" type="slidenum">
              <a:rPr lang="en-GB"/>
              <a:pPr eaLnBrk="1" hangingPunct="1"/>
              <a:t>2</a:t>
            </a:fld>
            <a:endParaRPr lang="en-GB"/>
          </a:p>
        </p:txBody>
      </p:sp>
      <p:sp>
        <p:nvSpPr>
          <p:cNvPr id="2" name="Rectangle 1"/>
          <p:cNvSpPr/>
          <p:nvPr/>
        </p:nvSpPr>
        <p:spPr>
          <a:xfrm>
            <a:off x="152400" y="5638800"/>
            <a:ext cx="3810000" cy="584776"/>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defRPr/>
            </a:pPr>
            <a:r>
              <a:rPr lang="en-SG" sz="1600" b="1" dirty="0">
                <a:latin typeface="Palatino Linotype" pitchFamily="18" charset="0"/>
                <a:ea typeface="+mn-ea"/>
              </a:rPr>
              <a:t>Population Coverage</a:t>
            </a:r>
            <a:r>
              <a:rPr lang="en-SG" sz="1600" dirty="0">
                <a:latin typeface="Palatino Linotype" pitchFamily="18" charset="0"/>
                <a:ea typeface="+mn-ea"/>
              </a:rPr>
              <a:t>: Expand coverage to allow equal access for all persons </a:t>
            </a:r>
          </a:p>
        </p:txBody>
      </p:sp>
      <p:sp>
        <p:nvSpPr>
          <p:cNvPr id="7174" name="Rectangle 2"/>
          <p:cNvSpPr>
            <a:spLocks noChangeArrowheads="1"/>
          </p:cNvSpPr>
          <p:nvPr/>
        </p:nvSpPr>
        <p:spPr bwMode="auto">
          <a:xfrm>
            <a:off x="5715000" y="5638800"/>
            <a:ext cx="3311525" cy="1077912"/>
          </a:xfrm>
          <a:prstGeom prst="rect">
            <a:avLst/>
          </a:prstGeom>
          <a:ln/>
          <a:extLst/>
        </p:spPr>
        <p:style>
          <a:lnRef idx="2">
            <a:schemeClr val="accent5"/>
          </a:lnRef>
          <a:fillRef idx="1">
            <a:schemeClr val="lt1"/>
          </a:fillRef>
          <a:effectRef idx="0">
            <a:schemeClr val="accent5"/>
          </a:effectRef>
          <a:fontRef idx="minor">
            <a:schemeClr val="dk1"/>
          </a:fontRef>
        </p:style>
        <p:txBody>
          <a:bodyPr>
            <a:spAutoFit/>
          </a:bodyPr>
          <a:lstStyle/>
          <a:p>
            <a:r>
              <a:rPr lang="en-US" sz="1600" b="1" dirty="0">
                <a:latin typeface="Palatino Linotype" charset="0"/>
              </a:rPr>
              <a:t>Service Coverage</a:t>
            </a:r>
            <a:r>
              <a:rPr lang="en-US" sz="1600" dirty="0">
                <a:latin typeface="Palatino Linotype" charset="0"/>
              </a:rPr>
              <a:t>: Define a set of essential health care services based on the priority health needs for each country</a:t>
            </a:r>
          </a:p>
        </p:txBody>
      </p:sp>
      <p:sp>
        <p:nvSpPr>
          <p:cNvPr id="4" name="Rectangle 3"/>
          <p:cNvSpPr/>
          <p:nvPr/>
        </p:nvSpPr>
        <p:spPr>
          <a:xfrm>
            <a:off x="7924800" y="1219200"/>
            <a:ext cx="1235756" cy="329320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defRPr/>
            </a:pPr>
            <a:r>
              <a:rPr lang="en-US" sz="1600" b="1" dirty="0">
                <a:latin typeface="Palatino Linotype" pitchFamily="18" charset="0"/>
                <a:ea typeface="+mn-ea"/>
              </a:rPr>
              <a:t>Financial Protection: </a:t>
            </a:r>
            <a:r>
              <a:rPr lang="en-SG" sz="1600" dirty="0">
                <a:latin typeface="Palatino Linotype" pitchFamily="18" charset="0"/>
                <a:ea typeface="+mn-ea"/>
              </a:rPr>
              <a:t>Protect populations against impoverishment due to illnesses since most of health care is paid for out-of-pocket</a:t>
            </a:r>
          </a:p>
        </p:txBody>
      </p:sp>
      <p:pic>
        <p:nvPicPr>
          <p:cNvPr id="3" name="Picture 2"/>
          <p:cNvPicPr>
            <a:picLocks noChangeAspect="1"/>
          </p:cNvPicPr>
          <p:nvPr/>
        </p:nvPicPr>
        <p:blipFill>
          <a:blip r:embed="rId3"/>
          <a:stretch>
            <a:fillRect/>
          </a:stretch>
        </p:blipFill>
        <p:spPr>
          <a:xfrm>
            <a:off x="1371600" y="1219200"/>
            <a:ext cx="5943600" cy="4252976"/>
          </a:xfrm>
          <a:prstGeom prst="rect">
            <a:avLst/>
          </a:prstGeom>
        </p:spPr>
      </p:pic>
    </p:spTree>
    <p:extLst>
      <p:ext uri="{BB962C8B-B14F-4D97-AF65-F5344CB8AC3E}">
        <p14:creationId xmlns:p14="http://schemas.microsoft.com/office/powerpoint/2010/main" val="366433592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FF00"/>
                </a:solidFill>
              </a:rPr>
              <a:t>Guiding Principal for UHC M&amp;E framework</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Should measure essential </a:t>
            </a:r>
            <a:r>
              <a:rPr lang="en-US" dirty="0"/>
              <a:t>health services coverage </a:t>
            </a:r>
            <a:r>
              <a:rPr lang="en-US" dirty="0" smtClean="0"/>
              <a:t>and financial </a:t>
            </a:r>
            <a:r>
              <a:rPr lang="en-US" dirty="0"/>
              <a:t>protection coverage </a:t>
            </a:r>
            <a:endParaRPr lang="en-US" dirty="0" smtClean="0"/>
          </a:p>
          <a:p>
            <a:r>
              <a:rPr lang="en-US" dirty="0" smtClean="0"/>
              <a:t>Should encompass </a:t>
            </a:r>
            <a:r>
              <a:rPr lang="en-US" dirty="0"/>
              <a:t>the full population </a:t>
            </a:r>
            <a:r>
              <a:rPr lang="en-US" dirty="0" smtClean="0"/>
              <a:t>inclusive </a:t>
            </a:r>
            <a:r>
              <a:rPr lang="en-US" dirty="0"/>
              <a:t>of all ages and </a:t>
            </a:r>
            <a:r>
              <a:rPr lang="en-US" dirty="0" smtClean="0"/>
              <a:t>gender</a:t>
            </a:r>
            <a:endParaRPr lang="en-US" dirty="0"/>
          </a:p>
          <a:p>
            <a:r>
              <a:rPr lang="en-US" dirty="0"/>
              <a:t>S</a:t>
            </a:r>
            <a:r>
              <a:rPr lang="en-US" dirty="0" smtClean="0"/>
              <a:t>hould </a:t>
            </a:r>
            <a:r>
              <a:rPr lang="en-US" dirty="0"/>
              <a:t>capture all levels of the health </a:t>
            </a:r>
            <a:r>
              <a:rPr lang="en-US" dirty="0" smtClean="0"/>
              <a:t>system</a:t>
            </a:r>
          </a:p>
          <a:p>
            <a:r>
              <a:rPr lang="en-US" dirty="0"/>
              <a:t>S</a:t>
            </a:r>
            <a:r>
              <a:rPr lang="en-US" dirty="0" smtClean="0"/>
              <a:t>hould </a:t>
            </a:r>
            <a:r>
              <a:rPr lang="en-US" dirty="0"/>
              <a:t>be disaggregated by socioeconomic </a:t>
            </a:r>
            <a:r>
              <a:rPr lang="en-US" dirty="0" smtClean="0"/>
              <a:t>strata</a:t>
            </a:r>
            <a:endParaRPr lang="en-US" dirty="0"/>
          </a:p>
        </p:txBody>
      </p:sp>
    </p:spTree>
    <p:extLst>
      <p:ext uri="{BB962C8B-B14F-4D97-AF65-F5344CB8AC3E}">
        <p14:creationId xmlns:p14="http://schemas.microsoft.com/office/powerpoint/2010/main" val="305882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4-02-13 at 2.02.24 AM.png"/>
          <p:cNvPicPr>
            <a:picLocks noGrp="1" noChangeAspect="1"/>
          </p:cNvPicPr>
          <p:nvPr>
            <p:ph idx="1"/>
          </p:nvPr>
        </p:nvPicPr>
        <p:blipFill rotWithShape="1">
          <a:blip r:embed="rId3">
            <a:extLst>
              <a:ext uri="{28A0092B-C50C-407E-A947-70E740481C1C}">
                <a14:useLocalDpi xmlns:a14="http://schemas.microsoft.com/office/drawing/2010/main" val="0"/>
              </a:ext>
            </a:extLst>
          </a:blip>
          <a:srcRect l="-138" t="9771" r="593"/>
          <a:stretch/>
        </p:blipFill>
        <p:spPr>
          <a:xfrm>
            <a:off x="685800" y="1234880"/>
            <a:ext cx="7315200" cy="5070431"/>
          </a:xfrm>
        </p:spPr>
      </p:pic>
      <p:sp>
        <p:nvSpPr>
          <p:cNvPr id="5" name="Title 1"/>
          <p:cNvSpPr>
            <a:spLocks noGrp="1"/>
          </p:cNvSpPr>
          <p:nvPr>
            <p:ph type="title"/>
          </p:nvPr>
        </p:nvSpPr>
        <p:spPr>
          <a:xfrm>
            <a:off x="457200" y="274638"/>
            <a:ext cx="8229600" cy="1143000"/>
          </a:xfrm>
        </p:spPr>
        <p:txBody>
          <a:bodyPr/>
          <a:lstStyle/>
          <a:p>
            <a:r>
              <a:rPr lang="en-US" dirty="0" smtClean="0">
                <a:solidFill>
                  <a:srgbClr val="FFFF00"/>
                </a:solidFill>
              </a:rPr>
              <a:t>Result framework for UHC</a:t>
            </a:r>
            <a:endParaRPr lang="en-US" dirty="0"/>
          </a:p>
        </p:txBody>
      </p:sp>
    </p:spTree>
    <p:extLst>
      <p:ext uri="{BB962C8B-B14F-4D97-AF65-F5344CB8AC3E}">
        <p14:creationId xmlns:p14="http://schemas.microsoft.com/office/powerpoint/2010/main" val="184655256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838200"/>
            <a:ext cx="7696200" cy="5476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0" y="112427"/>
            <a:ext cx="8900739" cy="573373"/>
          </a:xfrm>
          <a:prstGeom prst="rect">
            <a:avLst/>
          </a:prstGeom>
        </p:spPr>
        <p:txBody>
          <a:bodyPr wrap="square" lIns="80147" tIns="40074" rIns="80147" bIns="40074">
            <a:spAutoFit/>
          </a:bodyPr>
          <a:lstStyle/>
          <a:p>
            <a:pPr algn="ctr"/>
            <a:r>
              <a:rPr lang="en-GB" sz="3200" dirty="0">
                <a:solidFill>
                  <a:srgbClr val="0099FF"/>
                </a:solidFill>
              </a:rPr>
              <a:t>Coverage of what interventions for  health needs</a:t>
            </a:r>
          </a:p>
        </p:txBody>
      </p:sp>
    </p:spTree>
    <p:extLst>
      <p:ext uri="{BB962C8B-B14F-4D97-AF65-F5344CB8AC3E}">
        <p14:creationId xmlns:p14="http://schemas.microsoft.com/office/powerpoint/2010/main" val="248339901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FF00"/>
                </a:solidFill>
                <a:effectLst/>
              </a:rPr>
              <a:t>M&amp;E framework and practices for current health </a:t>
            </a:r>
            <a:r>
              <a:rPr lang="en-US" dirty="0" smtClean="0">
                <a:solidFill>
                  <a:srgbClr val="FFFF00"/>
                </a:solidFill>
                <a:effectLst/>
              </a:rPr>
              <a:t>sector program</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a:t>Bangladesh is currently in its third sector-wide </a:t>
            </a:r>
            <a:r>
              <a:rPr lang="en-US" dirty="0" smtClean="0"/>
              <a:t>approach</a:t>
            </a:r>
          </a:p>
          <a:p>
            <a:pPr lvl="1"/>
            <a:r>
              <a:rPr lang="en-US" dirty="0"/>
              <a:t>A Results Framework and 32 OP-level indicator lists </a:t>
            </a:r>
            <a:r>
              <a:rPr lang="en-US" dirty="0" smtClean="0"/>
              <a:t>are in place to </a:t>
            </a:r>
            <a:r>
              <a:rPr lang="en-US" dirty="0"/>
              <a:t>monitor </a:t>
            </a:r>
            <a:r>
              <a:rPr lang="en-US" dirty="0" smtClean="0"/>
              <a:t>the implementation </a:t>
            </a:r>
            <a:r>
              <a:rPr lang="en-US" dirty="0"/>
              <a:t>of the sector </a:t>
            </a:r>
            <a:r>
              <a:rPr lang="en-US" dirty="0" smtClean="0"/>
              <a:t>plan</a:t>
            </a:r>
          </a:p>
          <a:p>
            <a:pPr lvl="1"/>
            <a:r>
              <a:rPr lang="en-US" dirty="0" smtClean="0"/>
              <a:t>Program Management and Monitoring Unit along with Planning wing of </a:t>
            </a:r>
            <a:r>
              <a:rPr lang="en-US" dirty="0" err="1" smtClean="0"/>
              <a:t>MoHFW</a:t>
            </a:r>
            <a:r>
              <a:rPr lang="en-US" dirty="0" smtClean="0"/>
              <a:t> is responsible for measuring the progress of implementation of HPNSDP</a:t>
            </a:r>
          </a:p>
          <a:p>
            <a:pPr lvl="1"/>
            <a:endParaRPr lang="en-US" dirty="0"/>
          </a:p>
        </p:txBody>
      </p:sp>
    </p:spTree>
    <p:extLst>
      <p:ext uri="{BB962C8B-B14F-4D97-AF65-F5344CB8AC3E}">
        <p14:creationId xmlns:p14="http://schemas.microsoft.com/office/powerpoint/2010/main" val="162024280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599440" y="592772"/>
            <a:ext cx="7945120" cy="5672455"/>
          </a:xfrm>
          <a:prstGeom prst="rect">
            <a:avLst/>
          </a:prstGeom>
        </p:spPr>
      </p:pic>
      <p:sp>
        <p:nvSpPr>
          <p:cNvPr id="3" name="Title 1"/>
          <p:cNvSpPr>
            <a:spLocks noGrp="1"/>
          </p:cNvSpPr>
          <p:nvPr>
            <p:ph type="title"/>
          </p:nvPr>
        </p:nvSpPr>
        <p:spPr>
          <a:xfrm>
            <a:off x="457200" y="-304800"/>
            <a:ext cx="8229600" cy="1143000"/>
          </a:xfrm>
        </p:spPr>
        <p:txBody>
          <a:bodyPr>
            <a:normAutofit/>
          </a:bodyPr>
          <a:lstStyle/>
          <a:p>
            <a:r>
              <a:rPr lang="en-US" dirty="0" smtClean="0">
                <a:solidFill>
                  <a:srgbClr val="FFFF00"/>
                </a:solidFill>
                <a:effectLst/>
              </a:rPr>
              <a:t>Result framework for HPNSDP</a:t>
            </a:r>
            <a:endParaRPr lang="en-US" dirty="0">
              <a:solidFill>
                <a:srgbClr val="FFFF00"/>
              </a:solidFill>
            </a:endParaRPr>
          </a:p>
        </p:txBody>
      </p:sp>
    </p:spTree>
    <p:extLst>
      <p:ext uri="{BB962C8B-B14F-4D97-AF65-F5344CB8AC3E}">
        <p14:creationId xmlns:p14="http://schemas.microsoft.com/office/powerpoint/2010/main" val="167640766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FF00"/>
                </a:solidFill>
                <a:effectLst/>
              </a:rPr>
              <a:t>Result framework for </a:t>
            </a:r>
            <a:r>
              <a:rPr lang="en-US" dirty="0" smtClean="0">
                <a:solidFill>
                  <a:srgbClr val="FFFF00"/>
                </a:solidFill>
                <a:effectLst/>
              </a:rPr>
              <a:t>HPNSDP (Output)</a:t>
            </a:r>
            <a:endParaRPr lang="en-US" dirty="0"/>
          </a:p>
        </p:txBody>
      </p:sp>
      <p:sp>
        <p:nvSpPr>
          <p:cNvPr id="3" name="Content Placeholder 2"/>
          <p:cNvSpPr>
            <a:spLocks noGrp="1"/>
          </p:cNvSpPr>
          <p:nvPr>
            <p:ph idx="1"/>
          </p:nvPr>
        </p:nvSpPr>
        <p:spPr/>
        <p:txBody>
          <a:bodyPr>
            <a:normAutofit/>
          </a:bodyPr>
          <a:lstStyle/>
          <a:p>
            <a:r>
              <a:rPr lang="en-US" dirty="0"/>
              <a:t>At the output level</a:t>
            </a:r>
            <a:r>
              <a:rPr lang="en-US" dirty="0" smtClean="0"/>
              <a:t>, current RF focuses mainly on service utilization provided at the primary level</a:t>
            </a:r>
          </a:p>
          <a:p>
            <a:pPr lvl="1"/>
            <a:r>
              <a:rPr lang="en-US" dirty="0" smtClean="0"/>
              <a:t>No indicators to </a:t>
            </a:r>
            <a:r>
              <a:rPr lang="en-US" dirty="0"/>
              <a:t>measure </a:t>
            </a:r>
            <a:r>
              <a:rPr lang="en-US" dirty="0" smtClean="0"/>
              <a:t>service utilization </a:t>
            </a:r>
            <a:r>
              <a:rPr lang="en-US" dirty="0"/>
              <a:t>and quality of service at </a:t>
            </a:r>
            <a:r>
              <a:rPr lang="en-US" dirty="0" smtClean="0"/>
              <a:t>other levels </a:t>
            </a:r>
            <a:r>
              <a:rPr lang="en-US" dirty="0"/>
              <a:t>of </a:t>
            </a:r>
            <a:r>
              <a:rPr lang="en-US" dirty="0" smtClean="0"/>
              <a:t>care</a:t>
            </a:r>
            <a:r>
              <a:rPr lang="en-US" dirty="0"/>
              <a:t> </a:t>
            </a:r>
            <a:r>
              <a:rPr lang="en-US" dirty="0" smtClean="0"/>
              <a:t>(Secondary and tertiary level) </a:t>
            </a:r>
          </a:p>
          <a:p>
            <a:pPr lvl="1"/>
            <a:r>
              <a:rPr lang="en-US" dirty="0" smtClean="0"/>
              <a:t>With </a:t>
            </a:r>
            <a:r>
              <a:rPr lang="en-US" dirty="0"/>
              <a:t>introduction of prepayment schemes we expect service utilization to increase at all levels. </a:t>
            </a:r>
            <a:endParaRPr lang="en-US" dirty="0" smtClean="0"/>
          </a:p>
        </p:txBody>
      </p:sp>
    </p:spTree>
    <p:extLst>
      <p:ext uri="{BB962C8B-B14F-4D97-AF65-F5344CB8AC3E}">
        <p14:creationId xmlns:p14="http://schemas.microsoft.com/office/powerpoint/2010/main" val="38202175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At the outcome level </a:t>
            </a:r>
            <a:r>
              <a:rPr lang="en-US" dirty="0" smtClean="0"/>
              <a:t>HPNSDP RF suggest </a:t>
            </a:r>
            <a:r>
              <a:rPr lang="en-US" dirty="0"/>
              <a:t>a strong preference for measuring primary care service </a:t>
            </a:r>
            <a:r>
              <a:rPr lang="en-US" dirty="0" smtClean="0"/>
              <a:t>coverage</a:t>
            </a:r>
            <a:r>
              <a:rPr lang="en-US" dirty="0"/>
              <a:t> </a:t>
            </a:r>
            <a:r>
              <a:rPr lang="en-US" dirty="0" smtClean="0"/>
              <a:t>( MNCH, Nutrition</a:t>
            </a:r>
            <a:r>
              <a:rPr lang="en-US" dirty="0"/>
              <a:t>)</a:t>
            </a:r>
            <a:endParaRPr lang="en-US" dirty="0" smtClean="0"/>
          </a:p>
          <a:p>
            <a:pPr lvl="1"/>
            <a:r>
              <a:rPr lang="en-US" dirty="0" smtClean="0"/>
              <a:t>No </a:t>
            </a:r>
            <a:r>
              <a:rPr lang="en-US" dirty="0"/>
              <a:t>indicators to </a:t>
            </a:r>
            <a:r>
              <a:rPr lang="en-US" dirty="0" smtClean="0"/>
              <a:t>measure the </a:t>
            </a:r>
            <a:r>
              <a:rPr lang="en-US" dirty="0"/>
              <a:t>coverage of secondary or tertiary level health care services, or services directed towards non-communicable diseases. </a:t>
            </a:r>
            <a:endParaRPr lang="en-US" dirty="0" smtClean="0"/>
          </a:p>
          <a:p>
            <a:pPr lvl="1"/>
            <a:r>
              <a:rPr lang="en-US" dirty="0"/>
              <a:t>No indicators to measure coverage of financial risk </a:t>
            </a:r>
            <a:r>
              <a:rPr lang="en-US" dirty="0" smtClean="0"/>
              <a:t>protection</a:t>
            </a:r>
            <a:endParaRPr lang="en-US" dirty="0"/>
          </a:p>
        </p:txBody>
      </p:sp>
      <p:sp>
        <p:nvSpPr>
          <p:cNvPr id="4" name="Title 1"/>
          <p:cNvSpPr>
            <a:spLocks noGrp="1"/>
          </p:cNvSpPr>
          <p:nvPr>
            <p:ph type="title"/>
          </p:nvPr>
        </p:nvSpPr>
        <p:spPr/>
        <p:txBody>
          <a:bodyPr>
            <a:normAutofit fontScale="90000"/>
          </a:bodyPr>
          <a:lstStyle/>
          <a:p>
            <a:r>
              <a:rPr lang="en-US" dirty="0" smtClean="0">
                <a:solidFill>
                  <a:srgbClr val="FFFF00"/>
                </a:solidFill>
                <a:effectLst/>
              </a:rPr>
              <a:t>Result framework for HPNSDP (Outcome)</a:t>
            </a:r>
            <a:endParaRPr lang="en-US" dirty="0">
              <a:solidFill>
                <a:srgbClr val="FFFF00"/>
              </a:solidFill>
            </a:endParaRPr>
          </a:p>
        </p:txBody>
      </p:sp>
    </p:spTree>
    <p:extLst>
      <p:ext uri="{BB962C8B-B14F-4D97-AF65-F5344CB8AC3E}">
        <p14:creationId xmlns:p14="http://schemas.microsoft.com/office/powerpoint/2010/main" val="82285720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All impact level indicators are directed towards improved health status in maternal child health nutrition and family planning, except for one on HIV. </a:t>
            </a:r>
          </a:p>
          <a:p>
            <a:pPr lvl="1"/>
            <a:r>
              <a:rPr lang="en-US" dirty="0"/>
              <a:t>No indicator on the health status of the </a:t>
            </a:r>
            <a:r>
              <a:rPr lang="en-US" dirty="0" smtClean="0"/>
              <a:t>adult population or financial wellbeing of the household</a:t>
            </a:r>
            <a:endParaRPr lang="en-US" dirty="0"/>
          </a:p>
        </p:txBody>
      </p:sp>
      <p:sp>
        <p:nvSpPr>
          <p:cNvPr id="4" name="Title 1"/>
          <p:cNvSpPr>
            <a:spLocks noGrp="1"/>
          </p:cNvSpPr>
          <p:nvPr>
            <p:ph type="title"/>
          </p:nvPr>
        </p:nvSpPr>
        <p:spPr/>
        <p:txBody>
          <a:bodyPr>
            <a:normAutofit fontScale="90000"/>
          </a:bodyPr>
          <a:lstStyle/>
          <a:p>
            <a:r>
              <a:rPr lang="en-US" dirty="0" smtClean="0">
                <a:solidFill>
                  <a:srgbClr val="FFFF00"/>
                </a:solidFill>
                <a:effectLst/>
              </a:rPr>
              <a:t>Result framework for HPNSDP (Impact)</a:t>
            </a:r>
            <a:endParaRPr lang="en-US" dirty="0">
              <a:solidFill>
                <a:srgbClr val="FFFF00"/>
              </a:solidFill>
            </a:endParaRPr>
          </a:p>
        </p:txBody>
      </p:sp>
    </p:spTree>
    <p:extLst>
      <p:ext uri="{BB962C8B-B14F-4D97-AF65-F5344CB8AC3E}">
        <p14:creationId xmlns:p14="http://schemas.microsoft.com/office/powerpoint/2010/main" val="304768058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54162"/>
          </a:xfrm>
        </p:spPr>
        <p:txBody>
          <a:bodyPr>
            <a:normAutofit/>
          </a:bodyPr>
          <a:lstStyle/>
          <a:p>
            <a:r>
              <a:rPr lang="en-US" sz="3100" dirty="0">
                <a:effectLst/>
              </a:rPr>
              <a:t>Coverage Indicators (FP, Delivery, Maternal Health, Under-5 Illness, TB, HIV, Malaria, </a:t>
            </a:r>
            <a:r>
              <a:rPr lang="en-US" sz="3100" dirty="0" smtClean="0">
                <a:effectLst/>
              </a:rPr>
              <a:t>NTD)..current RF and OP indicators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703640044"/>
              </p:ext>
            </p:extLst>
          </p:nvPr>
        </p:nvGraphicFramePr>
        <p:xfrm>
          <a:off x="457200" y="1905000"/>
          <a:ext cx="8229600" cy="3749040"/>
        </p:xfrm>
        <a:graphic>
          <a:graphicData uri="http://schemas.openxmlformats.org/drawingml/2006/table">
            <a:tbl>
              <a:tblPr firstRow="1" bandRow="1">
                <a:tableStyleId>{5C22544A-7EE6-4342-B048-85BDC9FD1C3A}</a:tableStyleId>
              </a:tblPr>
              <a:tblGrid>
                <a:gridCol w="3962400"/>
                <a:gridCol w="1676400"/>
                <a:gridCol w="1447800"/>
                <a:gridCol w="1143000"/>
              </a:tblGrid>
              <a:tr h="370840">
                <a:tc>
                  <a:txBody>
                    <a:bodyPr/>
                    <a:lstStyle/>
                    <a:p>
                      <a:endParaRPr lang="en-US" sz="2200" dirty="0"/>
                    </a:p>
                  </a:txBody>
                  <a:tcPr/>
                </a:tc>
                <a:tc>
                  <a:txBody>
                    <a:bodyPr/>
                    <a:lstStyle/>
                    <a:p>
                      <a:pPr algn="ctr"/>
                      <a:r>
                        <a:rPr lang="en-US" sz="2200" dirty="0" smtClean="0"/>
                        <a:t>Promotion /Prevention</a:t>
                      </a:r>
                      <a:endParaRPr lang="en-US" sz="2200" dirty="0"/>
                    </a:p>
                  </a:txBody>
                  <a:tcPr/>
                </a:tc>
                <a:tc>
                  <a:txBody>
                    <a:bodyPr/>
                    <a:lstStyle/>
                    <a:p>
                      <a:pPr algn="ctr"/>
                      <a:r>
                        <a:rPr lang="en-US" sz="2200" dirty="0" smtClean="0"/>
                        <a:t>Treatment</a:t>
                      </a:r>
                      <a:endParaRPr lang="en-US" sz="2200" dirty="0"/>
                    </a:p>
                  </a:txBody>
                  <a:tcPr/>
                </a:tc>
                <a:tc>
                  <a:txBody>
                    <a:bodyPr/>
                    <a:lstStyle/>
                    <a:p>
                      <a:pPr algn="ctr"/>
                      <a:r>
                        <a:rPr lang="en-US" sz="2200" dirty="0" smtClean="0"/>
                        <a:t>Equity</a:t>
                      </a:r>
                      <a:endParaRPr lang="en-US" sz="2200" dirty="0"/>
                    </a:p>
                  </a:txBody>
                  <a:tcPr/>
                </a:tc>
              </a:tr>
              <a:tr h="370840">
                <a:tc>
                  <a:txBody>
                    <a:bodyPr/>
                    <a:lstStyle/>
                    <a:p>
                      <a:r>
                        <a:rPr lang="en-US" sz="2200" dirty="0" smtClean="0"/>
                        <a:t>Family Planning</a:t>
                      </a:r>
                      <a:endParaRPr lang="en-US" sz="2200" dirty="0"/>
                    </a:p>
                  </a:txBody>
                  <a:tcPr/>
                </a:tc>
                <a:tc>
                  <a:txBody>
                    <a:bodyPr/>
                    <a:lstStyle/>
                    <a:p>
                      <a:pPr algn="ctr">
                        <a:lnSpc>
                          <a:spcPct val="107000"/>
                        </a:lnSpc>
                        <a:spcAft>
                          <a:spcPts val="800"/>
                        </a:spcAft>
                      </a:pPr>
                      <a:r>
                        <a:rPr lang="en-US" sz="2200" dirty="0">
                          <a:effectLst/>
                          <a:latin typeface="Times New Roman"/>
                          <a:ea typeface="Cambria"/>
                        </a:rPr>
                        <a:t>6</a:t>
                      </a:r>
                    </a:p>
                  </a:txBody>
                  <a:tcPr marL="68580" marR="68580" marT="0" marB="0"/>
                </a:tc>
                <a:tc>
                  <a:txBody>
                    <a:bodyPr/>
                    <a:lstStyle/>
                    <a:p>
                      <a:pPr algn="ctr">
                        <a:lnSpc>
                          <a:spcPct val="107000"/>
                        </a:lnSpc>
                        <a:spcAft>
                          <a:spcPts val="800"/>
                        </a:spcAft>
                      </a:pPr>
                      <a:r>
                        <a:rPr lang="en-US" sz="2200" dirty="0" smtClean="0">
                          <a:effectLst/>
                          <a:latin typeface="Times New Roman"/>
                          <a:ea typeface="Cambria"/>
                        </a:rPr>
                        <a:t>n/a</a:t>
                      </a:r>
                      <a:endParaRPr lang="en-US" sz="2200" dirty="0">
                        <a:effectLst/>
                        <a:latin typeface="Times New Roman"/>
                        <a:ea typeface="Cambria"/>
                      </a:endParaRPr>
                    </a:p>
                  </a:txBody>
                  <a:tcPr marL="68580" marR="68580" marT="0" marB="0"/>
                </a:tc>
                <a:tc>
                  <a:txBody>
                    <a:bodyPr/>
                    <a:lstStyle/>
                    <a:p>
                      <a:pPr algn="ctr">
                        <a:lnSpc>
                          <a:spcPct val="107000"/>
                        </a:lnSpc>
                        <a:spcAft>
                          <a:spcPts val="800"/>
                        </a:spcAft>
                      </a:pPr>
                      <a:r>
                        <a:rPr lang="en-US" sz="2200">
                          <a:effectLst/>
                          <a:latin typeface="Times New Roman"/>
                          <a:ea typeface="Cambria"/>
                        </a:rPr>
                        <a:t>1</a:t>
                      </a:r>
                    </a:p>
                  </a:txBody>
                  <a:tcPr marL="68580" marR="68580" marT="0" marB="0"/>
                </a:tc>
              </a:tr>
              <a:tr h="370840">
                <a:tc>
                  <a:txBody>
                    <a:bodyPr/>
                    <a:lstStyle/>
                    <a:p>
                      <a:r>
                        <a:rPr lang="en-US" sz="2200" dirty="0" smtClean="0"/>
                        <a:t>Delivery and Maternal Health</a:t>
                      </a:r>
                      <a:endParaRPr lang="en-US" sz="2200" dirty="0"/>
                    </a:p>
                  </a:txBody>
                  <a:tcPr/>
                </a:tc>
                <a:tc>
                  <a:txBody>
                    <a:bodyPr/>
                    <a:lstStyle/>
                    <a:p>
                      <a:pPr algn="ctr">
                        <a:lnSpc>
                          <a:spcPct val="107000"/>
                        </a:lnSpc>
                        <a:spcAft>
                          <a:spcPts val="800"/>
                        </a:spcAft>
                      </a:pPr>
                      <a:r>
                        <a:rPr lang="en-US" sz="2200">
                          <a:effectLst/>
                          <a:latin typeface="Times New Roman"/>
                          <a:ea typeface="Cambria"/>
                        </a:rPr>
                        <a:t>3</a:t>
                      </a:r>
                    </a:p>
                  </a:txBody>
                  <a:tcPr marL="68580" marR="68580" marT="0" marB="0"/>
                </a:tc>
                <a:tc>
                  <a:txBody>
                    <a:bodyPr/>
                    <a:lstStyle/>
                    <a:p>
                      <a:pPr algn="ctr">
                        <a:lnSpc>
                          <a:spcPct val="107000"/>
                        </a:lnSpc>
                        <a:spcAft>
                          <a:spcPts val="800"/>
                        </a:spcAft>
                      </a:pPr>
                      <a:r>
                        <a:rPr lang="en-US" sz="2200">
                          <a:effectLst/>
                          <a:latin typeface="Times New Roman"/>
                          <a:ea typeface="Cambria"/>
                        </a:rPr>
                        <a:t>7</a:t>
                      </a:r>
                    </a:p>
                  </a:txBody>
                  <a:tcPr marL="68580" marR="68580" marT="0" marB="0"/>
                </a:tc>
                <a:tc>
                  <a:txBody>
                    <a:bodyPr/>
                    <a:lstStyle/>
                    <a:p>
                      <a:pPr algn="ctr">
                        <a:lnSpc>
                          <a:spcPct val="107000"/>
                        </a:lnSpc>
                        <a:spcAft>
                          <a:spcPts val="800"/>
                        </a:spcAft>
                      </a:pPr>
                      <a:r>
                        <a:rPr lang="en-US" sz="2200">
                          <a:effectLst/>
                          <a:latin typeface="Times New Roman"/>
                          <a:ea typeface="Cambria"/>
                        </a:rPr>
                        <a:t>2</a:t>
                      </a:r>
                    </a:p>
                  </a:txBody>
                  <a:tcPr marL="68580" marR="68580" marT="0" marB="0"/>
                </a:tc>
              </a:tr>
              <a:tr h="370840">
                <a:tc>
                  <a:txBody>
                    <a:bodyPr/>
                    <a:lstStyle/>
                    <a:p>
                      <a:r>
                        <a:rPr lang="en-US" sz="2200" dirty="0" smtClean="0"/>
                        <a:t>Under five illness</a:t>
                      </a:r>
                      <a:endParaRPr lang="en-US" sz="2200" dirty="0"/>
                    </a:p>
                  </a:txBody>
                  <a:tcPr/>
                </a:tc>
                <a:tc>
                  <a:txBody>
                    <a:bodyPr/>
                    <a:lstStyle/>
                    <a:p>
                      <a:pPr algn="ctr">
                        <a:lnSpc>
                          <a:spcPct val="107000"/>
                        </a:lnSpc>
                        <a:spcAft>
                          <a:spcPts val="800"/>
                        </a:spcAft>
                      </a:pPr>
                      <a:r>
                        <a:rPr lang="en-US" sz="2200" dirty="0" smtClean="0">
                          <a:effectLst/>
                          <a:latin typeface="Times New Roman"/>
                          <a:ea typeface="Cambria"/>
                        </a:rPr>
                        <a:t>-</a:t>
                      </a:r>
                      <a:endParaRPr lang="en-US" sz="2200" dirty="0">
                        <a:effectLst/>
                        <a:latin typeface="Times New Roman"/>
                        <a:ea typeface="Cambria"/>
                      </a:endParaRPr>
                    </a:p>
                  </a:txBody>
                  <a:tcPr marL="68580" marR="68580" marT="0" marB="0"/>
                </a:tc>
                <a:tc>
                  <a:txBody>
                    <a:bodyPr/>
                    <a:lstStyle/>
                    <a:p>
                      <a:pPr algn="ctr">
                        <a:lnSpc>
                          <a:spcPct val="107000"/>
                        </a:lnSpc>
                        <a:spcAft>
                          <a:spcPts val="800"/>
                        </a:spcAft>
                      </a:pPr>
                      <a:r>
                        <a:rPr lang="en-US" sz="2200">
                          <a:effectLst/>
                          <a:latin typeface="Times New Roman"/>
                          <a:ea typeface="Cambria"/>
                        </a:rPr>
                        <a:t>6</a:t>
                      </a:r>
                    </a:p>
                  </a:txBody>
                  <a:tcPr marL="68580" marR="68580" marT="0" marB="0"/>
                </a:tc>
                <a:tc>
                  <a:txBody>
                    <a:bodyPr/>
                    <a:lstStyle/>
                    <a:p>
                      <a:pPr algn="ctr">
                        <a:lnSpc>
                          <a:spcPct val="107000"/>
                        </a:lnSpc>
                        <a:spcAft>
                          <a:spcPts val="800"/>
                        </a:spcAft>
                      </a:pPr>
                      <a:r>
                        <a:rPr lang="en-US" sz="2200">
                          <a:effectLst/>
                          <a:latin typeface="Times New Roman"/>
                          <a:ea typeface="Cambria"/>
                        </a:rPr>
                        <a:t>-</a:t>
                      </a:r>
                    </a:p>
                  </a:txBody>
                  <a:tcPr marL="68580" marR="68580" marT="0" marB="0"/>
                </a:tc>
              </a:tr>
              <a:tr h="370840">
                <a:tc>
                  <a:txBody>
                    <a:bodyPr/>
                    <a:lstStyle/>
                    <a:p>
                      <a:r>
                        <a:rPr lang="en-US" sz="2200" dirty="0" smtClean="0"/>
                        <a:t>Immunization</a:t>
                      </a:r>
                      <a:endParaRPr lang="en-US" sz="2200" dirty="0"/>
                    </a:p>
                  </a:txBody>
                  <a:tcPr/>
                </a:tc>
                <a:tc>
                  <a:txBody>
                    <a:bodyPr/>
                    <a:lstStyle/>
                    <a:p>
                      <a:pPr algn="ctr">
                        <a:lnSpc>
                          <a:spcPct val="107000"/>
                        </a:lnSpc>
                        <a:spcAft>
                          <a:spcPts val="800"/>
                        </a:spcAft>
                      </a:pPr>
                      <a:r>
                        <a:rPr lang="en-US" sz="2200">
                          <a:effectLst/>
                          <a:latin typeface="Times New Roman"/>
                          <a:ea typeface="Cambria"/>
                        </a:rPr>
                        <a:t>3</a:t>
                      </a:r>
                    </a:p>
                  </a:txBody>
                  <a:tcPr marL="68580" marR="68580" marT="0" marB="0"/>
                </a:tc>
                <a:tc>
                  <a:txBody>
                    <a:bodyPr/>
                    <a:lstStyle/>
                    <a:p>
                      <a:pPr algn="ctr">
                        <a:lnSpc>
                          <a:spcPct val="107000"/>
                        </a:lnSpc>
                        <a:spcAft>
                          <a:spcPts val="800"/>
                        </a:spcAft>
                      </a:pPr>
                      <a:r>
                        <a:rPr lang="en-US" sz="2200" dirty="0" smtClean="0">
                          <a:effectLst/>
                          <a:latin typeface="Times New Roman"/>
                          <a:ea typeface="Cambria"/>
                        </a:rPr>
                        <a:t>n/a</a:t>
                      </a:r>
                      <a:endParaRPr lang="en-US" sz="2200" dirty="0">
                        <a:effectLst/>
                        <a:latin typeface="Times New Roman"/>
                        <a:ea typeface="Cambria"/>
                      </a:endParaRPr>
                    </a:p>
                  </a:txBody>
                  <a:tcPr marL="68580" marR="68580" marT="0" marB="0"/>
                </a:tc>
                <a:tc>
                  <a:txBody>
                    <a:bodyPr/>
                    <a:lstStyle/>
                    <a:p>
                      <a:pPr algn="ctr">
                        <a:lnSpc>
                          <a:spcPct val="107000"/>
                        </a:lnSpc>
                        <a:spcAft>
                          <a:spcPts val="800"/>
                        </a:spcAft>
                      </a:pPr>
                      <a:r>
                        <a:rPr lang="en-US" sz="2200">
                          <a:effectLst/>
                          <a:latin typeface="Times New Roman"/>
                          <a:ea typeface="Cambria"/>
                        </a:rPr>
                        <a:t>-</a:t>
                      </a:r>
                    </a:p>
                  </a:txBody>
                  <a:tcPr marL="68580" marR="68580" marT="0" marB="0"/>
                </a:tc>
              </a:tr>
              <a:tr h="370840">
                <a:tc>
                  <a:txBody>
                    <a:bodyPr/>
                    <a:lstStyle/>
                    <a:p>
                      <a:r>
                        <a:rPr lang="en-US" sz="2200" dirty="0" smtClean="0"/>
                        <a:t>Malaria</a:t>
                      </a:r>
                      <a:endParaRPr lang="en-US" sz="2200" dirty="0"/>
                    </a:p>
                  </a:txBody>
                  <a:tcPr/>
                </a:tc>
                <a:tc>
                  <a:txBody>
                    <a:bodyPr/>
                    <a:lstStyle/>
                    <a:p>
                      <a:pPr algn="ctr">
                        <a:lnSpc>
                          <a:spcPct val="107000"/>
                        </a:lnSpc>
                        <a:spcAft>
                          <a:spcPts val="800"/>
                        </a:spcAft>
                      </a:pPr>
                      <a:r>
                        <a:rPr lang="en-US" sz="2200">
                          <a:effectLst/>
                          <a:latin typeface="Times New Roman"/>
                          <a:ea typeface="Cambria"/>
                        </a:rPr>
                        <a:t>-</a:t>
                      </a:r>
                    </a:p>
                  </a:txBody>
                  <a:tcPr marL="68580" marR="68580" marT="0" marB="0"/>
                </a:tc>
                <a:tc>
                  <a:txBody>
                    <a:bodyPr/>
                    <a:lstStyle/>
                    <a:p>
                      <a:pPr algn="ctr">
                        <a:lnSpc>
                          <a:spcPct val="107000"/>
                        </a:lnSpc>
                        <a:spcAft>
                          <a:spcPts val="800"/>
                        </a:spcAft>
                      </a:pPr>
                      <a:r>
                        <a:rPr lang="en-US" sz="2200">
                          <a:effectLst/>
                          <a:latin typeface="Times New Roman"/>
                          <a:ea typeface="Cambria"/>
                        </a:rPr>
                        <a:t>1</a:t>
                      </a:r>
                    </a:p>
                  </a:txBody>
                  <a:tcPr marL="68580" marR="68580" marT="0" marB="0"/>
                </a:tc>
                <a:tc>
                  <a:txBody>
                    <a:bodyPr/>
                    <a:lstStyle/>
                    <a:p>
                      <a:pPr algn="ctr">
                        <a:lnSpc>
                          <a:spcPct val="107000"/>
                        </a:lnSpc>
                        <a:spcAft>
                          <a:spcPts val="800"/>
                        </a:spcAft>
                      </a:pPr>
                      <a:r>
                        <a:rPr lang="en-US" sz="2200">
                          <a:effectLst/>
                          <a:latin typeface="Times New Roman"/>
                          <a:ea typeface="Cambria"/>
                        </a:rPr>
                        <a:t> </a:t>
                      </a:r>
                    </a:p>
                  </a:txBody>
                  <a:tcPr marL="68580" marR="68580" marT="0" marB="0"/>
                </a:tc>
              </a:tr>
              <a:tr h="370840">
                <a:tc>
                  <a:txBody>
                    <a:bodyPr/>
                    <a:lstStyle/>
                    <a:p>
                      <a:r>
                        <a:rPr lang="en-US" sz="2200" dirty="0" smtClean="0"/>
                        <a:t>Neglected</a:t>
                      </a:r>
                      <a:r>
                        <a:rPr lang="en-US" sz="2200" baseline="0" dirty="0" smtClean="0"/>
                        <a:t> Tropical Disease</a:t>
                      </a:r>
                      <a:endParaRPr lang="en-US" sz="2200" dirty="0"/>
                    </a:p>
                  </a:txBody>
                  <a:tcPr/>
                </a:tc>
                <a:tc>
                  <a:txBody>
                    <a:bodyPr/>
                    <a:lstStyle/>
                    <a:p>
                      <a:pPr algn="ctr">
                        <a:lnSpc>
                          <a:spcPct val="107000"/>
                        </a:lnSpc>
                        <a:spcAft>
                          <a:spcPts val="800"/>
                        </a:spcAft>
                      </a:pPr>
                      <a:r>
                        <a:rPr lang="en-US" sz="2200">
                          <a:effectLst/>
                          <a:latin typeface="Times New Roman"/>
                          <a:ea typeface="Cambria"/>
                        </a:rPr>
                        <a:t>-</a:t>
                      </a:r>
                    </a:p>
                  </a:txBody>
                  <a:tcPr marL="68580" marR="68580" marT="0" marB="0"/>
                </a:tc>
                <a:tc>
                  <a:txBody>
                    <a:bodyPr/>
                    <a:lstStyle/>
                    <a:p>
                      <a:pPr algn="ctr">
                        <a:lnSpc>
                          <a:spcPct val="107000"/>
                        </a:lnSpc>
                        <a:spcAft>
                          <a:spcPts val="800"/>
                        </a:spcAft>
                      </a:pPr>
                      <a:r>
                        <a:rPr lang="en-US" sz="2200">
                          <a:effectLst/>
                          <a:latin typeface="Times New Roman"/>
                          <a:ea typeface="Cambria"/>
                        </a:rPr>
                        <a:t>1</a:t>
                      </a:r>
                    </a:p>
                  </a:txBody>
                  <a:tcPr marL="68580" marR="68580" marT="0" marB="0"/>
                </a:tc>
                <a:tc>
                  <a:txBody>
                    <a:bodyPr/>
                    <a:lstStyle/>
                    <a:p>
                      <a:pPr algn="ctr">
                        <a:lnSpc>
                          <a:spcPct val="107000"/>
                        </a:lnSpc>
                        <a:spcAft>
                          <a:spcPts val="800"/>
                        </a:spcAft>
                      </a:pPr>
                      <a:r>
                        <a:rPr lang="en-US" sz="2200">
                          <a:effectLst/>
                          <a:latin typeface="Times New Roman"/>
                          <a:ea typeface="Cambria"/>
                        </a:rPr>
                        <a:t>-</a:t>
                      </a:r>
                    </a:p>
                  </a:txBody>
                  <a:tcPr marL="68580" marR="68580" marT="0" marB="0"/>
                </a:tc>
              </a:tr>
              <a:tr h="370840">
                <a:tc>
                  <a:txBody>
                    <a:bodyPr/>
                    <a:lstStyle/>
                    <a:p>
                      <a:r>
                        <a:rPr lang="en-US" sz="2200" dirty="0" smtClean="0"/>
                        <a:t>HIV/TB</a:t>
                      </a:r>
                      <a:endParaRPr lang="en-US" sz="2200" dirty="0"/>
                    </a:p>
                  </a:txBody>
                  <a:tcPr/>
                </a:tc>
                <a:tc>
                  <a:txBody>
                    <a:bodyPr/>
                    <a:lstStyle/>
                    <a:p>
                      <a:pPr algn="ctr">
                        <a:lnSpc>
                          <a:spcPct val="107000"/>
                        </a:lnSpc>
                        <a:spcAft>
                          <a:spcPts val="800"/>
                        </a:spcAft>
                      </a:pPr>
                      <a:r>
                        <a:rPr lang="en-US" sz="2200">
                          <a:effectLst/>
                          <a:latin typeface="Times New Roman"/>
                          <a:ea typeface="Cambria"/>
                        </a:rPr>
                        <a:t>-</a:t>
                      </a:r>
                    </a:p>
                  </a:txBody>
                  <a:tcPr marL="68580" marR="68580" marT="0" marB="0"/>
                </a:tc>
                <a:tc>
                  <a:txBody>
                    <a:bodyPr/>
                    <a:lstStyle/>
                    <a:p>
                      <a:pPr algn="ctr">
                        <a:lnSpc>
                          <a:spcPct val="107000"/>
                        </a:lnSpc>
                        <a:spcAft>
                          <a:spcPts val="800"/>
                        </a:spcAft>
                      </a:pPr>
                      <a:r>
                        <a:rPr lang="en-US" sz="2200">
                          <a:effectLst/>
                          <a:latin typeface="Times New Roman"/>
                          <a:ea typeface="Cambria"/>
                        </a:rPr>
                        <a:t>1</a:t>
                      </a:r>
                    </a:p>
                  </a:txBody>
                  <a:tcPr marL="68580" marR="68580" marT="0" marB="0"/>
                </a:tc>
                <a:tc>
                  <a:txBody>
                    <a:bodyPr/>
                    <a:lstStyle/>
                    <a:p>
                      <a:pPr algn="ctr">
                        <a:lnSpc>
                          <a:spcPct val="107000"/>
                        </a:lnSpc>
                        <a:spcAft>
                          <a:spcPts val="800"/>
                        </a:spcAft>
                      </a:pPr>
                      <a:r>
                        <a:rPr lang="en-US" sz="2200" dirty="0">
                          <a:effectLst/>
                          <a:latin typeface="Times New Roman"/>
                          <a:ea typeface="Cambria"/>
                        </a:rPr>
                        <a:t>-</a:t>
                      </a:r>
                    </a:p>
                  </a:txBody>
                  <a:tcPr marL="68580" marR="68580" marT="0" marB="0"/>
                </a:tc>
              </a:tr>
            </a:tbl>
          </a:graphicData>
        </a:graphic>
      </p:graphicFrame>
    </p:spTree>
    <p:extLst>
      <p:ext uri="{BB962C8B-B14F-4D97-AF65-F5344CB8AC3E}">
        <p14:creationId xmlns:p14="http://schemas.microsoft.com/office/powerpoint/2010/main" val="192804290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54162"/>
          </a:xfrm>
        </p:spPr>
        <p:txBody>
          <a:bodyPr>
            <a:normAutofit fontScale="90000"/>
          </a:bodyPr>
          <a:lstStyle/>
          <a:p>
            <a:r>
              <a:rPr lang="en-US" sz="3200" dirty="0">
                <a:effectLst/>
              </a:rPr>
              <a:t>Coverage Indicators </a:t>
            </a:r>
            <a:r>
              <a:rPr lang="en-US" sz="3200" dirty="0" smtClean="0">
                <a:effectLst/>
              </a:rPr>
              <a:t>(Chronic </a:t>
            </a:r>
            <a:r>
              <a:rPr lang="en-US" sz="3200" dirty="0">
                <a:effectLst/>
              </a:rPr>
              <a:t>disease, disease requiring higher level intervention, Cancer, mental health, injury, occupational health, environmental health, injury, rehabilitation, palliation)</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211058389"/>
              </p:ext>
            </p:extLst>
          </p:nvPr>
        </p:nvGraphicFramePr>
        <p:xfrm>
          <a:off x="457200" y="2438400"/>
          <a:ext cx="8229600" cy="2962859"/>
        </p:xfrm>
        <a:graphic>
          <a:graphicData uri="http://schemas.openxmlformats.org/drawingml/2006/table">
            <a:tbl>
              <a:tblPr firstRow="1" bandRow="1">
                <a:tableStyleId>{5C22544A-7EE6-4342-B048-85BDC9FD1C3A}</a:tableStyleId>
              </a:tblPr>
              <a:tblGrid>
                <a:gridCol w="4267200"/>
                <a:gridCol w="1524000"/>
                <a:gridCol w="1447800"/>
                <a:gridCol w="990600"/>
              </a:tblGrid>
              <a:tr h="370840">
                <a:tc>
                  <a:txBody>
                    <a:bodyPr/>
                    <a:lstStyle/>
                    <a:p>
                      <a:endParaRPr lang="en-US" sz="2200" dirty="0"/>
                    </a:p>
                  </a:txBody>
                  <a:tcPr/>
                </a:tc>
                <a:tc>
                  <a:txBody>
                    <a:bodyPr/>
                    <a:lstStyle/>
                    <a:p>
                      <a:pPr algn="ctr"/>
                      <a:r>
                        <a:rPr lang="en-US" sz="2200" dirty="0" smtClean="0"/>
                        <a:t>Promotion Prevention</a:t>
                      </a:r>
                      <a:endParaRPr lang="en-US" sz="2200" dirty="0"/>
                    </a:p>
                  </a:txBody>
                  <a:tcPr/>
                </a:tc>
                <a:tc>
                  <a:txBody>
                    <a:bodyPr/>
                    <a:lstStyle/>
                    <a:p>
                      <a:pPr algn="ctr"/>
                      <a:r>
                        <a:rPr lang="en-US" sz="2200" dirty="0" smtClean="0"/>
                        <a:t>Treatment</a:t>
                      </a:r>
                      <a:endParaRPr lang="en-US" sz="2200" dirty="0"/>
                    </a:p>
                  </a:txBody>
                  <a:tcPr/>
                </a:tc>
                <a:tc>
                  <a:txBody>
                    <a:bodyPr/>
                    <a:lstStyle/>
                    <a:p>
                      <a:pPr algn="ctr"/>
                      <a:r>
                        <a:rPr lang="en-US" sz="2200" dirty="0" smtClean="0"/>
                        <a:t>Equity</a:t>
                      </a:r>
                      <a:endParaRPr lang="en-US" sz="2200" dirty="0"/>
                    </a:p>
                  </a:txBody>
                  <a:tcPr/>
                </a:tc>
              </a:tr>
              <a:tr h="370840">
                <a:tc>
                  <a:txBody>
                    <a:bodyPr/>
                    <a:lstStyle/>
                    <a:p>
                      <a:pPr>
                        <a:lnSpc>
                          <a:spcPct val="107000"/>
                        </a:lnSpc>
                        <a:spcAft>
                          <a:spcPts val="800"/>
                        </a:spcAft>
                      </a:pPr>
                      <a:r>
                        <a:rPr lang="en-US" sz="2200" dirty="0" smtClean="0">
                          <a:effectLst/>
                          <a:latin typeface="Times New Roman"/>
                          <a:ea typeface="Cambria"/>
                        </a:rPr>
                        <a:t>Chronic </a:t>
                      </a:r>
                      <a:r>
                        <a:rPr lang="en-US" sz="2200" dirty="0">
                          <a:effectLst/>
                          <a:latin typeface="Times New Roman"/>
                          <a:ea typeface="Cambria"/>
                        </a:rPr>
                        <a:t>disease, disease requiring higher level </a:t>
                      </a:r>
                      <a:r>
                        <a:rPr lang="en-US" sz="2200" dirty="0" smtClean="0">
                          <a:effectLst/>
                          <a:latin typeface="Times New Roman"/>
                          <a:ea typeface="Cambria"/>
                        </a:rPr>
                        <a:t>intervention, </a:t>
                      </a:r>
                      <a:r>
                        <a:rPr lang="en-US" sz="2200" dirty="0">
                          <a:effectLst/>
                          <a:latin typeface="Times New Roman"/>
                          <a:ea typeface="Cambria"/>
                        </a:rPr>
                        <a:t>Cancer</a:t>
                      </a:r>
                    </a:p>
                  </a:txBody>
                  <a:tcPr marL="68580" marR="68580" marT="0" marB="0"/>
                </a:tc>
                <a:tc>
                  <a:txBody>
                    <a:bodyPr/>
                    <a:lstStyle/>
                    <a:p>
                      <a:pPr>
                        <a:lnSpc>
                          <a:spcPct val="107000"/>
                        </a:lnSpc>
                        <a:spcAft>
                          <a:spcPts val="800"/>
                        </a:spcAft>
                      </a:pPr>
                      <a:r>
                        <a:rPr lang="en-US" sz="2200" dirty="0">
                          <a:effectLst/>
                          <a:latin typeface="Times New Roman"/>
                          <a:ea typeface="Cambria"/>
                        </a:rPr>
                        <a:t>2</a:t>
                      </a:r>
                    </a:p>
                  </a:txBody>
                  <a:tcPr marL="68580" marR="68580" marT="0" marB="0"/>
                </a:tc>
                <a:tc>
                  <a:txBody>
                    <a:bodyPr/>
                    <a:lstStyle/>
                    <a:p>
                      <a:pPr algn="ctr">
                        <a:lnSpc>
                          <a:spcPct val="107000"/>
                        </a:lnSpc>
                        <a:spcAft>
                          <a:spcPts val="800"/>
                        </a:spcAft>
                      </a:pPr>
                      <a:r>
                        <a:rPr lang="en-US" sz="2200">
                          <a:effectLst/>
                          <a:latin typeface="Times New Roman"/>
                          <a:ea typeface="Cambria"/>
                        </a:rPr>
                        <a:t>1</a:t>
                      </a:r>
                    </a:p>
                  </a:txBody>
                  <a:tcPr marL="68580" marR="68580" marT="0" marB="0"/>
                </a:tc>
                <a:tc>
                  <a:txBody>
                    <a:bodyPr/>
                    <a:lstStyle/>
                    <a:p>
                      <a:pPr algn="ctr">
                        <a:lnSpc>
                          <a:spcPct val="107000"/>
                        </a:lnSpc>
                        <a:spcAft>
                          <a:spcPts val="800"/>
                        </a:spcAft>
                      </a:pPr>
                      <a:r>
                        <a:rPr lang="en-US" sz="2200">
                          <a:effectLst/>
                          <a:latin typeface="Times New Roman"/>
                          <a:ea typeface="Cambria"/>
                        </a:rPr>
                        <a:t>-</a:t>
                      </a:r>
                    </a:p>
                  </a:txBody>
                  <a:tcPr marL="68580" marR="68580" marT="0" marB="0"/>
                </a:tc>
              </a:tr>
              <a:tr h="370840">
                <a:tc>
                  <a:txBody>
                    <a:bodyPr/>
                    <a:lstStyle/>
                    <a:p>
                      <a:pPr>
                        <a:lnSpc>
                          <a:spcPct val="107000"/>
                        </a:lnSpc>
                        <a:spcAft>
                          <a:spcPts val="800"/>
                        </a:spcAft>
                      </a:pPr>
                      <a:r>
                        <a:rPr lang="en-US" sz="2200" dirty="0">
                          <a:effectLst/>
                          <a:latin typeface="Times New Roman"/>
                          <a:ea typeface="Cambria"/>
                        </a:rPr>
                        <a:t>Mental </a:t>
                      </a:r>
                      <a:r>
                        <a:rPr lang="en-US" sz="2200" dirty="0" smtClean="0">
                          <a:effectLst/>
                          <a:latin typeface="Times New Roman"/>
                          <a:ea typeface="Cambria"/>
                        </a:rPr>
                        <a:t>health</a:t>
                      </a:r>
                      <a:endParaRPr lang="en-US" sz="2200" dirty="0">
                        <a:effectLst/>
                        <a:latin typeface="Times New Roman"/>
                        <a:ea typeface="Cambria"/>
                      </a:endParaRPr>
                    </a:p>
                  </a:txBody>
                  <a:tcPr marL="68580" marR="68580" marT="0" marB="0"/>
                </a:tc>
                <a:tc>
                  <a:txBody>
                    <a:bodyPr/>
                    <a:lstStyle/>
                    <a:p>
                      <a:pPr>
                        <a:lnSpc>
                          <a:spcPct val="107000"/>
                        </a:lnSpc>
                        <a:spcAft>
                          <a:spcPts val="800"/>
                        </a:spcAft>
                      </a:pPr>
                      <a:r>
                        <a:rPr lang="en-US" sz="2200">
                          <a:effectLst/>
                          <a:latin typeface="Times New Roman"/>
                          <a:ea typeface="Cambria"/>
                        </a:rPr>
                        <a:t>-</a:t>
                      </a:r>
                    </a:p>
                  </a:txBody>
                  <a:tcPr marL="68580" marR="68580" marT="0" marB="0"/>
                </a:tc>
                <a:tc>
                  <a:txBody>
                    <a:bodyPr/>
                    <a:lstStyle/>
                    <a:p>
                      <a:pPr algn="ctr">
                        <a:lnSpc>
                          <a:spcPct val="107000"/>
                        </a:lnSpc>
                        <a:spcAft>
                          <a:spcPts val="800"/>
                        </a:spcAft>
                      </a:pPr>
                      <a:r>
                        <a:rPr lang="en-US" sz="2200">
                          <a:effectLst/>
                          <a:latin typeface="Times New Roman"/>
                          <a:ea typeface="Cambria"/>
                        </a:rPr>
                        <a:t>-</a:t>
                      </a:r>
                    </a:p>
                  </a:txBody>
                  <a:tcPr marL="68580" marR="68580" marT="0" marB="0"/>
                </a:tc>
                <a:tc>
                  <a:txBody>
                    <a:bodyPr/>
                    <a:lstStyle/>
                    <a:p>
                      <a:pPr algn="ctr">
                        <a:lnSpc>
                          <a:spcPct val="107000"/>
                        </a:lnSpc>
                        <a:spcAft>
                          <a:spcPts val="800"/>
                        </a:spcAft>
                      </a:pPr>
                      <a:r>
                        <a:rPr lang="en-US" sz="2200">
                          <a:effectLst/>
                          <a:latin typeface="Times New Roman"/>
                          <a:ea typeface="Cambria"/>
                        </a:rPr>
                        <a:t>-</a:t>
                      </a:r>
                    </a:p>
                  </a:txBody>
                  <a:tcPr marL="68580" marR="68580" marT="0" marB="0"/>
                </a:tc>
              </a:tr>
              <a:tr h="370840">
                <a:tc>
                  <a:txBody>
                    <a:bodyPr/>
                    <a:lstStyle/>
                    <a:p>
                      <a:pPr>
                        <a:lnSpc>
                          <a:spcPct val="107000"/>
                        </a:lnSpc>
                        <a:spcAft>
                          <a:spcPts val="800"/>
                        </a:spcAft>
                      </a:pPr>
                      <a:r>
                        <a:rPr lang="en-US" sz="2200">
                          <a:effectLst/>
                          <a:latin typeface="Times New Roman"/>
                          <a:ea typeface="Cambria"/>
                        </a:rPr>
                        <a:t>Injury</a:t>
                      </a:r>
                    </a:p>
                  </a:txBody>
                  <a:tcPr marL="68580" marR="68580" marT="0" marB="0"/>
                </a:tc>
                <a:tc>
                  <a:txBody>
                    <a:bodyPr/>
                    <a:lstStyle/>
                    <a:p>
                      <a:pPr>
                        <a:lnSpc>
                          <a:spcPct val="107000"/>
                        </a:lnSpc>
                        <a:spcAft>
                          <a:spcPts val="800"/>
                        </a:spcAft>
                      </a:pPr>
                      <a:r>
                        <a:rPr lang="en-US" sz="2200">
                          <a:effectLst/>
                          <a:latin typeface="Times New Roman"/>
                          <a:ea typeface="Cambria"/>
                        </a:rPr>
                        <a:t>1</a:t>
                      </a:r>
                    </a:p>
                  </a:txBody>
                  <a:tcPr marL="68580" marR="68580" marT="0" marB="0"/>
                </a:tc>
                <a:tc>
                  <a:txBody>
                    <a:bodyPr/>
                    <a:lstStyle/>
                    <a:p>
                      <a:pPr algn="ctr">
                        <a:lnSpc>
                          <a:spcPct val="107000"/>
                        </a:lnSpc>
                        <a:spcAft>
                          <a:spcPts val="800"/>
                        </a:spcAft>
                      </a:pPr>
                      <a:r>
                        <a:rPr lang="en-US" sz="2200">
                          <a:effectLst/>
                          <a:latin typeface="Times New Roman"/>
                          <a:ea typeface="Cambria"/>
                        </a:rPr>
                        <a:t>-</a:t>
                      </a:r>
                    </a:p>
                  </a:txBody>
                  <a:tcPr marL="68580" marR="68580" marT="0" marB="0"/>
                </a:tc>
                <a:tc>
                  <a:txBody>
                    <a:bodyPr/>
                    <a:lstStyle/>
                    <a:p>
                      <a:pPr algn="ctr">
                        <a:lnSpc>
                          <a:spcPct val="107000"/>
                        </a:lnSpc>
                        <a:spcAft>
                          <a:spcPts val="800"/>
                        </a:spcAft>
                      </a:pPr>
                      <a:r>
                        <a:rPr lang="en-US" sz="2200">
                          <a:effectLst/>
                          <a:latin typeface="Times New Roman"/>
                          <a:ea typeface="Cambria"/>
                        </a:rPr>
                        <a:t>-</a:t>
                      </a:r>
                    </a:p>
                  </a:txBody>
                  <a:tcPr marL="68580" marR="68580" marT="0" marB="0"/>
                </a:tc>
              </a:tr>
              <a:tr h="370840">
                <a:tc>
                  <a:txBody>
                    <a:bodyPr/>
                    <a:lstStyle/>
                    <a:p>
                      <a:pPr>
                        <a:lnSpc>
                          <a:spcPct val="107000"/>
                        </a:lnSpc>
                        <a:spcAft>
                          <a:spcPts val="800"/>
                        </a:spcAft>
                      </a:pPr>
                      <a:r>
                        <a:rPr lang="en-US" sz="2200">
                          <a:effectLst/>
                          <a:latin typeface="Times New Roman"/>
                          <a:ea typeface="Cambria"/>
                        </a:rPr>
                        <a:t>Occupational Health</a:t>
                      </a:r>
                    </a:p>
                  </a:txBody>
                  <a:tcPr marL="68580" marR="68580" marT="0" marB="0"/>
                </a:tc>
                <a:tc>
                  <a:txBody>
                    <a:bodyPr/>
                    <a:lstStyle/>
                    <a:p>
                      <a:pPr>
                        <a:lnSpc>
                          <a:spcPct val="107000"/>
                        </a:lnSpc>
                        <a:spcAft>
                          <a:spcPts val="800"/>
                        </a:spcAft>
                      </a:pPr>
                      <a:r>
                        <a:rPr lang="en-US" sz="2200">
                          <a:effectLst/>
                          <a:latin typeface="Times New Roman"/>
                          <a:ea typeface="Cambria"/>
                        </a:rPr>
                        <a:t>1</a:t>
                      </a:r>
                    </a:p>
                  </a:txBody>
                  <a:tcPr marL="68580" marR="68580" marT="0" marB="0"/>
                </a:tc>
                <a:tc>
                  <a:txBody>
                    <a:bodyPr/>
                    <a:lstStyle/>
                    <a:p>
                      <a:pPr algn="ctr">
                        <a:lnSpc>
                          <a:spcPct val="107000"/>
                        </a:lnSpc>
                        <a:spcAft>
                          <a:spcPts val="800"/>
                        </a:spcAft>
                      </a:pPr>
                      <a:r>
                        <a:rPr lang="en-US" sz="2200">
                          <a:effectLst/>
                          <a:latin typeface="Times New Roman"/>
                          <a:ea typeface="Cambria"/>
                        </a:rPr>
                        <a:t>-</a:t>
                      </a:r>
                    </a:p>
                  </a:txBody>
                  <a:tcPr marL="68580" marR="68580" marT="0" marB="0"/>
                </a:tc>
                <a:tc>
                  <a:txBody>
                    <a:bodyPr/>
                    <a:lstStyle/>
                    <a:p>
                      <a:pPr algn="ctr">
                        <a:lnSpc>
                          <a:spcPct val="107000"/>
                        </a:lnSpc>
                        <a:spcAft>
                          <a:spcPts val="800"/>
                        </a:spcAft>
                      </a:pPr>
                      <a:r>
                        <a:rPr lang="en-US" sz="2200">
                          <a:effectLst/>
                          <a:latin typeface="Times New Roman"/>
                          <a:ea typeface="Cambria"/>
                        </a:rPr>
                        <a:t>-</a:t>
                      </a:r>
                    </a:p>
                  </a:txBody>
                  <a:tcPr marL="68580" marR="68580" marT="0" marB="0"/>
                </a:tc>
              </a:tr>
              <a:tr h="370840">
                <a:tc>
                  <a:txBody>
                    <a:bodyPr/>
                    <a:lstStyle/>
                    <a:p>
                      <a:pPr>
                        <a:lnSpc>
                          <a:spcPct val="107000"/>
                        </a:lnSpc>
                        <a:spcAft>
                          <a:spcPts val="800"/>
                        </a:spcAft>
                      </a:pPr>
                      <a:r>
                        <a:rPr lang="en-US" sz="2200" dirty="0">
                          <a:effectLst/>
                          <a:latin typeface="Times New Roman"/>
                          <a:ea typeface="Cambria"/>
                        </a:rPr>
                        <a:t>Environmental Health</a:t>
                      </a:r>
                    </a:p>
                  </a:txBody>
                  <a:tcPr marL="68580" marR="68580" marT="0" marB="0"/>
                </a:tc>
                <a:tc>
                  <a:txBody>
                    <a:bodyPr/>
                    <a:lstStyle/>
                    <a:p>
                      <a:pPr>
                        <a:lnSpc>
                          <a:spcPct val="107000"/>
                        </a:lnSpc>
                        <a:spcAft>
                          <a:spcPts val="800"/>
                        </a:spcAft>
                      </a:pPr>
                      <a:r>
                        <a:rPr lang="en-US" sz="2200">
                          <a:effectLst/>
                          <a:latin typeface="Times New Roman"/>
                          <a:ea typeface="Cambria"/>
                        </a:rPr>
                        <a:t>-</a:t>
                      </a:r>
                    </a:p>
                  </a:txBody>
                  <a:tcPr marL="68580" marR="68580" marT="0" marB="0"/>
                </a:tc>
                <a:tc>
                  <a:txBody>
                    <a:bodyPr/>
                    <a:lstStyle/>
                    <a:p>
                      <a:pPr algn="ctr">
                        <a:lnSpc>
                          <a:spcPct val="107000"/>
                        </a:lnSpc>
                        <a:spcAft>
                          <a:spcPts val="800"/>
                        </a:spcAft>
                      </a:pPr>
                      <a:r>
                        <a:rPr lang="en-US" sz="2200">
                          <a:effectLst/>
                          <a:latin typeface="Times New Roman"/>
                          <a:ea typeface="Cambria"/>
                        </a:rPr>
                        <a:t>-</a:t>
                      </a:r>
                    </a:p>
                  </a:txBody>
                  <a:tcPr marL="68580" marR="68580" marT="0" marB="0"/>
                </a:tc>
                <a:tc>
                  <a:txBody>
                    <a:bodyPr/>
                    <a:lstStyle/>
                    <a:p>
                      <a:pPr algn="ctr">
                        <a:lnSpc>
                          <a:spcPct val="107000"/>
                        </a:lnSpc>
                        <a:spcAft>
                          <a:spcPts val="800"/>
                        </a:spcAft>
                      </a:pPr>
                      <a:r>
                        <a:rPr lang="en-US" sz="2200" dirty="0">
                          <a:effectLst/>
                          <a:latin typeface="Times New Roman"/>
                          <a:ea typeface="Cambria"/>
                        </a:rPr>
                        <a:t>-</a:t>
                      </a:r>
                    </a:p>
                  </a:txBody>
                  <a:tcPr marL="68580" marR="68580" marT="0" marB="0"/>
                </a:tc>
              </a:tr>
            </a:tbl>
          </a:graphicData>
        </a:graphic>
      </p:graphicFrame>
    </p:spTree>
    <p:extLst>
      <p:ext uri="{BB962C8B-B14F-4D97-AF65-F5344CB8AC3E}">
        <p14:creationId xmlns:p14="http://schemas.microsoft.com/office/powerpoint/2010/main" val="329968091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FF00"/>
                </a:solidFill>
              </a:rPr>
              <a:t>Result framework for UHC</a:t>
            </a:r>
            <a:endParaRPr lang="en-US" dirty="0"/>
          </a:p>
        </p:txBody>
      </p:sp>
      <p:sp>
        <p:nvSpPr>
          <p:cNvPr id="3" name="Content Placeholder 2"/>
          <p:cNvSpPr>
            <a:spLocks noGrp="1"/>
          </p:cNvSpPr>
          <p:nvPr>
            <p:ph idx="1"/>
          </p:nvPr>
        </p:nvSpPr>
        <p:spPr/>
        <p:txBody>
          <a:bodyPr>
            <a:normAutofit/>
          </a:bodyPr>
          <a:lstStyle/>
          <a:p>
            <a:pPr marL="342900" lvl="1" indent="-342900">
              <a:buFont typeface="Arial" pitchFamily="34" charset="0"/>
              <a:buChar char="•"/>
            </a:pPr>
            <a:r>
              <a:rPr lang="en-US" sz="3200" dirty="0" smtClean="0"/>
              <a:t>Current RF is suitable for measuring the UHC provided few indicators are added on the missing domains</a:t>
            </a:r>
          </a:p>
          <a:p>
            <a:pPr marL="742950" lvl="2" indent="-342900"/>
            <a:r>
              <a:rPr lang="en-US" sz="2800" dirty="0" smtClean="0"/>
              <a:t>Coverage of NCD, Injury, occupational, environment services</a:t>
            </a:r>
          </a:p>
          <a:p>
            <a:pPr marL="742950" lvl="2" indent="-342900"/>
            <a:r>
              <a:rPr lang="en-US" sz="2800" dirty="0" smtClean="0"/>
              <a:t>Coverage of priority services provided at secondary and tertiary level, </a:t>
            </a:r>
          </a:p>
          <a:p>
            <a:pPr marL="742950" lvl="2" indent="-342900"/>
            <a:r>
              <a:rPr lang="en-US" sz="2800" dirty="0" smtClean="0"/>
              <a:t>Overall Service quality</a:t>
            </a:r>
          </a:p>
          <a:p>
            <a:pPr marL="742950" lvl="2" indent="-342900"/>
            <a:r>
              <a:rPr lang="en-US" sz="2800" dirty="0" smtClean="0"/>
              <a:t>Coverage of Financial protection</a:t>
            </a:r>
          </a:p>
          <a:p>
            <a:endParaRPr lang="en-US" dirty="0"/>
          </a:p>
        </p:txBody>
      </p:sp>
    </p:spTree>
    <p:extLst>
      <p:ext uri="{BB962C8B-B14F-4D97-AF65-F5344CB8AC3E}">
        <p14:creationId xmlns:p14="http://schemas.microsoft.com/office/powerpoint/2010/main" val="84956111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FF00"/>
                </a:solidFill>
              </a:rPr>
              <a:t>Additional Indicators </a:t>
            </a:r>
            <a:r>
              <a:rPr lang="en-US" dirty="0">
                <a:solidFill>
                  <a:srgbClr val="FFFF00"/>
                </a:solidFill>
              </a:rPr>
              <a:t>for </a:t>
            </a:r>
            <a:r>
              <a:rPr lang="en-US" dirty="0" err="1">
                <a:solidFill>
                  <a:srgbClr val="FFFF00"/>
                </a:solidFill>
              </a:rPr>
              <a:t>UHC..examples</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At output level</a:t>
            </a:r>
          </a:p>
          <a:p>
            <a:pPr lvl="1"/>
            <a:r>
              <a:rPr lang="en-US" dirty="0" smtClean="0"/>
              <a:t>Service readiness</a:t>
            </a:r>
          </a:p>
          <a:p>
            <a:pPr lvl="2"/>
            <a:r>
              <a:rPr lang="en-US" dirty="0"/>
              <a:t>Percent of facilities, by type</a:t>
            </a:r>
            <a:r>
              <a:rPr lang="en-US" dirty="0" smtClean="0"/>
              <a:t>, has facilities to screen a</a:t>
            </a:r>
            <a:r>
              <a:rPr lang="en-US" dirty="0"/>
              <a:t>) hypertension and b) diabetes for adult </a:t>
            </a:r>
            <a:r>
              <a:rPr lang="en-US" dirty="0" smtClean="0"/>
              <a:t>clients</a:t>
            </a:r>
          </a:p>
          <a:p>
            <a:pPr lvl="2"/>
            <a:r>
              <a:rPr lang="en-US" dirty="0"/>
              <a:t>Percent of facilities, by type, has facilities to screen </a:t>
            </a:r>
            <a:r>
              <a:rPr lang="en-US" dirty="0" smtClean="0"/>
              <a:t>cervical cancer / or undertake </a:t>
            </a:r>
            <a:r>
              <a:rPr lang="en-US" dirty="0" err="1" smtClean="0"/>
              <a:t>mamogram</a:t>
            </a:r>
            <a:endParaRPr lang="en-US" dirty="0" smtClean="0"/>
          </a:p>
          <a:p>
            <a:pPr lvl="1"/>
            <a:r>
              <a:rPr lang="en-US" b="1" dirty="0" smtClean="0"/>
              <a:t>Service </a:t>
            </a:r>
            <a:r>
              <a:rPr lang="en-US" b="1" dirty="0"/>
              <a:t>quality and safety </a:t>
            </a:r>
            <a:endParaRPr lang="en-US" b="1" dirty="0" smtClean="0"/>
          </a:p>
          <a:p>
            <a:pPr lvl="2"/>
            <a:r>
              <a:rPr lang="en-US" dirty="0"/>
              <a:t>% of deliveries </a:t>
            </a:r>
            <a:r>
              <a:rPr lang="en-US" dirty="0" smtClean="0"/>
              <a:t>in facilities ending </a:t>
            </a:r>
            <a:r>
              <a:rPr lang="en-US" dirty="0"/>
              <a:t>in perinatal death</a:t>
            </a:r>
          </a:p>
          <a:p>
            <a:pPr lvl="1"/>
            <a:r>
              <a:rPr lang="en-US" sz="2400" b="1" dirty="0"/>
              <a:t>Emergency readiness</a:t>
            </a:r>
          </a:p>
          <a:p>
            <a:pPr lvl="2"/>
            <a:r>
              <a:rPr lang="en-US" dirty="0"/>
              <a:t>Percent of private hospitals/clinic having functional Emergency Ward</a:t>
            </a:r>
          </a:p>
          <a:p>
            <a:pPr lvl="1"/>
            <a:endParaRPr lang="en-US" b="1" dirty="0" smtClean="0"/>
          </a:p>
          <a:p>
            <a:pPr lvl="1"/>
            <a:endParaRPr lang="en-US" dirty="0"/>
          </a:p>
          <a:p>
            <a:pPr lvl="2"/>
            <a:endParaRPr lang="en-US" dirty="0"/>
          </a:p>
          <a:p>
            <a:pPr lvl="1"/>
            <a:endParaRPr lang="en-US" dirty="0"/>
          </a:p>
        </p:txBody>
      </p:sp>
    </p:spTree>
    <p:extLst>
      <p:ext uri="{BB962C8B-B14F-4D97-AF65-F5344CB8AC3E}">
        <p14:creationId xmlns:p14="http://schemas.microsoft.com/office/powerpoint/2010/main" val="344988116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FF00"/>
                </a:solidFill>
              </a:rPr>
              <a:t>Additional Indicators examples..</a:t>
            </a:r>
            <a:r>
              <a:rPr lang="en-US" dirty="0" err="1">
                <a:solidFill>
                  <a:srgbClr val="FFFF00"/>
                </a:solidFill>
              </a:rPr>
              <a:t>cont</a:t>
            </a:r>
            <a:endParaRPr lang="en-US" dirty="0"/>
          </a:p>
        </p:txBody>
      </p:sp>
      <p:sp>
        <p:nvSpPr>
          <p:cNvPr id="3" name="Content Placeholder 2"/>
          <p:cNvSpPr>
            <a:spLocks noGrp="1"/>
          </p:cNvSpPr>
          <p:nvPr>
            <p:ph idx="1"/>
          </p:nvPr>
        </p:nvSpPr>
        <p:spPr/>
        <p:txBody>
          <a:bodyPr>
            <a:normAutofit fontScale="25000" lnSpcReduction="20000"/>
          </a:bodyPr>
          <a:lstStyle/>
          <a:p>
            <a:r>
              <a:rPr lang="en-US" sz="11200" dirty="0" smtClean="0"/>
              <a:t>Outcome level</a:t>
            </a:r>
          </a:p>
          <a:p>
            <a:pPr lvl="1"/>
            <a:r>
              <a:rPr lang="en-US" sz="11200" dirty="0" smtClean="0"/>
              <a:t>Coverage of Intervention targeting Injury</a:t>
            </a:r>
          </a:p>
          <a:p>
            <a:pPr lvl="2"/>
            <a:r>
              <a:rPr lang="en-US" sz="10800" dirty="0"/>
              <a:t>Care within 30 </a:t>
            </a:r>
            <a:r>
              <a:rPr lang="en-US" sz="10800" dirty="0" err="1"/>
              <a:t>mins</a:t>
            </a:r>
            <a:r>
              <a:rPr lang="en-US" sz="10800" dirty="0"/>
              <a:t>. of traffic and non-traffic </a:t>
            </a:r>
            <a:r>
              <a:rPr lang="en-US" sz="10800" dirty="0" smtClean="0"/>
              <a:t>accident</a:t>
            </a:r>
          </a:p>
          <a:p>
            <a:pPr lvl="1"/>
            <a:r>
              <a:rPr lang="en-US" sz="11200" dirty="0"/>
              <a:t>Coverage of Intervention targeting </a:t>
            </a:r>
            <a:r>
              <a:rPr lang="en-US" sz="11200" dirty="0" smtClean="0"/>
              <a:t>Chronic care</a:t>
            </a:r>
          </a:p>
          <a:p>
            <a:pPr lvl="2"/>
            <a:r>
              <a:rPr lang="en-US" sz="10800" dirty="0"/>
              <a:t>Proportion of Hypertension and diabetic cases taking medication and disease under control</a:t>
            </a:r>
          </a:p>
          <a:p>
            <a:pPr lvl="1"/>
            <a:r>
              <a:rPr lang="en-US" sz="11200" dirty="0"/>
              <a:t>Coverage of </a:t>
            </a:r>
            <a:r>
              <a:rPr lang="en-US" sz="11200" dirty="0" smtClean="0"/>
              <a:t>secondary </a:t>
            </a:r>
            <a:r>
              <a:rPr lang="en-US" sz="11200" dirty="0"/>
              <a:t>and tertiary level </a:t>
            </a:r>
            <a:r>
              <a:rPr lang="en-US" sz="11200" dirty="0" smtClean="0"/>
              <a:t>Intervention</a:t>
            </a:r>
          </a:p>
          <a:p>
            <a:pPr lvl="2"/>
            <a:r>
              <a:rPr lang="en-US" sz="10800" dirty="0" smtClean="0"/>
              <a:t>% of cataract cases under gone surgery</a:t>
            </a:r>
          </a:p>
          <a:p>
            <a:pPr lvl="2"/>
            <a:r>
              <a:rPr lang="en-US" sz="10800" dirty="0" smtClean="0"/>
              <a:t>% </a:t>
            </a:r>
            <a:r>
              <a:rPr lang="en-US" sz="10800" dirty="0"/>
              <a:t>of angina, arthritis, </a:t>
            </a:r>
            <a:r>
              <a:rPr lang="en-US" sz="10800" dirty="0" err="1"/>
              <a:t>asthma</a:t>
            </a:r>
            <a:r>
              <a:rPr lang="en-US" sz="10800" dirty="0" err="1" smtClean="0"/>
              <a:t>,depression</a:t>
            </a:r>
            <a:r>
              <a:rPr lang="en-US" sz="10800" dirty="0"/>
              <a:t>, diabetes, and mental </a:t>
            </a:r>
            <a:r>
              <a:rPr lang="en-US" sz="10800" dirty="0" smtClean="0"/>
              <a:t>illness receiving treatment</a:t>
            </a:r>
            <a:endParaRPr lang="en-US" sz="10800" dirty="0"/>
          </a:p>
          <a:p>
            <a:pPr lvl="1"/>
            <a:endParaRPr lang="en-US" sz="3600" dirty="0" smtClean="0"/>
          </a:p>
          <a:p>
            <a:pPr lvl="2"/>
            <a:endParaRPr lang="en-US" dirty="0"/>
          </a:p>
          <a:p>
            <a:endParaRPr lang="en-US" dirty="0"/>
          </a:p>
        </p:txBody>
      </p:sp>
    </p:spTree>
    <p:extLst>
      <p:ext uri="{BB962C8B-B14F-4D97-AF65-F5344CB8AC3E}">
        <p14:creationId xmlns:p14="http://schemas.microsoft.com/office/powerpoint/2010/main" val="91139841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FF00"/>
                </a:solidFill>
              </a:rPr>
              <a:t>Additional Indicators examples..</a:t>
            </a:r>
            <a:r>
              <a:rPr lang="en-US" dirty="0" err="1" smtClean="0">
                <a:solidFill>
                  <a:srgbClr val="FFFF00"/>
                </a:solidFill>
              </a:rPr>
              <a:t>cont</a:t>
            </a:r>
            <a:endParaRPr lang="en-US" dirty="0"/>
          </a:p>
        </p:txBody>
      </p:sp>
      <p:sp>
        <p:nvSpPr>
          <p:cNvPr id="3" name="Content Placeholder 2"/>
          <p:cNvSpPr>
            <a:spLocks noGrp="1"/>
          </p:cNvSpPr>
          <p:nvPr>
            <p:ph idx="1"/>
          </p:nvPr>
        </p:nvSpPr>
        <p:spPr/>
        <p:txBody>
          <a:bodyPr>
            <a:normAutofit/>
          </a:bodyPr>
          <a:lstStyle/>
          <a:p>
            <a:r>
              <a:rPr lang="en-US" dirty="0" smtClean="0"/>
              <a:t>Impact level</a:t>
            </a:r>
          </a:p>
          <a:p>
            <a:pPr lvl="1"/>
            <a:r>
              <a:rPr lang="en-US" sz="3200" b="1" dirty="0" smtClean="0"/>
              <a:t>improved </a:t>
            </a:r>
            <a:r>
              <a:rPr lang="en-US" sz="3200" b="1" dirty="0"/>
              <a:t>health status </a:t>
            </a:r>
            <a:r>
              <a:rPr lang="en-US" sz="3200" b="1" dirty="0" smtClean="0"/>
              <a:t>(adult population)</a:t>
            </a:r>
            <a:endParaRPr lang="en-US" sz="3200" dirty="0"/>
          </a:p>
          <a:p>
            <a:pPr lvl="2"/>
            <a:r>
              <a:rPr lang="en-US" sz="2800" dirty="0" smtClean="0"/>
              <a:t>Prevalence </a:t>
            </a:r>
            <a:r>
              <a:rPr lang="en-US" sz="2800" dirty="0"/>
              <a:t>of uncontrolled Hypertension</a:t>
            </a:r>
          </a:p>
          <a:p>
            <a:pPr lvl="2"/>
            <a:r>
              <a:rPr lang="en-US" sz="2800" dirty="0"/>
              <a:t>Prevalence of uncontrolled Diabetes</a:t>
            </a:r>
          </a:p>
          <a:p>
            <a:pPr lvl="2"/>
            <a:r>
              <a:rPr lang="en-US" sz="2800" dirty="0"/>
              <a:t>Prevalence of Injury</a:t>
            </a:r>
          </a:p>
          <a:p>
            <a:endParaRPr lang="en-US" dirty="0"/>
          </a:p>
        </p:txBody>
      </p:sp>
    </p:spTree>
    <p:extLst>
      <p:ext uri="{BB962C8B-B14F-4D97-AF65-F5344CB8AC3E}">
        <p14:creationId xmlns:p14="http://schemas.microsoft.com/office/powerpoint/2010/main" val="253578712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FF00"/>
                </a:solidFill>
              </a:rPr>
              <a:t>Additional Indicators examples..</a:t>
            </a:r>
            <a:r>
              <a:rPr lang="en-US" dirty="0" err="1">
                <a:solidFill>
                  <a:srgbClr val="FFFF00"/>
                </a:solidFill>
              </a:rPr>
              <a:t>cont</a:t>
            </a:r>
            <a:endParaRPr lang="en-US" dirty="0"/>
          </a:p>
        </p:txBody>
      </p:sp>
      <p:sp>
        <p:nvSpPr>
          <p:cNvPr id="3" name="Content Placeholder 2"/>
          <p:cNvSpPr>
            <a:spLocks noGrp="1"/>
          </p:cNvSpPr>
          <p:nvPr>
            <p:ph idx="1"/>
          </p:nvPr>
        </p:nvSpPr>
        <p:spPr/>
        <p:txBody>
          <a:bodyPr>
            <a:normAutofit/>
          </a:bodyPr>
          <a:lstStyle/>
          <a:p>
            <a:r>
              <a:rPr lang="en-US" dirty="0" smtClean="0"/>
              <a:t>Equity dimension: For all service and financial coverage, it is essential to have measures disaggregated by </a:t>
            </a:r>
          </a:p>
          <a:p>
            <a:pPr lvl="1"/>
            <a:r>
              <a:rPr lang="en-US" dirty="0" smtClean="0"/>
              <a:t>income</a:t>
            </a:r>
            <a:r>
              <a:rPr lang="en-US" dirty="0"/>
              <a:t>/wealth, sex, age, place of </a:t>
            </a:r>
            <a:r>
              <a:rPr lang="en-US" dirty="0" smtClean="0"/>
              <a:t>residence</a:t>
            </a:r>
            <a:r>
              <a:rPr lang="en-US" dirty="0"/>
              <a:t> </a:t>
            </a:r>
            <a:r>
              <a:rPr lang="en-US" dirty="0" smtClean="0"/>
              <a:t>or any other important socioeconomic or demographic factors </a:t>
            </a:r>
            <a:endParaRPr lang="en-US" dirty="0"/>
          </a:p>
        </p:txBody>
      </p:sp>
    </p:spTree>
    <p:extLst>
      <p:ext uri="{BB962C8B-B14F-4D97-AF65-F5344CB8AC3E}">
        <p14:creationId xmlns:p14="http://schemas.microsoft.com/office/powerpoint/2010/main" val="256807120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7928" y="3419641"/>
            <a:ext cx="8145" cy="172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8247" y="3557867"/>
            <a:ext cx="8145" cy="172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219200"/>
            <a:ext cx="7728781" cy="4893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0" y="188627"/>
            <a:ext cx="8900739" cy="1065816"/>
          </a:xfrm>
          <a:prstGeom prst="rect">
            <a:avLst/>
          </a:prstGeom>
        </p:spPr>
        <p:txBody>
          <a:bodyPr wrap="square" lIns="80147" tIns="40074" rIns="80147" bIns="40074">
            <a:spAutoFit/>
          </a:bodyPr>
          <a:lstStyle/>
          <a:p>
            <a:pPr algn="ctr"/>
            <a:r>
              <a:rPr lang="en-GB" sz="3200" dirty="0" smtClean="0">
                <a:solidFill>
                  <a:srgbClr val="0099FF"/>
                </a:solidFill>
              </a:rPr>
              <a:t>Shall we measure Factors </a:t>
            </a:r>
            <a:r>
              <a:rPr lang="en-GB" sz="3200" u="sng" dirty="0">
                <a:solidFill>
                  <a:srgbClr val="0099FF"/>
                </a:solidFill>
              </a:rPr>
              <a:t>enabling/preventing</a:t>
            </a:r>
            <a:r>
              <a:rPr lang="en-GB" sz="3200" dirty="0">
                <a:solidFill>
                  <a:srgbClr val="0099FF"/>
                </a:solidFill>
              </a:rPr>
              <a:t> health </a:t>
            </a:r>
            <a:r>
              <a:rPr lang="en-GB" sz="3200" dirty="0" smtClean="0">
                <a:solidFill>
                  <a:srgbClr val="0099FF"/>
                </a:solidFill>
              </a:rPr>
              <a:t>equity</a:t>
            </a:r>
            <a:endParaRPr lang="en-GB" sz="3200" dirty="0">
              <a:solidFill>
                <a:srgbClr val="0099FF"/>
              </a:solidFill>
            </a:endParaRPr>
          </a:p>
        </p:txBody>
      </p:sp>
    </p:spTree>
    <p:extLst>
      <p:ext uri="{BB962C8B-B14F-4D97-AF65-F5344CB8AC3E}">
        <p14:creationId xmlns:p14="http://schemas.microsoft.com/office/powerpoint/2010/main" val="151040007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Can we measure UHC indicators?</a:t>
            </a:r>
            <a:endParaRPr lang="en-US" dirty="0">
              <a:solidFill>
                <a:srgbClr val="FFFF00"/>
              </a:solidFill>
            </a:endParaRPr>
          </a:p>
        </p:txBody>
      </p:sp>
      <p:sp>
        <p:nvSpPr>
          <p:cNvPr id="3" name="Content Placeholder 2"/>
          <p:cNvSpPr>
            <a:spLocks noGrp="1"/>
          </p:cNvSpPr>
          <p:nvPr>
            <p:ph idx="1"/>
          </p:nvPr>
        </p:nvSpPr>
        <p:spPr/>
        <p:txBody>
          <a:bodyPr>
            <a:normAutofit fontScale="77500" lnSpcReduction="20000"/>
          </a:bodyPr>
          <a:lstStyle/>
          <a:p>
            <a:r>
              <a:rPr lang="en-US" dirty="0"/>
              <a:t>P</a:t>
            </a:r>
            <a:r>
              <a:rPr lang="en-US" dirty="0" smtClean="0"/>
              <a:t>eriodic </a:t>
            </a:r>
            <a:r>
              <a:rPr lang="en-US" dirty="0"/>
              <a:t>household </a:t>
            </a:r>
            <a:r>
              <a:rPr lang="en-US" dirty="0" smtClean="0"/>
              <a:t>surveys in regular basis </a:t>
            </a:r>
            <a:r>
              <a:rPr lang="en-US" dirty="0"/>
              <a:t>for measuring coverage of </a:t>
            </a:r>
            <a:r>
              <a:rPr lang="en-US" dirty="0" smtClean="0"/>
              <a:t>priority interventions</a:t>
            </a:r>
          </a:p>
          <a:p>
            <a:pPr lvl="1"/>
            <a:r>
              <a:rPr lang="en-US" dirty="0"/>
              <a:t>Bangladesh Demographic and Health Survey (BDHS)</a:t>
            </a:r>
          </a:p>
          <a:p>
            <a:pPr lvl="1"/>
            <a:r>
              <a:rPr lang="en-US" dirty="0"/>
              <a:t>Multiple Indicator Cluster Survey (MICS)</a:t>
            </a:r>
          </a:p>
          <a:p>
            <a:pPr lvl="1"/>
            <a:r>
              <a:rPr lang="en-US" dirty="0"/>
              <a:t>Bangladesh Health Facility Survey (HFS)</a:t>
            </a:r>
          </a:p>
          <a:p>
            <a:pPr lvl="1"/>
            <a:r>
              <a:rPr lang="en-US" dirty="0"/>
              <a:t>Bangladesh EPI Coverage Evaluation Survey (CES)</a:t>
            </a:r>
          </a:p>
          <a:p>
            <a:pPr lvl="1"/>
            <a:r>
              <a:rPr lang="en-US" dirty="0" smtClean="0"/>
              <a:t>Bangladesh </a:t>
            </a:r>
            <a:r>
              <a:rPr lang="en-US" dirty="0"/>
              <a:t>maternal Mortality and Health Care Survey (BMMS)</a:t>
            </a:r>
          </a:p>
          <a:p>
            <a:pPr lvl="1"/>
            <a:r>
              <a:rPr lang="en-US" dirty="0"/>
              <a:t>Utilization of Essential Service Delivery Survey (UESD</a:t>
            </a:r>
            <a:r>
              <a:rPr lang="en-US" dirty="0" smtClean="0"/>
              <a:t>)</a:t>
            </a:r>
          </a:p>
          <a:p>
            <a:pPr lvl="1"/>
            <a:r>
              <a:rPr lang="en-US" dirty="0" smtClean="0"/>
              <a:t>National Nutrition Survey</a:t>
            </a:r>
            <a:endParaRPr lang="en-US" dirty="0"/>
          </a:p>
          <a:p>
            <a:pPr lvl="1"/>
            <a:r>
              <a:rPr lang="en-US" dirty="0"/>
              <a:t>Bangladesh Urban Health Survey (UHS)</a:t>
            </a:r>
          </a:p>
          <a:p>
            <a:pPr lvl="1"/>
            <a:r>
              <a:rPr lang="en-US" dirty="0"/>
              <a:t>Non-Communicable Disease Risk Factor Survey Bangladesh</a:t>
            </a:r>
          </a:p>
          <a:p>
            <a:pPr lvl="1"/>
            <a:r>
              <a:rPr lang="en-US" dirty="0" smtClean="0"/>
              <a:t>Household </a:t>
            </a:r>
            <a:r>
              <a:rPr lang="en-US" dirty="0"/>
              <a:t>Income and Expenditure Survey (HIES) </a:t>
            </a:r>
            <a:endParaRPr lang="en-US" dirty="0" smtClean="0"/>
          </a:p>
          <a:p>
            <a:pPr lvl="1"/>
            <a:r>
              <a:rPr lang="en-US" dirty="0" smtClean="0"/>
              <a:t>National Health Accounts</a:t>
            </a:r>
            <a:endParaRPr lang="en-US" dirty="0"/>
          </a:p>
          <a:p>
            <a:pPr lvl="1"/>
            <a:endParaRPr lang="en-US" dirty="0"/>
          </a:p>
          <a:p>
            <a:endParaRPr lang="en-US" dirty="0"/>
          </a:p>
        </p:txBody>
      </p:sp>
    </p:spTree>
    <p:extLst>
      <p:ext uri="{BB962C8B-B14F-4D97-AF65-F5344CB8AC3E}">
        <p14:creationId xmlns:p14="http://schemas.microsoft.com/office/powerpoint/2010/main" val="378827143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Routine Information System</a:t>
            </a:r>
          </a:p>
        </p:txBody>
      </p:sp>
      <p:sp>
        <p:nvSpPr>
          <p:cNvPr id="3" name="Content Placeholder 2"/>
          <p:cNvSpPr>
            <a:spLocks noGrp="1"/>
          </p:cNvSpPr>
          <p:nvPr>
            <p:ph idx="1"/>
          </p:nvPr>
        </p:nvSpPr>
        <p:spPr/>
        <p:txBody>
          <a:bodyPr/>
          <a:lstStyle/>
          <a:p>
            <a:r>
              <a:rPr lang="en-US" dirty="0" smtClean="0"/>
              <a:t>Increase focus and attention in recent times</a:t>
            </a:r>
          </a:p>
          <a:p>
            <a:r>
              <a:rPr lang="en-US" dirty="0" smtClean="0"/>
              <a:t>Multiple initiatives are ongoing to strengthen the RHIS</a:t>
            </a:r>
          </a:p>
          <a:p>
            <a:pPr lvl="1"/>
            <a:r>
              <a:rPr lang="en-US" dirty="0" smtClean="0"/>
              <a:t>Electronic system at the sub district and district level in patient facilities</a:t>
            </a:r>
          </a:p>
          <a:p>
            <a:pPr lvl="1"/>
            <a:r>
              <a:rPr lang="en-US" dirty="0" smtClean="0"/>
              <a:t>Electronic recording of pregnancy surveillance data</a:t>
            </a:r>
          </a:p>
          <a:p>
            <a:pPr lvl="1"/>
            <a:r>
              <a:rPr lang="en-US" dirty="0" smtClean="0"/>
              <a:t>Streamlined MIS tools</a:t>
            </a:r>
            <a:endParaRPr lang="en-US" dirty="0"/>
          </a:p>
        </p:txBody>
      </p:sp>
    </p:spTree>
    <p:extLst>
      <p:ext uri="{BB962C8B-B14F-4D97-AF65-F5344CB8AC3E}">
        <p14:creationId xmlns:p14="http://schemas.microsoft.com/office/powerpoint/2010/main" val="172414270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Conclusion and Recommendation</a:t>
            </a:r>
            <a:endParaRPr lang="en-US" dirty="0"/>
          </a:p>
        </p:txBody>
      </p:sp>
      <p:sp>
        <p:nvSpPr>
          <p:cNvPr id="3" name="Content Placeholder 2"/>
          <p:cNvSpPr>
            <a:spLocks noGrp="1"/>
          </p:cNvSpPr>
          <p:nvPr>
            <p:ph idx="1"/>
          </p:nvPr>
        </p:nvSpPr>
        <p:spPr/>
        <p:txBody>
          <a:bodyPr>
            <a:normAutofit/>
          </a:bodyPr>
          <a:lstStyle/>
          <a:p>
            <a:r>
              <a:rPr lang="en-US" sz="2800" dirty="0"/>
              <a:t>Current sources of information </a:t>
            </a:r>
            <a:r>
              <a:rPr lang="en-US" sz="2800" dirty="0" smtClean="0"/>
              <a:t>and </a:t>
            </a:r>
            <a:r>
              <a:rPr lang="en-US" sz="2800" dirty="0"/>
              <a:t>the readiness of governmental and non-governmental institutions shows that Bangladesh is in a good position in </a:t>
            </a:r>
            <a:r>
              <a:rPr lang="en-US" sz="2800" dirty="0" smtClean="0"/>
              <a:t>monitoring the UHC; </a:t>
            </a:r>
          </a:p>
          <a:p>
            <a:r>
              <a:rPr lang="en-US" sz="2800" dirty="0" smtClean="0"/>
              <a:t>However it would be necessary </a:t>
            </a:r>
          </a:p>
          <a:p>
            <a:pPr lvl="1"/>
            <a:r>
              <a:rPr lang="en-US" dirty="0" smtClean="0"/>
              <a:t>to better understand the </a:t>
            </a:r>
            <a:r>
              <a:rPr lang="en-US" dirty="0"/>
              <a:t>concept of </a:t>
            </a:r>
            <a:r>
              <a:rPr lang="en-US" dirty="0" smtClean="0"/>
              <a:t>UHC</a:t>
            </a:r>
          </a:p>
          <a:p>
            <a:pPr lvl="1"/>
            <a:r>
              <a:rPr lang="en-US" dirty="0" smtClean="0"/>
              <a:t>to develop an M</a:t>
            </a:r>
            <a:r>
              <a:rPr lang="en-US" dirty="0"/>
              <a:t>&amp;E framework </a:t>
            </a:r>
            <a:r>
              <a:rPr lang="en-US" dirty="0" smtClean="0"/>
              <a:t>for UHC which </a:t>
            </a:r>
            <a:r>
              <a:rPr lang="en-US" dirty="0"/>
              <a:t>should be embedded in the HPNSDP </a:t>
            </a:r>
            <a:r>
              <a:rPr lang="en-US" dirty="0" smtClean="0"/>
              <a:t>framework</a:t>
            </a:r>
            <a:endParaRPr lang="en-US" dirty="0"/>
          </a:p>
        </p:txBody>
      </p:sp>
    </p:spTree>
    <p:extLst>
      <p:ext uri="{BB962C8B-B14F-4D97-AF65-F5344CB8AC3E}">
        <p14:creationId xmlns:p14="http://schemas.microsoft.com/office/powerpoint/2010/main" val="385919231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Recommendation..</a:t>
            </a:r>
            <a:r>
              <a:rPr lang="en-US" dirty="0" err="1" smtClean="0">
                <a:solidFill>
                  <a:srgbClr val="FFFF00"/>
                </a:solidFill>
              </a:rPr>
              <a:t>contd</a:t>
            </a:r>
            <a:endParaRPr lang="en-US" dirty="0">
              <a:solidFill>
                <a:srgbClr val="FFFF00"/>
              </a:solidFill>
            </a:endParaRPr>
          </a:p>
        </p:txBody>
      </p:sp>
      <p:sp>
        <p:nvSpPr>
          <p:cNvPr id="3" name="Content Placeholder 2"/>
          <p:cNvSpPr>
            <a:spLocks noGrp="1"/>
          </p:cNvSpPr>
          <p:nvPr>
            <p:ph idx="1"/>
          </p:nvPr>
        </p:nvSpPr>
        <p:spPr/>
        <p:txBody>
          <a:bodyPr>
            <a:normAutofit/>
          </a:bodyPr>
          <a:lstStyle/>
          <a:p>
            <a:pPr marL="342900" lvl="1" indent="-342900">
              <a:buFont typeface="Arial" pitchFamily="34" charset="0"/>
              <a:buChar char="•"/>
            </a:pPr>
            <a:r>
              <a:rPr lang="en-GB" sz="3200" dirty="0"/>
              <a:t>A general consensus on essential packages of care (secondary and tertiary level) to be covered under UHC (</a:t>
            </a:r>
            <a:r>
              <a:rPr lang="en-US" sz="3200" dirty="0"/>
              <a:t>based on country’s disease burden)</a:t>
            </a:r>
            <a:endParaRPr lang="en-GB" sz="3200" dirty="0"/>
          </a:p>
          <a:p>
            <a:r>
              <a:rPr lang="en-US" dirty="0"/>
              <a:t>The service coverage indicators should be linked with the proposed service package</a:t>
            </a:r>
            <a:endParaRPr lang="en-GB" dirty="0"/>
          </a:p>
        </p:txBody>
      </p:sp>
    </p:spTree>
    <p:extLst>
      <p:ext uri="{BB962C8B-B14F-4D97-AF65-F5344CB8AC3E}">
        <p14:creationId xmlns:p14="http://schemas.microsoft.com/office/powerpoint/2010/main" val="14761611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Recommendation..</a:t>
            </a:r>
            <a:r>
              <a:rPr lang="en-US" dirty="0" err="1" smtClean="0">
                <a:solidFill>
                  <a:srgbClr val="FFFF00"/>
                </a:solidFill>
              </a:rPr>
              <a:t>contd</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US" dirty="0" smtClean="0"/>
              <a:t>R</a:t>
            </a:r>
            <a:r>
              <a:rPr lang="en-GB" dirty="0" err="1" smtClean="0"/>
              <a:t>etain</a:t>
            </a:r>
            <a:r>
              <a:rPr lang="en-GB" dirty="0" smtClean="0"/>
              <a:t> </a:t>
            </a:r>
            <a:r>
              <a:rPr lang="en-GB" dirty="0"/>
              <a:t>a breadth of indicators </a:t>
            </a:r>
            <a:r>
              <a:rPr lang="en-GB" dirty="0" smtClean="0"/>
              <a:t>using </a:t>
            </a:r>
            <a:r>
              <a:rPr lang="en-GB" dirty="0"/>
              <a:t>the full range of indicators covering inputs, outputs, outcomes </a:t>
            </a:r>
            <a:r>
              <a:rPr lang="en-GB" dirty="0" smtClean="0"/>
              <a:t>and impact</a:t>
            </a:r>
          </a:p>
          <a:p>
            <a:r>
              <a:rPr lang="en-US" dirty="0"/>
              <a:t>M</a:t>
            </a:r>
            <a:r>
              <a:rPr lang="en-US" dirty="0" smtClean="0"/>
              <a:t>ust be comparable </a:t>
            </a:r>
            <a:r>
              <a:rPr lang="en-US" dirty="0"/>
              <a:t>with other countries while being adapted to the Bangladesh context. </a:t>
            </a:r>
            <a:endParaRPr lang="en-US" dirty="0" smtClean="0"/>
          </a:p>
        </p:txBody>
      </p:sp>
    </p:spTree>
    <p:extLst>
      <p:ext uri="{BB962C8B-B14F-4D97-AF65-F5344CB8AC3E}">
        <p14:creationId xmlns:p14="http://schemas.microsoft.com/office/powerpoint/2010/main" val="240142378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Recommendation..</a:t>
            </a:r>
            <a:r>
              <a:rPr lang="en-US" dirty="0" err="1">
                <a:solidFill>
                  <a:srgbClr val="FFFF00"/>
                </a:solidFill>
              </a:rPr>
              <a:t>contd</a:t>
            </a:r>
            <a:endParaRPr lang="en-US" dirty="0"/>
          </a:p>
        </p:txBody>
      </p:sp>
      <p:sp>
        <p:nvSpPr>
          <p:cNvPr id="3" name="Content Placeholder 2"/>
          <p:cNvSpPr>
            <a:spLocks noGrp="1"/>
          </p:cNvSpPr>
          <p:nvPr>
            <p:ph idx="1"/>
          </p:nvPr>
        </p:nvSpPr>
        <p:spPr/>
        <p:txBody>
          <a:bodyPr>
            <a:normAutofit fontScale="92500"/>
          </a:bodyPr>
          <a:lstStyle/>
          <a:p>
            <a:r>
              <a:rPr lang="en-US" dirty="0" smtClean="0"/>
              <a:t>Will </a:t>
            </a:r>
            <a:r>
              <a:rPr lang="en-US" dirty="0"/>
              <a:t>be important to measure effective coverage (i.e., affordable good quality care) rather than nominal coverage</a:t>
            </a:r>
          </a:p>
          <a:p>
            <a:r>
              <a:rPr lang="en-GB" dirty="0"/>
              <a:t>In terms of service coverage there must be adequate indicators both communicable and non communicable diseases as well as injuries</a:t>
            </a:r>
          </a:p>
          <a:p>
            <a:pPr lvl="0"/>
            <a:r>
              <a:rPr lang="en-GB" dirty="0"/>
              <a:t>All coverage indicators should be disaggregated by </a:t>
            </a:r>
            <a:r>
              <a:rPr lang="en-US" dirty="0"/>
              <a:t>socioeconomic and demographic </a:t>
            </a:r>
            <a:r>
              <a:rPr lang="en-US" dirty="0" err="1" smtClean="0"/>
              <a:t>stratifiers</a:t>
            </a:r>
            <a:r>
              <a:rPr lang="en-US" dirty="0" smtClean="0"/>
              <a:t> to measure </a:t>
            </a:r>
            <a:r>
              <a:rPr lang="en-US" dirty="0"/>
              <a:t>equity dimensions</a:t>
            </a:r>
            <a:r>
              <a:rPr lang="en-US" dirty="0" smtClean="0"/>
              <a:t>.</a:t>
            </a:r>
            <a:endParaRPr lang="en-US" dirty="0"/>
          </a:p>
        </p:txBody>
      </p:sp>
    </p:spTree>
    <p:extLst>
      <p:ext uri="{BB962C8B-B14F-4D97-AF65-F5344CB8AC3E}">
        <p14:creationId xmlns:p14="http://schemas.microsoft.com/office/powerpoint/2010/main" val="420622104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Recommendation..</a:t>
            </a:r>
            <a:r>
              <a:rPr lang="en-US" dirty="0" err="1">
                <a:solidFill>
                  <a:srgbClr val="FFFF00"/>
                </a:solidFill>
              </a:rPr>
              <a:t>contd</a:t>
            </a:r>
            <a:endParaRPr lang="en-US" dirty="0">
              <a:solidFill>
                <a:srgbClr val="FFFF00"/>
              </a:solidFill>
            </a:endParaRPr>
          </a:p>
        </p:txBody>
      </p:sp>
      <p:sp>
        <p:nvSpPr>
          <p:cNvPr id="3" name="Content Placeholder 2"/>
          <p:cNvSpPr>
            <a:spLocks noGrp="1"/>
          </p:cNvSpPr>
          <p:nvPr>
            <p:ph idx="1"/>
          </p:nvPr>
        </p:nvSpPr>
        <p:spPr/>
        <p:txBody>
          <a:bodyPr>
            <a:normAutofit/>
          </a:bodyPr>
          <a:lstStyle/>
          <a:p>
            <a:r>
              <a:rPr lang="en-GB" dirty="0" smtClean="0"/>
              <a:t>A </a:t>
            </a:r>
            <a:r>
              <a:rPr lang="en-GB" dirty="0"/>
              <a:t>balance between indicators that can be readily measured frequently using routine sources and those that can be measured from household </a:t>
            </a:r>
            <a:r>
              <a:rPr lang="en-GB" dirty="0" smtClean="0"/>
              <a:t>surveys</a:t>
            </a:r>
          </a:p>
          <a:p>
            <a:r>
              <a:rPr lang="en-US" dirty="0"/>
              <a:t>Must capture different dimension of health financing, as progressing toward UHC will require major health financing reform</a:t>
            </a:r>
          </a:p>
          <a:p>
            <a:endParaRPr lang="en-GB" dirty="0"/>
          </a:p>
          <a:p>
            <a:pPr lvl="0"/>
            <a:endParaRPr lang="en-US" dirty="0"/>
          </a:p>
        </p:txBody>
      </p:sp>
    </p:spTree>
    <p:extLst>
      <p:ext uri="{BB962C8B-B14F-4D97-AF65-F5344CB8AC3E}">
        <p14:creationId xmlns:p14="http://schemas.microsoft.com/office/powerpoint/2010/main" val="1569685597"/>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Recommendation..</a:t>
            </a:r>
            <a:r>
              <a:rPr lang="en-US" dirty="0" err="1">
                <a:solidFill>
                  <a:srgbClr val="FFFF00"/>
                </a:solidFill>
              </a:rPr>
              <a:t>contd</a:t>
            </a:r>
            <a:endParaRPr lang="en-US" dirty="0"/>
          </a:p>
        </p:txBody>
      </p:sp>
      <p:sp>
        <p:nvSpPr>
          <p:cNvPr id="3" name="Content Placeholder 2"/>
          <p:cNvSpPr>
            <a:spLocks noGrp="1"/>
          </p:cNvSpPr>
          <p:nvPr>
            <p:ph idx="1"/>
          </p:nvPr>
        </p:nvSpPr>
        <p:spPr/>
        <p:txBody>
          <a:bodyPr>
            <a:normAutofit/>
          </a:bodyPr>
          <a:lstStyle/>
          <a:p>
            <a:r>
              <a:rPr lang="en-US" dirty="0" smtClean="0"/>
              <a:t>The </a:t>
            </a:r>
            <a:r>
              <a:rPr lang="en-US" dirty="0"/>
              <a:t>Ministry of </a:t>
            </a:r>
            <a:r>
              <a:rPr lang="en-US" dirty="0" smtClean="0"/>
              <a:t>Health through its HEU and Planning wing will immediately </a:t>
            </a:r>
            <a:r>
              <a:rPr lang="en-US" dirty="0"/>
              <a:t>need </a:t>
            </a:r>
            <a:r>
              <a:rPr lang="en-US" dirty="0" smtClean="0"/>
              <a:t>to initiate and lead the process of developing UHC </a:t>
            </a:r>
            <a:r>
              <a:rPr lang="en-US" dirty="0"/>
              <a:t>M</a:t>
            </a:r>
            <a:r>
              <a:rPr lang="en-US" dirty="0" smtClean="0"/>
              <a:t>&amp;</a:t>
            </a:r>
            <a:r>
              <a:rPr lang="en-US" dirty="0"/>
              <a:t>E</a:t>
            </a:r>
            <a:r>
              <a:rPr lang="en-US" dirty="0" smtClean="0"/>
              <a:t> framework </a:t>
            </a:r>
          </a:p>
          <a:p>
            <a:r>
              <a:rPr lang="en-US" dirty="0"/>
              <a:t>I</a:t>
            </a:r>
            <a:r>
              <a:rPr lang="en-US" dirty="0" smtClean="0"/>
              <a:t>ncorporate the UHC framework in the HPNSDP result framework would be the critical success factor</a:t>
            </a:r>
          </a:p>
          <a:p>
            <a:endParaRPr lang="en-US" dirty="0"/>
          </a:p>
          <a:p>
            <a:pPr marL="742950" lvl="2" indent="-342900"/>
            <a:endParaRPr lang="en-US" sz="3200" dirty="0"/>
          </a:p>
          <a:p>
            <a:endParaRPr lang="en-US" dirty="0"/>
          </a:p>
        </p:txBody>
      </p:sp>
    </p:spTree>
    <p:extLst>
      <p:ext uri="{BB962C8B-B14F-4D97-AF65-F5344CB8AC3E}">
        <p14:creationId xmlns:p14="http://schemas.microsoft.com/office/powerpoint/2010/main" val="926334958"/>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90800" y="2743200"/>
            <a:ext cx="4219056" cy="1071265"/>
          </a:xfrm>
          <a:prstGeom prst="rect">
            <a:avLst/>
          </a:prstGeom>
          <a:noFill/>
        </p:spPr>
        <p:txBody>
          <a:bodyPr wrap="none" lIns="91440" tIns="45720" rIns="91440" bIns="45720">
            <a:prstTxWarp prst="textWave4">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Thank You</a:t>
            </a:r>
            <a:endPar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60791689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6038</TotalTime>
  <Words>1720</Words>
  <Application>Microsoft Macintosh PowerPoint</Application>
  <PresentationFormat>On-screen Show (4:3)</PresentationFormat>
  <Paragraphs>194</Paragraphs>
  <Slides>27</Slides>
  <Notes>14</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Measuring and Monitoring UHC: Global framework and its application in Bangladesh</vt:lpstr>
      <vt:lpstr>Universal Health Coverage</vt:lpstr>
      <vt:lpstr>Guiding Principal for UHC M&amp;E framework</vt:lpstr>
      <vt:lpstr>Result framework for UHC</vt:lpstr>
      <vt:lpstr>PowerPoint Presentation</vt:lpstr>
      <vt:lpstr>M&amp;E framework and practices for current health sector program</vt:lpstr>
      <vt:lpstr>Result framework for HPNSDP</vt:lpstr>
      <vt:lpstr>Result framework for HPNSDP (Output)</vt:lpstr>
      <vt:lpstr>Result framework for HPNSDP (Outcome)</vt:lpstr>
      <vt:lpstr>Result framework for HPNSDP (Impact)</vt:lpstr>
      <vt:lpstr>Coverage Indicators (FP, Delivery, Maternal Health, Under-5 Illness, TB, HIV, Malaria, NTD)..current RF and OP indicators</vt:lpstr>
      <vt:lpstr>Coverage Indicators (Chronic disease, disease requiring higher level intervention, Cancer, mental health, injury, occupational health, environmental health, injury, rehabilitation, palliation)</vt:lpstr>
      <vt:lpstr>Result framework for UHC</vt:lpstr>
      <vt:lpstr>Additional Indicators for UHC..examples</vt:lpstr>
      <vt:lpstr>Additional Indicators examples..cont</vt:lpstr>
      <vt:lpstr>Additional Indicators examples..cont</vt:lpstr>
      <vt:lpstr>Additional Indicators examples..cont</vt:lpstr>
      <vt:lpstr>PowerPoint Presentation</vt:lpstr>
      <vt:lpstr>Can we measure UHC indicators?</vt:lpstr>
      <vt:lpstr>Routine Information System</vt:lpstr>
      <vt:lpstr>Conclusion and Recommendation</vt:lpstr>
      <vt:lpstr>Recommendation..contd</vt:lpstr>
      <vt:lpstr>Recommendation..contd</vt:lpstr>
      <vt:lpstr>Recommendation..contd</vt:lpstr>
      <vt:lpstr>Recommendation..contd</vt:lpstr>
      <vt:lpstr>Recommendation..contd</vt:lpstr>
      <vt:lpstr>PowerPoint Presentation</vt:lpstr>
    </vt:vector>
  </TitlesOfParts>
  <Company>CHU, PHSD, ICDDR,B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Shams El Arifeen</dc:creator>
  <cp:lastModifiedBy>CCAH</cp:lastModifiedBy>
  <cp:revision>211</cp:revision>
  <dcterms:created xsi:type="dcterms:W3CDTF">2013-03-21T17:37:05Z</dcterms:created>
  <dcterms:modified xsi:type="dcterms:W3CDTF">2014-02-18T02:43:07Z</dcterms:modified>
</cp:coreProperties>
</file>