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28E1D-947E-429E-B7FD-F9C637B63FE8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2FCEC-536A-4A3D-8D9B-3E2E44038E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29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28E1D-947E-429E-B7FD-F9C637B63FE8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2FCEC-536A-4A3D-8D9B-3E2E44038E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609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28E1D-947E-429E-B7FD-F9C637B63FE8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2FCEC-536A-4A3D-8D9B-3E2E44038E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778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28E1D-947E-429E-B7FD-F9C637B63FE8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2FCEC-536A-4A3D-8D9B-3E2E44038E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780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28E1D-947E-429E-B7FD-F9C637B63FE8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2FCEC-536A-4A3D-8D9B-3E2E44038E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748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28E1D-947E-429E-B7FD-F9C637B63FE8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2FCEC-536A-4A3D-8D9B-3E2E44038E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517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28E1D-947E-429E-B7FD-F9C637B63FE8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2FCEC-536A-4A3D-8D9B-3E2E44038E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642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28E1D-947E-429E-B7FD-F9C637B63FE8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2FCEC-536A-4A3D-8D9B-3E2E44038E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423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28E1D-947E-429E-B7FD-F9C637B63FE8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2FCEC-536A-4A3D-8D9B-3E2E44038E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332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28E1D-947E-429E-B7FD-F9C637B63FE8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2FCEC-536A-4A3D-8D9B-3E2E44038E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652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28E1D-947E-429E-B7FD-F9C637B63FE8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2FCEC-536A-4A3D-8D9B-3E2E44038E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013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128E1D-947E-429E-B7FD-F9C637B63FE8}" type="datetimeFigureOut">
              <a:rPr lang="en-US" smtClean="0"/>
              <a:t>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22FCEC-536A-4A3D-8D9B-3E2E44038E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905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676401"/>
            <a:ext cx="8610600" cy="19240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ACHIEVING UNIVERSAL HEALTH COVERAGE</a:t>
            </a:r>
            <a:br>
              <a:rPr lang="en-US" dirty="0" smtClean="0"/>
            </a:br>
            <a:r>
              <a:rPr lang="en-US" dirty="0" smtClean="0"/>
              <a:t>Lessons from International </a:t>
            </a:r>
            <a:r>
              <a:rPr lang="en-US" dirty="0"/>
              <a:t>E</a:t>
            </a:r>
            <a:r>
              <a:rPr lang="en-US" dirty="0" smtClean="0"/>
              <a:t>xperience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err="1" smtClean="0"/>
              <a:t>Mukesh</a:t>
            </a:r>
            <a:r>
              <a:rPr lang="en-US" dirty="0" smtClean="0"/>
              <a:t> Chawla</a:t>
            </a:r>
          </a:p>
          <a:p>
            <a:r>
              <a:rPr lang="en-US" dirty="0" smtClean="0"/>
              <a:t>Dhaka, February 18,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89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Reality Check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concept of universality is elusive – many different meanings and interpretations</a:t>
            </a:r>
          </a:p>
          <a:p>
            <a:r>
              <a:rPr lang="en-US" dirty="0" smtClean="0"/>
              <a:t>Many different views on the fundamentals – </a:t>
            </a:r>
          </a:p>
          <a:p>
            <a:pPr lvl="1"/>
            <a:r>
              <a:rPr lang="en-US" dirty="0" smtClean="0"/>
              <a:t>Who? What? When? Where? How?</a:t>
            </a:r>
          </a:p>
          <a:p>
            <a:r>
              <a:rPr lang="en-US" dirty="0" smtClean="0"/>
              <a:t>Never seems to be enough money in the system</a:t>
            </a:r>
            <a:endParaRPr lang="en-US" dirty="0" smtClean="0"/>
          </a:p>
          <a:p>
            <a:r>
              <a:rPr lang="en-US" dirty="0" smtClean="0"/>
              <a:t>Bottom line: UHC is not easy – yet</a:t>
            </a:r>
            <a:r>
              <a:rPr lang="en-US" dirty="0" smtClean="0"/>
              <a:t>, many countries have embarked on the UHC journey</a:t>
            </a:r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880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Three BIG things we can learn from these experiences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ONE</a:t>
            </a:r>
          </a:p>
          <a:p>
            <a:r>
              <a:rPr lang="en-US" dirty="0" smtClean="0"/>
              <a:t>You do not need a lot of money to start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TWO</a:t>
            </a:r>
          </a:p>
          <a:p>
            <a:r>
              <a:rPr lang="en-US" dirty="0" smtClean="0"/>
              <a:t>It comes down to choices (== political decisions)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THREE</a:t>
            </a:r>
          </a:p>
          <a:p>
            <a:r>
              <a:rPr lang="en-US" dirty="0" smtClean="0"/>
              <a:t>It’s very important to get the supply side right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179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Talk Money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How much you need depends on what you want to buy, how much and for whom</a:t>
            </a:r>
          </a:p>
          <a:p>
            <a:r>
              <a:rPr lang="en-US" dirty="0" smtClean="0"/>
              <a:t>No matter how much you have, it will not be enough</a:t>
            </a:r>
          </a:p>
          <a:p>
            <a:r>
              <a:rPr lang="en-US" dirty="0" smtClean="0"/>
              <a:t>Most of what you think you have control over will probably not be available</a:t>
            </a:r>
          </a:p>
          <a:p>
            <a:r>
              <a:rPr lang="en-US" dirty="0" smtClean="0"/>
              <a:t>Most of what you think is available you probably have no control over</a:t>
            </a:r>
          </a:p>
          <a:p>
            <a:r>
              <a:rPr lang="en-US" dirty="0" smtClean="0"/>
              <a:t>Once you can show what you can do, money will mysteriously become available – usually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179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Choices are Difficult – but sooner they are made, the easier it 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Making choices is not a science, it’s an art</a:t>
            </a:r>
          </a:p>
          <a:p>
            <a:r>
              <a:rPr lang="en-US" dirty="0" smtClean="0"/>
              <a:t>Three dimensions of choices are critical – People, Services, Intensity</a:t>
            </a:r>
          </a:p>
          <a:p>
            <a:r>
              <a:rPr lang="en-US" dirty="0" smtClean="0"/>
              <a:t>Strong temptation to make these choices simultaneously – but fixing one of the three much more practical</a:t>
            </a:r>
          </a:p>
          <a:p>
            <a:r>
              <a:rPr lang="en-US" dirty="0" smtClean="0"/>
              <a:t>Politics is your friend – embrace it to make your life easy</a:t>
            </a:r>
          </a:p>
          <a:p>
            <a:r>
              <a:rPr lang="en-US" dirty="0" smtClean="0"/>
              <a:t>There’s a lot of merit in planning for P*S*I to be greater than your budget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351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Shortage of funds will slow UHC progress – but supply constraints will kill 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Supply-side requirements can never be overestimated – it’s a matter of time before induction and inducement effects begin dominating</a:t>
            </a:r>
            <a:endParaRPr lang="en-US" dirty="0"/>
          </a:p>
          <a:p>
            <a:r>
              <a:rPr lang="en-US" dirty="0" smtClean="0"/>
              <a:t>Building self-enforcing incentive compatible mechanisms is key – everything else will probably fail</a:t>
            </a:r>
          </a:p>
          <a:p>
            <a:r>
              <a:rPr lang="en-US" dirty="0" smtClean="0"/>
              <a:t>Pressures to expand before consolidating the existing system can be very disruptive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05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 what does this mean for UHC in Bangladesh?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International experience is very encouraging – and suggests full speed ahead</a:t>
            </a:r>
          </a:p>
          <a:p>
            <a:r>
              <a:rPr lang="en-US" dirty="0" smtClean="0"/>
              <a:t>Lot of merit in consolidating financing – fragmentation sets in place contradictory incentives</a:t>
            </a:r>
          </a:p>
          <a:p>
            <a:r>
              <a:rPr lang="en-US" dirty="0" smtClean="0"/>
              <a:t>Probably not worth spending too much time on getting it totally right – concentrating on 80% is a much better bet</a:t>
            </a:r>
          </a:p>
          <a:p>
            <a:r>
              <a:rPr lang="en-US" dirty="0" smtClean="0"/>
              <a:t>Getting the supply side right is key – compromises will not help matters</a:t>
            </a:r>
          </a:p>
          <a:p>
            <a:r>
              <a:rPr lang="en-US" dirty="0" smtClean="0"/>
              <a:t>And finally, get the incentives aligned – of providers, consumers, financers, policy makers and </a:t>
            </a:r>
            <a:r>
              <a:rPr lang="en-US" smtClean="0"/>
              <a:t>everybody else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110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mchawla@worldbank.org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1003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571</TotalTime>
  <Words>414</Words>
  <Application>Microsoft Office PowerPoint</Application>
  <PresentationFormat>On-screen Show (4:3)</PresentationFormat>
  <Paragraphs>42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ACHIEVING UNIVERSAL HEALTH COVERAGE Lessons from International Experience</vt:lpstr>
      <vt:lpstr>The Reality Check</vt:lpstr>
      <vt:lpstr>Three BIG things we can learn from these experiences</vt:lpstr>
      <vt:lpstr>Let’s Talk Money</vt:lpstr>
      <vt:lpstr>Choices are Difficult – but sooner they are made, the easier it is</vt:lpstr>
      <vt:lpstr>Shortage of funds will slow UHC progress – but supply constraints will kill it</vt:lpstr>
      <vt:lpstr>So what does this mean for UHC in Bangladesh?</vt:lpstr>
      <vt:lpstr>mchawla@worldbank.org</vt:lpstr>
    </vt:vector>
  </TitlesOfParts>
  <Company>The World Bank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ACHIEVING UNIVERSAL HEALTH COVERAGE Lessons from International Experience</dc:title>
  <dc:creator>Mukesh Chawla</dc:creator>
  <cp:lastModifiedBy>Mukesh Chawla</cp:lastModifiedBy>
  <cp:revision>11</cp:revision>
  <dcterms:created xsi:type="dcterms:W3CDTF">2014-02-17T19:54:39Z</dcterms:created>
  <dcterms:modified xsi:type="dcterms:W3CDTF">2014-02-18T05:25:40Z</dcterms:modified>
</cp:coreProperties>
</file>