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13"/>
  </p:notesMasterIdLst>
  <p:handoutMasterIdLst>
    <p:handoutMasterId r:id="rId14"/>
  </p:handoutMasterIdLst>
  <p:sldIdLst>
    <p:sldId id="283" r:id="rId2"/>
    <p:sldId id="284" r:id="rId3"/>
    <p:sldId id="280" r:id="rId4"/>
    <p:sldId id="279" r:id="rId5"/>
    <p:sldId id="288" r:id="rId6"/>
    <p:sldId id="289" r:id="rId7"/>
    <p:sldId id="285" r:id="rId8"/>
    <p:sldId id="286" r:id="rId9"/>
    <p:sldId id="287" r:id="rId10"/>
    <p:sldId id="290" r:id="rId11"/>
    <p:sldId id="278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A6E"/>
    <a:srgbClr val="54FF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91" d="100"/>
          <a:sy n="91" d="100"/>
        </p:scale>
        <p:origin x="-564" y="-4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8D5387-6FDA-E64B-ACDD-3F9F784A51CE}" type="datetimeFigureOut">
              <a:rPr lang="en-US" smtClean="0"/>
              <a:t>5/20/2014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43C169-5184-4C49-925B-D0BFEDB754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079523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A105B7-EA5F-6D4F-9F29-EF329F02F69C}" type="datetimeFigureOut">
              <a:rPr lang="en-US" smtClean="0"/>
              <a:t>5/20/2014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447395-28AA-EC41-B5EC-8CB5A6818D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336622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4500D-6E94-4440-B3BA-F75E3F645EBD}" type="datetime1">
              <a:rPr lang="en-US" smtClean="0"/>
              <a:t>5/20/2014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A2E2-F5FB-3046-B7A7-0201E3DED364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C9097-DC95-984D-A061-DC39C71D2304}" type="datetime1">
              <a:rPr lang="en-US" smtClean="0"/>
              <a:t>5/20/2014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A2E2-F5FB-3046-B7A7-0201E3DED36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0F91D-64BB-0741-A485-B4F708AF563B}" type="datetime1">
              <a:rPr lang="en-US" smtClean="0"/>
              <a:t>5/20/2014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A2E2-F5FB-3046-B7A7-0201E3DED364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3F19A-F83F-3245-8545-F0045357FD90}" type="datetime1">
              <a:rPr lang="en-US" smtClean="0"/>
              <a:t>5/20/2014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A2E2-F5FB-3046-B7A7-0201E3DED36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AADDE-FDD8-B642-AD09-F2A7F70595B6}" type="datetime1">
              <a:rPr lang="en-US" smtClean="0"/>
              <a:t>5/20/2014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A2E2-F5FB-3046-B7A7-0201E3DED364}" type="slidenum">
              <a:rPr lang="en-GB" smtClean="0"/>
              <a:t>‹#›</a:t>
            </a:fld>
            <a:endParaRPr lang="en-GB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81E17-BA1F-CC49-B5F8-1DA5E3295F4B}" type="datetime1">
              <a:rPr lang="en-US" smtClean="0"/>
              <a:t>5/20/2014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A2E2-F5FB-3046-B7A7-0201E3DED36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AF346-C064-9241-9905-F746349DF0E7}" type="datetime1">
              <a:rPr lang="en-US" smtClean="0"/>
              <a:t>5/20/2014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A2E2-F5FB-3046-B7A7-0201E3DED36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73D63-E659-A747-9F2D-F708C7C7136F}" type="datetime1">
              <a:rPr lang="en-US" smtClean="0"/>
              <a:t>5/20/2014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A2E2-F5FB-3046-B7A7-0201E3DED364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28A70-3034-8C46-93F6-030514791226}" type="datetime1">
              <a:rPr lang="en-US" smtClean="0"/>
              <a:t>5/20/2014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A2E2-F5FB-3046-B7A7-0201E3DED36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25A11-0107-A24F-8D47-F56234FCEAF7}" type="datetime1">
              <a:rPr lang="en-US" smtClean="0"/>
              <a:t>5/20/2014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A2E2-F5FB-3046-B7A7-0201E3DED36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2E21C-8867-3743-B0DB-A69E3BE3A3CF}" type="datetime1">
              <a:rPr lang="en-US" smtClean="0"/>
              <a:t>5/20/2014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A2E2-F5FB-3046-B7A7-0201E3DED36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DCC08B81-6455-DC4C-8D31-7AD2387851C5}" type="datetime1">
              <a:rPr lang="en-US" smtClean="0"/>
              <a:t>5/20/2014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9020A2E2-F5FB-3046-B7A7-0201E3DED364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8063972" cy="1927225"/>
          </a:xfrm>
        </p:spPr>
        <p:txBody>
          <a:bodyPr/>
          <a:lstStyle/>
          <a:p>
            <a:r>
              <a:rPr lang="fr-FR" sz="4400" b="1" dirty="0" smtClean="0"/>
              <a:t>Revue des filets sociaux au burundi</a:t>
            </a:r>
            <a:br>
              <a:rPr lang="fr-FR" sz="4400" b="1" dirty="0" smtClean="0"/>
            </a:br>
            <a:r>
              <a:rPr lang="fr-FR" sz="4400" b="1" cap="none" dirty="0" smtClean="0">
                <a:solidFill>
                  <a:schemeClr val="bg1">
                    <a:lumMod val="50000"/>
                  </a:schemeClr>
                </a:solidFill>
              </a:rPr>
              <a:t>4. Perspectives</a:t>
            </a:r>
            <a:endParaRPr lang="fr-FR" sz="4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799" y="3505200"/>
            <a:ext cx="7854647" cy="1752600"/>
          </a:xfrm>
        </p:spPr>
        <p:txBody>
          <a:bodyPr>
            <a:normAutofit fontScale="92500" lnSpcReduction="20000"/>
          </a:bodyPr>
          <a:lstStyle/>
          <a:p>
            <a:r>
              <a:rPr lang="fr-FR" sz="3200" dirty="0" smtClean="0"/>
              <a:t>Présentation de la version provisoire du rapport</a:t>
            </a:r>
          </a:p>
          <a:p>
            <a:r>
              <a:rPr lang="fr-FR" sz="3200" dirty="0" smtClean="0"/>
              <a:t>Anthony Hodges et Alain Nimpagaritse</a:t>
            </a:r>
          </a:p>
          <a:p>
            <a:r>
              <a:rPr lang="fr-FR" sz="3200" dirty="0" smtClean="0"/>
              <a:t>Bujumbura, 6 mai 2014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652606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399"/>
            <a:ext cx="8229600" cy="1895075"/>
          </a:xfrm>
        </p:spPr>
        <p:txBody>
          <a:bodyPr>
            <a:noAutofit/>
          </a:bodyPr>
          <a:lstStyle/>
          <a:p>
            <a:r>
              <a:rPr lang="fr-FR" sz="3200" b="1" dirty="0"/>
              <a:t>Le système de protection sociale peut jouer un rôle </a:t>
            </a:r>
            <a:r>
              <a:rPr lang="fr-FR" sz="3200" b="1" dirty="0" smtClean="0"/>
              <a:t>clef </a:t>
            </a:r>
            <a:r>
              <a:rPr lang="fr-FR" sz="3200" b="1" dirty="0"/>
              <a:t>dans la réduction de la vulnérabilité structurelle des couches les plus pauvres de la population</a:t>
            </a: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63436"/>
            <a:ext cx="8229600" cy="3713563"/>
          </a:xfrm>
        </p:spPr>
        <p:txBody>
          <a:bodyPr>
            <a:normAutofit/>
          </a:bodyPr>
          <a:lstStyle/>
          <a:p>
            <a:r>
              <a:rPr lang="fr-FR" dirty="0" smtClean="0"/>
              <a:t>Ce défi prend maintenant le devant de la scène, tandis que les besoins humanitaires à court terme reculent</a:t>
            </a:r>
          </a:p>
          <a:p>
            <a:r>
              <a:rPr lang="fr-FR" dirty="0" smtClean="0"/>
              <a:t>Des programmes de protection sociale non contributive pourraient aider à réduire la vulnérabilité et à renforcer la résilience par:</a:t>
            </a:r>
          </a:p>
          <a:p>
            <a:pPr lvl="1"/>
            <a:r>
              <a:rPr lang="fr-FR" dirty="0" smtClean="0"/>
              <a:t>l’augmentation des revenus et de la consommation des ménages les plus pauvres;</a:t>
            </a:r>
          </a:p>
          <a:p>
            <a:pPr lvl="1"/>
            <a:r>
              <a:rPr lang="fr-FR" dirty="0" smtClean="0"/>
              <a:t>l’amélioration de leur accès aux services sociaux de base</a:t>
            </a:r>
          </a:p>
          <a:p>
            <a:pPr lvl="1"/>
            <a:r>
              <a:rPr lang="fr-FR" dirty="0" smtClean="0"/>
              <a:t>le renforcement de leur capital humain et productif 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A2E2-F5FB-3046-B7A7-0201E3DED364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8113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7473"/>
            <a:ext cx="8529806" cy="1215683"/>
          </a:xfrm>
        </p:spPr>
        <p:txBody>
          <a:bodyPr>
            <a:normAutofit fontScale="90000"/>
          </a:bodyPr>
          <a:lstStyle/>
          <a:p>
            <a:r>
              <a:rPr lang="fr-FR" b="1" dirty="0" smtClean="0"/>
              <a:t>Vers l’opérationnalisation de la Politique Nationale de Protection Sociale (PNPS)</a:t>
            </a:r>
            <a:endParaRPr lang="fr-F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00421"/>
            <a:ext cx="8376302" cy="4676579"/>
          </a:xfrm>
        </p:spPr>
        <p:txBody>
          <a:bodyPr>
            <a:normAutofit/>
          </a:bodyPr>
          <a:lstStyle/>
          <a:p>
            <a:pPr>
              <a:spcBef>
                <a:spcPts val="1176"/>
              </a:spcBef>
            </a:pPr>
            <a:r>
              <a:rPr lang="fr-FR" dirty="0" smtClean="0"/>
              <a:t>Il est déjà prévu d’élaborer un </a:t>
            </a:r>
            <a:r>
              <a:rPr lang="fr-FR" b="1" dirty="0" smtClean="0"/>
              <a:t>plan stratégique </a:t>
            </a:r>
            <a:r>
              <a:rPr lang="fr-FR" dirty="0" smtClean="0"/>
              <a:t>pour la mise en œuvre de la PNPS dans les prochaines années</a:t>
            </a:r>
          </a:p>
          <a:p>
            <a:pPr>
              <a:spcBef>
                <a:spcPts val="1176"/>
              </a:spcBef>
            </a:pPr>
            <a:r>
              <a:rPr lang="fr-FR" dirty="0" smtClean="0"/>
              <a:t>L’objectif serait celui de doter le Burundi </a:t>
            </a:r>
            <a:r>
              <a:rPr lang="fr-FR" b="1" dirty="0" smtClean="0"/>
              <a:t>d’un socle de protection sociale</a:t>
            </a:r>
            <a:r>
              <a:rPr lang="fr-FR" dirty="0" smtClean="0"/>
              <a:t> qui s’adresse tout d’abord aux couches les plus vulnérables de la population</a:t>
            </a:r>
          </a:p>
          <a:p>
            <a:pPr>
              <a:spcBef>
                <a:spcPts val="1176"/>
              </a:spcBef>
            </a:pPr>
            <a:r>
              <a:rPr lang="fr-FR" b="1" dirty="0" smtClean="0"/>
              <a:t>Ce socle serait essentiellement non contributif</a:t>
            </a:r>
            <a:r>
              <a:rPr lang="fr-FR" dirty="0" smtClean="0"/>
              <a:t>, compte tenu </a:t>
            </a:r>
            <a:r>
              <a:rPr lang="fr-FR" b="1" dirty="0" smtClean="0"/>
              <a:t>:</a:t>
            </a:r>
          </a:p>
          <a:p>
            <a:pPr lvl="1"/>
            <a:r>
              <a:rPr lang="fr-FR" sz="2200" dirty="0" smtClean="0"/>
              <a:t>Du besoin </a:t>
            </a:r>
            <a:r>
              <a:rPr lang="fr-FR" sz="2200" dirty="0"/>
              <a:t>primordial d’augmenter le niveau de vie des plus pauvres</a:t>
            </a:r>
            <a:r>
              <a:rPr lang="fr-FR" sz="2200" i="1" dirty="0"/>
              <a:t> </a:t>
            </a:r>
            <a:r>
              <a:rPr lang="fr-FR" sz="2200" dirty="0"/>
              <a:t>(par des transferts et/ou des opportunités d’emploi</a:t>
            </a:r>
            <a:r>
              <a:rPr lang="fr-FR" sz="2200" dirty="0" smtClean="0"/>
              <a:t>)</a:t>
            </a:r>
          </a:p>
          <a:p>
            <a:pPr lvl="1"/>
            <a:r>
              <a:rPr lang="fr-FR" sz="2200" dirty="0" smtClean="0"/>
              <a:t>De la </a:t>
            </a:r>
            <a:r>
              <a:rPr lang="fr-FR" sz="2200" dirty="0"/>
              <a:t>faible capacité contributive </a:t>
            </a:r>
            <a:r>
              <a:rPr lang="fr-FR" sz="2200" dirty="0" smtClean="0"/>
              <a:t>des pauvres et de la </a:t>
            </a:r>
            <a:r>
              <a:rPr lang="fr-FR" sz="2200" dirty="0"/>
              <a:t>prédominance du secteur informel </a:t>
            </a:r>
          </a:p>
          <a:p>
            <a:pPr lvl="1"/>
            <a:endParaRPr lang="fr-FR" dirty="0" smtClean="0"/>
          </a:p>
          <a:p>
            <a:pPr lvl="1"/>
            <a:endParaRPr lang="fr-FR" dirty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A2E2-F5FB-3046-B7A7-0201E3DED364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0754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7472"/>
            <a:ext cx="8229600" cy="922593"/>
          </a:xfrm>
        </p:spPr>
        <p:txBody>
          <a:bodyPr/>
          <a:lstStyle/>
          <a:p>
            <a:r>
              <a:rPr lang="fr-FR" b="1" dirty="0"/>
              <a:t>L’opérationnalisation de la PNPS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6815"/>
          </a:xfrm>
        </p:spPr>
        <p:txBody>
          <a:bodyPr>
            <a:normAutofit/>
          </a:bodyPr>
          <a:lstStyle/>
          <a:p>
            <a:pPr>
              <a:spcBef>
                <a:spcPts val="1776"/>
              </a:spcBef>
            </a:pPr>
            <a:r>
              <a:rPr lang="fr-FR" b="1" dirty="0" smtClean="0"/>
              <a:t>Le Plan Stratégique devrait identifier un nombre restreint d’interventions prioritaires </a:t>
            </a:r>
            <a:r>
              <a:rPr lang="fr-FR" dirty="0" smtClean="0"/>
              <a:t>qui réduisent la vulnérabilité, renforcent la résilience et facilitent l’accès aux services sociaux de base, tout en étant soutenables sur le plan budgétaire et pérennes à long terme</a:t>
            </a:r>
          </a:p>
          <a:p>
            <a:pPr>
              <a:spcBef>
                <a:spcPts val="1224"/>
              </a:spcBef>
            </a:pPr>
            <a:r>
              <a:rPr lang="fr-FR" b="1" dirty="0" smtClean="0"/>
              <a:t>Le Plan pourrait </a:t>
            </a:r>
            <a:r>
              <a:rPr lang="fr-FR" b="1" dirty="0"/>
              <a:t>favoriser des interventions à double voie, qui contribuent à la fois à</a:t>
            </a:r>
            <a:r>
              <a:rPr lang="fr-FR" dirty="0"/>
              <a:t>:</a:t>
            </a:r>
          </a:p>
          <a:p>
            <a:pPr lvl="1"/>
            <a:r>
              <a:rPr lang="fr-FR" sz="2200" dirty="0"/>
              <a:t>soulager la pauvreté dans le court terme, et</a:t>
            </a:r>
          </a:p>
          <a:p>
            <a:pPr lvl="1"/>
            <a:r>
              <a:rPr lang="fr-FR" sz="2200" dirty="0"/>
              <a:t>construire le capital humain et les moyens d’existence dans le moyen et le long termes</a:t>
            </a:r>
          </a:p>
          <a:p>
            <a:pPr>
              <a:spcBef>
                <a:spcPts val="1776"/>
              </a:spcBef>
            </a:pPr>
            <a:endParaRPr lang="fr-FR" dirty="0" smtClean="0"/>
          </a:p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A2E2-F5FB-3046-B7A7-0201E3DED364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6737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7472"/>
            <a:ext cx="8229600" cy="727198"/>
          </a:xfrm>
        </p:spPr>
        <p:txBody>
          <a:bodyPr>
            <a:normAutofit/>
          </a:bodyPr>
          <a:lstStyle/>
          <a:p>
            <a:pPr>
              <a:spcBef>
                <a:spcPts val="1224"/>
              </a:spcBef>
            </a:pPr>
            <a:r>
              <a:rPr lang="fr-FR" b="1" dirty="0"/>
              <a:t>Des pistes </a:t>
            </a:r>
            <a:r>
              <a:rPr lang="fr-FR" b="1" dirty="0" smtClean="0"/>
              <a:t>possibles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65459"/>
            <a:ext cx="8229600" cy="5011541"/>
          </a:xfrm>
        </p:spPr>
        <p:txBody>
          <a:bodyPr>
            <a:normAutofit/>
          </a:bodyPr>
          <a:lstStyle/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fr-FR" b="1" dirty="0" smtClean="0"/>
              <a:t>Renforcement des TP-HIMO </a:t>
            </a:r>
            <a:r>
              <a:rPr lang="fr-FR" dirty="0" smtClean="0"/>
              <a:t>comme grand programme national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fr-FR" b="1" dirty="0" smtClean="0"/>
              <a:t>Renforcement des transferts d’intrants productifs et de petit bétail </a:t>
            </a:r>
            <a:r>
              <a:rPr lang="fr-FR" dirty="0" smtClean="0"/>
              <a:t>dans le cadre des programmes de développement agricole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fr-FR" b="1" dirty="0" smtClean="0"/>
              <a:t>Mise en place d’un programme de transferts en espèces</a:t>
            </a:r>
            <a:r>
              <a:rPr lang="fr-FR" dirty="0" smtClean="0"/>
              <a:t>, surtout pour les ménages très vulnérables sans capacité de travail résiduelle (dirigés, par exemple, par personnes âgées ou handicapées) </a:t>
            </a:r>
          </a:p>
          <a:p>
            <a:pPr marL="457200" lvl="2" indent="-457200">
              <a:spcAft>
                <a:spcPts val="1200"/>
              </a:spcAft>
              <a:buSzPct val="85000"/>
              <a:buFont typeface="+mj-lt"/>
              <a:buAutoNum type="arabicPeriod" startAt="4"/>
            </a:pPr>
            <a:r>
              <a:rPr lang="fr-FR" sz="2400" b="1" dirty="0"/>
              <a:t>Renforcement des programmes </a:t>
            </a:r>
            <a:r>
              <a:rPr lang="fr-FR" sz="2400" b="1" dirty="0" smtClean="0"/>
              <a:t>nutritionnels</a:t>
            </a:r>
            <a:r>
              <a:rPr lang="fr-FR" sz="2400" dirty="0" smtClean="0"/>
              <a:t>,</a:t>
            </a:r>
            <a:r>
              <a:rPr lang="fr-FR" sz="2400" b="1" dirty="0" smtClean="0"/>
              <a:t> </a:t>
            </a:r>
            <a:r>
              <a:rPr lang="fr-FR" sz="2400" dirty="0" smtClean="0"/>
              <a:t>compte </a:t>
            </a:r>
            <a:r>
              <a:rPr lang="fr-FR" sz="2400" dirty="0"/>
              <a:t>tenu de la gravité de la situation </a:t>
            </a:r>
            <a:r>
              <a:rPr lang="fr-FR" sz="2400" dirty="0" smtClean="0"/>
              <a:t>nutritionnelle</a:t>
            </a:r>
            <a:endParaRPr lang="fr-FR" sz="2400" dirty="0"/>
          </a:p>
          <a:p>
            <a:pPr marL="457200" indent="-457200">
              <a:buFont typeface="+mj-lt"/>
              <a:buAutoNum type="arabicPeriod"/>
            </a:pP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A2E2-F5FB-3046-B7A7-0201E3DED364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3958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7473"/>
            <a:ext cx="8229600" cy="741154"/>
          </a:xfrm>
        </p:spPr>
        <p:txBody>
          <a:bodyPr/>
          <a:lstStyle/>
          <a:p>
            <a:r>
              <a:rPr lang="fr-FR" b="1" dirty="0"/>
              <a:t>Des pistes possibles</a:t>
            </a:r>
            <a:r>
              <a:rPr lang="fr-FR" b="1" dirty="0" smtClean="0"/>
              <a:t> (cont.)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28195"/>
            <a:ext cx="8229600" cy="541522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5"/>
            </a:pPr>
            <a:r>
              <a:rPr lang="fr-FR" b="1" dirty="0" smtClean="0"/>
              <a:t>Renforcement de la protection sociale dans les secteurs d’éducation et de santé </a:t>
            </a:r>
            <a:r>
              <a:rPr lang="fr-FR" dirty="0" smtClean="0"/>
              <a:t>:</a:t>
            </a:r>
          </a:p>
          <a:p>
            <a:pPr lvl="2">
              <a:spcBef>
                <a:spcPts val="1080"/>
              </a:spcBef>
            </a:pPr>
            <a:r>
              <a:rPr lang="fr-FR" sz="2200" dirty="0" smtClean="0"/>
              <a:t>Une possible extension </a:t>
            </a:r>
            <a:r>
              <a:rPr lang="fr-FR" sz="2200" dirty="0"/>
              <a:t>de l’abolition des frais scolaires au nouveau 4</a:t>
            </a:r>
            <a:r>
              <a:rPr lang="fr-FR" sz="2200" baseline="30000" dirty="0"/>
              <a:t>e</a:t>
            </a:r>
            <a:r>
              <a:rPr lang="fr-FR" sz="2200" dirty="0"/>
              <a:t> cycle de l’enseignement de base</a:t>
            </a:r>
            <a:r>
              <a:rPr lang="en-GB" sz="2200" dirty="0"/>
              <a:t> </a:t>
            </a:r>
            <a:endParaRPr lang="en-GB" sz="2200" dirty="0" smtClean="0"/>
          </a:p>
          <a:p>
            <a:pPr lvl="2">
              <a:spcBef>
                <a:spcPts val="1080"/>
              </a:spcBef>
            </a:pPr>
            <a:r>
              <a:rPr lang="fr-FR" sz="2200" dirty="0" smtClean="0"/>
              <a:t>Une possible expansion des cantines scolaires</a:t>
            </a:r>
          </a:p>
          <a:p>
            <a:pPr lvl="2">
              <a:spcBef>
                <a:spcPts val="1080"/>
              </a:spcBef>
            </a:pPr>
            <a:r>
              <a:rPr lang="fr-FR" sz="2200" dirty="0" smtClean="0"/>
              <a:t>L’assouplissement des besoins de documentation (extraits d’actes de naissance) dans l’enseignement et les services de santé</a:t>
            </a:r>
          </a:p>
          <a:p>
            <a:pPr lvl="2">
              <a:spcBef>
                <a:spcPts val="1080"/>
              </a:spcBef>
            </a:pPr>
            <a:r>
              <a:rPr lang="fr-FR" sz="2200" dirty="0" smtClean="0"/>
              <a:t>La réforme des attestations d’indigence (peut-être liée à la réforme de la CAM)</a:t>
            </a:r>
          </a:p>
          <a:p>
            <a:pPr marL="457200" indent="-457200">
              <a:spcBef>
                <a:spcPts val="1224"/>
              </a:spcBef>
              <a:buFont typeface="+mj-lt"/>
              <a:buAutoNum type="arabicPeriod" startAt="5"/>
            </a:pPr>
            <a:r>
              <a:rPr lang="fr-FR" b="1" dirty="0"/>
              <a:t>Mesures pour s’adresser aux problèmes de l’exclusion sociale et de la </a:t>
            </a:r>
            <a:r>
              <a:rPr lang="fr-FR" b="1" dirty="0" smtClean="0"/>
              <a:t>discrimination</a:t>
            </a:r>
            <a:r>
              <a:rPr lang="fr-FR" dirty="0" smtClean="0"/>
              <a:t>, notamment à l’égard des Batwa et des femmes</a:t>
            </a:r>
            <a:endParaRPr lang="fr-FR" b="1" dirty="0"/>
          </a:p>
          <a:p>
            <a:pPr marL="731520" lvl="1" indent="-457200">
              <a:buFont typeface="+mj-lt"/>
              <a:buAutoNum type="arabicPeriod" startAt="4"/>
            </a:pPr>
            <a:endParaRPr lang="fr-FR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A2E2-F5FB-3046-B7A7-0201E3DED364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6091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7472"/>
            <a:ext cx="8229600" cy="713241"/>
          </a:xfrm>
        </p:spPr>
        <p:txBody>
          <a:bodyPr/>
          <a:lstStyle/>
          <a:p>
            <a:r>
              <a:rPr lang="fr-FR" b="1" dirty="0" smtClean="0"/>
              <a:t>Ciblage des plus pauvres</a:t>
            </a:r>
            <a:endParaRPr lang="fr-F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11935"/>
            <a:ext cx="8404212" cy="5165065"/>
          </a:xfrm>
        </p:spPr>
        <p:txBody>
          <a:bodyPr>
            <a:normAutofit lnSpcReduction="10000"/>
          </a:bodyPr>
          <a:lstStyle/>
          <a:p>
            <a:pPr>
              <a:spcBef>
                <a:spcPts val="1176"/>
              </a:spcBef>
            </a:pPr>
            <a:r>
              <a:rPr lang="fr-FR" b="1" dirty="0"/>
              <a:t>Les contraintes d’espace budgétaire rendent </a:t>
            </a:r>
            <a:r>
              <a:rPr lang="fr-FR" b="1" dirty="0" smtClean="0"/>
              <a:t>cruciales </a:t>
            </a:r>
            <a:r>
              <a:rPr lang="fr-FR" b="1" dirty="0"/>
              <a:t>la priorisation des programmes et l’efficience du ciblage </a:t>
            </a:r>
            <a:endParaRPr lang="fr-FR" b="1" dirty="0" smtClean="0"/>
          </a:p>
          <a:p>
            <a:pPr lvl="1">
              <a:spcBef>
                <a:spcPts val="1176"/>
              </a:spcBef>
            </a:pPr>
            <a:r>
              <a:rPr lang="fr-FR" dirty="0" smtClean="0"/>
              <a:t>Il est proposé de prioriser les plus pauvres et faibles, même si les défis du ciblage seront difficiles dans un contexte de pauvreté de masse</a:t>
            </a:r>
          </a:p>
          <a:p>
            <a:pPr>
              <a:spcBef>
                <a:spcPts val="1176"/>
              </a:spcBef>
            </a:pPr>
            <a:r>
              <a:rPr lang="fr-FR" b="1" dirty="0" smtClean="0"/>
              <a:t>Le ciblage pourrait prendre en compte les variables liés à la pauvreté extrême </a:t>
            </a:r>
            <a:r>
              <a:rPr lang="fr-FR" dirty="0" smtClean="0"/>
              <a:t>telles que les caractéristiques démographiques des ménages, la possession de biens (terre et bétail) et la localisation géographique</a:t>
            </a:r>
          </a:p>
          <a:p>
            <a:pPr>
              <a:spcBef>
                <a:spcPts val="1176"/>
              </a:spcBef>
            </a:pPr>
            <a:r>
              <a:rPr lang="fr-FR" b="1" dirty="0" smtClean="0"/>
              <a:t>Une analyse plus poussée sera requise au stade de développement du Plan stratégique </a:t>
            </a:r>
            <a:r>
              <a:rPr lang="fr-FR" dirty="0" smtClean="0"/>
              <a:t>afin d’identifier les critères qui pourraient identifier le mieux les ménages les plus pauvres et vulnérables  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A2E2-F5FB-3046-B7A7-0201E3DED364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9961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404212" cy="990600"/>
          </a:xfrm>
        </p:spPr>
        <p:txBody>
          <a:bodyPr>
            <a:normAutofit fontScale="90000"/>
          </a:bodyPr>
          <a:lstStyle/>
          <a:p>
            <a:r>
              <a:rPr lang="fr-FR" b="1" smtClean="0"/>
              <a:t>Sources potentielles de financement</a:t>
            </a:r>
            <a:endParaRPr lang="fr-FR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b="1" dirty="0" smtClean="0"/>
              <a:t>Bien que l’espace budgétaire restera limité dans les années à venir, des ressources pourraient être dégagées de 3 sources </a:t>
            </a:r>
            <a:r>
              <a:rPr lang="fr-FR" dirty="0" smtClean="0"/>
              <a:t>:</a:t>
            </a:r>
          </a:p>
          <a:p>
            <a:pPr>
              <a:spcBef>
                <a:spcPts val="1776"/>
              </a:spcBef>
            </a:pPr>
            <a:r>
              <a:rPr lang="fr-FR" dirty="0"/>
              <a:t>L</a:t>
            </a:r>
            <a:r>
              <a:rPr lang="fr-FR" dirty="0" smtClean="0"/>
              <a:t>a réorientation de l’aide humanitaire vers des programmes de protection sociale de plus long terme</a:t>
            </a:r>
          </a:p>
          <a:p>
            <a:pPr>
              <a:spcBef>
                <a:spcPts val="1776"/>
              </a:spcBef>
            </a:pPr>
            <a:r>
              <a:rPr lang="fr-FR" dirty="0" smtClean="0"/>
              <a:t>L’augmentation des recettes intérieures (à partir d’un niveau qui est actuellement très faible, par rapport au niveau du PIB, relatif aux autres pays de la région)</a:t>
            </a:r>
          </a:p>
          <a:p>
            <a:pPr>
              <a:spcBef>
                <a:spcPts val="1776"/>
              </a:spcBef>
            </a:pPr>
            <a:r>
              <a:rPr lang="fr-FR" dirty="0" smtClean="0"/>
              <a:t>La réforme des subventions aux combustibles (0,75% du PIB), qui sont mal ciblées, bénéficiant principalement aux plus riches</a:t>
            </a:r>
            <a:r>
              <a:rPr lang="fr-FR" b="1" dirty="0" smtClean="0"/>
              <a:t> 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A2E2-F5FB-3046-B7A7-0201E3DED364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9009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b="1" smtClean="0"/>
              <a:t>Renforcement des capacités de gestion</a:t>
            </a:r>
            <a:endParaRPr lang="fr-FR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334"/>
            <a:ext cx="8229600" cy="4354508"/>
          </a:xfrm>
        </p:spPr>
        <p:txBody>
          <a:bodyPr>
            <a:normAutofit/>
          </a:bodyPr>
          <a:lstStyle/>
          <a:p>
            <a:r>
              <a:rPr lang="fr-FR" b="1" dirty="0" smtClean="0"/>
              <a:t>Le Plan stratégique devrait comporter aussi des mesures de renforcement de la </a:t>
            </a:r>
            <a:r>
              <a:rPr lang="fr-FR" b="1" dirty="0"/>
              <a:t>capacité </a:t>
            </a:r>
            <a:r>
              <a:rPr lang="fr-FR" dirty="0"/>
              <a:t>des </a:t>
            </a:r>
            <a:r>
              <a:rPr lang="fr-FR" dirty="0" smtClean="0"/>
              <a:t>structures </a:t>
            </a:r>
            <a:r>
              <a:rPr lang="fr-FR" dirty="0"/>
              <a:t>gouvernementales </a:t>
            </a:r>
            <a:r>
              <a:rPr lang="fr-FR" dirty="0" smtClean="0"/>
              <a:t>responsables de la </a:t>
            </a:r>
            <a:r>
              <a:rPr lang="fr-FR" dirty="0"/>
              <a:t>conception et la mise en œuvre des programmes </a:t>
            </a:r>
            <a:r>
              <a:rPr lang="fr-FR" dirty="0" smtClean="0"/>
              <a:t>aux niveaux national et décentralisé </a:t>
            </a:r>
            <a:endParaRPr lang="fr-FR" dirty="0"/>
          </a:p>
          <a:p>
            <a:pPr lvl="1">
              <a:spcBef>
                <a:spcPts val="1080"/>
              </a:spcBef>
            </a:pPr>
            <a:r>
              <a:rPr lang="fr-FR" dirty="0" smtClean="0"/>
              <a:t>Secrétariat Exécutif Permanent de la PNPS au Ministère en charge de la sécurité sociale</a:t>
            </a:r>
          </a:p>
          <a:p>
            <a:pPr lvl="1">
              <a:spcBef>
                <a:spcPts val="1080"/>
              </a:spcBef>
            </a:pPr>
            <a:r>
              <a:rPr lang="fr-FR" dirty="0" smtClean="0"/>
              <a:t>Le Ministère en charge de la solidarité nationale, y compris ses structures déconcentrées</a:t>
            </a:r>
          </a:p>
          <a:p>
            <a:pPr lvl="1">
              <a:spcBef>
                <a:spcPts val="1080"/>
              </a:spcBef>
            </a:pPr>
            <a:r>
              <a:rPr lang="fr-FR" dirty="0" smtClean="0"/>
              <a:t>D’autres ministères impliqués dans la protection sociale dans leurs propres domaines (Education, Santé, Agriculture, TP-HIMO, etc.)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A2E2-F5FB-3046-B7A7-0201E3DED364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7714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smtClean="0"/>
              <a:t>Meilleure harmonisation des PTF</a:t>
            </a:r>
            <a:endParaRPr lang="fr-FR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fr-FR" b="1" dirty="0"/>
              <a:t>L’adoption de la PNPS </a:t>
            </a:r>
            <a:r>
              <a:rPr lang="fr-FR" b="1" dirty="0" smtClean="0"/>
              <a:t>(et ensuite de son Plan Stratégique) devrait favoriser une meilleure harmonisation des PTF </a:t>
            </a:r>
            <a:r>
              <a:rPr lang="fr-FR" dirty="0" smtClean="0"/>
              <a:t>afin de :</a:t>
            </a:r>
          </a:p>
          <a:p>
            <a:pPr lvl="1">
              <a:spcAft>
                <a:spcPts val="1200"/>
              </a:spcAft>
            </a:pPr>
            <a:r>
              <a:rPr lang="fr-FR" dirty="0" smtClean="0"/>
              <a:t>Dépasser la pléthore actuelle de petits projets éparpillés et difficiles à pérenniser</a:t>
            </a:r>
          </a:p>
          <a:p>
            <a:pPr lvl="1">
              <a:spcAft>
                <a:spcPts val="1200"/>
              </a:spcAft>
            </a:pPr>
            <a:r>
              <a:rPr lang="fr-FR" dirty="0" smtClean="0"/>
              <a:t>Evoluer vers </a:t>
            </a:r>
            <a:r>
              <a:rPr lang="fr-FR" dirty="0"/>
              <a:t>des modalités d’aide programmatique </a:t>
            </a:r>
            <a:r>
              <a:rPr lang="fr-FR" dirty="0" smtClean="0"/>
              <a:t>pour financer de vrais programmes nationaux sur une base cohérente et à long terme (comme dans les pays comme l’Ethiopie et le Mozambique)</a:t>
            </a:r>
          </a:p>
          <a:p>
            <a:pPr>
              <a:spcAft>
                <a:spcPts val="1200"/>
              </a:spcAft>
            </a:pPr>
            <a:r>
              <a:rPr lang="fr-FR" dirty="0" smtClean="0"/>
              <a:t>Une </a:t>
            </a:r>
            <a:r>
              <a:rPr lang="fr-FR" dirty="0"/>
              <a:t>telle évolution </a:t>
            </a:r>
            <a:r>
              <a:rPr lang="fr-FR" dirty="0" smtClean="0"/>
              <a:t>est </a:t>
            </a:r>
            <a:r>
              <a:rPr lang="fr-FR" dirty="0"/>
              <a:t>facilitée </a:t>
            </a:r>
            <a:r>
              <a:rPr lang="fr-FR" dirty="0" smtClean="0"/>
              <a:t>par la mise en place du nouveau </a:t>
            </a:r>
            <a:r>
              <a:rPr lang="fr-FR" dirty="0"/>
              <a:t>groupe de concertation </a:t>
            </a:r>
            <a:r>
              <a:rPr lang="fr-FR" dirty="0" smtClean="0"/>
              <a:t>des PTF </a:t>
            </a:r>
            <a:r>
              <a:rPr lang="fr-FR" dirty="0"/>
              <a:t>de la protection sociale, en </a:t>
            </a:r>
            <a:r>
              <a:rPr lang="fr-FR" dirty="0" smtClean="0"/>
              <a:t>2013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A2E2-F5FB-3046-B7A7-0201E3DED364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2183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8839" y="2410980"/>
            <a:ext cx="8229600" cy="990600"/>
          </a:xfrm>
        </p:spPr>
        <p:txBody>
          <a:bodyPr/>
          <a:lstStyle/>
          <a:p>
            <a:pPr algn="ctr"/>
            <a:r>
              <a:rPr lang="fr-FR" b="1" smtClean="0"/>
              <a:t>Merci !</a:t>
            </a:r>
            <a:endParaRPr lang="fr-FR" b="1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A2E2-F5FB-3046-B7A7-0201E3DED364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211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Clarity.thmx</Template>
  <TotalTime>3318</TotalTime>
  <Words>862</Words>
  <Application>Microsoft Office PowerPoint</Application>
  <PresentationFormat>On-screen Show (4:3)</PresentationFormat>
  <Paragraphs>67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Clarity</vt:lpstr>
      <vt:lpstr>Revue des filets sociaux au burundi 4. Perspectives</vt:lpstr>
      <vt:lpstr>Le système de protection sociale peut jouer un rôle clef dans la réduction de la vulnérabilité structurelle des couches les plus pauvres de la population</vt:lpstr>
      <vt:lpstr>Vers l’opérationnalisation de la Politique Nationale de Protection Sociale (PNPS)</vt:lpstr>
      <vt:lpstr>L’opérationnalisation de la PNPS</vt:lpstr>
      <vt:lpstr>Des pistes possibles</vt:lpstr>
      <vt:lpstr>Des pistes possibles (cont.)</vt:lpstr>
      <vt:lpstr>Ciblage des plus pauvres</vt:lpstr>
      <vt:lpstr>Sources potentielles de financement</vt:lpstr>
      <vt:lpstr>Renforcement des capacités de gestion</vt:lpstr>
      <vt:lpstr>Meilleure harmonisation des PTF</vt:lpstr>
      <vt:lpstr>Merci 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Revue des filets sociaux de securite au burundi</dc:title>
  <dc:creator>Anthony Hodges</dc:creator>
  <cp:lastModifiedBy>MEYER, Claude</cp:lastModifiedBy>
  <cp:revision>72</cp:revision>
  <dcterms:created xsi:type="dcterms:W3CDTF">2013-10-27T08:36:04Z</dcterms:created>
  <dcterms:modified xsi:type="dcterms:W3CDTF">2014-05-20T10:31:29Z</dcterms:modified>
</cp:coreProperties>
</file>