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70" r:id="rId6"/>
    <p:sldId id="260" r:id="rId7"/>
    <p:sldId id="263" r:id="rId8"/>
    <p:sldId id="271" r:id="rId9"/>
    <p:sldId id="261" r:id="rId10"/>
    <p:sldId id="264" r:id="rId11"/>
  </p:sldIdLst>
  <p:sldSz cx="9144000" cy="6858000" type="screen4x3"/>
  <p:notesSz cx="6794500" cy="9906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2A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648F5-7958-4C7F-93F5-A06C3705B42B}" type="datetimeFigureOut">
              <a:rPr lang="en-GB" smtClean="0"/>
              <a:t>18/08/2014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C43A3-7FD8-467A-936E-30906999E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688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0" y="0"/>
            <a:ext cx="29448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09113"/>
            <a:ext cx="29448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6AE33AE-2BBF-4477-BA28-64C3EC0772F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3033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F895CD4-F9BB-47EB-8072-657AEB518414}" type="slidenum">
              <a:rPr lang="en-GB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GB" altLang="en-US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  <a:fld id="{A6157E13-8822-45B4-9C69-99DB22AAEFA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800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  <a:fld id="{F09582C2-BCEC-4B54-9B62-0B244CFC6BC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210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  <a:fld id="{60F245A1-16A7-4458-82C4-8FB311001C6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27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850" y="2159000"/>
            <a:ext cx="4151313" cy="370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7563" y="2159000"/>
            <a:ext cx="4152900" cy="3708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  <a:fld id="{193029B8-9F9B-4BD5-844D-0EA95611D2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200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  <a:fld id="{9CBE23D3-7F38-4993-ADBF-1E322261E46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704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  <a:fld id="{4429E760-CEE6-40AB-A691-605F7333878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708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  <a:fld id="{AA264138-3266-4ECA-9135-18E18550137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328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  <a:fld id="{4EC6D751-D196-46B2-BDDD-C75F8E3EC6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655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  <a:fld id="{13822202-55D6-4C7B-A094-2BFA46D6597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723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  <a:fld id="{9BC01C44-6990-4FEB-BCFC-ED0DB81494D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271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2900" y="1438275"/>
            <a:ext cx="2122488" cy="44291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3850" y="1438275"/>
            <a:ext cx="6216650" cy="4429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Slide </a:t>
            </a:r>
            <a:fld id="{042E0B23-791F-473A-B45A-405D15B4A83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186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1438275"/>
            <a:ext cx="8456613" cy="50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2159000"/>
            <a:ext cx="8456613" cy="370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6477000"/>
            <a:ext cx="2133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GB"/>
              <a:t>Slide </a:t>
            </a:r>
            <a:fld id="{B7FFB4F2-29A7-446D-BE93-6E61072DAC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0" y="6323013"/>
            <a:ext cx="9144000" cy="1587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en-US" smtClean="0"/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0" y="989013"/>
            <a:ext cx="9144000" cy="1587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en-US" smtClean="0"/>
          </a:p>
        </p:txBody>
      </p:sp>
      <p:grpSp>
        <p:nvGrpSpPr>
          <p:cNvPr id="1031" name="Group 12"/>
          <p:cNvGrpSpPr>
            <a:grpSpLocks/>
          </p:cNvGrpSpPr>
          <p:nvPr/>
        </p:nvGrpSpPr>
        <p:grpSpPr bwMode="auto">
          <a:xfrm>
            <a:off x="179388" y="58738"/>
            <a:ext cx="8964612" cy="865187"/>
            <a:chOff x="113" y="37"/>
            <a:chExt cx="5647" cy="545"/>
          </a:xfrm>
        </p:grpSpPr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4172" y="83"/>
              <a:ext cx="1588" cy="4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sp>
          <p:nvSpPr>
            <p:cNvPr id="1033" name="Rectangle 7"/>
            <p:cNvSpPr>
              <a:spLocks noChangeArrowheads="1"/>
            </p:cNvSpPr>
            <p:nvPr/>
          </p:nvSpPr>
          <p:spPr bwMode="auto">
            <a:xfrm>
              <a:off x="113" y="83"/>
              <a:ext cx="1588" cy="4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mtClean="0"/>
            </a:p>
          </p:txBody>
        </p:sp>
        <p:pic>
          <p:nvPicPr>
            <p:cNvPr id="1034" name="Picture 9" descr="DFID_280_SML_AW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94"/>
              <a:ext cx="590" cy="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Picture 10" descr="UK-AID-Standard-RGB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2" y="37"/>
              <a:ext cx="497" cy="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8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8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8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8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8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8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8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84" charset="0"/>
          <a:cs typeface="Arial" charset="0"/>
        </a:defRPr>
      </a:lvl9pPr>
    </p:titleStyle>
    <p:bodyStyle>
      <a:lvl1pPr marL="177800" indent="-1778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176213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987425" indent="-1778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3pPr>
      <a:lvl4pPr marL="1344613" indent="-1778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1701800" indent="-1778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5pPr>
      <a:lvl6pPr marL="2159000" indent="-1778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6pPr>
      <a:lvl7pPr marL="2616200" indent="-1778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7pPr>
      <a:lvl8pPr marL="3073400" indent="-1778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8pPr>
      <a:lvl9pPr marL="3530600" indent="-1778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802631"/>
          </a:xfrm>
        </p:spPr>
        <p:txBody>
          <a:bodyPr/>
          <a:lstStyle/>
          <a:p>
            <a:pPr algn="ctr"/>
            <a:r>
              <a:rPr lang="en-GB" sz="4000" b="1" dirty="0">
                <a:solidFill>
                  <a:srgbClr val="7030A0"/>
                </a:solidFill>
                <a:latin typeface="+mn-lt"/>
              </a:rPr>
              <a:t>DFID  support to </a:t>
            </a:r>
            <a:r>
              <a:rPr lang="en-GB" sz="4000" b="1" dirty="0" err="1">
                <a:solidFill>
                  <a:srgbClr val="7030A0"/>
                </a:solidFill>
                <a:latin typeface="+mn-lt"/>
              </a:rPr>
              <a:t>UHC</a:t>
            </a:r>
            <a:r>
              <a:rPr lang="en-GB" sz="4000" b="1" dirty="0">
                <a:solidFill>
                  <a:srgbClr val="7030A0"/>
                </a:solidFill>
                <a:latin typeface="+mn-lt"/>
              </a:rPr>
              <a:t> through the </a:t>
            </a:r>
            <a:r>
              <a:rPr lang="en-GB" sz="4000" b="1" dirty="0" smtClean="0">
                <a:solidFill>
                  <a:srgbClr val="7030A0"/>
                </a:solidFill>
                <a:latin typeface="+mn-lt"/>
              </a:rPr>
              <a:t>Strategic Health and Nutrition Partnership</a:t>
            </a:r>
            <a:endParaRPr lang="en-US" altLang="en-US" sz="40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 smtClean="0">
              <a:solidFill>
                <a:srgbClr val="612A8A"/>
              </a:solidFill>
            </a:endParaRPr>
          </a:p>
          <a:p>
            <a:r>
              <a:rPr lang="en-GB" dirty="0" smtClean="0">
                <a:solidFill>
                  <a:srgbClr val="612A8A"/>
                </a:solidFill>
              </a:rPr>
              <a:t>Development Partners </a:t>
            </a:r>
            <a:r>
              <a:rPr lang="en-GB" dirty="0">
                <a:solidFill>
                  <a:srgbClr val="612A8A"/>
                </a:solidFill>
              </a:rPr>
              <a:t>F</a:t>
            </a:r>
            <a:r>
              <a:rPr lang="en-GB" dirty="0" smtClean="0">
                <a:solidFill>
                  <a:srgbClr val="612A8A"/>
                </a:solidFill>
              </a:rPr>
              <a:t>orum </a:t>
            </a:r>
            <a:r>
              <a:rPr lang="en-GB" dirty="0">
                <a:solidFill>
                  <a:srgbClr val="612A8A"/>
                </a:solidFill>
              </a:rPr>
              <a:t>on </a:t>
            </a:r>
            <a:r>
              <a:rPr lang="en-GB" dirty="0" err="1">
                <a:solidFill>
                  <a:srgbClr val="612A8A"/>
                </a:solidFill>
              </a:rPr>
              <a:t>UHC</a:t>
            </a:r>
            <a:endParaRPr lang="en-GB" dirty="0">
              <a:solidFill>
                <a:srgbClr val="612A8A"/>
              </a:solidFill>
            </a:endParaRPr>
          </a:p>
          <a:p>
            <a:r>
              <a:rPr lang="en-GB" dirty="0">
                <a:solidFill>
                  <a:srgbClr val="612A8A"/>
                </a:solidFill>
              </a:rPr>
              <a:t>23</a:t>
            </a:r>
            <a:r>
              <a:rPr lang="en-GB" baseline="30000" dirty="0">
                <a:solidFill>
                  <a:srgbClr val="612A8A"/>
                </a:solidFill>
              </a:rPr>
              <a:t>rd</a:t>
            </a:r>
            <a:r>
              <a:rPr lang="en-GB" dirty="0">
                <a:solidFill>
                  <a:srgbClr val="612A8A"/>
                </a:solidFill>
              </a:rPr>
              <a:t> April 2014</a:t>
            </a:r>
          </a:p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403648" y="332656"/>
            <a:ext cx="8456613" cy="509588"/>
          </a:xfrm>
        </p:spPr>
        <p:txBody>
          <a:bodyPr/>
          <a:lstStyle/>
          <a:p>
            <a:r>
              <a:rPr lang="en-GB" sz="3200" dirty="0" smtClean="0">
                <a:solidFill>
                  <a:srgbClr val="7030A0"/>
                </a:solidFill>
                <a:latin typeface="+mn-lt"/>
              </a:rPr>
              <a:t>Structure of the presentation</a:t>
            </a:r>
            <a:endParaRPr lang="en-US" altLang="en-US" sz="3200" dirty="0" smtClean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971600" y="2060848"/>
            <a:ext cx="8456613" cy="3708400"/>
          </a:xfrm>
        </p:spPr>
        <p:txBody>
          <a:bodyPr/>
          <a:lstStyle/>
          <a:p>
            <a:r>
              <a:rPr lang="en-GB" dirty="0" smtClean="0"/>
              <a:t>Quick recap on road to </a:t>
            </a:r>
            <a:r>
              <a:rPr lang="en-GB" dirty="0" err="1" smtClean="0"/>
              <a:t>UHC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How DFID I is engaged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Questions /issues for discussion on </a:t>
            </a:r>
            <a:r>
              <a:rPr lang="en-GB" dirty="0" err="1" smtClean="0"/>
              <a:t>UHC</a:t>
            </a:r>
            <a:endParaRPr lang="en-GB" dirty="0" smtClean="0"/>
          </a:p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979712" y="188640"/>
            <a:ext cx="8456613" cy="509588"/>
          </a:xfrm>
        </p:spPr>
        <p:txBody>
          <a:bodyPr/>
          <a:lstStyle/>
          <a:p>
            <a:r>
              <a:rPr lang="en-GB" dirty="0" smtClean="0">
                <a:solidFill>
                  <a:srgbClr val="7030A0"/>
                </a:solidFill>
                <a:latin typeface="+mn-lt"/>
              </a:rPr>
              <a:t>Road to </a:t>
            </a:r>
            <a:r>
              <a:rPr lang="en-GB" dirty="0" err="1" smtClean="0">
                <a:solidFill>
                  <a:srgbClr val="7030A0"/>
                </a:solidFill>
                <a:latin typeface="+mn-lt"/>
              </a:rPr>
              <a:t>UHC</a:t>
            </a:r>
            <a:endParaRPr lang="en-US" altLang="en-US" dirty="0" smtClean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323850" y="1052736"/>
            <a:ext cx="8456613" cy="547260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 dirty="0"/>
              <a:t>The planning commission constituted a </a:t>
            </a:r>
            <a:r>
              <a:rPr lang="en-US" altLang="en-US" sz="2000" dirty="0" smtClean="0"/>
              <a:t>High </a:t>
            </a:r>
            <a:r>
              <a:rPr lang="en-US" altLang="en-US" sz="2000" dirty="0"/>
              <a:t>Level Expert Group (</a:t>
            </a:r>
            <a:r>
              <a:rPr lang="en-US" altLang="en-US" sz="2000" dirty="0" err="1"/>
              <a:t>HLEG</a:t>
            </a:r>
            <a:r>
              <a:rPr lang="en-US" altLang="en-US" sz="2000" dirty="0"/>
              <a:t>) on </a:t>
            </a:r>
            <a:r>
              <a:rPr lang="en-US" altLang="en-US" sz="2000" dirty="0" err="1"/>
              <a:t>UHC</a:t>
            </a:r>
            <a:r>
              <a:rPr lang="en-US" altLang="en-US" sz="2000" dirty="0"/>
              <a:t> for India</a:t>
            </a:r>
            <a:r>
              <a:rPr lang="en-US" altLang="en-US" sz="2000" dirty="0" smtClean="0"/>
              <a:t>.</a:t>
            </a:r>
            <a:endParaRPr lang="en-US" altLang="en-US" sz="2000" dirty="0"/>
          </a:p>
          <a:p>
            <a:pPr>
              <a:lnSpc>
                <a:spcPct val="80000"/>
              </a:lnSpc>
            </a:pPr>
            <a:r>
              <a:rPr lang="en-US" altLang="en-US" sz="2000" dirty="0" err="1"/>
              <a:t>HLEG</a:t>
            </a:r>
            <a:r>
              <a:rPr lang="en-US" altLang="en-US" sz="2000" dirty="0"/>
              <a:t> provided a blueprint for introducing a National Health Package that would entitle all citizens to primary, secondary and tertiary care that is paid for by the </a:t>
            </a:r>
            <a:r>
              <a:rPr lang="en-US" altLang="en-US" sz="2000" dirty="0" smtClean="0"/>
              <a:t>state</a:t>
            </a:r>
            <a:endParaRPr lang="en-US" altLang="en-US" sz="2000" dirty="0"/>
          </a:p>
          <a:p>
            <a:r>
              <a:rPr lang="en-GB" sz="2000" dirty="0"/>
              <a:t>The 12th Plan commits </a:t>
            </a:r>
            <a:r>
              <a:rPr lang="en-GB" sz="2000" dirty="0" smtClean="0"/>
              <a:t>to </a:t>
            </a:r>
            <a:r>
              <a:rPr lang="en-GB" sz="2000" dirty="0" err="1" smtClean="0"/>
              <a:t>UHC</a:t>
            </a:r>
            <a:r>
              <a:rPr lang="en-GB" sz="2000" dirty="0" smtClean="0"/>
              <a:t>:  </a:t>
            </a:r>
            <a:r>
              <a:rPr lang="en-GB" sz="2000" i="1" dirty="0">
                <a:solidFill>
                  <a:srgbClr val="0070C0"/>
                </a:solidFill>
                <a:latin typeface="MinionPro-Regular"/>
              </a:rPr>
              <a:t>‘Ensuring equitable access for </a:t>
            </a:r>
            <a:r>
              <a:rPr lang="en-GB" sz="2000" i="1" dirty="0" smtClean="0">
                <a:solidFill>
                  <a:srgbClr val="0070C0"/>
                </a:solidFill>
                <a:latin typeface="MinionPro-Regular"/>
              </a:rPr>
              <a:t>all Indian </a:t>
            </a:r>
            <a:r>
              <a:rPr lang="en-GB" sz="2000" i="1" dirty="0">
                <a:solidFill>
                  <a:srgbClr val="0070C0"/>
                </a:solidFill>
                <a:latin typeface="MinionPro-Regular"/>
              </a:rPr>
              <a:t>citizens in any part of the country, </a:t>
            </a:r>
            <a:r>
              <a:rPr lang="en-GB" sz="2000" i="1" dirty="0" smtClean="0">
                <a:solidFill>
                  <a:srgbClr val="0070C0"/>
                </a:solidFill>
                <a:latin typeface="MinionPro-Regular"/>
              </a:rPr>
              <a:t>regardless of </a:t>
            </a:r>
            <a:r>
              <a:rPr lang="en-GB" sz="2000" i="1" dirty="0">
                <a:solidFill>
                  <a:srgbClr val="0070C0"/>
                </a:solidFill>
                <a:latin typeface="MinionPro-Regular"/>
              </a:rPr>
              <a:t>income level, social status, gender, caste or </a:t>
            </a:r>
            <a:r>
              <a:rPr lang="en-GB" sz="2000" i="1" dirty="0" smtClean="0">
                <a:solidFill>
                  <a:srgbClr val="0070C0"/>
                </a:solidFill>
                <a:latin typeface="MinionPro-Regular"/>
              </a:rPr>
              <a:t>religion, to </a:t>
            </a:r>
            <a:r>
              <a:rPr lang="en-GB" sz="2000" i="1" dirty="0">
                <a:solidFill>
                  <a:srgbClr val="0070C0"/>
                </a:solidFill>
                <a:latin typeface="MinionPro-Regular"/>
              </a:rPr>
              <a:t>affordable, accountable and appropriate, </a:t>
            </a:r>
            <a:r>
              <a:rPr lang="en-GB" sz="2000" i="1" dirty="0" smtClean="0">
                <a:solidFill>
                  <a:srgbClr val="0070C0"/>
                </a:solidFill>
                <a:latin typeface="MinionPro-Regular"/>
              </a:rPr>
              <a:t>assured quality </a:t>
            </a:r>
            <a:r>
              <a:rPr lang="en-GB" sz="2000" i="1" dirty="0">
                <a:solidFill>
                  <a:srgbClr val="0070C0"/>
                </a:solidFill>
                <a:latin typeface="MinionPro-Regular"/>
              </a:rPr>
              <a:t>health services (</a:t>
            </a:r>
            <a:r>
              <a:rPr lang="en-GB" sz="2000" i="1" dirty="0" err="1">
                <a:solidFill>
                  <a:srgbClr val="0070C0"/>
                </a:solidFill>
                <a:latin typeface="MinionPro-Regular"/>
              </a:rPr>
              <a:t>promotive</a:t>
            </a:r>
            <a:r>
              <a:rPr lang="en-GB" sz="2000" i="1" dirty="0">
                <a:solidFill>
                  <a:srgbClr val="0070C0"/>
                </a:solidFill>
                <a:latin typeface="MinionPro-Regular"/>
              </a:rPr>
              <a:t>, preventive, </a:t>
            </a:r>
            <a:r>
              <a:rPr lang="en-GB" sz="2000" i="1" dirty="0" smtClean="0">
                <a:solidFill>
                  <a:srgbClr val="0070C0"/>
                </a:solidFill>
                <a:latin typeface="MinionPro-Regular"/>
              </a:rPr>
              <a:t>curative and </a:t>
            </a:r>
            <a:r>
              <a:rPr lang="en-GB" sz="2000" i="1" dirty="0">
                <a:solidFill>
                  <a:srgbClr val="0070C0"/>
                </a:solidFill>
                <a:latin typeface="MinionPro-Regular"/>
              </a:rPr>
              <a:t>rehabilitative) as well as services </a:t>
            </a:r>
            <a:r>
              <a:rPr lang="en-GB" sz="2000" i="1" dirty="0" smtClean="0">
                <a:solidFill>
                  <a:srgbClr val="0070C0"/>
                </a:solidFill>
                <a:latin typeface="MinionPro-Regular"/>
              </a:rPr>
              <a:t>addressing wider </a:t>
            </a:r>
            <a:r>
              <a:rPr lang="en-GB" sz="2000" i="1" dirty="0">
                <a:solidFill>
                  <a:srgbClr val="0070C0"/>
                </a:solidFill>
                <a:latin typeface="MinionPro-Regular"/>
              </a:rPr>
              <a:t>determinants of health delivered to </a:t>
            </a:r>
            <a:r>
              <a:rPr lang="en-GB" sz="2000" i="1" dirty="0" smtClean="0">
                <a:solidFill>
                  <a:srgbClr val="0070C0"/>
                </a:solidFill>
                <a:latin typeface="MinionPro-Regular"/>
              </a:rPr>
              <a:t>individuals and </a:t>
            </a:r>
            <a:r>
              <a:rPr lang="en-GB" sz="2000" i="1" dirty="0">
                <a:solidFill>
                  <a:srgbClr val="0070C0"/>
                </a:solidFill>
                <a:latin typeface="MinionPro-Regular"/>
              </a:rPr>
              <a:t>populations, with the Government being </a:t>
            </a:r>
            <a:r>
              <a:rPr lang="en-GB" sz="2000" i="1" dirty="0" smtClean="0">
                <a:solidFill>
                  <a:srgbClr val="0070C0"/>
                </a:solidFill>
                <a:latin typeface="MinionPro-Regular"/>
              </a:rPr>
              <a:t>the guarantor </a:t>
            </a:r>
            <a:r>
              <a:rPr lang="en-GB" sz="2000" i="1" dirty="0">
                <a:solidFill>
                  <a:srgbClr val="0070C0"/>
                </a:solidFill>
                <a:latin typeface="MinionPro-Regular"/>
              </a:rPr>
              <a:t>and enabler, although not </a:t>
            </a:r>
            <a:r>
              <a:rPr lang="en-GB" sz="2000" i="1" dirty="0" smtClean="0">
                <a:solidFill>
                  <a:srgbClr val="0070C0"/>
                </a:solidFill>
                <a:latin typeface="MinionPro-Regular"/>
              </a:rPr>
              <a:t>necessarily the only </a:t>
            </a:r>
            <a:r>
              <a:rPr lang="en-GB" sz="2000" i="1" dirty="0">
                <a:solidFill>
                  <a:srgbClr val="0070C0"/>
                </a:solidFill>
                <a:latin typeface="MinionPro-Regular"/>
              </a:rPr>
              <a:t>provider of health and related services</a:t>
            </a:r>
            <a:r>
              <a:rPr lang="en-GB" sz="2000" i="1" dirty="0" smtClean="0">
                <a:solidFill>
                  <a:srgbClr val="0070C0"/>
                </a:solidFill>
                <a:latin typeface="MinionPro-Regular"/>
              </a:rPr>
              <a:t>.’</a:t>
            </a:r>
            <a:endParaRPr lang="en-GB" sz="2000" i="1" dirty="0">
              <a:solidFill>
                <a:srgbClr val="0070C0"/>
              </a:solidFill>
            </a:endParaRPr>
          </a:p>
          <a:p>
            <a:r>
              <a:rPr lang="en-GB" sz="2000" dirty="0"/>
              <a:t>But the  moves towards </a:t>
            </a:r>
            <a:r>
              <a:rPr lang="en-GB" sz="2000" dirty="0" err="1"/>
              <a:t>UHC</a:t>
            </a:r>
            <a:r>
              <a:rPr lang="en-GB" sz="2000" dirty="0"/>
              <a:t> have been </a:t>
            </a:r>
            <a:r>
              <a:rPr lang="en-GB" sz="2000" dirty="0" smtClean="0"/>
              <a:t>cautious: no clear </a:t>
            </a:r>
            <a:r>
              <a:rPr lang="en-GB" sz="2000" dirty="0"/>
              <a:t>operational framework from the centre or an engaged embrace by the states. </a:t>
            </a:r>
          </a:p>
          <a:p>
            <a:r>
              <a:rPr lang="en-GB" sz="2000" dirty="0" smtClean="0"/>
              <a:t>Economic slowdown </a:t>
            </a:r>
            <a:r>
              <a:rPr lang="en-GB" sz="2000" dirty="0"/>
              <a:t>dampened the </a:t>
            </a:r>
            <a:r>
              <a:rPr lang="en-GB" sz="2000" dirty="0" smtClean="0"/>
              <a:t>zeal </a:t>
            </a:r>
            <a:r>
              <a:rPr lang="en-GB" sz="2000" dirty="0"/>
              <a:t>of policymakers for ushering in programmes to implement </a:t>
            </a:r>
            <a:r>
              <a:rPr lang="en-GB" sz="2000" dirty="0" err="1"/>
              <a:t>UHC</a:t>
            </a:r>
            <a:r>
              <a:rPr lang="en-GB" sz="2000" dirty="0"/>
              <a:t> with the required scope and scale</a:t>
            </a:r>
          </a:p>
          <a:p>
            <a:pPr eaLnBrk="1" hangingPunct="1"/>
            <a:endParaRPr lang="en-US" alt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403648" y="332656"/>
            <a:ext cx="8456613" cy="509588"/>
          </a:xfrm>
        </p:spPr>
        <p:txBody>
          <a:bodyPr/>
          <a:lstStyle/>
          <a:p>
            <a:r>
              <a:rPr lang="en-GB" dirty="0" smtClean="0">
                <a:solidFill>
                  <a:srgbClr val="7030A0"/>
                </a:solidFill>
                <a:latin typeface="+mn-lt"/>
              </a:rPr>
              <a:t>Rolling out </a:t>
            </a:r>
            <a:r>
              <a:rPr lang="en-GB" dirty="0" err="1" smtClean="0">
                <a:solidFill>
                  <a:srgbClr val="7030A0"/>
                </a:solidFill>
                <a:latin typeface="+mn-lt"/>
              </a:rPr>
              <a:t>UHC</a:t>
            </a:r>
            <a:r>
              <a:rPr lang="en-GB" dirty="0" smtClean="0">
                <a:solidFill>
                  <a:srgbClr val="7030A0"/>
                </a:solidFill>
                <a:latin typeface="+mn-lt"/>
              </a:rPr>
              <a:t>:</a:t>
            </a:r>
            <a:endParaRPr lang="en-US" altLang="en-US" dirty="0" smtClean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23850" y="1340768"/>
            <a:ext cx="8456613" cy="4896544"/>
          </a:xfrm>
        </p:spPr>
        <p:txBody>
          <a:bodyPr/>
          <a:lstStyle/>
          <a:p>
            <a:r>
              <a:rPr lang="en-GB" sz="2000" dirty="0" smtClean="0">
                <a:solidFill>
                  <a:schemeClr val="accent1"/>
                </a:solidFill>
              </a:rPr>
              <a:t>National Health Mission: ‘</a:t>
            </a:r>
            <a:r>
              <a:rPr lang="en-GB" sz="2000" dirty="0"/>
              <a:t>U</a:t>
            </a:r>
            <a:r>
              <a:rPr lang="en-GB" sz="2000" dirty="0" smtClean="0"/>
              <a:t>niversal access to equitable, affordable and quality health care, which is accountable and responsive to the </a:t>
            </a:r>
            <a:r>
              <a:rPr lang="en-GB" sz="2000" dirty="0"/>
              <a:t>people’. </a:t>
            </a:r>
            <a:endParaRPr lang="en-GB" sz="2000" dirty="0" smtClean="0"/>
          </a:p>
          <a:p>
            <a:pPr marL="0" indent="0">
              <a:buNone/>
            </a:pPr>
            <a:r>
              <a:rPr lang="en-GB" sz="2000" dirty="0" smtClean="0"/>
              <a:t> </a:t>
            </a:r>
          </a:p>
          <a:p>
            <a:r>
              <a:rPr lang="en-GB" sz="2000" dirty="0" smtClean="0">
                <a:solidFill>
                  <a:schemeClr val="accent1"/>
                </a:solidFill>
              </a:rPr>
              <a:t>Measuring </a:t>
            </a:r>
            <a:r>
              <a:rPr lang="en-GB" sz="2000" dirty="0" err="1" smtClean="0">
                <a:solidFill>
                  <a:schemeClr val="accent1"/>
                </a:solidFill>
              </a:rPr>
              <a:t>UHC</a:t>
            </a:r>
            <a:r>
              <a:rPr lang="en-GB" sz="2000" dirty="0" smtClean="0"/>
              <a:t>:  at least 80% of all people (including 80% of the poorest 40%) are able to access without any financial hardship at least the 20 services that they most frequently need: </a:t>
            </a:r>
            <a:r>
              <a:rPr lang="en-GB" sz="2000" dirty="0" err="1" smtClean="0"/>
              <a:t>approx</a:t>
            </a:r>
            <a:r>
              <a:rPr lang="en-GB" sz="2000" dirty="0" smtClean="0"/>
              <a:t> </a:t>
            </a:r>
            <a:r>
              <a:rPr lang="en-GB" sz="2000" dirty="0"/>
              <a:t>70% of resources </a:t>
            </a:r>
            <a:r>
              <a:rPr lang="en-GB" sz="2000" dirty="0" smtClean="0"/>
              <a:t>for </a:t>
            </a:r>
            <a:r>
              <a:rPr lang="en-GB" sz="2000" dirty="0"/>
              <a:t>primary care and public </a:t>
            </a:r>
            <a:r>
              <a:rPr lang="en-GB" sz="2000" dirty="0" smtClean="0"/>
              <a:t>heath (</a:t>
            </a:r>
            <a:r>
              <a:rPr lang="en-GB" sz="2000" dirty="0" err="1" smtClean="0"/>
              <a:t>HLEG</a:t>
            </a:r>
            <a:r>
              <a:rPr lang="en-GB" sz="2000" dirty="0" smtClean="0"/>
              <a:t>)</a:t>
            </a:r>
          </a:p>
          <a:p>
            <a:endParaRPr lang="en-GB" sz="2000" dirty="0" smtClean="0"/>
          </a:p>
          <a:p>
            <a:r>
              <a:rPr lang="en-GB" sz="2000" dirty="0" err="1" smtClean="0">
                <a:solidFill>
                  <a:schemeClr val="accent1"/>
                </a:solidFill>
              </a:rPr>
              <a:t>UHC</a:t>
            </a:r>
            <a:r>
              <a:rPr lang="en-GB" sz="2000" dirty="0" smtClean="0">
                <a:solidFill>
                  <a:schemeClr val="accent1"/>
                </a:solidFill>
              </a:rPr>
              <a:t> pilots </a:t>
            </a:r>
            <a:r>
              <a:rPr lang="en-GB" sz="2000" dirty="0" smtClean="0"/>
              <a:t>to be rolled out: up to 3 districts per state (representative sample of the state with robust existing system to allow testing and measurement of the service package and other institutions)</a:t>
            </a:r>
          </a:p>
          <a:p>
            <a:pPr marL="0" indent="0">
              <a:buNone/>
            </a:pPr>
            <a:endParaRPr lang="en-GB" sz="2000" dirty="0" smtClean="0"/>
          </a:p>
          <a:p>
            <a:r>
              <a:rPr lang="en-GB" sz="2000" dirty="0" err="1" smtClean="0">
                <a:solidFill>
                  <a:schemeClr val="accent1"/>
                </a:solidFill>
              </a:rPr>
              <a:t>MOHFW</a:t>
            </a:r>
            <a:r>
              <a:rPr lang="en-GB" sz="2000" dirty="0" smtClean="0">
                <a:solidFill>
                  <a:schemeClr val="accent1"/>
                </a:solidFill>
              </a:rPr>
              <a:t> tasked </a:t>
            </a:r>
            <a:r>
              <a:rPr lang="en-GB" sz="2000" dirty="0" err="1" smtClean="0">
                <a:solidFill>
                  <a:schemeClr val="accent1"/>
                </a:solidFill>
              </a:rPr>
              <a:t>NHSRC</a:t>
            </a:r>
            <a:r>
              <a:rPr lang="en-GB" sz="2000" dirty="0" smtClean="0">
                <a:solidFill>
                  <a:schemeClr val="accent1"/>
                </a:solidFill>
              </a:rPr>
              <a:t> </a:t>
            </a:r>
            <a:r>
              <a:rPr lang="en-GB" sz="2000" dirty="0" smtClean="0"/>
              <a:t>to coordinate technical inputs, guidelines issued (end 2013) and </a:t>
            </a:r>
            <a:r>
              <a:rPr lang="en-GB" sz="2000" dirty="0" err="1" smtClean="0"/>
              <a:t>NHM</a:t>
            </a:r>
            <a:r>
              <a:rPr lang="en-GB" sz="2000" dirty="0" smtClean="0"/>
              <a:t> to provide the budgets; PHFI knowledge partner and WHO technical partner</a:t>
            </a:r>
          </a:p>
          <a:p>
            <a:pPr eaLnBrk="1" hangingPunct="1"/>
            <a:endParaRPr lang="en-US" alt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23852" y="11978"/>
            <a:ext cx="873918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GB" sz="2800" b="1" dirty="0" smtClean="0">
                <a:solidFill>
                  <a:srgbClr val="7030A0"/>
                </a:solidFill>
                <a:latin typeface="Algerian" panose="04020705040A02060702" pitchFamily="82" charset="0"/>
              </a:rPr>
              <a:t>  </a:t>
            </a:r>
            <a:r>
              <a:rPr lang="en-GB" sz="2800" b="1" dirty="0" smtClean="0">
                <a:solidFill>
                  <a:srgbClr val="7030A0"/>
                </a:solidFill>
                <a:latin typeface="+mn-lt"/>
              </a:rPr>
              <a:t>DFID</a:t>
            </a:r>
            <a:r>
              <a:rPr lang="en-GB" sz="2800" dirty="0" smtClean="0">
                <a:solidFill>
                  <a:srgbClr val="7030A0"/>
                </a:solidFill>
                <a:latin typeface="+mn-lt"/>
              </a:rPr>
              <a:t> </a:t>
            </a:r>
            <a:r>
              <a:rPr lang="en-GB" sz="2800" b="1" dirty="0">
                <a:solidFill>
                  <a:srgbClr val="7030A0"/>
                </a:solidFill>
                <a:latin typeface="+mn-lt"/>
              </a:rPr>
              <a:t>H</a:t>
            </a:r>
            <a:r>
              <a:rPr lang="en-GB" sz="2800" b="1" dirty="0" smtClean="0">
                <a:solidFill>
                  <a:srgbClr val="7030A0"/>
                </a:solidFill>
                <a:latin typeface="+mn-lt"/>
              </a:rPr>
              <a:t>ealth </a:t>
            </a:r>
            <a:r>
              <a:rPr lang="en-GB" sz="2800" b="1" dirty="0">
                <a:solidFill>
                  <a:srgbClr val="7030A0"/>
                </a:solidFill>
                <a:latin typeface="+mn-lt"/>
              </a:rPr>
              <a:t>portfolio: in transition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9589" y="1268760"/>
            <a:ext cx="4566468" cy="2088803"/>
          </a:xfrm>
          <a:prstGeom prst="rect">
            <a:avLst/>
          </a:prstGeom>
          <a:solidFill>
            <a:srgbClr val="E2CFF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1400" dirty="0"/>
              <a:t>Policy strategy and technical dialogue with </a:t>
            </a:r>
            <a:r>
              <a:rPr lang="en-GB" sz="1400" dirty="0" smtClean="0"/>
              <a:t>national</a:t>
            </a:r>
          </a:p>
          <a:p>
            <a:pPr algn="ctr"/>
            <a:r>
              <a:rPr lang="en-GB" sz="1400" dirty="0" smtClean="0"/>
              <a:t> </a:t>
            </a:r>
            <a:r>
              <a:rPr lang="en-GB" sz="1400" dirty="0"/>
              <a:t>level </a:t>
            </a:r>
            <a:r>
              <a:rPr lang="en-GB" sz="1400" dirty="0" smtClean="0"/>
              <a:t>organisations, partnerships with UK institutions</a:t>
            </a:r>
            <a:endParaRPr lang="en-GB" sz="1400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85504" y="4292599"/>
            <a:ext cx="6840686" cy="1800225"/>
          </a:xfrm>
          <a:prstGeom prst="rect">
            <a:avLst/>
          </a:prstGeom>
          <a:solidFill>
            <a:srgbClr val="E2CFF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1600" dirty="0"/>
              <a:t>State level programmes to strengthen health, nutrition and </a:t>
            </a:r>
            <a:r>
              <a:rPr lang="en-GB" sz="1600" dirty="0" smtClean="0"/>
              <a:t>WASH</a:t>
            </a:r>
            <a:endParaRPr lang="en-GB" sz="1600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79847" y="1989138"/>
            <a:ext cx="1748632" cy="1152525"/>
          </a:xfrm>
          <a:prstGeom prst="rect">
            <a:avLst/>
          </a:prstGeom>
          <a:solidFill>
            <a:srgbClr val="FF5B5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1400" dirty="0"/>
              <a:t>Strategic partnership </a:t>
            </a:r>
          </a:p>
          <a:p>
            <a:pPr algn="ctr"/>
            <a:r>
              <a:rPr lang="en-GB" sz="1400" dirty="0"/>
              <a:t>on health </a:t>
            </a:r>
            <a:endParaRPr lang="en-GB" sz="1400" dirty="0" smtClean="0"/>
          </a:p>
          <a:p>
            <a:pPr algn="ctr"/>
            <a:r>
              <a:rPr lang="en-GB" sz="1400" dirty="0" smtClean="0"/>
              <a:t>and </a:t>
            </a:r>
            <a:r>
              <a:rPr lang="en-GB" sz="1400" dirty="0"/>
              <a:t>nutrition</a:t>
            </a:r>
          </a:p>
          <a:p>
            <a:pPr algn="ctr"/>
            <a:endParaRPr lang="en-GB" dirty="0"/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6394934" y="2066355"/>
            <a:ext cx="2105495" cy="1075308"/>
          </a:xfrm>
          <a:prstGeom prst="rect">
            <a:avLst/>
          </a:prstGeom>
          <a:solidFill>
            <a:srgbClr val="FF5B5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1400" dirty="0"/>
              <a:t>Global portfolio:</a:t>
            </a:r>
          </a:p>
          <a:p>
            <a:pPr algn="ctr"/>
            <a:r>
              <a:rPr lang="en-GB" sz="1400" dirty="0"/>
              <a:t>Access to meds</a:t>
            </a:r>
          </a:p>
          <a:p>
            <a:pPr algn="ctr"/>
            <a:r>
              <a:rPr lang="en-GB" sz="1400" dirty="0"/>
              <a:t>Health </a:t>
            </a:r>
            <a:r>
              <a:rPr lang="en-GB" sz="1400" dirty="0" smtClean="0"/>
              <a:t>technology</a:t>
            </a:r>
            <a:endParaRPr lang="en-GB" sz="1400" dirty="0"/>
          </a:p>
          <a:p>
            <a:pPr algn="ctr"/>
            <a:r>
              <a:rPr lang="en-GB" sz="1400" dirty="0"/>
              <a:t>Health </a:t>
            </a:r>
            <a:r>
              <a:rPr lang="en-GB" sz="1400" dirty="0" smtClean="0"/>
              <a:t>financing</a:t>
            </a:r>
          </a:p>
          <a:p>
            <a:pPr algn="ctr"/>
            <a:r>
              <a:rPr lang="en-GB" sz="1400" dirty="0" smtClean="0"/>
              <a:t>Health research</a:t>
            </a:r>
            <a:endParaRPr lang="en-GB" sz="1400" dirty="0"/>
          </a:p>
        </p:txBody>
      </p:sp>
      <p:sp>
        <p:nvSpPr>
          <p:cNvPr id="8" name="AutoShape 12"/>
          <p:cNvSpPr>
            <a:spLocks noChangeArrowheads="1"/>
          </p:cNvSpPr>
          <p:nvPr/>
        </p:nvSpPr>
        <p:spPr bwMode="auto">
          <a:xfrm>
            <a:off x="906463" y="3357562"/>
            <a:ext cx="647700" cy="935037"/>
          </a:xfrm>
          <a:prstGeom prst="downArrow">
            <a:avLst>
              <a:gd name="adj1" fmla="val 50000"/>
              <a:gd name="adj2" fmla="val 36091"/>
            </a:avLst>
          </a:prstGeom>
          <a:solidFill>
            <a:srgbClr val="07EB4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endParaRPr lang="en-US"/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331119" y="4941888"/>
            <a:ext cx="1296988" cy="863600"/>
          </a:xfrm>
          <a:prstGeom prst="rect">
            <a:avLst/>
          </a:prstGeom>
          <a:solidFill>
            <a:srgbClr val="FF5B5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dirty="0"/>
              <a:t>Bihar</a:t>
            </a: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5189535" y="4915724"/>
            <a:ext cx="1296987" cy="863600"/>
          </a:xfrm>
          <a:prstGeom prst="rect">
            <a:avLst/>
          </a:prstGeom>
          <a:solidFill>
            <a:srgbClr val="FF5B5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dirty="0"/>
              <a:t>Odisha</a:t>
            </a:r>
          </a:p>
        </p:txBody>
      </p:sp>
      <p:sp>
        <p:nvSpPr>
          <p:cNvPr id="11" name="Rectangle 17"/>
          <p:cNvSpPr>
            <a:spLocks noChangeArrowheads="1"/>
          </p:cNvSpPr>
          <p:nvPr/>
        </p:nvSpPr>
        <p:spPr bwMode="auto">
          <a:xfrm>
            <a:off x="3327400" y="4950105"/>
            <a:ext cx="1296988" cy="863600"/>
          </a:xfrm>
          <a:prstGeom prst="rect">
            <a:avLst/>
          </a:prstGeom>
          <a:solidFill>
            <a:srgbClr val="FF5B5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dirty="0"/>
              <a:t>Madhya </a:t>
            </a:r>
          </a:p>
          <a:p>
            <a:pPr algn="ctr"/>
            <a:r>
              <a:rPr lang="en-GB" dirty="0"/>
              <a:t>Pradesh</a:t>
            </a: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2852983" y="1989138"/>
            <a:ext cx="1857906" cy="1152525"/>
          </a:xfrm>
          <a:prstGeom prst="rect">
            <a:avLst/>
          </a:prstGeom>
          <a:solidFill>
            <a:srgbClr val="FF5B5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GB" sz="1400" dirty="0"/>
              <a:t>Private sector</a:t>
            </a:r>
          </a:p>
          <a:p>
            <a:pPr algn="ctr"/>
            <a:r>
              <a:rPr lang="en-GB" sz="1400" dirty="0"/>
              <a:t>Innovations</a:t>
            </a:r>
          </a:p>
          <a:p>
            <a:pPr algn="ctr"/>
            <a:r>
              <a:rPr lang="en-GB" sz="1400" dirty="0"/>
              <a:t>Health Markets </a:t>
            </a:r>
          </a:p>
        </p:txBody>
      </p:sp>
      <p:sp>
        <p:nvSpPr>
          <p:cNvPr id="13" name="AutoShape 20"/>
          <p:cNvSpPr>
            <a:spLocks noChangeArrowheads="1"/>
          </p:cNvSpPr>
          <p:nvPr/>
        </p:nvSpPr>
        <p:spPr bwMode="auto">
          <a:xfrm rot="10800000">
            <a:off x="4463507" y="3357563"/>
            <a:ext cx="647700" cy="935037"/>
          </a:xfrm>
          <a:prstGeom prst="downArrow">
            <a:avLst>
              <a:gd name="adj1" fmla="val 50000"/>
              <a:gd name="adj2" fmla="val 36091"/>
            </a:avLst>
          </a:prstGeom>
          <a:solidFill>
            <a:srgbClr val="07EB4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4" name="Text Box 22"/>
          <p:cNvSpPr txBox="1">
            <a:spLocks noChangeArrowheads="1"/>
          </p:cNvSpPr>
          <p:nvPr/>
        </p:nvSpPr>
        <p:spPr bwMode="auto">
          <a:xfrm>
            <a:off x="1554163" y="3487738"/>
            <a:ext cx="1685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200" dirty="0"/>
              <a:t>Normative framework</a:t>
            </a:r>
          </a:p>
          <a:p>
            <a:pPr eaLnBrk="1" hangingPunct="1"/>
            <a:r>
              <a:rPr lang="en-GB" sz="1200" dirty="0"/>
              <a:t>Capacity development</a:t>
            </a:r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2787107" y="3720485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GB" sz="1200" dirty="0"/>
              <a:t>Evidence of </a:t>
            </a:r>
          </a:p>
          <a:p>
            <a:pPr algn="r" eaLnBrk="1" hangingPunct="1"/>
            <a:r>
              <a:rPr lang="en-GB" sz="1200" dirty="0"/>
              <a:t>promising approaches</a:t>
            </a:r>
          </a:p>
        </p:txBody>
      </p:sp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91639" y="1901830"/>
            <a:ext cx="695325" cy="131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076057" y="1371421"/>
            <a:ext cx="10801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Incubation  of promising Indian experience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7985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260648"/>
            <a:ext cx="8456613" cy="509588"/>
          </a:xfrm>
        </p:spPr>
        <p:txBody>
          <a:bodyPr/>
          <a:lstStyle/>
          <a:p>
            <a:r>
              <a:rPr lang="en-GB" dirty="0" smtClean="0">
                <a:solidFill>
                  <a:srgbClr val="7030A0"/>
                </a:solidFill>
                <a:latin typeface="+mn-lt"/>
              </a:rPr>
              <a:t>UK India Health partnership</a:t>
            </a:r>
            <a:endParaRPr lang="en-GB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456613" cy="4824536"/>
          </a:xfrm>
        </p:spPr>
        <p:txBody>
          <a:bodyPr/>
          <a:lstStyle/>
          <a:p>
            <a:r>
              <a:rPr lang="en-GB" sz="2800" dirty="0" smtClean="0"/>
              <a:t>UK India workshop in early 2013 to identify areas for partnership</a:t>
            </a:r>
          </a:p>
          <a:p>
            <a:r>
              <a:rPr lang="en-GB" sz="2800" dirty="0" smtClean="0"/>
              <a:t>First G2G </a:t>
            </a:r>
            <a:r>
              <a:rPr lang="en-GB" sz="2800" dirty="0" err="1" smtClean="0"/>
              <a:t>MOU</a:t>
            </a:r>
            <a:r>
              <a:rPr lang="en-GB" sz="2800" dirty="0" smtClean="0"/>
              <a:t>, signed June 2013</a:t>
            </a:r>
          </a:p>
          <a:p>
            <a:r>
              <a:rPr lang="en-GB" sz="2800" dirty="0" smtClean="0"/>
              <a:t>Joint Working Group, led by </a:t>
            </a:r>
            <a:r>
              <a:rPr lang="en-GB" sz="2800" dirty="0" err="1" smtClean="0"/>
              <a:t>Dept</a:t>
            </a:r>
            <a:r>
              <a:rPr lang="en-GB" sz="2800" dirty="0" smtClean="0"/>
              <a:t> Health UK and </a:t>
            </a:r>
            <a:r>
              <a:rPr lang="en-GB" sz="2800" dirty="0" err="1" smtClean="0"/>
              <a:t>MoHFW</a:t>
            </a:r>
            <a:r>
              <a:rPr lang="en-GB" sz="2800" dirty="0" smtClean="0"/>
              <a:t>, India</a:t>
            </a:r>
          </a:p>
          <a:p>
            <a:r>
              <a:rPr lang="en-GB" sz="2800" dirty="0" smtClean="0"/>
              <a:t>Health system strengthening for </a:t>
            </a:r>
            <a:r>
              <a:rPr lang="en-GB" sz="2800" dirty="0" err="1" smtClean="0"/>
              <a:t>UHC</a:t>
            </a:r>
            <a:r>
              <a:rPr lang="en-GB" sz="2800" dirty="0" smtClean="0"/>
              <a:t> rollout (health financing, primary care and public health), human resources and anti-microbial resistance</a:t>
            </a:r>
          </a:p>
          <a:p>
            <a:r>
              <a:rPr lang="en-GB" sz="2800" dirty="0" smtClean="0"/>
              <a:t>Strategic Health and Nutrition Partnership – DFIDI’s contribution 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738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8456613" cy="509588"/>
          </a:xfrm>
        </p:spPr>
        <p:txBody>
          <a:bodyPr/>
          <a:lstStyle/>
          <a:p>
            <a:r>
              <a:rPr lang="en-GB" altLang="en-US" b="1" dirty="0" smtClean="0">
                <a:solidFill>
                  <a:srgbClr val="7030A0"/>
                </a:solidFill>
                <a:latin typeface="+mn-lt"/>
              </a:rPr>
              <a:t>    Strategic </a:t>
            </a: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H</a:t>
            </a:r>
            <a:r>
              <a:rPr lang="en-GB" altLang="en-US" b="1" dirty="0" smtClean="0">
                <a:solidFill>
                  <a:srgbClr val="7030A0"/>
                </a:solidFill>
                <a:latin typeface="+mn-lt"/>
              </a:rPr>
              <a:t>ealth and Nutrition Partnership</a:t>
            </a:r>
            <a:endParaRPr lang="en-GB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456613" cy="467064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altLang="en-US" dirty="0"/>
              <a:t>A new kind of partnership with India – flexible, demand led, two </a:t>
            </a:r>
            <a:r>
              <a:rPr lang="en-GB" altLang="en-US" dirty="0" smtClean="0"/>
              <a:t>way</a:t>
            </a:r>
          </a:p>
          <a:p>
            <a:pPr marL="0" indent="0">
              <a:lnSpc>
                <a:spcPct val="80000"/>
              </a:lnSpc>
              <a:buNone/>
            </a:pPr>
            <a:endParaRPr lang="en-GB" altLang="en-US" dirty="0"/>
          </a:p>
          <a:p>
            <a:pPr>
              <a:lnSpc>
                <a:spcPct val="80000"/>
              </a:lnSpc>
            </a:pPr>
            <a:r>
              <a:rPr lang="en-GB" altLang="en-US" dirty="0"/>
              <a:t>Complement and add value to DFID’s health portfolio across state, national and global </a:t>
            </a:r>
            <a:r>
              <a:rPr lang="en-GB" altLang="en-US" dirty="0" smtClean="0"/>
              <a:t>levels</a:t>
            </a:r>
          </a:p>
          <a:p>
            <a:pPr marL="0" indent="0">
              <a:lnSpc>
                <a:spcPct val="80000"/>
              </a:lnSpc>
              <a:buNone/>
            </a:pPr>
            <a:endParaRPr lang="en-GB" altLang="en-US" dirty="0"/>
          </a:p>
          <a:p>
            <a:pPr>
              <a:lnSpc>
                <a:spcPct val="80000"/>
              </a:lnSpc>
            </a:pPr>
            <a:r>
              <a:rPr lang="en-GB" altLang="en-US" dirty="0"/>
              <a:t>Offer opportunities for stronger cross-HMG </a:t>
            </a:r>
            <a:r>
              <a:rPr lang="en-GB" altLang="en-US" dirty="0" smtClean="0"/>
              <a:t>working</a:t>
            </a:r>
          </a:p>
          <a:p>
            <a:pPr marL="0" indent="0">
              <a:lnSpc>
                <a:spcPct val="80000"/>
              </a:lnSpc>
              <a:buNone/>
            </a:pPr>
            <a:endParaRPr lang="en-GB" altLang="en-US" dirty="0"/>
          </a:p>
          <a:p>
            <a:pPr>
              <a:lnSpc>
                <a:spcPct val="80000"/>
              </a:lnSpc>
            </a:pPr>
            <a:r>
              <a:rPr lang="en-GB" altLang="en-US" dirty="0"/>
              <a:t>Focus on critical pathways in health systems – we can’t do everything</a:t>
            </a:r>
            <a:r>
              <a:rPr lang="en-GB" altLang="en-US" dirty="0" smtClean="0"/>
              <a:t>.</a:t>
            </a:r>
          </a:p>
          <a:p>
            <a:pPr marL="0" indent="0">
              <a:lnSpc>
                <a:spcPct val="80000"/>
              </a:lnSpc>
              <a:buNone/>
            </a:pPr>
            <a:endParaRPr lang="en-GB" altLang="en-US" dirty="0"/>
          </a:p>
          <a:p>
            <a:pPr>
              <a:lnSpc>
                <a:spcPct val="80000"/>
              </a:lnSpc>
            </a:pPr>
            <a:r>
              <a:rPr lang="en-GB" altLang="en-US" dirty="0"/>
              <a:t>Build up Indian </a:t>
            </a:r>
            <a:r>
              <a:rPr lang="en-GB" altLang="en-US" dirty="0" smtClean="0"/>
              <a:t>institutions including partnerships with UK and other institutions</a:t>
            </a:r>
          </a:p>
          <a:p>
            <a:pPr marL="0" indent="0">
              <a:lnSpc>
                <a:spcPct val="80000"/>
              </a:lnSpc>
              <a:buNone/>
            </a:pPr>
            <a:endParaRPr lang="en-GB" altLang="en-US" dirty="0"/>
          </a:p>
          <a:p>
            <a:pPr>
              <a:lnSpc>
                <a:spcPct val="80000"/>
              </a:lnSpc>
            </a:pPr>
            <a:r>
              <a:rPr lang="en-GB" altLang="en-US" dirty="0"/>
              <a:t>Aligned to reform priorities but </a:t>
            </a:r>
            <a:r>
              <a:rPr lang="en-GB" altLang="en-US" dirty="0" smtClean="0"/>
              <a:t>not </a:t>
            </a:r>
            <a:r>
              <a:rPr lang="en-GB" altLang="en-US" dirty="0"/>
              <a:t>substitute for government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79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0522230"/>
              </p:ext>
            </p:extLst>
          </p:nvPr>
        </p:nvGraphicFramePr>
        <p:xfrm>
          <a:off x="539552" y="1412776"/>
          <a:ext cx="7896226" cy="5029339"/>
        </p:xfrm>
        <a:graphic>
          <a:graphicData uri="http://schemas.openxmlformats.org/drawingml/2006/table">
            <a:tbl>
              <a:tblPr bandRow="1"/>
              <a:tblGrid>
                <a:gridCol w="3948113"/>
                <a:gridCol w="3948113"/>
              </a:tblGrid>
              <a:tr h="10058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Direct TA to</a:t>
                      </a:r>
                      <a:r>
                        <a:rPr lang="en-GB" sz="2000" b="1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1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GoI</a:t>
                      </a:r>
                      <a:r>
                        <a:rPr lang="en-GB" sz="2000" b="1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lead ministries </a:t>
                      </a:r>
                      <a:r>
                        <a:rPr lang="en-GB" sz="20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£5 m </a:t>
                      </a:r>
                    </a:p>
                  </a:txBody>
                  <a:tcPr marT="45710" marB="4571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GB" sz="2000" dirty="0" smtClean="0"/>
                        <a:t>Primary care, nutrition</a:t>
                      </a:r>
                      <a:endParaRPr lang="en-GB" sz="2000" dirty="0"/>
                    </a:p>
                  </a:txBody>
                  <a:tcPr marT="45710" marB="4571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</a:tr>
              <a:tr h="10059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Health financing learning and dissemination £3m (Access Health International)</a:t>
                      </a:r>
                    </a:p>
                  </a:txBody>
                  <a:tcPr marT="45710" marB="4571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GB" sz="2000" dirty="0" smtClean="0"/>
                        <a:t>Health financing for </a:t>
                      </a:r>
                      <a:r>
                        <a:rPr lang="en-GB" sz="2000" dirty="0" err="1" smtClean="0"/>
                        <a:t>UHC</a:t>
                      </a:r>
                      <a:endParaRPr lang="en-GB" sz="2000" dirty="0"/>
                    </a:p>
                  </a:txBody>
                  <a:tcPr marT="45710" marB="4571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</a:tr>
              <a:tr h="10059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Public health and regulatory capacity building for </a:t>
                      </a:r>
                      <a:r>
                        <a:rPr lang="en-GB" sz="2000" b="1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UHC</a:t>
                      </a:r>
                      <a:r>
                        <a:rPr lang="en-GB" sz="20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rollout £2m (PHFI)</a:t>
                      </a:r>
                    </a:p>
                  </a:txBody>
                  <a:tcPr marT="45710" marB="4571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GB" sz="2000" dirty="0" smtClean="0"/>
                        <a:t>Support</a:t>
                      </a:r>
                      <a:r>
                        <a:rPr lang="en-GB" sz="2000" baseline="0" dirty="0" smtClean="0"/>
                        <a:t> to </a:t>
                      </a:r>
                      <a:r>
                        <a:rPr lang="en-GB" sz="2000" dirty="0" err="1" smtClean="0"/>
                        <a:t>UHC</a:t>
                      </a:r>
                      <a:r>
                        <a:rPr lang="en-GB" sz="2000" dirty="0" smtClean="0"/>
                        <a:t> rollout,</a:t>
                      </a:r>
                      <a:r>
                        <a:rPr lang="en-GB" sz="2000" baseline="0" dirty="0" smtClean="0"/>
                        <a:t> p</a:t>
                      </a:r>
                      <a:r>
                        <a:rPr lang="en-GB" sz="2000" dirty="0" smtClean="0"/>
                        <a:t>rimary care</a:t>
                      </a:r>
                      <a:r>
                        <a:rPr lang="en-GB" sz="2000" baseline="0" dirty="0" smtClean="0"/>
                        <a:t> and public health</a:t>
                      </a:r>
                      <a:r>
                        <a:rPr lang="en-GB" sz="2000" dirty="0" smtClean="0"/>
                        <a:t>, governance,</a:t>
                      </a:r>
                      <a:r>
                        <a:rPr lang="en-GB" sz="2000" baseline="0" dirty="0" smtClean="0"/>
                        <a:t> </a:t>
                      </a:r>
                      <a:r>
                        <a:rPr lang="en-GB" sz="2000" dirty="0" smtClean="0"/>
                        <a:t>human resources</a:t>
                      </a:r>
                      <a:endParaRPr lang="en-GB" sz="2000" dirty="0"/>
                    </a:p>
                  </a:txBody>
                  <a:tcPr marT="45710" marB="4571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</a:tr>
              <a:tr h="8960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UK-India Nursing Partnership £4m (</a:t>
                      </a:r>
                      <a:r>
                        <a:rPr lang="en-GB" sz="2000" b="1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JHPIEGO</a:t>
                      </a:r>
                      <a:r>
                        <a:rPr lang="en-GB" sz="20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T="45710" marB="4571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GB" sz="2000" dirty="0" smtClean="0"/>
                        <a:t>Human resources – focus on nursing and midwifery</a:t>
                      </a:r>
                      <a:r>
                        <a:rPr lang="en-GB" sz="2000" baseline="0" dirty="0" smtClean="0"/>
                        <a:t> training and leadership</a:t>
                      </a:r>
                      <a:endParaRPr lang="en-GB" sz="2000" dirty="0"/>
                    </a:p>
                  </a:txBody>
                  <a:tcPr marT="45710" marB="4571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</a:tr>
              <a:tr h="701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UK partnership fund £1m</a:t>
                      </a:r>
                    </a:p>
                  </a:txBody>
                  <a:tcPr marT="45710" marB="4571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GB" sz="2000" dirty="0" smtClean="0"/>
                        <a:t>Includes</a:t>
                      </a:r>
                      <a:r>
                        <a:rPr lang="en-GB" sz="2000" baseline="0" dirty="0" smtClean="0"/>
                        <a:t> NICE I and UK professional and regulatory bodies, NHS technical agencies</a:t>
                      </a:r>
                      <a:endParaRPr lang="en-GB" sz="2000" dirty="0"/>
                    </a:p>
                  </a:txBody>
                  <a:tcPr marT="45710" marB="4571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1547664" y="260648"/>
            <a:ext cx="8456613" cy="50958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8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8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8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84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8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8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8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 Black" pitchFamily="84" charset="0"/>
                <a:cs typeface="Arial" charset="0"/>
              </a:defRPr>
            </a:lvl9pPr>
          </a:lstStyle>
          <a:p>
            <a:r>
              <a:rPr lang="en-GB" kern="0" dirty="0" err="1" smtClean="0">
                <a:solidFill>
                  <a:srgbClr val="7030A0"/>
                </a:solidFill>
                <a:latin typeface="+mn-lt"/>
              </a:rPr>
              <a:t>SHNP</a:t>
            </a:r>
            <a:r>
              <a:rPr lang="en-GB" kern="0" dirty="0" smtClean="0">
                <a:solidFill>
                  <a:srgbClr val="7030A0"/>
                </a:solidFill>
                <a:latin typeface="+mn-lt"/>
              </a:rPr>
              <a:t> components (2013 – 2017)</a:t>
            </a:r>
            <a:endParaRPr lang="en-GB" kern="0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594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8456613" cy="509588"/>
          </a:xfrm>
        </p:spPr>
        <p:txBody>
          <a:bodyPr/>
          <a:lstStyle/>
          <a:p>
            <a:r>
              <a:rPr lang="en-GB" dirty="0" smtClean="0">
                <a:solidFill>
                  <a:srgbClr val="7030A0"/>
                </a:solidFill>
                <a:latin typeface="+mn-lt"/>
              </a:rPr>
              <a:t>DFID India support to </a:t>
            </a:r>
            <a:r>
              <a:rPr lang="en-GB" dirty="0" err="1" smtClean="0">
                <a:solidFill>
                  <a:srgbClr val="7030A0"/>
                </a:solidFill>
                <a:latin typeface="+mn-lt"/>
              </a:rPr>
              <a:t>UHC</a:t>
            </a:r>
            <a:r>
              <a:rPr lang="en-GB" dirty="0" smtClean="0">
                <a:solidFill>
                  <a:srgbClr val="7030A0"/>
                </a:solidFill>
                <a:latin typeface="+mn-lt"/>
              </a:rPr>
              <a:t> vision and rollout</a:t>
            </a:r>
            <a:endParaRPr lang="en-GB" dirty="0">
              <a:solidFill>
                <a:srgbClr val="7030A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456613" cy="5256584"/>
          </a:xfrm>
        </p:spPr>
        <p:txBody>
          <a:bodyPr/>
          <a:lstStyle/>
          <a:p>
            <a:r>
              <a:rPr lang="en-GB" altLang="en-US" dirty="0" smtClean="0"/>
              <a:t>Supports GoI’s agenda for Universal Health &amp; Nutrition coverage – TA to </a:t>
            </a:r>
            <a:r>
              <a:rPr lang="en-GB" altLang="en-US" dirty="0" err="1" smtClean="0"/>
              <a:t>MoHFW</a:t>
            </a:r>
            <a:r>
              <a:rPr lang="en-GB" altLang="en-US" dirty="0" smtClean="0"/>
              <a:t> and </a:t>
            </a:r>
            <a:r>
              <a:rPr lang="en-GB" altLang="en-US" dirty="0" err="1" smtClean="0"/>
              <a:t>MWCD</a:t>
            </a:r>
            <a:endParaRPr lang="en-GB" altLang="en-US" dirty="0" smtClean="0"/>
          </a:p>
          <a:p>
            <a:pPr>
              <a:lnSpc>
                <a:spcPct val="90000"/>
              </a:lnSpc>
            </a:pPr>
            <a:r>
              <a:rPr lang="en-GB" altLang="en-US" dirty="0"/>
              <a:t>Financial and technical support to the </a:t>
            </a:r>
            <a:r>
              <a:rPr lang="en-GB" altLang="en-US" dirty="0" err="1"/>
              <a:t>HLEG</a:t>
            </a:r>
            <a:endParaRPr lang="en-GB" altLang="en-US" dirty="0"/>
          </a:p>
          <a:p>
            <a:pPr>
              <a:lnSpc>
                <a:spcPct val="90000"/>
              </a:lnSpc>
            </a:pPr>
            <a:r>
              <a:rPr lang="en-GB" altLang="en-US" dirty="0"/>
              <a:t>Supported evaluation of </a:t>
            </a:r>
            <a:r>
              <a:rPr lang="en-GB" altLang="en-US" dirty="0" err="1"/>
              <a:t>DSF</a:t>
            </a:r>
            <a:r>
              <a:rPr lang="en-GB" altLang="en-US" dirty="0"/>
              <a:t> schemes, </a:t>
            </a:r>
            <a:r>
              <a:rPr lang="en-GB" altLang="en-US" dirty="0" err="1"/>
              <a:t>Arogyasri</a:t>
            </a:r>
            <a:r>
              <a:rPr lang="en-GB" altLang="en-US" dirty="0"/>
              <a:t> in </a:t>
            </a:r>
            <a:r>
              <a:rPr lang="en-GB" altLang="en-US" dirty="0" smtClean="0"/>
              <a:t>AP; and primary </a:t>
            </a:r>
            <a:r>
              <a:rPr lang="en-GB" altLang="en-US" dirty="0"/>
              <a:t>care pilots in TN and Kerala</a:t>
            </a:r>
          </a:p>
          <a:p>
            <a:r>
              <a:rPr lang="en-GB" altLang="en-US" dirty="0" err="1" smtClean="0"/>
              <a:t>PHFI</a:t>
            </a:r>
            <a:r>
              <a:rPr lang="en-GB" altLang="en-US" dirty="0" smtClean="0"/>
              <a:t> – evidence generation (impact of </a:t>
            </a:r>
            <a:r>
              <a:rPr lang="en-GB" altLang="en-US" dirty="0" err="1" smtClean="0"/>
              <a:t>RSBY</a:t>
            </a:r>
            <a:r>
              <a:rPr lang="en-GB" altLang="en-US" dirty="0" smtClean="0"/>
              <a:t>); strengthening governance, regulation, HR for </a:t>
            </a:r>
            <a:r>
              <a:rPr lang="en-GB" altLang="en-US" dirty="0" err="1" smtClean="0"/>
              <a:t>UHC</a:t>
            </a:r>
            <a:endParaRPr lang="en-GB" altLang="en-US" dirty="0" smtClean="0"/>
          </a:p>
          <a:p>
            <a:r>
              <a:rPr lang="en-GB" altLang="en-US" dirty="0" smtClean="0"/>
              <a:t>Access Health International financing for </a:t>
            </a:r>
            <a:r>
              <a:rPr lang="en-GB" altLang="en-US" dirty="0" err="1" smtClean="0"/>
              <a:t>UHC</a:t>
            </a:r>
            <a:endParaRPr lang="en-GB" altLang="en-US" dirty="0" smtClean="0"/>
          </a:p>
          <a:p>
            <a:r>
              <a:rPr lang="en-GB" altLang="en-US" dirty="0" smtClean="0"/>
              <a:t>NICE International – </a:t>
            </a:r>
            <a:r>
              <a:rPr lang="en-GB" altLang="en-US" dirty="0" err="1" smtClean="0"/>
              <a:t>HTA</a:t>
            </a:r>
            <a:r>
              <a:rPr lang="en-GB" altLang="en-US" dirty="0" smtClean="0"/>
              <a:t> and evidence based health care (</a:t>
            </a:r>
            <a:r>
              <a:rPr lang="en-GB" altLang="en-US" dirty="0" err="1" smtClean="0"/>
              <a:t>MoL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RSBY</a:t>
            </a:r>
            <a:r>
              <a:rPr lang="en-GB" altLang="en-US" dirty="0" smtClean="0"/>
              <a:t> and </a:t>
            </a:r>
            <a:r>
              <a:rPr lang="en-GB" altLang="en-US" dirty="0" err="1" smtClean="0"/>
              <a:t>MoHFW</a:t>
            </a:r>
            <a:r>
              <a:rPr lang="en-GB" altLang="en-US" dirty="0" smtClean="0"/>
              <a:t>, World Bank Trust Fund)</a:t>
            </a:r>
          </a:p>
          <a:p>
            <a:r>
              <a:rPr lang="en-GB" altLang="en-US" dirty="0" smtClean="0"/>
              <a:t>TA </a:t>
            </a:r>
            <a:r>
              <a:rPr lang="en-GB" altLang="en-US" dirty="0"/>
              <a:t>(and budget support until 2015) for integrated health, nutrition and WASH in three states (MP, Bihar and Odisha); support to </a:t>
            </a:r>
            <a:r>
              <a:rPr lang="en-GB" altLang="en-US" dirty="0" err="1"/>
              <a:t>UHC</a:t>
            </a:r>
            <a:r>
              <a:rPr lang="en-GB" altLang="en-US" dirty="0"/>
              <a:t> pilot planning </a:t>
            </a:r>
          </a:p>
          <a:p>
            <a:endParaRPr lang="en-GB" dirty="0" smtClean="0"/>
          </a:p>
          <a:p>
            <a:endParaRPr lang="en-GB" altLang="en-US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435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8456613" cy="509588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latin typeface="+mn-lt"/>
              </a:rPr>
              <a:t>Issues/Questions for discussion</a:t>
            </a:r>
            <a:endParaRPr lang="en-GB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456613" cy="438261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Common understanding of what </a:t>
            </a:r>
            <a:r>
              <a:rPr lang="en-GB" dirty="0" err="1" smtClean="0"/>
              <a:t>UHC</a:t>
            </a:r>
            <a:r>
              <a:rPr lang="en-GB" dirty="0" smtClean="0"/>
              <a:t> means and entails?</a:t>
            </a:r>
          </a:p>
          <a:p>
            <a:pPr marL="0" indent="0">
              <a:buNone/>
            </a:pPr>
            <a:r>
              <a:rPr lang="en-GB" dirty="0" smtClean="0"/>
              <a:t>(</a:t>
            </a:r>
            <a:r>
              <a:rPr lang="en-GB" i="1" dirty="0" smtClean="0"/>
              <a:t>role of private sector; integration, organisation and financing of levels of care and role of insurance schemes; ensuring emphasis on primary care and public health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Capacity (experience and expertise) at scale required?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</a:t>
            </a:r>
            <a:r>
              <a:rPr lang="en-GB" dirty="0" smtClean="0"/>
              <a:t>ole of different stakeholders in the march towards affordable </a:t>
            </a:r>
            <a:r>
              <a:rPr lang="en-GB" dirty="0" err="1" smtClean="0"/>
              <a:t>UHC</a:t>
            </a:r>
            <a:r>
              <a:rPr lang="en-GB" dirty="0" smtClean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How will the numerous </a:t>
            </a:r>
            <a:r>
              <a:rPr lang="en-GB" dirty="0" err="1" smtClean="0"/>
              <a:t>UHC</a:t>
            </a:r>
            <a:r>
              <a:rPr lang="en-GB" dirty="0" smtClean="0"/>
              <a:t> initiatives coordinate and synergize with each other - </a:t>
            </a:r>
            <a:r>
              <a:rPr lang="en-GB" dirty="0"/>
              <a:t>w</a:t>
            </a:r>
            <a:r>
              <a:rPr lang="en-GB" dirty="0" smtClean="0"/>
              <a:t>ho will do that?</a:t>
            </a:r>
          </a:p>
          <a:p>
            <a:pPr marL="0" indent="0">
              <a:buNone/>
            </a:pPr>
            <a:endParaRPr lang="en-GB" sz="1800" dirty="0" smtClean="0"/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16398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FID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3F71"/>
      </a:accent1>
      <a:accent2>
        <a:srgbClr val="2E7B5C"/>
      </a:accent2>
      <a:accent3>
        <a:srgbClr val="FFFFFF"/>
      </a:accent3>
      <a:accent4>
        <a:srgbClr val="000000"/>
      </a:accent4>
      <a:accent5>
        <a:srgbClr val="AAAFBB"/>
      </a:accent5>
      <a:accent6>
        <a:srgbClr val="296F53"/>
      </a:accent6>
      <a:hlink>
        <a:srgbClr val="B7153D"/>
      </a:hlink>
      <a:folHlink>
        <a:srgbClr val="DF5220"/>
      </a:folHlink>
    </a:clrScheme>
    <a:fontScheme name="presentation-green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-gree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5A81"/>
        </a:accent1>
        <a:accent2>
          <a:srgbClr val="2E7B5C"/>
        </a:accent2>
        <a:accent3>
          <a:srgbClr val="FFFFFF"/>
        </a:accent3>
        <a:accent4>
          <a:srgbClr val="000000"/>
        </a:accent4>
        <a:accent5>
          <a:srgbClr val="AAB5C1"/>
        </a:accent5>
        <a:accent6>
          <a:srgbClr val="296F53"/>
        </a:accent6>
        <a:hlink>
          <a:srgbClr val="B7153D"/>
        </a:hlink>
        <a:folHlink>
          <a:srgbClr val="DF522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gre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5A81"/>
        </a:accent1>
        <a:accent2>
          <a:srgbClr val="006666"/>
        </a:accent2>
        <a:accent3>
          <a:srgbClr val="FFFFFF"/>
        </a:accent3>
        <a:accent4>
          <a:srgbClr val="000000"/>
        </a:accent4>
        <a:accent5>
          <a:srgbClr val="AAB5C1"/>
        </a:accent5>
        <a:accent6>
          <a:srgbClr val="005C5C"/>
        </a:accent6>
        <a:hlink>
          <a:srgbClr val="EE3224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198</TotalTime>
  <Words>885</Words>
  <Application>Microsoft Office PowerPoint</Application>
  <PresentationFormat>On-screen Show (4:3)</PresentationFormat>
  <Paragraphs>102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DFID Presentation</vt:lpstr>
      <vt:lpstr>DFID  support to UHC through the Strategic Health and Nutrition Partnership</vt:lpstr>
      <vt:lpstr>Structure of the presentation</vt:lpstr>
      <vt:lpstr>Road to UHC</vt:lpstr>
      <vt:lpstr>Rolling out UHC:</vt:lpstr>
      <vt:lpstr>PowerPoint Presentation</vt:lpstr>
      <vt:lpstr>UK India Health partnership</vt:lpstr>
      <vt:lpstr>    Strategic Health and Nutrition Partnership</vt:lpstr>
      <vt:lpstr>PowerPoint Presentation</vt:lpstr>
      <vt:lpstr>DFID India support to UHC vision and rollout</vt:lpstr>
      <vt:lpstr>Issues/Questions for discussion</vt:lpstr>
    </vt:vector>
  </TitlesOfParts>
  <Company>DFID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Anshuman Atroley</dc:creator>
  <cp:lastModifiedBy>MEYER, Claude</cp:lastModifiedBy>
  <cp:revision>25</cp:revision>
  <cp:lastPrinted>2014-04-23T05:19:18Z</cp:lastPrinted>
  <dcterms:created xsi:type="dcterms:W3CDTF">2014-04-22T09:02:48Z</dcterms:created>
  <dcterms:modified xsi:type="dcterms:W3CDTF">2014-08-18T14:11:27Z</dcterms:modified>
</cp:coreProperties>
</file>