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96" r:id="rId2"/>
  </p:sldMasterIdLst>
  <p:notesMasterIdLst>
    <p:notesMasterId r:id="rId30"/>
  </p:notesMasterIdLst>
  <p:handoutMasterIdLst>
    <p:handoutMasterId r:id="rId31"/>
  </p:handoutMasterIdLst>
  <p:sldIdLst>
    <p:sldId id="281" r:id="rId3"/>
    <p:sldId id="304" r:id="rId4"/>
    <p:sldId id="327" r:id="rId5"/>
    <p:sldId id="328" r:id="rId6"/>
    <p:sldId id="305" r:id="rId7"/>
    <p:sldId id="326" r:id="rId8"/>
    <p:sldId id="322" r:id="rId9"/>
    <p:sldId id="324" r:id="rId10"/>
    <p:sldId id="307" r:id="rId11"/>
    <p:sldId id="308" r:id="rId12"/>
    <p:sldId id="309" r:id="rId13"/>
    <p:sldId id="330" r:id="rId14"/>
    <p:sldId id="311" r:id="rId15"/>
    <p:sldId id="312" r:id="rId16"/>
    <p:sldId id="313" r:id="rId17"/>
    <p:sldId id="314" r:id="rId18"/>
    <p:sldId id="315" r:id="rId19"/>
    <p:sldId id="316" r:id="rId20"/>
    <p:sldId id="317" r:id="rId21"/>
    <p:sldId id="331" r:id="rId22"/>
    <p:sldId id="332" r:id="rId23"/>
    <p:sldId id="318" r:id="rId24"/>
    <p:sldId id="320" r:id="rId25"/>
    <p:sldId id="321" r:id="rId26"/>
    <p:sldId id="325" r:id="rId27"/>
    <p:sldId id="329" r:id="rId28"/>
    <p:sldId id="297" r:id="rId29"/>
  </p:sldIdLst>
  <p:sldSz cx="9144000" cy="6858000" type="screen4x3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ONINTSOA" initials="O" lastIdx="5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A3260"/>
    <a:srgbClr val="18305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6901" autoAdjust="0"/>
    <p:restoredTop sz="94660"/>
  </p:normalViewPr>
  <p:slideViewPr>
    <p:cSldViewPr>
      <p:cViewPr>
        <p:scale>
          <a:sx n="100" d="100"/>
          <a:sy n="100" d="100"/>
        </p:scale>
        <p:origin x="-1746" y="-24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55" d="100"/>
          <a:sy n="55" d="100"/>
        </p:scale>
        <p:origin x="-1818" y="-102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viewProps" Target="view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commentAuthors" Target="commentAuthor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tableStyles" Target="tableStyle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handoutMaster" Target="handoutMasters/handoutMaster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notesMaster" Target="notesMasters/notesMaster1.xml"/><Relationship Id="rId35" Type="http://schemas.openxmlformats.org/officeDocument/2006/relationships/theme" Target="theme/theme1.xml"/></Relationships>
</file>

<file path=ppt/diagrams/_rels/data1.xml.rels><?xml version="1.0" encoding="UTF-8" standalone="yes"?>
<Relationships xmlns="http://schemas.openxmlformats.org/package/2006/relationships"><Relationship Id="rId1" Type="http://schemas.openxmlformats.org/officeDocument/2006/relationships/image" Target="../media/image4.png"/></Relationships>
</file>

<file path=ppt/diagrams/_rels/drawing1.xml.rels><?xml version="1.0" encoding="UTF-8" standalone="yes"?>
<Relationships xmlns="http://schemas.openxmlformats.org/package/2006/relationships"><Relationship Id="rId1" Type="http://schemas.openxmlformats.org/officeDocument/2006/relationships/image" Target="../media/image4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B2828326-F0E7-40FF-8CC7-F113B3DBCB33}" type="doc">
      <dgm:prSet loTypeId="urn:microsoft.com/office/officeart/2005/8/layout/venn1" loCatId="relationship" qsTypeId="urn:microsoft.com/office/officeart/2005/8/quickstyle/3d3" qsCatId="3D" csTypeId="urn:microsoft.com/office/officeart/2005/8/colors/accent1_2" csCatId="accent1" phldr="1"/>
      <dgm:spPr/>
    </dgm:pt>
    <dgm:pt modelId="{BB937F83-21BF-4BA4-89F1-3A5185BEF642}">
      <dgm:prSet phldrT="[Texte]" custT="1"/>
      <dgm:spPr/>
      <dgm:t>
        <a:bodyPr/>
        <a:lstStyle/>
        <a:p>
          <a:r>
            <a:rPr lang="fr-FR" sz="2800" dirty="0" smtClean="0"/>
            <a:t>Assurance sociale et politique du marché du travail </a:t>
          </a:r>
          <a:endParaRPr lang="fr-FR" sz="2800" dirty="0"/>
        </a:p>
      </dgm:t>
    </dgm:pt>
    <dgm:pt modelId="{73982937-AAE0-4A1E-9867-49A9263F64FA}" type="sibTrans" cxnId="{632DC5D6-9771-4C28-B9C2-7412D4335071}">
      <dgm:prSet/>
      <dgm:spPr/>
      <dgm:t>
        <a:bodyPr/>
        <a:lstStyle/>
        <a:p>
          <a:endParaRPr lang="fr-FR"/>
        </a:p>
      </dgm:t>
    </dgm:pt>
    <dgm:pt modelId="{CD02437D-4637-49D0-B2B7-C7B892DF27A9}" type="parTrans" cxnId="{632DC5D6-9771-4C28-B9C2-7412D4335071}">
      <dgm:prSet/>
      <dgm:spPr/>
      <dgm:t>
        <a:bodyPr/>
        <a:lstStyle/>
        <a:p>
          <a:endParaRPr lang="fr-FR"/>
        </a:p>
      </dgm:t>
    </dgm:pt>
    <dgm:pt modelId="{FBA1707C-32DC-4AEE-8636-B6490DC07D0F}">
      <dgm:prSet phldrT="[Texte]" custT="1"/>
      <dgm:spPr>
        <a:blipFill rotWithShape="0">
          <a:blip xmlns:r="http://schemas.openxmlformats.org/officeDocument/2006/relationships" r:embed="rId1"/>
          <a:stretch>
            <a:fillRect/>
          </a:stretch>
        </a:blipFill>
      </dgm:spPr>
      <dgm:t>
        <a:bodyPr/>
        <a:lstStyle/>
        <a:p>
          <a:r>
            <a:rPr lang="fr-FR" sz="3200" dirty="0" smtClean="0"/>
            <a:t>Services sociaux</a:t>
          </a:r>
          <a:endParaRPr lang="fr-FR" sz="3200" dirty="0"/>
        </a:p>
      </dgm:t>
    </dgm:pt>
    <dgm:pt modelId="{AC53DBD2-0CF7-4452-8BA3-4864DCA729F5}" type="sibTrans" cxnId="{DBDC6922-2279-4BF0-B474-73660218C370}">
      <dgm:prSet/>
      <dgm:spPr/>
      <dgm:t>
        <a:bodyPr/>
        <a:lstStyle/>
        <a:p>
          <a:endParaRPr lang="fr-FR"/>
        </a:p>
      </dgm:t>
    </dgm:pt>
    <dgm:pt modelId="{098E5874-37A2-4344-9DC5-F7AC2723EE80}" type="parTrans" cxnId="{DBDC6922-2279-4BF0-B474-73660218C370}">
      <dgm:prSet/>
      <dgm:spPr/>
      <dgm:t>
        <a:bodyPr/>
        <a:lstStyle/>
        <a:p>
          <a:endParaRPr lang="fr-FR"/>
        </a:p>
      </dgm:t>
    </dgm:pt>
    <dgm:pt modelId="{0651530D-395C-45A8-921B-A8C965298035}">
      <dgm:prSet phldrT="[Texte]" custT="1"/>
      <dgm:spPr>
        <a:blipFill rotWithShape="0">
          <a:blip xmlns:r="http://schemas.openxmlformats.org/officeDocument/2006/relationships" r:embed="rId1"/>
          <a:stretch>
            <a:fillRect/>
          </a:stretch>
        </a:blipFill>
      </dgm:spPr>
      <dgm:t>
        <a:bodyPr/>
        <a:lstStyle/>
        <a:p>
          <a:r>
            <a:rPr lang="fr-FR" sz="2800" dirty="0" smtClean="0"/>
            <a:t>Assistance sociale : Filets sociaux</a:t>
          </a:r>
          <a:endParaRPr lang="fr-FR" sz="2800" dirty="0"/>
        </a:p>
      </dgm:t>
    </dgm:pt>
    <dgm:pt modelId="{FC034DCE-97C8-4BFF-89D4-2B50A2923AD5}" type="sibTrans" cxnId="{3191321F-8ADA-4DBD-B9B6-A9819257026A}">
      <dgm:prSet/>
      <dgm:spPr/>
      <dgm:t>
        <a:bodyPr/>
        <a:lstStyle/>
        <a:p>
          <a:endParaRPr lang="fr-FR"/>
        </a:p>
      </dgm:t>
    </dgm:pt>
    <dgm:pt modelId="{71CDD4AD-6811-4D1F-B711-180F77EEA965}" type="parTrans" cxnId="{3191321F-8ADA-4DBD-B9B6-A9819257026A}">
      <dgm:prSet/>
      <dgm:spPr/>
      <dgm:t>
        <a:bodyPr/>
        <a:lstStyle/>
        <a:p>
          <a:endParaRPr lang="fr-FR"/>
        </a:p>
      </dgm:t>
    </dgm:pt>
    <dgm:pt modelId="{B5D235B5-F3F2-48CD-90FE-0BECE36FB18E}" type="pres">
      <dgm:prSet presAssocID="{B2828326-F0E7-40FF-8CC7-F113B3DBCB33}" presName="compositeShape" presStyleCnt="0">
        <dgm:presLayoutVars>
          <dgm:chMax val="7"/>
          <dgm:dir/>
          <dgm:resizeHandles val="exact"/>
        </dgm:presLayoutVars>
      </dgm:prSet>
      <dgm:spPr/>
    </dgm:pt>
    <dgm:pt modelId="{9F59C079-C02A-4068-A57D-E5EE650A0905}" type="pres">
      <dgm:prSet presAssocID="{BB937F83-21BF-4BA4-89F1-3A5185BEF642}" presName="circ1" presStyleLbl="vennNode1" presStyleIdx="0" presStyleCnt="3" custScaleX="126514" custScaleY="91775" custLinFactNeighborX="2381" custLinFactNeighborY="9809"/>
      <dgm:spPr/>
      <dgm:t>
        <a:bodyPr/>
        <a:lstStyle/>
        <a:p>
          <a:endParaRPr lang="fr-FR"/>
        </a:p>
      </dgm:t>
    </dgm:pt>
    <dgm:pt modelId="{F6F7A58A-A51B-4879-91F1-A59BD1599FB7}" type="pres">
      <dgm:prSet presAssocID="{BB937F83-21BF-4BA4-89F1-3A5185BEF642}" presName="circ1Tx" presStyleLbl="revTx" presStyleIdx="0" presStyleCnt="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7F2AF4C1-F8C8-4679-B7C0-2B95086CD322}" type="pres">
      <dgm:prSet presAssocID="{0651530D-395C-45A8-921B-A8C965298035}" presName="circ2" presStyleLbl="vennNode1" presStyleIdx="1" presStyleCnt="3" custAng="847270" custScaleX="149426" custScaleY="90359" custLinFactNeighborX="26252" custLinFactNeighborY="-9068"/>
      <dgm:spPr/>
      <dgm:t>
        <a:bodyPr/>
        <a:lstStyle/>
        <a:p>
          <a:endParaRPr lang="fr-FR"/>
        </a:p>
      </dgm:t>
    </dgm:pt>
    <dgm:pt modelId="{64533FF7-BAEE-4444-9EED-744AF4BCB001}" type="pres">
      <dgm:prSet presAssocID="{0651530D-395C-45A8-921B-A8C965298035}" presName="circ2Tx" presStyleLbl="revTx" presStyleIdx="0" presStyleCnt="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45CE3CFD-5860-4B26-8755-EA74110D60B8}" type="pres">
      <dgm:prSet presAssocID="{FBA1707C-32DC-4AEE-8636-B6490DC07D0F}" presName="circ3" presStyleLbl="vennNode1" presStyleIdx="2" presStyleCnt="3" custAng="0" custScaleX="122055" custLinFactNeighborX="-22564" custLinFactNeighborY="-9211"/>
      <dgm:spPr/>
      <dgm:t>
        <a:bodyPr/>
        <a:lstStyle/>
        <a:p>
          <a:endParaRPr lang="fr-FR"/>
        </a:p>
      </dgm:t>
    </dgm:pt>
    <dgm:pt modelId="{BCAF89DA-FD81-4333-9002-9CBEC07FBF77}" type="pres">
      <dgm:prSet presAssocID="{FBA1707C-32DC-4AEE-8636-B6490DC07D0F}" presName="circ3Tx" presStyleLbl="revTx" presStyleIdx="0" presStyleCnt="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fr-FR"/>
        </a:p>
      </dgm:t>
    </dgm:pt>
  </dgm:ptLst>
  <dgm:cxnLst>
    <dgm:cxn modelId="{7FF0C8B3-F179-40E5-A557-5CBF5CB75BB2}" type="presOf" srcId="{BB937F83-21BF-4BA4-89F1-3A5185BEF642}" destId="{9F59C079-C02A-4068-A57D-E5EE650A0905}" srcOrd="0" destOrd="0" presId="urn:microsoft.com/office/officeart/2005/8/layout/venn1"/>
    <dgm:cxn modelId="{3191321F-8ADA-4DBD-B9B6-A9819257026A}" srcId="{B2828326-F0E7-40FF-8CC7-F113B3DBCB33}" destId="{0651530D-395C-45A8-921B-A8C965298035}" srcOrd="1" destOrd="0" parTransId="{71CDD4AD-6811-4D1F-B711-180F77EEA965}" sibTransId="{FC034DCE-97C8-4BFF-89D4-2B50A2923AD5}"/>
    <dgm:cxn modelId="{70552C0A-A2E8-4BBF-BD63-C56A6A499AA0}" type="presOf" srcId="{0651530D-395C-45A8-921B-A8C965298035}" destId="{64533FF7-BAEE-4444-9EED-744AF4BCB001}" srcOrd="1" destOrd="0" presId="urn:microsoft.com/office/officeart/2005/8/layout/venn1"/>
    <dgm:cxn modelId="{2D9CEC2E-8D4A-48AB-B3A1-3E8D19944677}" type="presOf" srcId="{0651530D-395C-45A8-921B-A8C965298035}" destId="{7F2AF4C1-F8C8-4679-B7C0-2B95086CD322}" srcOrd="0" destOrd="0" presId="urn:microsoft.com/office/officeart/2005/8/layout/venn1"/>
    <dgm:cxn modelId="{FB36528F-466B-41C1-9E39-78E5505D9D71}" type="presOf" srcId="{FBA1707C-32DC-4AEE-8636-B6490DC07D0F}" destId="{45CE3CFD-5860-4B26-8755-EA74110D60B8}" srcOrd="0" destOrd="0" presId="urn:microsoft.com/office/officeart/2005/8/layout/venn1"/>
    <dgm:cxn modelId="{632DC5D6-9771-4C28-B9C2-7412D4335071}" srcId="{B2828326-F0E7-40FF-8CC7-F113B3DBCB33}" destId="{BB937F83-21BF-4BA4-89F1-3A5185BEF642}" srcOrd="0" destOrd="0" parTransId="{CD02437D-4637-49D0-B2B7-C7B892DF27A9}" sibTransId="{73982937-AAE0-4A1E-9867-49A9263F64FA}"/>
    <dgm:cxn modelId="{DBDC6922-2279-4BF0-B474-73660218C370}" srcId="{B2828326-F0E7-40FF-8CC7-F113B3DBCB33}" destId="{FBA1707C-32DC-4AEE-8636-B6490DC07D0F}" srcOrd="2" destOrd="0" parTransId="{098E5874-37A2-4344-9DC5-F7AC2723EE80}" sibTransId="{AC53DBD2-0CF7-4452-8BA3-4864DCA729F5}"/>
    <dgm:cxn modelId="{2B47A5B9-52F7-4F41-BB1B-CF9C37FDF39B}" type="presOf" srcId="{BB937F83-21BF-4BA4-89F1-3A5185BEF642}" destId="{F6F7A58A-A51B-4879-91F1-A59BD1599FB7}" srcOrd="1" destOrd="0" presId="urn:microsoft.com/office/officeart/2005/8/layout/venn1"/>
    <dgm:cxn modelId="{B7B3580D-3F0A-4E19-8BD4-20438136F5D6}" type="presOf" srcId="{B2828326-F0E7-40FF-8CC7-F113B3DBCB33}" destId="{B5D235B5-F3F2-48CD-90FE-0BECE36FB18E}" srcOrd="0" destOrd="0" presId="urn:microsoft.com/office/officeart/2005/8/layout/venn1"/>
    <dgm:cxn modelId="{923F57C7-D638-43C4-B1C5-950C58BF462C}" type="presOf" srcId="{FBA1707C-32DC-4AEE-8636-B6490DC07D0F}" destId="{BCAF89DA-FD81-4333-9002-9CBEC07FBF77}" srcOrd="1" destOrd="0" presId="urn:microsoft.com/office/officeart/2005/8/layout/venn1"/>
    <dgm:cxn modelId="{24A64934-F933-4DF6-B093-DD1D09B46B39}" type="presParOf" srcId="{B5D235B5-F3F2-48CD-90FE-0BECE36FB18E}" destId="{9F59C079-C02A-4068-A57D-E5EE650A0905}" srcOrd="0" destOrd="0" presId="urn:microsoft.com/office/officeart/2005/8/layout/venn1"/>
    <dgm:cxn modelId="{E4300DD2-46A3-4A8F-9598-033413721C79}" type="presParOf" srcId="{B5D235B5-F3F2-48CD-90FE-0BECE36FB18E}" destId="{F6F7A58A-A51B-4879-91F1-A59BD1599FB7}" srcOrd="1" destOrd="0" presId="urn:microsoft.com/office/officeart/2005/8/layout/venn1"/>
    <dgm:cxn modelId="{BC01D639-53FA-4816-93EE-5005B4ABA1F0}" type="presParOf" srcId="{B5D235B5-F3F2-48CD-90FE-0BECE36FB18E}" destId="{7F2AF4C1-F8C8-4679-B7C0-2B95086CD322}" srcOrd="2" destOrd="0" presId="urn:microsoft.com/office/officeart/2005/8/layout/venn1"/>
    <dgm:cxn modelId="{895FCFA3-6816-44B5-9372-947D4E643B7C}" type="presParOf" srcId="{B5D235B5-F3F2-48CD-90FE-0BECE36FB18E}" destId="{64533FF7-BAEE-4444-9EED-744AF4BCB001}" srcOrd="3" destOrd="0" presId="urn:microsoft.com/office/officeart/2005/8/layout/venn1"/>
    <dgm:cxn modelId="{45020F80-5324-4188-ACE9-7EE520B6B5B1}" type="presParOf" srcId="{B5D235B5-F3F2-48CD-90FE-0BECE36FB18E}" destId="{45CE3CFD-5860-4B26-8755-EA74110D60B8}" srcOrd="4" destOrd="0" presId="urn:microsoft.com/office/officeart/2005/8/layout/venn1"/>
    <dgm:cxn modelId="{559FFD52-1C44-44F9-A083-82A6D4F89E31}" type="presParOf" srcId="{B5D235B5-F3F2-48CD-90FE-0BECE36FB18E}" destId="{BCAF89DA-FD81-4333-9002-9CBEC07FBF77}" srcOrd="5" destOrd="0" presId="urn:microsoft.com/office/officeart/2005/8/layout/venn1"/>
  </dgm:cxnLst>
  <dgm:bg/>
  <dgm:whole>
    <a:ln w="76200">
      <a:solidFill>
        <a:schemeClr val="accent1"/>
      </a:solidFill>
    </a:ln>
  </dgm:whole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F59C079-C02A-4068-A57D-E5EE650A0905}">
      <dsp:nvSpPr>
        <dsp:cNvPr id="0" name=""/>
        <dsp:cNvSpPr/>
      </dsp:nvSpPr>
      <dsp:spPr>
        <a:xfrm>
          <a:off x="2415397" y="413440"/>
          <a:ext cx="3132359" cy="2272256"/>
        </a:xfrm>
        <a:prstGeom prst="ellipse">
          <a:avLst/>
        </a:prstGeom>
        <a:solidFill>
          <a:schemeClr val="accent1">
            <a:alpha val="5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2700" prstMaterial="clear">
          <a:bevelT w="177800" h="254000"/>
          <a:bevelB w="1524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2800" kern="1200" dirty="0" smtClean="0"/>
            <a:t>Assurance sociale et politique du marché du travail </a:t>
          </a:r>
          <a:endParaRPr lang="fr-FR" sz="2800" kern="1200" dirty="0"/>
        </a:p>
      </dsp:txBody>
      <dsp:txXfrm>
        <a:off x="2833045" y="811085"/>
        <a:ext cx="2297063" cy="1022515"/>
      </dsp:txXfrm>
    </dsp:sp>
    <dsp:sp modelId="{7F2AF4C1-F8C8-4679-B7C0-2B95086CD322}">
      <dsp:nvSpPr>
        <dsp:cNvPr id="0" name=""/>
        <dsp:cNvSpPr/>
      </dsp:nvSpPr>
      <dsp:spPr>
        <a:xfrm rot="847270">
          <a:off x="3616167" y="1511031"/>
          <a:ext cx="3699637" cy="2237198"/>
        </a:xfrm>
        <a:prstGeom prst="ellipse">
          <a:avLst/>
        </a:prstGeom>
        <a:blipFill rotWithShape="0">
          <a:blip xmlns:r="http://schemas.openxmlformats.org/officeDocument/2006/relationships" r:embed="rId1"/>
          <a:stretch>
            <a:fillRect/>
          </a:stretch>
        </a:blip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2700" prstMaterial="clear">
          <a:bevelT w="177800" h="254000"/>
          <a:bevelB w="1524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2800" kern="1200" dirty="0" smtClean="0"/>
            <a:t>Assistance sociale : Filets sociaux</a:t>
          </a:r>
          <a:endParaRPr lang="fr-FR" sz="2800" kern="1200" dirty="0"/>
        </a:p>
      </dsp:txBody>
      <dsp:txXfrm>
        <a:off x="4717613" y="2182247"/>
        <a:ext cx="2219782" cy="1230459"/>
      </dsp:txXfrm>
    </dsp:sp>
    <dsp:sp modelId="{45CE3CFD-5860-4B26-8755-EA74110D60B8}">
      <dsp:nvSpPr>
        <dsp:cNvPr id="0" name=""/>
        <dsp:cNvSpPr/>
      </dsp:nvSpPr>
      <dsp:spPr>
        <a:xfrm>
          <a:off x="959597" y="1388139"/>
          <a:ext cx="3021959" cy="2475899"/>
        </a:xfrm>
        <a:prstGeom prst="ellipse">
          <a:avLst/>
        </a:prstGeom>
        <a:blipFill rotWithShape="0">
          <a:blip xmlns:r="http://schemas.openxmlformats.org/officeDocument/2006/relationships" r:embed="rId1"/>
          <a:stretch>
            <a:fillRect/>
          </a:stretch>
        </a:blip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2700" prstMaterial="clear">
          <a:bevelT w="177800" h="254000"/>
          <a:bevelB w="1524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3200" kern="1200" dirty="0" smtClean="0"/>
            <a:t>Services sociaux</a:t>
          </a:r>
          <a:endParaRPr lang="fr-FR" sz="3200" kern="1200" dirty="0"/>
        </a:p>
      </dsp:txBody>
      <dsp:txXfrm>
        <a:off x="1244164" y="2027747"/>
        <a:ext cx="1813175" cy="136174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enn1">
  <dgm:title val=""/>
  <dgm:desc val=""/>
  <dgm:catLst>
    <dgm:cat type="relationship" pri="28000"/>
    <dgm:cat type="convert" pri="19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</dgm:cxnLst>
      <dgm:bg/>
      <dgm:whole/>
    </dgm:dataModel>
  </dgm:clrData>
  <dgm:layoutNode name="compositeShape">
    <dgm:varLst>
      <dgm:chMax val="7"/>
      <dgm:dir/>
      <dgm:resizeHandles val="exact"/>
    </dgm:varLst>
    <dgm:choose name="Name0">
      <dgm:if name="Name1" axis="ch" ptType="node" func="cnt" op="equ" val="1">
        <dgm:alg type="composite">
          <dgm:param type="ar" val="1"/>
        </dgm:alg>
      </dgm:if>
      <dgm:if name="Name2" axis="ch" ptType="node" func="cnt" op="equ" val="2">
        <dgm:alg type="composite">
          <dgm:param type="ar" val="1.792"/>
        </dgm:alg>
      </dgm:if>
      <dgm:if name="Name3" axis="ch" ptType="node" func="cnt" op="equ" val="3">
        <dgm:alg type="composite">
          <dgm:param type="ar" val="1"/>
        </dgm:alg>
      </dgm:if>
      <dgm:if name="Name4" axis="ch" ptType="node" func="cnt" op="equ" val="4">
        <dgm:alg type="composite">
          <dgm:param type="ar" val="1"/>
        </dgm:alg>
      </dgm:if>
      <dgm:if name="Name5" axis="ch" ptType="node" func="cnt" op="equ" val="5">
        <dgm:alg type="composite">
          <dgm:param type="ar" val="1.4"/>
        </dgm:alg>
      </dgm:if>
      <dgm:if name="Name6" axis="ch" ptType="node" func="cnt" op="equ" val="6">
        <dgm:alg type="composite">
          <dgm:param type="ar" val="1.285"/>
        </dgm:alg>
      </dgm:if>
      <dgm:if name="Name7" axis="ch" ptType="node" func="cnt" op="equ" val="7">
        <dgm:alg type="composite">
          <dgm:param type="ar" val="1.359"/>
        </dgm:alg>
      </dgm:if>
      <dgm:else name="Name8">
        <dgm:alg type="composite">
          <dgm:param type="ar" val="1.359"/>
        </dgm:alg>
      </dgm:else>
    </dgm:choose>
    <dgm:shape xmlns:r="http://schemas.openxmlformats.org/officeDocument/2006/relationships" r:blip="">
      <dgm:adjLst/>
    </dgm:shape>
    <dgm:presOf/>
    <dgm:choose name="Name9">
      <dgm:if name="Name10" axis="ch" ptType="node" func="cnt" op="equ" val="1">
        <dgm:constrLst>
          <dgm:constr type="ctrX" for="ch" forName="circ1TxSh" refType="w" fact="0.5"/>
          <dgm:constr type="ctrY" for="ch" forName="circ1TxSh" refType="h" fact="0.5"/>
          <dgm:constr type="w" for="ch" forName="circ1TxSh" refType="w"/>
          <dgm:constr type="h" for="ch" forName="circ1TxSh" refType="h"/>
          <dgm:constr type="primFontSz" for="ch" ptType="node" op="equ"/>
        </dgm:constrLst>
      </dgm:if>
      <dgm:if name="Name11" axis="ch" ptType="node" func="cnt" op="equ" val="2">
        <dgm:constrLst>
          <dgm:constr type="ctrX" for="ch" forName="circ1" refType="w" fact="0.3"/>
          <dgm:constr type="ctrY" for="ch" forName="circ1" refType="h" fact="0.5"/>
          <dgm:constr type="w" for="ch" forName="circ1" refType="w" fact="0.555"/>
          <dgm:constr type="h" for="ch" forName="circ1" refType="h" fact="0.99456"/>
          <dgm:constr type="l" for="ch" forName="circ1Tx" refType="w" fact="0.1"/>
          <dgm:constr type="t" for="ch" forName="circ1Tx" refType="h" fact="0.12"/>
          <dgm:constr type="w" for="ch" forName="circ1Tx" refType="w" fact="0.32"/>
          <dgm:constr type="h" for="ch" forName="circ1Tx" refType="h" fact="0.76"/>
          <dgm:constr type="ctrX" for="ch" forName="circ2" refType="w" fact="0.7"/>
          <dgm:constr type="ctrY" for="ch" forName="circ2" refType="h" fact="0.5"/>
          <dgm:constr type="w" for="ch" forName="circ2" refType="w" fact="0.555"/>
          <dgm:constr type="h" for="ch" forName="circ2" refType="h" fact="0.99456"/>
          <dgm:constr type="l" for="ch" forName="circ2Tx" refType="w" fact="0.58"/>
          <dgm:constr type="t" for="ch" forName="circ2Tx" refType="h" fact="0.12"/>
          <dgm:constr type="w" for="ch" forName="circ2Tx" refType="w" fact="0.32"/>
          <dgm:constr type="h" for="ch" forName="circ2Tx" refType="h" fact="0.76"/>
          <dgm:constr type="primFontSz" for="ch" ptType="node" op="equ"/>
        </dgm:constrLst>
      </dgm:if>
      <dgm:if name="Name12" axis="ch" ptType="node" func="cnt" op="equ" val="3">
        <dgm:constrLst>
          <dgm:constr type="ctrX" for="ch" forName="circ1" refType="w" fact="0.5"/>
          <dgm:constr type="ctrY" for="ch" forName="circ1" refType="w" fact="0.25"/>
          <dgm:constr type="w" for="ch" forName="circ1" refType="w" fact="0.6"/>
          <dgm:constr type="h" for="ch" forName="circ1" refType="h" fact="0.6"/>
          <dgm:constr type="l" for="ch" forName="circ1Tx" refType="w" fact="0.28"/>
          <dgm:constr type="t" for="ch" forName="circ1Tx" refType="h" fact="0.055"/>
          <dgm:constr type="w" for="ch" forName="circ1Tx" refType="w" fact="0.44"/>
          <dgm:constr type="h" for="ch" forName="circ1Tx" refType="h" fact="0.27"/>
          <dgm:constr type="ctrX" for="ch" forName="circ2" refType="w" fact="0.7165"/>
          <dgm:constr type="ctrY" for="ch" forName="circ2" refType="w" fact="0.625"/>
          <dgm:constr type="w" for="ch" forName="circ2" refType="w" fact="0.6"/>
          <dgm:constr type="h" for="ch" forName="circ2" refType="h" fact="0.6"/>
          <dgm:constr type="l" for="ch" forName="circ2Tx" refType="w" fact="0.6"/>
          <dgm:constr type="t" for="ch" forName="circ2Tx" refType="h" fact="0.48"/>
          <dgm:constr type="w" for="ch" forName="circ2Tx" refType="w" fact="0.36"/>
          <dgm:constr type="h" for="ch" forName="circ2Tx" refType="h" fact="0.33"/>
          <dgm:constr type="ctrX" for="ch" forName="circ3" refType="w" fact="0.2835"/>
          <dgm:constr type="ctrY" for="ch" forName="circ3" refType="w" fact="0.625"/>
          <dgm:constr type="w" for="ch" forName="circ3" refType="w" fact="0.6"/>
          <dgm:constr type="h" for="ch" forName="circ3" refType="h" fact="0.6"/>
          <dgm:constr type="l" for="ch" forName="circ3Tx" refType="w" fact="0.04"/>
          <dgm:constr type="t" for="ch" forName="circ3Tx" refType="h" fact="0.48"/>
          <dgm:constr type="w" for="ch" forName="circ3Tx" refType="w" fact="0.36"/>
          <dgm:constr type="h" for="ch" forName="circ3Tx" refType="h" fact="0.33"/>
          <dgm:constr type="primFontSz" for="ch" ptType="node" op="equ"/>
        </dgm:constrLst>
      </dgm:if>
      <dgm:if name="Name13" axis="ch" ptType="node" func="cnt" op="equ" val="4">
        <dgm:constrLst>
          <dgm:constr type="ctrX" for="ch" forName="circ1" refType="w" fact="0.5"/>
          <dgm:constr type="ctrY" for="ch" forName="circ1" refType="w" fact="0.27"/>
          <dgm:constr type="w" for="ch" forName="circ1" refType="w" fact="0.52"/>
          <dgm:constr type="h" for="ch" forName="circ1" refType="h" fact="0.52"/>
          <dgm:constr type="l" for="ch" forName="circ1Tx" refType="w" fact="0.3"/>
          <dgm:constr type="t" for="ch" forName="circ1Tx" refType="h" fact="0.08"/>
          <dgm:constr type="w" for="ch" forName="circ1Tx" refType="w" fact="0.4"/>
          <dgm:constr type="h" for="ch" forName="circ1Tx" refType="h" fact="0.165"/>
          <dgm:constr type="ctrX" for="ch" forName="circ2" refType="w" fact="0.73"/>
          <dgm:constr type="ctrY" for="ch" forName="circ2" refType="w" fact="0.5"/>
          <dgm:constr type="w" for="ch" forName="circ2" refType="w" fact="0.52"/>
          <dgm:constr type="h" for="ch" forName="circ2" refType="h" fact="0.52"/>
          <dgm:constr type="r" for="ch" forName="circ2Tx" refType="w" fact="0.95"/>
          <dgm:constr type="t" for="ch" forName="circ2Tx" refType="h" fact="0.3"/>
          <dgm:constr type="w" for="ch" forName="circ2Tx" refType="w" fact="0.2"/>
          <dgm:constr type="h" for="ch" forName="circ2Tx" refType="h" fact="0.4"/>
          <dgm:constr type="ctrX" for="ch" forName="circ3" refType="w" fact="0.5"/>
          <dgm:constr type="ctrY" for="ch" forName="circ3" refType="w" fact="0.73"/>
          <dgm:constr type="w" for="ch" forName="circ3" refType="w" fact="0.52"/>
          <dgm:constr type="h" for="ch" forName="circ3" refType="h" fact="0.52"/>
          <dgm:constr type="l" for="ch" forName="circ3Tx" refType="w" fact="0.3"/>
          <dgm:constr type="b" for="ch" forName="circ3Tx" refType="h" fact="0.92"/>
          <dgm:constr type="w" for="ch" forName="circ3Tx" refType="w" fact="0.4"/>
          <dgm:constr type="h" for="ch" forName="circ3Tx" refType="h" fact="0.165"/>
          <dgm:constr type="ctrX" for="ch" forName="circ4" refType="w" fact="0.27"/>
          <dgm:constr type="ctrY" for="ch" forName="circ4" refType="h" fact="0.5"/>
          <dgm:constr type="w" for="ch" forName="circ4" refType="w" fact="0.52"/>
          <dgm:constr type="h" for="ch" forName="circ4" refType="h" fact="0.52"/>
          <dgm:constr type="l" for="ch" forName="circ4Tx" refType="w" fact="0.05"/>
          <dgm:constr type="t" for="ch" forName="circ4Tx" refType="h" fact="0.3"/>
          <dgm:constr type="w" for="ch" forName="circ4Tx" refType="w" fact="0.2"/>
          <dgm:constr type="h" for="ch" forName="circ4Tx" refType="h" fact="0.4"/>
          <dgm:constr type="primFontSz" for="ch" ptType="node" op="equ"/>
        </dgm:constrLst>
      </dgm:if>
      <dgm:if name="Name14" axis="ch" ptType="node" func="cnt" op="equ" val="5">
        <dgm:constrLst>
          <dgm:constr type="ctrX" for="ch" forName="circ1" refType="w" fact="0.5"/>
          <dgm:constr type="ctrY" for="ch" forName="circ1" refType="h" fact="0.46"/>
          <dgm:constr type="w" for="ch" forName="circ1" refType="w" fact="0.25"/>
          <dgm:constr type="h" for="ch" forName="circ1" refType="h" fact="0.35"/>
          <dgm:constr type="l" for="ch" forName="circ1Tx" refType="w" fact="0.355"/>
          <dgm:constr type="t" for="ch" forName="circ1Tx"/>
          <dgm:constr type="w" for="ch" forName="circ1Tx" refType="w" fact="0.29"/>
          <dgm:constr type="h" for="ch" forName="circ1Tx" refType="h" fact="0.235"/>
          <dgm:constr type="ctrX" for="ch" forName="circ2" refType="w" fact="0.5951"/>
          <dgm:constr type="ctrY" for="ch" forName="circ2" refType="h" fact="0.5567"/>
          <dgm:constr type="w" for="ch" forName="circ2" refType="w" fact="0.25"/>
          <dgm:constr type="h" for="ch" forName="circ2" refType="h" fact="0.35"/>
          <dgm:constr type="l" for="ch" forName="circ2Tx" refType="w" fact="0.74"/>
          <dgm:constr type="t" for="ch" forName="circ2Tx" refType="h" fact="0.31"/>
          <dgm:constr type="w" for="ch" forName="circ2Tx" refType="w" fact="0.26"/>
          <dgm:constr type="h" for="ch" forName="circ2Tx" refType="h" fact="0.255"/>
          <dgm:constr type="ctrX" for="ch" forName="circ3" refType="w" fact="0.5588"/>
          <dgm:constr type="ctrY" for="ch" forName="circ3" refType="h" fact="0.7133"/>
          <dgm:constr type="w" for="ch" forName="circ3" refType="w" fact="0.25"/>
          <dgm:constr type="h" for="ch" forName="circ3" refType="h" fact="0.35"/>
          <dgm:constr type="l" for="ch" forName="circ3Tx" refType="w" fact="0.7"/>
          <dgm:constr type="t" for="ch" forName="circ3Tx" refType="h" fact="0.745"/>
          <dgm:constr type="w" for="ch" forName="circ3Tx" refType="w" fact="0.26"/>
          <dgm:constr type="h" for="ch" forName="circ3Tx" refType="h" fact="0.255"/>
          <dgm:constr type="ctrX" for="ch" forName="circ4" refType="w" fact="0.4412"/>
          <dgm:constr type="ctrY" for="ch" forName="circ4" refType="h" fact="0.7133"/>
          <dgm:constr type="w" for="ch" forName="circ4" refType="w" fact="0.25"/>
          <dgm:constr type="h" for="ch" forName="circ4" refType="h" fact="0.35"/>
          <dgm:constr type="l" for="ch" forName="circ4Tx" refType="w" fact="0.04"/>
          <dgm:constr type="t" for="ch" forName="circ4Tx" refType="h" fact="0.745"/>
          <dgm:constr type="w" for="ch" forName="circ4Tx" refType="w" fact="0.26"/>
          <dgm:constr type="h" for="ch" forName="circ4Tx" refType="h" fact="0.255"/>
          <dgm:constr type="ctrX" for="ch" forName="circ5" refType="w" fact="0.4049"/>
          <dgm:constr type="ctrY" for="ch" forName="circ5" refType="h" fact="0.5567"/>
          <dgm:constr type="w" for="ch" forName="circ5" refType="w" fact="0.25"/>
          <dgm:constr type="h" for="ch" forName="circ5" refType="h" fact="0.35"/>
          <dgm:constr type="l" for="ch" forName="circ5Tx"/>
          <dgm:constr type="t" for="ch" forName="circ5Tx" refType="h" fact="0.31"/>
          <dgm:constr type="w" for="ch" forName="circ5Tx" refType="w" fact="0.26"/>
          <dgm:constr type="h" for="ch" forName="circ5Tx" refType="h" fact="0.255"/>
          <dgm:constr type="primFontSz" for="ch" ptType="node" op="equ"/>
        </dgm:constrLst>
      </dgm:if>
      <dgm:if name="Name15" axis="ch" ptType="node" func="cnt" op="equ" val="6">
        <dgm:constrLst>
          <dgm:constr type="ctrX" for="ch" forName="circ1" refType="w" fact="0.5"/>
          <dgm:constr type="ctrY" for="ch" forName="circ1" refType="h" fact="0.3844"/>
          <dgm:constr type="w" for="ch" forName="circ1" refType="w" fact="0.24"/>
          <dgm:constr type="h" for="ch" forName="circ1" refType="h" fact="0.3084"/>
          <dgm:constr type="l" for="ch" forName="circ1Tx" refType="w" fact="0.35"/>
          <dgm:constr type="t" for="ch" forName="circ1Tx"/>
          <dgm:constr type="w" for="ch" forName="circ1Tx" refType="w" fact="0.3"/>
          <dgm:constr type="h" for="ch" forName="circ1Tx" refType="h" fact="0.21"/>
          <dgm:constr type="ctrX" for="ch" forName="circ2" refType="w" fact="0.5779"/>
          <dgm:constr type="ctrY" for="ch" forName="circ2" refType="h" fact="0.4422"/>
          <dgm:constr type="w" for="ch" forName="circ2" refType="w" fact="0.24"/>
          <dgm:constr type="h" for="ch" forName="circ2" refType="h" fact="0.3084"/>
          <dgm:constr type="l" for="ch" forName="circ2Tx" refType="w" fact="0.7157"/>
          <dgm:constr type="t" for="ch" forName="circ2Tx" refType="h" fact="0.2"/>
          <dgm:constr type="w" for="ch" forName="circ2Tx" refType="w" fact="0.2843"/>
          <dgm:constr type="h" for="ch" forName="circ2Tx" refType="h" fact="0.23"/>
          <dgm:constr type="ctrX" for="ch" forName="circ3" refType="w" fact="0.5779"/>
          <dgm:constr type="ctrY" for="ch" forName="circ3" refType="h" fact="0.5578"/>
          <dgm:constr type="w" for="ch" forName="circ3" refType="w" fact="0.24"/>
          <dgm:constr type="h" for="ch" forName="circ3" refType="h" fact="0.3084"/>
          <dgm:constr type="l" for="ch" forName="circ3Tx" refType="w" fact="0.7157"/>
          <dgm:constr type="t" for="ch" forName="circ3Tx" refType="h" fact="0.543"/>
          <dgm:constr type="w" for="ch" forName="circ3Tx" refType="w" fact="0.2843"/>
          <dgm:constr type="h" for="ch" forName="circ3Tx" refType="h" fact="0.257"/>
          <dgm:constr type="ctrX" for="ch" forName="circ4" refType="w" fact="0.5"/>
          <dgm:constr type="ctrY" for="ch" forName="circ4" refType="h" fact="0.6157"/>
          <dgm:constr type="w" for="ch" forName="circ4" refType="w" fact="0.24"/>
          <dgm:constr type="h" for="ch" forName="circ4" refType="h" fact="0.3084"/>
          <dgm:constr type="l" for="ch" forName="circ4Tx" refType="w" fact="0.35"/>
          <dgm:constr type="t" for="ch" forName="circ4Tx" refType="h" fact="0.79"/>
          <dgm:constr type="w" for="ch" forName="circ4Tx" refType="w" fact="0.3"/>
          <dgm:constr type="h" for="ch" forName="circ4Tx" refType="h" fact="0.21"/>
          <dgm:constr type="ctrX" for="ch" forName="circ5" refType="w" fact="0.4221"/>
          <dgm:constr type="ctrY" for="ch" forName="circ5" refType="h" fact="0.5578"/>
          <dgm:constr type="w" for="ch" forName="circ5" refType="w" fact="0.24"/>
          <dgm:constr type="h" for="ch" forName="circ5" refType="h" fact="0.3084"/>
          <dgm:constr type="l" for="ch" forName="circ5Tx" refType="w" fact="0"/>
          <dgm:constr type="t" for="ch" forName="circ5Tx" refType="h" fact="0.543"/>
          <dgm:constr type="w" for="ch" forName="circ5Tx" refType="w" fact="0.2843"/>
          <dgm:constr type="h" for="ch" forName="circ5Tx" refType="h" fact="0.257"/>
          <dgm:constr type="ctrX" for="ch" forName="circ6" refType="w" fact="0.4221"/>
          <dgm:constr type="ctrY" for="ch" forName="circ6" refType="h" fact="0.4422"/>
          <dgm:constr type="w" for="ch" forName="circ6" refType="w" fact="0.24"/>
          <dgm:constr type="h" for="ch" forName="circ6" refType="h" fact="0.3084"/>
          <dgm:constr type="l" for="ch" forName="circ6Tx" refType="w" fact="0"/>
          <dgm:constr type="t" for="ch" forName="circ6Tx" refType="h" fact="0.2"/>
          <dgm:constr type="w" for="ch" forName="circ6Tx" refType="w" fact="0.2843"/>
          <dgm:constr type="h" for="ch" forName="circ6Tx" refType="h" fact="0.257"/>
          <dgm:constr type="primFontSz" for="ch" ptType="node" op="equ"/>
        </dgm:constrLst>
      </dgm:if>
      <dgm:else name="Name16">
        <dgm:constrLst>
          <dgm:constr type="ctrX" for="ch" forName="circ1" refType="w" fact="0.5"/>
          <dgm:constr type="ctrY" for="ch" forName="circ1" refType="h" fact="0.4177"/>
          <dgm:constr type="w" for="ch" forName="circ1" refType="w" fact="0.24"/>
          <dgm:constr type="h" for="ch" forName="circ1" refType="h" fact="0.3262"/>
          <dgm:constr type="l" for="ch" forName="circ1Tx" refType="w" fact="0.3625"/>
          <dgm:constr type="t" for="ch" forName="circ1Tx"/>
          <dgm:constr type="w" for="ch" forName="circ1Tx" refType="w" fact="0.275"/>
          <dgm:constr type="h" for="ch" forName="circ1Tx" refType="h" fact="0.2"/>
          <dgm:constr type="ctrX" for="ch" forName="circ2" refType="w" fact="0.5704"/>
          <dgm:constr type="ctrY" for="ch" forName="circ2" refType="h" fact="0.4637"/>
          <dgm:constr type="w" for="ch" forName="circ2" refType="w" fact="0.24"/>
          <dgm:constr type="h" for="ch" forName="circ2" refType="h" fact="0.3262"/>
          <dgm:constr type="l" for="ch" forName="circ2Tx" refType="w" fact="0.72"/>
          <dgm:constr type="t" for="ch" forName="circ2Tx" refType="h" fact="0.19"/>
          <dgm:constr type="w" for="ch" forName="circ2Tx" refType="w" fact="0.26"/>
          <dgm:constr type="h" for="ch" forName="circ2Tx" refType="h" fact="0.22"/>
          <dgm:constr type="ctrX" for="ch" forName="circ3" refType="w" fact="0.5877"/>
          <dgm:constr type="ctrY" for="ch" forName="circ3" refType="h" fact="0.5672"/>
          <dgm:constr type="w" for="ch" forName="circ3" refType="w" fact="0.24"/>
          <dgm:constr type="h" for="ch" forName="circ3" refType="h" fact="0.3262"/>
          <dgm:constr type="l" for="ch" forName="circ3Tx" refType="w" fact="0.745"/>
          <dgm:constr type="t" for="ch" forName="circ3Tx" refType="h" fact="0.47"/>
          <dgm:constr type="w" for="ch" forName="circ3Tx" refType="w" fact="0.255"/>
          <dgm:constr type="h" for="ch" forName="circ3Tx" refType="h" fact="0.235"/>
          <dgm:constr type="ctrX" for="ch" forName="circ4" refType="w" fact="0.539"/>
          <dgm:constr type="ctrY" for="ch" forName="circ4" refType="h" fact="0.6502"/>
          <dgm:constr type="w" for="ch" forName="circ4" refType="w" fact="0.24"/>
          <dgm:constr type="h" for="ch" forName="circ4" refType="h" fact="0.3262"/>
          <dgm:constr type="l" for="ch" forName="circ4Tx" refType="w" fact="0.635"/>
          <dgm:constr type="t" for="ch" forName="circ4Tx" refType="h" fact="0.785"/>
          <dgm:constr type="w" for="ch" forName="circ4Tx" refType="w" fact="0.275"/>
          <dgm:constr type="h" for="ch" forName="circ4Tx" refType="h" fact="0.215"/>
          <dgm:constr type="ctrX" for="ch" forName="circ5" refType="w" fact="0.461"/>
          <dgm:constr type="ctrY" for="ch" forName="circ5" refType="h" fact="0.6502"/>
          <dgm:constr type="w" for="ch" forName="circ5" refType="w" fact="0.24"/>
          <dgm:constr type="h" for="ch" forName="circ5" refType="h" fact="0.3262"/>
          <dgm:constr type="l" for="ch" forName="circ5Tx" refType="w" fact="0.09"/>
          <dgm:constr type="t" for="ch" forName="circ5Tx" refType="h" fact="0.785"/>
          <dgm:constr type="w" for="ch" forName="circ5Tx" refType="w" fact="0.275"/>
          <dgm:constr type="h" for="ch" forName="circ5Tx" refType="h" fact="0.215"/>
          <dgm:constr type="ctrX" for="ch" forName="circ6" refType="w" fact="0.4123"/>
          <dgm:constr type="ctrY" for="ch" forName="circ6" refType="h" fact="0.5672"/>
          <dgm:constr type="w" for="ch" forName="circ6" refType="w" fact="0.24"/>
          <dgm:constr type="h" for="ch" forName="circ6" refType="h" fact="0.3262"/>
          <dgm:constr type="l" for="ch" forName="circ6Tx"/>
          <dgm:constr type="t" for="ch" forName="circ6Tx" refType="h" fact="0.47"/>
          <dgm:constr type="w" for="ch" forName="circ6Tx" refType="w" fact="0.255"/>
          <dgm:constr type="h" for="ch" forName="circ6Tx" refType="h" fact="0.235"/>
          <dgm:constr type="ctrX" for="ch" forName="circ7" refType="w" fact="0.4296"/>
          <dgm:constr type="ctrY" for="ch" forName="circ7" refType="h" fact="0.4637"/>
          <dgm:constr type="w" for="ch" forName="circ7" refType="w" fact="0.24"/>
          <dgm:constr type="h" for="ch" forName="circ7" refType="h" fact="0.3262"/>
          <dgm:constr type="l" for="ch" forName="circ7Tx" refType="w" fact="0.02"/>
          <dgm:constr type="t" for="ch" forName="circ7Tx" refType="h" fact="0.19"/>
          <dgm:constr type="w" for="ch" forName="circ7Tx" refType="w" fact="0.26"/>
          <dgm:constr type="h" for="ch" forName="circ7Tx" refType="h" fact="0.22"/>
          <dgm:constr type="primFontSz" for="ch" ptType="node" op="equ"/>
        </dgm:constrLst>
      </dgm:else>
    </dgm:choose>
    <dgm:ruleLst/>
    <dgm:forEach name="Name17" axis="ch" ptType="node" cnt="1">
      <dgm:choose name="Name18">
        <dgm:if name="Name19" axis="root ch" ptType="all node" func="cnt" op="equ" val="1">
          <dgm:layoutNode name="circ1TxSh" styleLbl="vennNode1">
            <dgm:alg type="tx">
              <dgm:param type="txAnchorHorzCh" val="ctr"/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choose name="Name20">
              <dgm:if name="Name21" func="var" arg="dir" op="equ" val="norm">
                <dgm:choose name="Name22">
                  <dgm:if name="Name23" axis="root ch" ptType="all node" func="cnt" op="lte" val="4">
                    <dgm:presOf axis="desOrSelf" ptType="node"/>
                  </dgm:if>
                  <dgm:else name="Name24">
                    <dgm:presOf/>
                  </dgm:else>
                </dgm:choose>
              </dgm:if>
              <dgm:else name="Name25">
                <dgm:choose name="Name26">
                  <dgm:if name="Name27" axis="root ch" ptType="all node" func="cnt" op="equ" val="2">
                    <dgm:presOf axis="root ch desOrSelf" ptType="all node node" st="1 2 1" cnt="1 1 0"/>
                  </dgm:if>
                  <dgm:else name="Name28">
                    <dgm:presOf axis="desOrSelf" ptType="node"/>
                  </dgm:else>
                </dgm:choose>
              </dgm:else>
            </dgm:choose>
            <dgm:constrLst>
              <dgm:constr type="tMarg"/>
              <dgm:constr type="bMarg"/>
              <dgm:constr type="lMarg"/>
              <dgm:constr type="rMarg"/>
              <dgm:constr type="primFontSz" val="65"/>
            </dgm:constrLst>
            <dgm:ruleLst>
              <dgm:rule type="primFontSz" val="5" fact="NaN" max="NaN"/>
            </dgm:ruleLst>
          </dgm:layoutNode>
        </dgm:if>
        <dgm:else name="Name29">
          <dgm:layoutNode name="circ1" styleLbl="vennNode1">
            <dgm:alg type="sp"/>
            <dgm:shape xmlns:r="http://schemas.openxmlformats.org/officeDocument/2006/relationships" type="ellipse" r:blip="">
              <dgm:adjLst/>
            </dgm:shape>
            <dgm:choose name="Name30">
              <dgm:if name="Name31" func="var" arg="dir" op="equ" val="norm">
                <dgm:choose name="Name32">
                  <dgm:if name="Name33" axis="root ch" ptType="all node" func="cnt" op="lte" val="4">
                    <dgm:presOf axis="desOrSelf" ptType="node"/>
                  </dgm:if>
                  <dgm:else name="Name34">
                    <dgm:presOf/>
                  </dgm:else>
                </dgm:choose>
              </dgm:if>
              <dgm:else name="Name35">
                <dgm:choose name="Name36">
                  <dgm:if name="Name37" axis="root ch" ptType="all node" func="cnt" op="equ" val="2">
                    <dgm:presOf axis="root ch desOrSelf" ptType="all node node" st="1 2 1" cnt="1 1 0"/>
                  </dgm:if>
                  <dgm:else name="Name38">
                    <dgm:choose name="Name39">
                      <dgm:if name="Name40" axis="root ch" ptType="all node" func="cnt" op="lte" val="4">
                        <dgm:presOf axis="desOrSelf" ptType="node"/>
                      </dgm:if>
                      <dgm:else name="Name41">
                        <dgm:presOf/>
                      </dgm:else>
                    </dgm:choose>
                  </dgm:else>
                </dgm:choose>
              </dgm:else>
            </dgm:choose>
            <dgm:constrLst/>
            <dgm:ruleLst/>
          </dgm:layoutNode>
          <dgm:layoutNode name="circ1Tx" styleLbl="revTx">
            <dgm:varLst>
              <dgm:chMax val="0"/>
              <dgm:chPref val="0"/>
              <dgm:bulletEnabled val="1"/>
            </dgm:varLst>
            <dgm:alg type="tx">
              <dgm:param type="txAnchorHorzCh" val="ctr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choose name="Name42">
              <dgm:if name="Name43" func="var" arg="dir" op="equ" val="norm">
                <dgm:presOf axis="desOrSelf" ptType="node"/>
              </dgm:if>
              <dgm:else name="Name44">
                <dgm:choose name="Name45">
                  <dgm:if name="Name46" axis="root ch" ptType="all node" func="cnt" op="equ" val="2">
                    <dgm:presOf axis="root ch desOrSelf" ptType="all node node" st="1 2 1" cnt="1 1 0"/>
                  </dgm:if>
                  <dgm:else name="Name47">
                    <dgm:presOf axis="desOrSelf" ptType="node"/>
                  </dgm:else>
                </dgm:choose>
              </dgm:else>
            </dgm:choose>
            <dgm:constrLst>
              <dgm:constr type="tMarg"/>
              <dgm:constr type="bMarg"/>
              <dgm:constr type="lMarg"/>
              <dgm:constr type="rMarg"/>
              <dgm:constr type="primFontSz" val="65"/>
            </dgm:constrLst>
            <dgm:ruleLst>
              <dgm:rule type="primFontSz" val="5" fact="NaN" max="NaN"/>
            </dgm:ruleLst>
          </dgm:layoutNode>
        </dgm:else>
      </dgm:choose>
    </dgm:forEach>
    <dgm:forEach name="Name48" axis="ch" ptType="node" st="2" cnt="1">
      <dgm:layoutNode name="circ2" styleLbl="vennNode1">
        <dgm:alg type="sp"/>
        <dgm:shape xmlns:r="http://schemas.openxmlformats.org/officeDocument/2006/relationships" type="ellipse" r:blip="">
          <dgm:adjLst/>
        </dgm:shape>
        <dgm:choose name="Name49">
          <dgm:if name="Name50" func="var" arg="dir" op="equ" val="norm">
            <dgm:choose name="Name51">
              <dgm:if name="Name52" axis="root ch" ptType="all node" func="cnt" op="lte" val="4">
                <dgm:presOf axis="desOrSelf" ptType="node"/>
              </dgm:if>
              <dgm:else name="Name53">
                <dgm:presOf/>
              </dgm:else>
            </dgm:choose>
          </dgm:if>
          <dgm:else name="Name54">
            <dgm:choose name="Name55">
              <dgm:if name="Name56" axis="root ch" ptType="all node" func="cnt" op="equ" val="2">
                <dgm:presOf axis="root ch desOrSelf" ptType="all node node" st="1 1 1" cnt="1 1 0"/>
              </dgm:if>
              <dgm:if name="Name57" axis="root ch" ptType="all node" func="cnt" op="equ" val="3">
                <dgm:presOf axis="root ch desOrSelf" ptType="all node node" st="1 3 1" cnt="1 1 0"/>
              </dgm:if>
              <dgm:if name="Name58" axis="root ch" ptType="all node" func="cnt" op="equ" val="4">
                <dgm:presOf axis="root ch desOrSelf" ptType="all node node" st="1 4 1" cnt="1 1 0"/>
              </dgm:if>
              <dgm:else name="Name59">
                <dgm:presOf/>
              </dgm:else>
            </dgm:choose>
          </dgm:else>
        </dgm:choose>
        <dgm:constrLst/>
        <dgm:ruleLst/>
      </dgm:layoutNode>
      <dgm:layoutNode name="circ2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60">
          <dgm:if name="Name61" func="var" arg="dir" op="equ" val="norm">
            <dgm:presOf axis="desOrSelf" ptType="node"/>
          </dgm:if>
          <dgm:else name="Name62">
            <dgm:choose name="Name63">
              <dgm:if name="Name64" axis="root ch" ptType="all node" func="cnt" op="equ" val="2">
                <dgm:presOf axis="root ch desOrSelf" ptType="all node node" st="1 1 1" cnt="1 1 0"/>
              </dgm:if>
              <dgm:if name="Name65" axis="root ch" ptType="all node" func="cnt" op="equ" val="3">
                <dgm:presOf axis="root ch desOrSelf" ptType="all node node" st="1 3 1" cnt="1 1 0"/>
              </dgm:if>
              <dgm:if name="Name66" axis="root ch" ptType="all node" func="cnt" op="equ" val="4">
                <dgm:presOf axis="root ch desOrSelf" ptType="all node node" st="1 4 1" cnt="1 1 0"/>
              </dgm:if>
              <dgm:if name="Name67" axis="root ch" ptType="all node" func="cnt" op="equ" val="5">
                <dgm:presOf axis="root ch desOrSelf" ptType="all node node" st="1 5 1" cnt="1 1 0"/>
              </dgm:if>
              <dgm:if name="Name68" axis="root ch" ptType="all node" func="cnt" op="equ" val="6">
                <dgm:presOf axis="root ch desOrSelf" ptType="all node node" st="1 6 1" cnt="1 1 0"/>
              </dgm:if>
              <dgm:else name="Name69">
                <dgm:presOf axis="root ch desOrSelf" ptType="all node node" st="1 7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70" axis="ch" ptType="node" st="3" cnt="1">
      <dgm:layoutNode name="circ3" styleLbl="vennNode1">
        <dgm:alg type="sp"/>
        <dgm:shape xmlns:r="http://schemas.openxmlformats.org/officeDocument/2006/relationships" type="ellipse" r:blip="">
          <dgm:adjLst/>
        </dgm:shape>
        <dgm:choose name="Name71">
          <dgm:if name="Name72" func="var" arg="dir" op="equ" val="norm">
            <dgm:choose name="Name73">
              <dgm:if name="Name74" axis="root ch" ptType="all node" func="cnt" op="lte" val="4">
                <dgm:presOf axis="desOrSelf" ptType="node"/>
              </dgm:if>
              <dgm:else name="Name75">
                <dgm:presOf/>
              </dgm:else>
            </dgm:choose>
          </dgm:if>
          <dgm:else name="Name76">
            <dgm:choose name="Name77">
              <dgm:if name="Name78" axis="root ch" ptType="all node" func="cnt" op="equ" val="3">
                <dgm:presOf axis="root ch desOrSelf" ptType="all node node" st="1 2 1" cnt="1 1 0"/>
              </dgm:if>
              <dgm:if name="Name79" axis="root ch" ptType="all node" func="cnt" op="equ" val="4">
                <dgm:presOf axis="root ch desOrSelf" ptType="all node node" st="1 3 1" cnt="1 1 0"/>
              </dgm:if>
              <dgm:else name="Name80">
                <dgm:presOf/>
              </dgm:else>
            </dgm:choose>
          </dgm:else>
        </dgm:choose>
        <dgm:constrLst/>
        <dgm:ruleLst/>
      </dgm:layoutNode>
      <dgm:layoutNode name="circ3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81">
          <dgm:if name="Name82" func="var" arg="dir" op="equ" val="norm">
            <dgm:presOf axis="desOrSelf" ptType="node"/>
          </dgm:if>
          <dgm:else name="Name83">
            <dgm:choose name="Name84">
              <dgm:if name="Name85" axis="root ch" ptType="all node" func="cnt" op="equ" val="3">
                <dgm:presOf axis="root ch desOrSelf" ptType="all node node" st="1 2 1" cnt="1 1 0"/>
              </dgm:if>
              <dgm:if name="Name86" axis="root ch" ptType="all node" func="cnt" op="equ" val="4">
                <dgm:presOf axis="root ch desOrSelf" ptType="all node node" st="1 3 1" cnt="1 1 0"/>
              </dgm:if>
              <dgm:if name="Name87" axis="root ch" ptType="all node" func="cnt" op="equ" val="5">
                <dgm:presOf axis="root ch desOrSelf" ptType="all node node" st="1 4 1" cnt="1 1 0"/>
              </dgm:if>
              <dgm:if name="Name88" axis="root ch" ptType="all node" func="cnt" op="equ" val="6">
                <dgm:presOf axis="root ch desOrSelf" ptType="all node node" st="1 5 1" cnt="1 1 0"/>
              </dgm:if>
              <dgm:else name="Name89">
                <dgm:presOf axis="root ch desOrSelf" ptType="all node node" st="1 6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90" axis="ch" ptType="node" st="4" cnt="1">
      <dgm:layoutNode name="circ4" styleLbl="vennNode1">
        <dgm:alg type="sp"/>
        <dgm:shape xmlns:r="http://schemas.openxmlformats.org/officeDocument/2006/relationships" type="ellipse" r:blip="">
          <dgm:adjLst/>
        </dgm:shape>
        <dgm:choose name="Name91">
          <dgm:if name="Name92" func="var" arg="dir" op="equ" val="norm">
            <dgm:choose name="Name93">
              <dgm:if name="Name94" axis="root ch" ptType="all node" func="cnt" op="lte" val="4">
                <dgm:presOf axis="desOrSelf" ptType="node"/>
              </dgm:if>
              <dgm:else name="Name95">
                <dgm:presOf/>
              </dgm:else>
            </dgm:choose>
          </dgm:if>
          <dgm:else name="Name96">
            <dgm:choose name="Name97">
              <dgm:if name="Name98" axis="root ch" ptType="all node" func="cnt" op="equ" val="4">
                <dgm:presOf axis="root ch desOrSelf" ptType="all node node" st="1 2 1" cnt="1 1 0"/>
              </dgm:if>
              <dgm:else name="Name99">
                <dgm:presOf/>
              </dgm:else>
            </dgm:choose>
          </dgm:else>
        </dgm:choose>
        <dgm:constrLst/>
        <dgm:ruleLst/>
      </dgm:layoutNode>
      <dgm:layoutNode name="circ4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00">
          <dgm:if name="Name101" func="var" arg="dir" op="equ" val="norm">
            <dgm:presOf axis="desOrSelf" ptType="node"/>
          </dgm:if>
          <dgm:else name="Name102">
            <dgm:choose name="Name103">
              <dgm:if name="Name104" axis="root ch" ptType="all node" func="cnt" op="equ" val="4">
                <dgm:presOf axis="root ch desOrSelf" ptType="all node node" st="1 2 1" cnt="1 1 0"/>
              </dgm:if>
              <dgm:if name="Name105" axis="root ch" ptType="all node" func="cnt" op="equ" val="5">
                <dgm:presOf axis="root ch desOrSelf" ptType="all node node" st="1 3 1" cnt="1 1 0"/>
              </dgm:if>
              <dgm:if name="Name106" axis="root ch" ptType="all node" func="cnt" op="equ" val="6">
                <dgm:presOf axis="root ch desOrSelf" ptType="all node node" st="1 4 1" cnt="1 1 0"/>
              </dgm:if>
              <dgm:else name="Name107">
                <dgm:presOf axis="root ch desOrSelf" ptType="all node node" st="1 5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08" axis="ch" ptType="node" st="5" cnt="1">
      <dgm:layoutNode name="circ5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5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09">
          <dgm:if name="Name110" func="var" arg="dir" op="equ" val="norm">
            <dgm:presOf axis="desOrSelf" ptType="node"/>
          </dgm:if>
          <dgm:else name="Name111">
            <dgm:choose name="Name112">
              <dgm:if name="Name113" axis="root ch" ptType="all node" func="cnt" op="equ" val="5">
                <dgm:presOf axis="root ch desOrSelf" ptType="all node node" st="1 2 1" cnt="1 1 0"/>
              </dgm:if>
              <dgm:if name="Name114" axis="root ch" ptType="all node" func="cnt" op="equ" val="6">
                <dgm:presOf axis="root ch desOrSelf" ptType="all node node" st="1 3 1" cnt="1 1 0"/>
              </dgm:if>
              <dgm:else name="Name115">
                <dgm:presOf axis="root ch desOrSelf" ptType="all node node" st="1 4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16" axis="ch" ptType="node" st="6" cnt="1">
      <dgm:layoutNode name="circ6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6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17">
          <dgm:if name="Name118" func="var" arg="dir" op="equ" val="norm">
            <dgm:presOf axis="desOrSelf" ptType="node"/>
          </dgm:if>
          <dgm:else name="Name119">
            <dgm:choose name="Name120">
              <dgm:if name="Name121" axis="root ch" ptType="all node" func="cnt" op="equ" val="6">
                <dgm:presOf axis="root ch desOrSelf" ptType="all node node" st="1 2 1" cnt="1 1 0"/>
              </dgm:if>
              <dgm:else name="Name122">
                <dgm:presOf axis="root ch desOrSelf" ptType="all node node" st="1 3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23" axis="ch" ptType="node" st="7" cnt="1">
      <dgm:layoutNode name="circ7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7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24">
          <dgm:if name="Name125" func="var" arg="dir" op="equ" val="norm">
            <dgm:presOf axis="desOrSelf" ptType="node"/>
          </dgm:if>
          <dgm:else name="Name126">
            <dgm:presOf axis="root ch desOrSelf" ptType="all node node" st="1 2 1" cnt="1 1 0"/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0602053-92E5-47D6-82D1-ACF616822A4C}" type="datetimeFigureOut">
              <a:rPr lang="fr-FR" smtClean="0"/>
              <a:pPr/>
              <a:t>19/02/2015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490F9B9-BBCD-4BD8-85D0-2C660B80B73F}" type="slidenum">
              <a:rPr lang="fr-FR" smtClean="0"/>
              <a:pPr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534151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8515CDB-E32F-4F1B-B4AE-5483B95A1747}" type="datetimeFigureOut">
              <a:rPr lang="fr-FR" smtClean="0"/>
              <a:pPr/>
              <a:t>19/02/2015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02187ED-856F-4A72-BD54-161655FC4DBA}" type="slidenum">
              <a:rPr lang="fr-FR" smtClean="0"/>
              <a:pPr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0505809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334566" y="3086119"/>
            <a:ext cx="8447484" cy="330517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35894" y="1020431"/>
            <a:ext cx="8245162" cy="1475013"/>
          </a:xfrm>
          <a:effectLst/>
        </p:spPr>
        <p:txBody>
          <a:bodyPr/>
          <a:lstStyle>
            <a:lvl1pPr>
              <a:defRPr sz="3600">
                <a:solidFill>
                  <a:schemeClr val="accent1"/>
                </a:solidFill>
              </a:defRPr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35895" y="2495464"/>
            <a:ext cx="8245160" cy="590321"/>
          </a:xfrm>
        </p:spPr>
        <p:txBody>
          <a:bodyPr anchor="t">
            <a:normAutofit/>
          </a:bodyPr>
          <a:lstStyle>
            <a:lvl1pPr marL="0" indent="0" algn="l">
              <a:buNone/>
              <a:defRPr sz="1600" cap="all">
                <a:solidFill>
                  <a:schemeClr val="accent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Modifiez le style des sous-titres du masque</a:t>
            </a:r>
            <a:endParaRPr lang="en-US" dirty="0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pPr>
              <a:defRPr/>
            </a:pPr>
            <a:fld id="{70B4D8DF-5AD1-4FD8-9323-439EF13BE7BB}" type="datetimeFigureOut">
              <a:rPr lang="en-US">
                <a:solidFill>
                  <a:srgbClr val="1A3260">
                    <a:lumMod val="75000"/>
                    <a:lumOff val="25000"/>
                  </a:srgbClr>
                </a:solidFill>
              </a:rPr>
              <a:pPr>
                <a:defRPr/>
              </a:pPr>
              <a:t>2/19/2015</a:t>
            </a:fld>
            <a:endParaRPr lang="en-US" dirty="0">
              <a:solidFill>
                <a:srgbClr val="1A3260">
                  <a:lumMod val="75000"/>
                  <a:lumOff val="25000"/>
                </a:srgbClr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pPr>
              <a:defRPr/>
            </a:pPr>
            <a:endParaRPr lang="en-US">
              <a:solidFill>
                <a:srgbClr val="1A3260">
                  <a:lumMod val="75000"/>
                  <a:lumOff val="25000"/>
                </a:srgbClr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918847" y="5956319"/>
            <a:ext cx="762000" cy="365125"/>
          </a:xfrm>
        </p:spPr>
        <p:txBody>
          <a:bodyPr/>
          <a:lstStyle>
            <a:lvl1pPr>
              <a:defRPr>
                <a:solidFill>
                  <a:srgbClr val="2F5AAC"/>
                </a:solidFill>
              </a:defRPr>
            </a:lvl1pPr>
          </a:lstStyle>
          <a:p>
            <a:fld id="{2AAB92FD-C9C2-4488-AE53-DBB9CC7A856D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07660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>
            <a:spLocks noChangeAspect="1"/>
          </p:cNvSpPr>
          <p:nvPr/>
        </p:nvSpPr>
        <p:spPr>
          <a:xfrm>
            <a:off x="329812" y="614382"/>
            <a:ext cx="8482013" cy="118903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5894" y="702156"/>
            <a:ext cx="8272212" cy="1013800"/>
          </a:xfrm>
        </p:spPr>
        <p:txBody>
          <a:bodyPr/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35904" y="2180502"/>
            <a:ext cx="8272211" cy="3678303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0AD1AF9-C5ED-469A-B50D-39F8753E64D3}" type="datetimeFigureOut">
              <a:rPr lang="en-US">
                <a:solidFill>
                  <a:srgbClr val="4590B8"/>
                </a:solidFill>
              </a:rPr>
              <a:pPr>
                <a:defRPr/>
              </a:pPr>
              <a:t>2/19/2015</a:t>
            </a:fld>
            <a:endParaRPr lang="en-US" dirty="0">
              <a:solidFill>
                <a:srgbClr val="4590B8"/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4590B8"/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E2A8148-EC45-45B7-B39F-629389778AB6}" type="slidenum">
              <a:rPr lang="en-US">
                <a:solidFill>
                  <a:srgbClr val="4590B8"/>
                </a:solidFill>
              </a:rPr>
              <a:pPr/>
              <a:t>‹#›</a:t>
            </a:fld>
            <a:endParaRPr lang="en-US">
              <a:solidFill>
                <a:srgbClr val="4590B8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2010003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>
            <a:spLocks noChangeAspect="1"/>
          </p:cNvSpPr>
          <p:nvPr/>
        </p:nvSpPr>
        <p:spPr>
          <a:xfrm>
            <a:off x="335756" y="5141932"/>
            <a:ext cx="8467725" cy="125888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5904" y="3043915"/>
            <a:ext cx="8272211" cy="1497507"/>
          </a:xfrm>
        </p:spPr>
        <p:txBody>
          <a:bodyPr/>
          <a:lstStyle>
            <a:lvl1pPr algn="l">
              <a:defRPr sz="3600" b="0" cap="all">
                <a:solidFill>
                  <a:schemeClr val="accent1"/>
                </a:solidFill>
              </a:defRPr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35904" y="4541417"/>
            <a:ext cx="8272211" cy="600556"/>
          </a:xfrm>
        </p:spPr>
        <p:txBody>
          <a:bodyPr anchor="t">
            <a:normAutofit/>
          </a:bodyPr>
          <a:lstStyle>
            <a:lvl1pPr marL="0" indent="0" algn="l">
              <a:buNone/>
              <a:defRPr sz="1800" cap="all">
                <a:solidFill>
                  <a:schemeClr val="accent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pPr>
              <a:defRPr/>
            </a:pPr>
            <a:fld id="{37FE54FC-87D8-4B56-9AFD-F1B82061F4B6}" type="datetimeFigureOut">
              <a:rPr lang="en-US">
                <a:solidFill>
                  <a:srgbClr val="1A3260">
                    <a:lumMod val="75000"/>
                    <a:lumOff val="25000"/>
                  </a:srgbClr>
                </a:solidFill>
              </a:rPr>
              <a:pPr>
                <a:defRPr/>
              </a:pPr>
              <a:t>2/19/2015</a:t>
            </a:fld>
            <a:endParaRPr lang="en-US" dirty="0">
              <a:solidFill>
                <a:srgbClr val="1A3260">
                  <a:lumMod val="75000"/>
                  <a:lumOff val="25000"/>
                </a:srgbClr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pPr>
              <a:defRPr/>
            </a:pPr>
            <a:endParaRPr lang="en-US">
              <a:solidFill>
                <a:srgbClr val="1A3260">
                  <a:lumMod val="75000"/>
                  <a:lumOff val="25000"/>
                </a:srgbClr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2F5AAC"/>
                </a:solidFill>
              </a:defRPr>
            </a:lvl1pPr>
          </a:lstStyle>
          <a:p>
            <a:fld id="{56ABCDED-8593-4766-8A2A-D74FE3E12825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190799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>
            <a:spLocks noChangeAspect="1"/>
          </p:cNvSpPr>
          <p:nvPr/>
        </p:nvSpPr>
        <p:spPr>
          <a:xfrm>
            <a:off x="334575" y="606425"/>
            <a:ext cx="8474869" cy="1258888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5895" y="729658"/>
            <a:ext cx="8272212" cy="988332"/>
          </a:xfrm>
        </p:spPr>
        <p:txBody>
          <a:bodyPr/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35904" y="2228004"/>
            <a:ext cx="4066793" cy="3633047"/>
          </a:xfrm>
        </p:spPr>
        <p:txBody>
          <a:bodyPr>
            <a:normAutofit/>
          </a:bodyPr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1313" y="2228004"/>
            <a:ext cx="4066794" cy="3633047"/>
          </a:xfrm>
        </p:spPr>
        <p:txBody>
          <a:bodyPr>
            <a:normAutofit/>
          </a:bodyPr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6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C26C2FD-2E0C-41F4-9161-67D16750B8CF}" type="datetimeFigureOut">
              <a:rPr lang="en-US">
                <a:solidFill>
                  <a:srgbClr val="4590B8"/>
                </a:solidFill>
              </a:rPr>
              <a:pPr>
                <a:defRPr/>
              </a:pPr>
              <a:t>2/19/2015</a:t>
            </a:fld>
            <a:endParaRPr lang="en-US" dirty="0">
              <a:solidFill>
                <a:srgbClr val="4590B8"/>
              </a:solidFill>
            </a:endParaRPr>
          </a:p>
        </p:txBody>
      </p:sp>
      <p:sp>
        <p:nvSpPr>
          <p:cNvPr id="7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4590B8"/>
              </a:solidFill>
            </a:endParaRPr>
          </a:p>
        </p:txBody>
      </p:sp>
      <p:sp>
        <p:nvSpPr>
          <p:cNvPr id="8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044E608-7E49-478E-AC97-122B209D04C0}" type="slidenum">
              <a:rPr lang="en-US">
                <a:solidFill>
                  <a:srgbClr val="4590B8"/>
                </a:solidFill>
              </a:rPr>
              <a:pPr/>
              <a:t>‹#›</a:t>
            </a:fld>
            <a:endParaRPr lang="en-US">
              <a:solidFill>
                <a:srgbClr val="4590B8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6808149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334575" y="606425"/>
            <a:ext cx="8474869" cy="1258888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435895" y="729658"/>
            <a:ext cx="8272212" cy="988332"/>
          </a:xfrm>
        </p:spPr>
        <p:txBody>
          <a:bodyPr/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65416" y="2250911"/>
            <a:ext cx="3815306" cy="536005"/>
          </a:xfrm>
        </p:spPr>
        <p:txBody>
          <a:bodyPr anchor="b">
            <a:noAutofit/>
          </a:bodyPr>
          <a:lstStyle>
            <a:lvl1pPr marL="0" indent="0">
              <a:buNone/>
              <a:defRPr sz="2200" b="0">
                <a:solidFill>
                  <a:schemeClr val="accent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35896" y="2926071"/>
            <a:ext cx="4044825" cy="2934999"/>
          </a:xfrm>
        </p:spPr>
        <p:txBody>
          <a:bodyPr anchor="t">
            <a:normAutofit/>
          </a:bodyPr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92811" y="2250911"/>
            <a:ext cx="3815305" cy="553373"/>
          </a:xfrm>
        </p:spPr>
        <p:txBody>
          <a:bodyPr anchor="b">
            <a:noAutofit/>
          </a:bodyPr>
          <a:lstStyle>
            <a:lvl1pPr marL="0" indent="0">
              <a:buNone/>
              <a:defRPr sz="2200" b="0">
                <a:solidFill>
                  <a:schemeClr val="accent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63283" y="2926071"/>
            <a:ext cx="4044825" cy="2934999"/>
          </a:xfrm>
        </p:spPr>
        <p:txBody>
          <a:bodyPr anchor="t">
            <a:normAutofit/>
          </a:bodyPr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8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EC2BDDF-9E1E-4821-A818-4054DAA9E059}" type="datetimeFigureOut">
              <a:rPr lang="en-US">
                <a:solidFill>
                  <a:srgbClr val="4590B8"/>
                </a:solidFill>
              </a:rPr>
              <a:pPr>
                <a:defRPr/>
              </a:pPr>
              <a:t>2/19/2015</a:t>
            </a:fld>
            <a:endParaRPr lang="en-US" dirty="0">
              <a:solidFill>
                <a:srgbClr val="4590B8"/>
              </a:solidFill>
            </a:endParaRPr>
          </a:p>
        </p:txBody>
      </p:sp>
      <p:sp>
        <p:nvSpPr>
          <p:cNvPr id="9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4590B8"/>
              </a:solidFill>
            </a:endParaRPr>
          </a:p>
        </p:txBody>
      </p:sp>
      <p:sp>
        <p:nvSpPr>
          <p:cNvPr id="10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7027CF4-16BB-4B56-A8DC-43774EEB4D1F}" type="slidenum">
              <a:rPr lang="en-US">
                <a:solidFill>
                  <a:srgbClr val="4590B8"/>
                </a:solidFill>
              </a:rPr>
              <a:pPr/>
              <a:t>‹#›</a:t>
            </a:fld>
            <a:endParaRPr lang="en-US">
              <a:solidFill>
                <a:srgbClr val="4590B8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5133997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>
            <a:spLocks noChangeAspect="1"/>
          </p:cNvSpPr>
          <p:nvPr/>
        </p:nvSpPr>
        <p:spPr>
          <a:xfrm>
            <a:off x="331003" y="606425"/>
            <a:ext cx="8474869" cy="1258888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431921" y="729658"/>
            <a:ext cx="8272212" cy="988332"/>
          </a:xfrm>
        </p:spPr>
        <p:txBody>
          <a:bodyPr/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4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E33DEF4-55C2-4428-AD4A-F8CA3438E183}" type="datetimeFigureOut">
              <a:rPr lang="en-US">
                <a:solidFill>
                  <a:srgbClr val="4590B8"/>
                </a:solidFill>
              </a:rPr>
              <a:pPr>
                <a:defRPr/>
              </a:pPr>
              <a:t>2/19/2015</a:t>
            </a:fld>
            <a:endParaRPr lang="en-US" dirty="0">
              <a:solidFill>
                <a:srgbClr val="4590B8"/>
              </a:solidFill>
            </a:endParaRPr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4590B8"/>
              </a:solidFill>
            </a:endParaRPr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64DF4C8-4240-4481-A558-4501BF3DB7B4}" type="slidenum">
              <a:rPr lang="en-US">
                <a:solidFill>
                  <a:srgbClr val="4590B8"/>
                </a:solidFill>
              </a:rPr>
              <a:pPr/>
              <a:t>‹#›</a:t>
            </a:fld>
            <a:endParaRPr lang="en-US">
              <a:solidFill>
                <a:srgbClr val="4590B8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6199145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7DF4C5E-7D9B-4FAA-95C5-1697663E45E2}" type="datetimeFigureOut">
              <a:rPr lang="en-US">
                <a:solidFill>
                  <a:srgbClr val="4590B8"/>
                </a:solidFill>
              </a:rPr>
              <a:pPr>
                <a:defRPr/>
              </a:pPr>
              <a:t>2/19/2015</a:t>
            </a:fld>
            <a:endParaRPr lang="en-US" dirty="0">
              <a:solidFill>
                <a:srgbClr val="4590B8"/>
              </a:solidFill>
            </a:endParaRPr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4590B8"/>
              </a:solidFill>
            </a:endParaRP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B15500A-1071-4AB4-A83E-B2544CCB436C}" type="slidenum">
              <a:rPr lang="en-US">
                <a:solidFill>
                  <a:srgbClr val="4590B8"/>
                </a:solidFill>
              </a:rPr>
              <a:pPr/>
              <a:t>‹#›</a:t>
            </a:fld>
            <a:endParaRPr lang="en-US">
              <a:solidFill>
                <a:srgbClr val="4590B8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4627134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>
            <a:spLocks noChangeAspect="1"/>
          </p:cNvSpPr>
          <p:nvPr/>
        </p:nvSpPr>
        <p:spPr>
          <a:xfrm>
            <a:off x="335763" y="5141913"/>
            <a:ext cx="8473679" cy="1274762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5894" y="5262296"/>
            <a:ext cx="3682084" cy="689514"/>
          </a:xfrm>
        </p:spPr>
        <p:txBody>
          <a:bodyPr anchor="ctr"/>
          <a:lstStyle>
            <a:lvl1pPr algn="l">
              <a:defRPr sz="2000" b="0"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35862" y="601200"/>
            <a:ext cx="8469630" cy="4204800"/>
          </a:xfrm>
        </p:spPr>
        <p:txBody>
          <a:bodyPr>
            <a:normAutofit/>
          </a:bodyPr>
          <a:lstStyle>
            <a:lvl1pPr>
              <a:defRPr sz="2000">
                <a:solidFill>
                  <a:schemeClr val="tx2"/>
                </a:solidFill>
              </a:defRPr>
            </a:lvl1pPr>
            <a:lvl2pPr>
              <a:defRPr sz="1800">
                <a:solidFill>
                  <a:schemeClr val="tx2"/>
                </a:solidFill>
              </a:defRPr>
            </a:lvl2pPr>
            <a:lvl3pPr>
              <a:defRPr sz="1600">
                <a:solidFill>
                  <a:schemeClr val="tx2"/>
                </a:solidFill>
              </a:defRPr>
            </a:lvl3pPr>
            <a:lvl4pPr>
              <a:defRPr sz="1400">
                <a:solidFill>
                  <a:schemeClr val="tx2"/>
                </a:solidFill>
              </a:defRPr>
            </a:lvl4pPr>
            <a:lvl5pPr>
              <a:defRPr sz="1400">
                <a:solidFill>
                  <a:schemeClr val="tx2"/>
                </a:solidFill>
              </a:defRPr>
            </a:lvl5pPr>
            <a:lvl6pPr>
              <a:defRPr sz="1400">
                <a:solidFill>
                  <a:schemeClr val="tx2"/>
                </a:solidFill>
              </a:defRPr>
            </a:lvl6pPr>
            <a:lvl7pPr>
              <a:defRPr sz="1400">
                <a:solidFill>
                  <a:schemeClr val="tx2"/>
                </a:solidFill>
              </a:defRPr>
            </a:lvl7pPr>
            <a:lvl8pPr>
              <a:defRPr sz="1400">
                <a:solidFill>
                  <a:schemeClr val="tx2"/>
                </a:solidFill>
              </a:defRPr>
            </a:lvl8pPr>
            <a:lvl9pPr>
              <a:defRPr sz="1400">
                <a:solidFill>
                  <a:schemeClr val="tx2"/>
                </a:solidFill>
              </a:defRPr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305619" y="5262315"/>
            <a:ext cx="4402490" cy="689515"/>
          </a:xfrm>
        </p:spPr>
        <p:txBody>
          <a:bodyPr>
            <a:normAutofit/>
          </a:bodyPr>
          <a:lstStyle>
            <a:lvl1pPr marL="0" indent="0" algn="r">
              <a:buNone/>
              <a:defRPr sz="1100">
                <a:solidFill>
                  <a:schemeClr val="bg1"/>
                </a:solidFill>
              </a:defRPr>
            </a:lvl1pPr>
            <a:lvl2pPr marL="457200" indent="0">
              <a:buNone/>
              <a:defRPr sz="11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6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pPr>
              <a:defRPr/>
            </a:pPr>
            <a:fld id="{D5F2CE45-D23B-42F7-A234-546D9FD1128E}" type="datetimeFigureOut">
              <a:rPr lang="en-US">
                <a:solidFill>
                  <a:srgbClr val="1A3260">
                    <a:lumMod val="75000"/>
                    <a:lumOff val="25000"/>
                  </a:srgbClr>
                </a:solidFill>
              </a:rPr>
              <a:pPr>
                <a:defRPr/>
              </a:pPr>
              <a:t>2/19/2015</a:t>
            </a:fld>
            <a:endParaRPr lang="en-US" dirty="0">
              <a:solidFill>
                <a:srgbClr val="1A3260">
                  <a:lumMod val="75000"/>
                  <a:lumOff val="25000"/>
                </a:srgbClr>
              </a:solidFill>
            </a:endParaRPr>
          </a:p>
        </p:txBody>
      </p:sp>
      <p:sp>
        <p:nvSpPr>
          <p:cNvPr id="7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pPr>
              <a:defRPr/>
            </a:pPr>
            <a:endParaRPr lang="en-US">
              <a:solidFill>
                <a:srgbClr val="1A3260">
                  <a:lumMod val="75000"/>
                  <a:lumOff val="25000"/>
                </a:srgbClr>
              </a:solidFill>
            </a:endParaRPr>
          </a:p>
        </p:txBody>
      </p:sp>
      <p:sp>
        <p:nvSpPr>
          <p:cNvPr id="8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2F5AAC"/>
                </a:solidFill>
              </a:defRPr>
            </a:lvl1pPr>
          </a:lstStyle>
          <a:p>
            <a:fld id="{850B4E01-51CF-4885-B12D-84AC4298CE51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398159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5895" y="4693389"/>
            <a:ext cx="8272212" cy="566738"/>
          </a:xfrm>
        </p:spPr>
        <p:txBody>
          <a:bodyPr/>
          <a:lstStyle>
            <a:lvl1pPr algn="l">
              <a:defRPr sz="2400" b="0">
                <a:solidFill>
                  <a:schemeClr val="accent1"/>
                </a:solidFill>
              </a:defRPr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35863" y="599725"/>
            <a:ext cx="8468144" cy="3557252"/>
          </a:xfrm>
        </p:spPr>
        <p:txBody>
          <a:bodyPr rtlCol="0"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fr-FR" noProof="0" smtClean="0"/>
              <a:t>Cliquez sur l'icône pour ajouter une image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35903" y="5260146"/>
            <a:ext cx="8272213" cy="598671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B41CFFB-259A-41B5-BFDB-3E74967E0F08}" type="datetimeFigureOut">
              <a:rPr lang="en-US">
                <a:solidFill>
                  <a:srgbClr val="4590B8"/>
                </a:solidFill>
              </a:rPr>
              <a:pPr>
                <a:defRPr/>
              </a:pPr>
              <a:t>2/19/2015</a:t>
            </a:fld>
            <a:endParaRPr lang="en-US" dirty="0">
              <a:solidFill>
                <a:srgbClr val="4590B8"/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4590B8"/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C7C8181-733D-422D-A121-A9BD9966BDC1}" type="slidenum">
              <a:rPr lang="en-US">
                <a:solidFill>
                  <a:srgbClr val="4590B8"/>
                </a:solidFill>
              </a:rPr>
              <a:pPr/>
              <a:t>‹#›</a:t>
            </a:fld>
            <a:endParaRPr lang="en-US">
              <a:solidFill>
                <a:srgbClr val="4590B8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109474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>
            <a:spLocks noChangeAspect="1"/>
          </p:cNvSpPr>
          <p:nvPr/>
        </p:nvSpPr>
        <p:spPr>
          <a:xfrm>
            <a:off x="329812" y="614382"/>
            <a:ext cx="8482013" cy="118903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435894" y="702156"/>
            <a:ext cx="8272212" cy="1013800"/>
          </a:xfrm>
        </p:spPr>
        <p:txBody>
          <a:bodyPr/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0E6B509-A23E-4A62-B338-69CAC6959972}" type="datetimeFigureOut">
              <a:rPr lang="en-US">
                <a:solidFill>
                  <a:srgbClr val="4590B8"/>
                </a:solidFill>
              </a:rPr>
              <a:pPr>
                <a:defRPr/>
              </a:pPr>
              <a:t>2/19/2015</a:t>
            </a:fld>
            <a:endParaRPr lang="en-US" dirty="0">
              <a:solidFill>
                <a:srgbClr val="4590B8"/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4590B8"/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B386EA2-0EFA-459F-BC98-FB99C2AD8F4E}" type="slidenum">
              <a:rPr lang="en-US">
                <a:solidFill>
                  <a:srgbClr val="4590B8"/>
                </a:solidFill>
              </a:rPr>
              <a:pPr/>
              <a:t>‹#›</a:t>
            </a:fld>
            <a:endParaRPr lang="en-US">
              <a:solidFill>
                <a:srgbClr val="4590B8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1698594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>
            <a:spLocks noChangeAspect="1"/>
          </p:cNvSpPr>
          <p:nvPr/>
        </p:nvSpPr>
        <p:spPr>
          <a:xfrm>
            <a:off x="6629409" y="600075"/>
            <a:ext cx="2180035" cy="58166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2" y="675745"/>
            <a:ext cx="1503123" cy="5183073"/>
          </a:xfrm>
        </p:spPr>
        <p:txBody>
          <a:bodyPr vert="eaVert"/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81202" y="675745"/>
            <a:ext cx="5922209" cy="5183073"/>
          </a:xfrm>
        </p:spPr>
        <p:txBody>
          <a:bodyPr vert="eaVert" anchor="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>
          <a:xfrm>
            <a:off x="6744900" y="5956319"/>
            <a:ext cx="996553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pPr>
              <a:defRPr/>
            </a:pPr>
            <a:fld id="{79C2869A-AAFF-455C-AEDD-C4FE51ADCE6A}" type="datetimeFigureOut">
              <a:rPr lang="en-US">
                <a:solidFill>
                  <a:srgbClr val="1A3260">
                    <a:lumMod val="75000"/>
                    <a:lumOff val="25000"/>
                  </a:srgbClr>
                </a:solidFill>
              </a:rPr>
              <a:pPr>
                <a:defRPr/>
              </a:pPr>
              <a:t>2/19/2015</a:t>
            </a:fld>
            <a:endParaRPr lang="en-US" dirty="0">
              <a:solidFill>
                <a:srgbClr val="1A3260">
                  <a:lumMod val="75000"/>
                  <a:lumOff val="25000"/>
                </a:srgbClr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81034" y="5951557"/>
            <a:ext cx="5922169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4590B8"/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835505" y="5956319"/>
            <a:ext cx="872728" cy="365125"/>
          </a:xfrm>
        </p:spPr>
        <p:txBody>
          <a:bodyPr/>
          <a:lstStyle>
            <a:lvl1pPr>
              <a:defRPr>
                <a:solidFill>
                  <a:srgbClr val="2F5AAC"/>
                </a:solidFill>
              </a:defRPr>
            </a:lvl1pPr>
          </a:lstStyle>
          <a:p>
            <a:fld id="{CC030463-B253-482D-BC4E-9892A5A4737A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512506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334566" y="3086101"/>
            <a:ext cx="8447484" cy="330517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35894" y="1020431"/>
            <a:ext cx="8245162" cy="1475013"/>
          </a:xfrm>
          <a:effectLst/>
        </p:spPr>
        <p:txBody>
          <a:bodyPr/>
          <a:lstStyle>
            <a:lvl1pPr>
              <a:defRPr sz="3600">
                <a:solidFill>
                  <a:schemeClr val="accent1"/>
                </a:solidFill>
              </a:defRPr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35895" y="2495446"/>
            <a:ext cx="8245160" cy="590321"/>
          </a:xfrm>
        </p:spPr>
        <p:txBody>
          <a:bodyPr anchor="t">
            <a:normAutofit/>
          </a:bodyPr>
          <a:lstStyle>
            <a:lvl1pPr marL="0" indent="0" algn="l">
              <a:buNone/>
              <a:defRPr sz="1600" cap="all">
                <a:solidFill>
                  <a:schemeClr val="accent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Modifiez le style des sous-titres du masque</a:t>
            </a:r>
            <a:endParaRPr lang="en-US" dirty="0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pPr>
              <a:defRPr/>
            </a:pPr>
            <a:fld id="{D21562C5-9110-4F86-B443-52186F15D2D6}" type="datetimeFigureOut">
              <a:rPr lang="en-US">
                <a:solidFill>
                  <a:srgbClr val="1A3260">
                    <a:lumMod val="75000"/>
                    <a:lumOff val="25000"/>
                  </a:srgbClr>
                </a:solidFill>
              </a:rPr>
              <a:pPr>
                <a:defRPr/>
              </a:pPr>
              <a:t>2/19/2015</a:t>
            </a:fld>
            <a:endParaRPr lang="en-US" dirty="0">
              <a:solidFill>
                <a:srgbClr val="1A3260">
                  <a:lumMod val="75000"/>
                  <a:lumOff val="25000"/>
                </a:srgbClr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pPr>
              <a:defRPr/>
            </a:pPr>
            <a:endParaRPr lang="en-US">
              <a:solidFill>
                <a:srgbClr val="1A3260">
                  <a:lumMod val="75000"/>
                  <a:lumOff val="25000"/>
                </a:srgbClr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918847" y="5956301"/>
            <a:ext cx="762000" cy="365125"/>
          </a:xfrm>
        </p:spPr>
        <p:txBody>
          <a:bodyPr/>
          <a:lstStyle>
            <a:lvl1pPr>
              <a:defRPr>
                <a:solidFill>
                  <a:srgbClr val="2F5AAC"/>
                </a:solidFill>
              </a:defRPr>
            </a:lvl1pPr>
          </a:lstStyle>
          <a:p>
            <a:fld id="{C77958CA-1308-4BF2-89CF-2060826CE27A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910338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>
            <a:spLocks noChangeAspect="1"/>
          </p:cNvSpPr>
          <p:nvPr/>
        </p:nvSpPr>
        <p:spPr>
          <a:xfrm>
            <a:off x="329803" y="614364"/>
            <a:ext cx="8482013" cy="118903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5894" y="702156"/>
            <a:ext cx="8272212" cy="1013800"/>
          </a:xfrm>
        </p:spPr>
        <p:txBody>
          <a:bodyPr/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35895" y="2180497"/>
            <a:ext cx="8272211" cy="3678303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79BEB45-4575-48BF-A1ED-0E4AB6A1B9A3}" type="datetimeFigureOut">
              <a:rPr lang="en-US">
                <a:solidFill>
                  <a:srgbClr val="4590B8"/>
                </a:solidFill>
              </a:rPr>
              <a:pPr>
                <a:defRPr/>
              </a:pPr>
              <a:t>2/19/2015</a:t>
            </a:fld>
            <a:endParaRPr lang="en-US" dirty="0">
              <a:solidFill>
                <a:srgbClr val="4590B8"/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4590B8"/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1529BC0-B6F9-4D6C-9591-4602237287E0}" type="slidenum">
              <a:rPr lang="en-US">
                <a:solidFill>
                  <a:srgbClr val="4590B8"/>
                </a:solidFill>
              </a:rPr>
              <a:pPr/>
              <a:t>‹#›</a:t>
            </a:fld>
            <a:endParaRPr lang="en-US">
              <a:solidFill>
                <a:srgbClr val="4590B8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9022194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>
            <a:spLocks noChangeAspect="1"/>
          </p:cNvSpPr>
          <p:nvPr/>
        </p:nvSpPr>
        <p:spPr>
          <a:xfrm>
            <a:off x="335756" y="5141914"/>
            <a:ext cx="8467725" cy="125888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5895" y="3043911"/>
            <a:ext cx="8272211" cy="1497507"/>
          </a:xfrm>
        </p:spPr>
        <p:txBody>
          <a:bodyPr/>
          <a:lstStyle>
            <a:lvl1pPr algn="l">
              <a:defRPr sz="3600" b="0" cap="all">
                <a:solidFill>
                  <a:schemeClr val="accent1"/>
                </a:solidFill>
              </a:defRPr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35895" y="4541417"/>
            <a:ext cx="8272211" cy="600556"/>
          </a:xfrm>
        </p:spPr>
        <p:txBody>
          <a:bodyPr anchor="t">
            <a:normAutofit/>
          </a:bodyPr>
          <a:lstStyle>
            <a:lvl1pPr marL="0" indent="0" algn="l">
              <a:buNone/>
              <a:defRPr sz="1800" cap="all">
                <a:solidFill>
                  <a:schemeClr val="accent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pPr>
              <a:defRPr/>
            </a:pPr>
            <a:fld id="{05DCE7B0-5FBF-438E-B2DD-4140DA7D408E}" type="datetimeFigureOut">
              <a:rPr lang="en-US">
                <a:solidFill>
                  <a:srgbClr val="1A3260">
                    <a:lumMod val="75000"/>
                    <a:lumOff val="25000"/>
                  </a:srgbClr>
                </a:solidFill>
              </a:rPr>
              <a:pPr>
                <a:defRPr/>
              </a:pPr>
              <a:t>2/19/2015</a:t>
            </a:fld>
            <a:endParaRPr lang="en-US" dirty="0">
              <a:solidFill>
                <a:srgbClr val="1A3260">
                  <a:lumMod val="75000"/>
                  <a:lumOff val="25000"/>
                </a:srgbClr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pPr>
              <a:defRPr/>
            </a:pPr>
            <a:endParaRPr lang="en-US">
              <a:solidFill>
                <a:srgbClr val="1A3260">
                  <a:lumMod val="75000"/>
                  <a:lumOff val="25000"/>
                </a:srgbClr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2F5AAC"/>
                </a:solidFill>
              </a:defRPr>
            </a:lvl1pPr>
          </a:lstStyle>
          <a:p>
            <a:fld id="{E517D395-6533-4FBE-920A-BACE0AEB3E0B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466771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>
            <a:spLocks noChangeAspect="1"/>
          </p:cNvSpPr>
          <p:nvPr/>
        </p:nvSpPr>
        <p:spPr>
          <a:xfrm>
            <a:off x="334566" y="606425"/>
            <a:ext cx="8474869" cy="1258888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5895" y="729658"/>
            <a:ext cx="8272212" cy="988332"/>
          </a:xfrm>
        </p:spPr>
        <p:txBody>
          <a:bodyPr/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35895" y="2228004"/>
            <a:ext cx="4066793" cy="3633047"/>
          </a:xfrm>
        </p:spPr>
        <p:txBody>
          <a:bodyPr>
            <a:normAutofit/>
          </a:bodyPr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1313" y="2228004"/>
            <a:ext cx="4066794" cy="3633047"/>
          </a:xfrm>
        </p:spPr>
        <p:txBody>
          <a:bodyPr>
            <a:normAutofit/>
          </a:bodyPr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6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9AA852A-A0C0-4416-818B-67EF4BAC6000}" type="datetimeFigureOut">
              <a:rPr lang="en-US">
                <a:solidFill>
                  <a:srgbClr val="4590B8"/>
                </a:solidFill>
              </a:rPr>
              <a:pPr>
                <a:defRPr/>
              </a:pPr>
              <a:t>2/19/2015</a:t>
            </a:fld>
            <a:endParaRPr lang="en-US" dirty="0">
              <a:solidFill>
                <a:srgbClr val="4590B8"/>
              </a:solidFill>
            </a:endParaRPr>
          </a:p>
        </p:txBody>
      </p:sp>
      <p:sp>
        <p:nvSpPr>
          <p:cNvPr id="7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4590B8"/>
              </a:solidFill>
            </a:endParaRPr>
          </a:p>
        </p:txBody>
      </p:sp>
      <p:sp>
        <p:nvSpPr>
          <p:cNvPr id="8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78B9FFB-84ED-48EB-80A6-01B023C798FC}" type="slidenum">
              <a:rPr lang="en-US">
                <a:solidFill>
                  <a:srgbClr val="4590B8"/>
                </a:solidFill>
              </a:rPr>
              <a:pPr/>
              <a:t>‹#›</a:t>
            </a:fld>
            <a:endParaRPr lang="en-US">
              <a:solidFill>
                <a:srgbClr val="4590B8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7548406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334566" y="606425"/>
            <a:ext cx="8474869" cy="1258888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435895" y="729658"/>
            <a:ext cx="8272212" cy="988332"/>
          </a:xfrm>
        </p:spPr>
        <p:txBody>
          <a:bodyPr/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65415" y="2250893"/>
            <a:ext cx="3815306" cy="536005"/>
          </a:xfrm>
        </p:spPr>
        <p:txBody>
          <a:bodyPr anchor="b">
            <a:noAutofit/>
          </a:bodyPr>
          <a:lstStyle>
            <a:lvl1pPr marL="0" indent="0">
              <a:buNone/>
              <a:defRPr sz="2200" b="0">
                <a:solidFill>
                  <a:schemeClr val="accent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35896" y="2926053"/>
            <a:ext cx="4044825" cy="2934999"/>
          </a:xfrm>
        </p:spPr>
        <p:txBody>
          <a:bodyPr anchor="t">
            <a:normAutofit/>
          </a:bodyPr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92802" y="2250893"/>
            <a:ext cx="3815305" cy="553373"/>
          </a:xfrm>
        </p:spPr>
        <p:txBody>
          <a:bodyPr anchor="b">
            <a:noAutofit/>
          </a:bodyPr>
          <a:lstStyle>
            <a:lvl1pPr marL="0" indent="0">
              <a:buNone/>
              <a:defRPr sz="2200" b="0">
                <a:solidFill>
                  <a:schemeClr val="accent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63282" y="2926053"/>
            <a:ext cx="4044825" cy="2934999"/>
          </a:xfrm>
        </p:spPr>
        <p:txBody>
          <a:bodyPr anchor="t">
            <a:normAutofit/>
          </a:bodyPr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8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FAA3418-9199-4FB1-88EC-C431F671B3A5}" type="datetimeFigureOut">
              <a:rPr lang="en-US">
                <a:solidFill>
                  <a:srgbClr val="4590B8"/>
                </a:solidFill>
              </a:rPr>
              <a:pPr>
                <a:defRPr/>
              </a:pPr>
              <a:t>2/19/2015</a:t>
            </a:fld>
            <a:endParaRPr lang="en-US" dirty="0">
              <a:solidFill>
                <a:srgbClr val="4590B8"/>
              </a:solidFill>
            </a:endParaRPr>
          </a:p>
        </p:txBody>
      </p:sp>
      <p:sp>
        <p:nvSpPr>
          <p:cNvPr id="9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4590B8"/>
              </a:solidFill>
            </a:endParaRPr>
          </a:p>
        </p:txBody>
      </p:sp>
      <p:sp>
        <p:nvSpPr>
          <p:cNvPr id="10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AF732CB-05E9-4FF9-A400-20181C826975}" type="slidenum">
              <a:rPr lang="en-US">
                <a:solidFill>
                  <a:srgbClr val="4590B8"/>
                </a:solidFill>
              </a:rPr>
              <a:pPr/>
              <a:t>‹#›</a:t>
            </a:fld>
            <a:endParaRPr lang="en-US">
              <a:solidFill>
                <a:srgbClr val="4590B8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1287192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>
            <a:spLocks noChangeAspect="1"/>
          </p:cNvSpPr>
          <p:nvPr/>
        </p:nvSpPr>
        <p:spPr>
          <a:xfrm>
            <a:off x="330994" y="606425"/>
            <a:ext cx="8474869" cy="1258888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431921" y="729658"/>
            <a:ext cx="8272212" cy="988332"/>
          </a:xfrm>
        </p:spPr>
        <p:txBody>
          <a:bodyPr/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4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B4800A0-8747-4CFC-A9CE-7F3694C6CEFA}" type="datetimeFigureOut">
              <a:rPr lang="en-US">
                <a:solidFill>
                  <a:srgbClr val="4590B8"/>
                </a:solidFill>
              </a:rPr>
              <a:pPr>
                <a:defRPr/>
              </a:pPr>
              <a:t>2/19/2015</a:t>
            </a:fld>
            <a:endParaRPr lang="en-US" dirty="0">
              <a:solidFill>
                <a:srgbClr val="4590B8"/>
              </a:solidFill>
            </a:endParaRPr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4590B8"/>
              </a:solidFill>
            </a:endParaRPr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F164B0C-D8FB-4C95-976E-BF36DE4D03E7}" type="slidenum">
              <a:rPr lang="en-US">
                <a:solidFill>
                  <a:srgbClr val="4590B8"/>
                </a:solidFill>
              </a:rPr>
              <a:pPr/>
              <a:t>‹#›</a:t>
            </a:fld>
            <a:endParaRPr lang="en-US">
              <a:solidFill>
                <a:srgbClr val="4590B8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9747856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770D26B-9BDA-4036-802C-6EDEAD4BD260}" type="datetimeFigureOut">
              <a:rPr lang="en-US">
                <a:solidFill>
                  <a:srgbClr val="4590B8"/>
                </a:solidFill>
              </a:rPr>
              <a:pPr>
                <a:defRPr/>
              </a:pPr>
              <a:t>2/19/2015</a:t>
            </a:fld>
            <a:endParaRPr lang="en-US" dirty="0">
              <a:solidFill>
                <a:srgbClr val="4590B8"/>
              </a:solidFill>
            </a:endParaRPr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4590B8"/>
              </a:solidFill>
            </a:endParaRP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548D3F8-0FA0-4F69-8F99-A88850CD2076}" type="slidenum">
              <a:rPr lang="en-US">
                <a:solidFill>
                  <a:srgbClr val="4590B8"/>
                </a:solidFill>
              </a:rPr>
              <a:pPr/>
              <a:t>‹#›</a:t>
            </a:fld>
            <a:endParaRPr lang="en-US">
              <a:solidFill>
                <a:srgbClr val="4590B8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8672982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>
            <a:spLocks noChangeAspect="1"/>
          </p:cNvSpPr>
          <p:nvPr/>
        </p:nvSpPr>
        <p:spPr>
          <a:xfrm>
            <a:off x="335756" y="5141913"/>
            <a:ext cx="8473679" cy="1274762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5894" y="5262296"/>
            <a:ext cx="3682084" cy="689514"/>
          </a:xfrm>
        </p:spPr>
        <p:txBody>
          <a:bodyPr anchor="ctr"/>
          <a:lstStyle>
            <a:lvl1pPr algn="l">
              <a:defRPr sz="2000" b="0"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35862" y="601200"/>
            <a:ext cx="8469630" cy="4204800"/>
          </a:xfrm>
        </p:spPr>
        <p:txBody>
          <a:bodyPr>
            <a:normAutofit/>
          </a:bodyPr>
          <a:lstStyle>
            <a:lvl1pPr>
              <a:defRPr sz="2000">
                <a:solidFill>
                  <a:schemeClr val="tx2"/>
                </a:solidFill>
              </a:defRPr>
            </a:lvl1pPr>
            <a:lvl2pPr>
              <a:defRPr sz="1800">
                <a:solidFill>
                  <a:schemeClr val="tx2"/>
                </a:solidFill>
              </a:defRPr>
            </a:lvl2pPr>
            <a:lvl3pPr>
              <a:defRPr sz="1600">
                <a:solidFill>
                  <a:schemeClr val="tx2"/>
                </a:solidFill>
              </a:defRPr>
            </a:lvl3pPr>
            <a:lvl4pPr>
              <a:defRPr sz="1400">
                <a:solidFill>
                  <a:schemeClr val="tx2"/>
                </a:solidFill>
              </a:defRPr>
            </a:lvl4pPr>
            <a:lvl5pPr>
              <a:defRPr sz="1400">
                <a:solidFill>
                  <a:schemeClr val="tx2"/>
                </a:solidFill>
              </a:defRPr>
            </a:lvl5pPr>
            <a:lvl6pPr>
              <a:defRPr sz="1400">
                <a:solidFill>
                  <a:schemeClr val="tx2"/>
                </a:solidFill>
              </a:defRPr>
            </a:lvl6pPr>
            <a:lvl7pPr>
              <a:defRPr sz="1400">
                <a:solidFill>
                  <a:schemeClr val="tx2"/>
                </a:solidFill>
              </a:defRPr>
            </a:lvl7pPr>
            <a:lvl8pPr>
              <a:defRPr sz="1400">
                <a:solidFill>
                  <a:schemeClr val="tx2"/>
                </a:solidFill>
              </a:defRPr>
            </a:lvl8pPr>
            <a:lvl9pPr>
              <a:defRPr sz="1400">
                <a:solidFill>
                  <a:schemeClr val="tx2"/>
                </a:solidFill>
              </a:defRPr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305618" y="5262297"/>
            <a:ext cx="4402490" cy="689515"/>
          </a:xfrm>
        </p:spPr>
        <p:txBody>
          <a:bodyPr>
            <a:normAutofit/>
          </a:bodyPr>
          <a:lstStyle>
            <a:lvl1pPr marL="0" indent="0" algn="r">
              <a:buNone/>
              <a:defRPr sz="1100">
                <a:solidFill>
                  <a:schemeClr val="bg1"/>
                </a:solidFill>
              </a:defRPr>
            </a:lvl1pPr>
            <a:lvl2pPr marL="457200" indent="0">
              <a:buNone/>
              <a:defRPr sz="11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6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pPr>
              <a:defRPr/>
            </a:pPr>
            <a:fld id="{EBD4D304-6E03-410A-AFD5-ABE311026947}" type="datetimeFigureOut">
              <a:rPr lang="en-US">
                <a:solidFill>
                  <a:srgbClr val="1A3260">
                    <a:lumMod val="75000"/>
                    <a:lumOff val="25000"/>
                  </a:srgbClr>
                </a:solidFill>
              </a:rPr>
              <a:pPr>
                <a:defRPr/>
              </a:pPr>
              <a:t>2/19/2015</a:t>
            </a:fld>
            <a:endParaRPr lang="en-US" dirty="0">
              <a:solidFill>
                <a:srgbClr val="1A3260">
                  <a:lumMod val="75000"/>
                  <a:lumOff val="25000"/>
                </a:srgbClr>
              </a:solidFill>
            </a:endParaRPr>
          </a:p>
        </p:txBody>
      </p:sp>
      <p:sp>
        <p:nvSpPr>
          <p:cNvPr id="7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pPr>
              <a:defRPr/>
            </a:pPr>
            <a:endParaRPr lang="en-US">
              <a:solidFill>
                <a:srgbClr val="1A3260">
                  <a:lumMod val="75000"/>
                  <a:lumOff val="25000"/>
                </a:srgbClr>
              </a:solidFill>
            </a:endParaRPr>
          </a:p>
        </p:txBody>
      </p:sp>
      <p:sp>
        <p:nvSpPr>
          <p:cNvPr id="8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2F5AAC"/>
                </a:solidFill>
              </a:defRPr>
            </a:lvl1pPr>
          </a:lstStyle>
          <a:p>
            <a:fld id="{29844BD7-6452-4148-BED5-1EFEE9586942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41287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5895" y="4693389"/>
            <a:ext cx="8272212" cy="566738"/>
          </a:xfrm>
        </p:spPr>
        <p:txBody>
          <a:bodyPr/>
          <a:lstStyle>
            <a:lvl1pPr algn="l">
              <a:defRPr sz="2400" b="0">
                <a:solidFill>
                  <a:schemeClr val="accent1"/>
                </a:solidFill>
              </a:defRPr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35863" y="599725"/>
            <a:ext cx="8468144" cy="3557252"/>
          </a:xfrm>
        </p:spPr>
        <p:txBody>
          <a:bodyPr rtlCol="0"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fr-FR" noProof="0" smtClean="0"/>
              <a:t>Cliquez sur l'icône pour ajouter une image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35894" y="5260128"/>
            <a:ext cx="8272213" cy="598671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F82F6D6-948B-4422-ADB4-E199C80DA128}" type="datetimeFigureOut">
              <a:rPr lang="en-US">
                <a:solidFill>
                  <a:srgbClr val="4590B8"/>
                </a:solidFill>
              </a:rPr>
              <a:pPr>
                <a:defRPr/>
              </a:pPr>
              <a:t>2/19/2015</a:t>
            </a:fld>
            <a:endParaRPr lang="en-US" dirty="0">
              <a:solidFill>
                <a:srgbClr val="4590B8"/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4590B8"/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7D6C2BF-7D1A-4F25-9BC4-F017EBC8BB83}" type="slidenum">
              <a:rPr lang="en-US">
                <a:solidFill>
                  <a:srgbClr val="4590B8"/>
                </a:solidFill>
              </a:rPr>
              <a:pPr/>
              <a:t>‹#›</a:t>
            </a:fld>
            <a:endParaRPr lang="en-US">
              <a:solidFill>
                <a:srgbClr val="4590B8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7703463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>
            <a:spLocks noChangeAspect="1"/>
          </p:cNvSpPr>
          <p:nvPr/>
        </p:nvSpPr>
        <p:spPr>
          <a:xfrm>
            <a:off x="329803" y="614364"/>
            <a:ext cx="8482013" cy="118903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435894" y="702156"/>
            <a:ext cx="8272212" cy="1013800"/>
          </a:xfrm>
        </p:spPr>
        <p:txBody>
          <a:bodyPr/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E8CBC5D-E914-460E-A10E-753A6F3107C0}" type="datetimeFigureOut">
              <a:rPr lang="en-US">
                <a:solidFill>
                  <a:srgbClr val="4590B8"/>
                </a:solidFill>
              </a:rPr>
              <a:pPr>
                <a:defRPr/>
              </a:pPr>
              <a:t>2/19/2015</a:t>
            </a:fld>
            <a:endParaRPr lang="en-US" dirty="0">
              <a:solidFill>
                <a:srgbClr val="4590B8"/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4590B8"/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B53F4C3-AF9E-4F95-BC12-72A194A756CC}" type="slidenum">
              <a:rPr lang="en-US">
                <a:solidFill>
                  <a:srgbClr val="4590B8"/>
                </a:solidFill>
              </a:rPr>
              <a:pPr/>
              <a:t>‹#›</a:t>
            </a:fld>
            <a:endParaRPr lang="en-US">
              <a:solidFill>
                <a:srgbClr val="4590B8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4961779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>
            <a:spLocks noChangeAspect="1"/>
          </p:cNvSpPr>
          <p:nvPr/>
        </p:nvSpPr>
        <p:spPr>
          <a:xfrm>
            <a:off x="6629400" y="600075"/>
            <a:ext cx="2180035" cy="58166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1" y="675727"/>
            <a:ext cx="1503123" cy="5183073"/>
          </a:xfrm>
        </p:spPr>
        <p:txBody>
          <a:bodyPr vert="eaVert"/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81193" y="675727"/>
            <a:ext cx="5922209" cy="5183073"/>
          </a:xfrm>
        </p:spPr>
        <p:txBody>
          <a:bodyPr vert="eaVert" anchor="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>
          <a:xfrm>
            <a:off x="6744891" y="5956301"/>
            <a:ext cx="996553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pPr>
              <a:defRPr/>
            </a:pPr>
            <a:fld id="{CAE330E9-7AFB-4429-B8FE-44A90DBB3AFD}" type="datetimeFigureOut">
              <a:rPr lang="en-US">
                <a:solidFill>
                  <a:srgbClr val="1A3260">
                    <a:lumMod val="75000"/>
                    <a:lumOff val="25000"/>
                  </a:srgbClr>
                </a:solidFill>
              </a:rPr>
              <a:pPr>
                <a:defRPr/>
              </a:pPr>
              <a:t>2/19/2015</a:t>
            </a:fld>
            <a:endParaRPr lang="en-US" dirty="0">
              <a:solidFill>
                <a:srgbClr val="1A3260">
                  <a:lumMod val="75000"/>
                  <a:lumOff val="25000"/>
                </a:srgbClr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81025" y="5951539"/>
            <a:ext cx="5922169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4590B8"/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835504" y="5956301"/>
            <a:ext cx="872728" cy="365125"/>
          </a:xfrm>
        </p:spPr>
        <p:txBody>
          <a:bodyPr/>
          <a:lstStyle>
            <a:lvl1pPr>
              <a:defRPr>
                <a:solidFill>
                  <a:srgbClr val="2F5AAC"/>
                </a:solidFill>
              </a:defRPr>
            </a:lvl1pPr>
          </a:lstStyle>
          <a:p>
            <a:fld id="{14C7FB75-A4A1-4FCB-A291-E3B573C509F6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513347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35778" y="704850"/>
            <a:ext cx="8272463" cy="1189038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35778" y="2335213"/>
            <a:ext cx="8272463" cy="3524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704285" y="5956319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900">
                <a:solidFill>
                  <a:schemeClr val="accent2"/>
                </a:solidFill>
                <a:latin typeface="+mn-lt"/>
              </a:defRPr>
            </a:lvl1pPr>
          </a:lstStyle>
          <a:p>
            <a:pPr defTabSz="457200">
              <a:defRPr/>
            </a:pPr>
            <a:fld id="{55200A63-D862-498A-BD13-3CB6E7FF03F4}" type="datetimeFigureOut">
              <a:rPr lang="en-US">
                <a:solidFill>
                  <a:srgbClr val="4590B8"/>
                </a:solidFill>
              </a:rPr>
              <a:pPr defTabSz="457200">
                <a:defRPr/>
              </a:pPr>
              <a:t>2/19/2015</a:t>
            </a:fld>
            <a:endParaRPr lang="en-US" dirty="0">
              <a:solidFill>
                <a:srgbClr val="4590B8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35768" y="5951557"/>
            <a:ext cx="518755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900" cap="all">
                <a:solidFill>
                  <a:schemeClr val="accent2"/>
                </a:solidFill>
                <a:latin typeface="+mn-lt"/>
              </a:defRPr>
            </a:lvl1pPr>
          </a:lstStyle>
          <a:p>
            <a:pPr defTabSz="457200">
              <a:defRPr/>
            </a:pPr>
            <a:endParaRPr lang="en-US">
              <a:solidFill>
                <a:srgbClr val="4590B8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918847" y="5956319"/>
            <a:ext cx="789384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900">
                <a:solidFill>
                  <a:schemeClr val="accent2"/>
                </a:solidFill>
              </a:defRPr>
            </a:lvl1pPr>
          </a:lstStyle>
          <a:p>
            <a:pPr defTabSz="457200" fontAlgn="base">
              <a:spcBef>
                <a:spcPct val="0"/>
              </a:spcBef>
              <a:spcAft>
                <a:spcPct val="0"/>
              </a:spcAft>
            </a:pPr>
            <a:fld id="{CA986B21-B962-4734-9384-4D5040F846DE}" type="slidenum">
              <a:rPr lang="en-US" smtClean="0">
                <a:solidFill>
                  <a:srgbClr val="4590B8"/>
                </a:solidFill>
              </a:rPr>
              <a:pPr defTabSz="457200"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 smtClean="0">
              <a:solidFill>
                <a:srgbClr val="4590B8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334566" y="457200"/>
            <a:ext cx="2777728" cy="952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6031715" y="454026"/>
            <a:ext cx="2777729" cy="98425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3181359" y="457201"/>
            <a:ext cx="2777729" cy="92075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38323037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457200" rtl="0" eaLnBrk="0" fontAlgn="base" hangingPunct="0">
        <a:spcBef>
          <a:spcPct val="0"/>
        </a:spcBef>
        <a:spcAft>
          <a:spcPct val="0"/>
        </a:spcAft>
        <a:defRPr sz="2800" kern="1200" cap="all">
          <a:solidFill>
            <a:schemeClr val="bg1"/>
          </a:solidFill>
          <a:latin typeface="+mj-lt"/>
          <a:ea typeface="+mj-ea"/>
          <a:cs typeface="+mj-cs"/>
        </a:defRPr>
      </a:lvl1pPr>
      <a:lvl2pPr algn="l" defTabSz="457200" rtl="0" eaLnBrk="0" fontAlgn="base" hangingPunct="0">
        <a:spcBef>
          <a:spcPct val="0"/>
        </a:spcBef>
        <a:spcAft>
          <a:spcPct val="0"/>
        </a:spcAft>
        <a:defRPr sz="2800">
          <a:solidFill>
            <a:schemeClr val="bg1"/>
          </a:solidFill>
          <a:latin typeface="Gill Sans MT" panose="020B0502020104020203" pitchFamily="34" charset="0"/>
        </a:defRPr>
      </a:lvl2pPr>
      <a:lvl3pPr algn="l" defTabSz="457200" rtl="0" eaLnBrk="0" fontAlgn="base" hangingPunct="0">
        <a:spcBef>
          <a:spcPct val="0"/>
        </a:spcBef>
        <a:spcAft>
          <a:spcPct val="0"/>
        </a:spcAft>
        <a:defRPr sz="2800">
          <a:solidFill>
            <a:schemeClr val="bg1"/>
          </a:solidFill>
          <a:latin typeface="Gill Sans MT" panose="020B0502020104020203" pitchFamily="34" charset="0"/>
        </a:defRPr>
      </a:lvl3pPr>
      <a:lvl4pPr algn="l" defTabSz="457200" rtl="0" eaLnBrk="0" fontAlgn="base" hangingPunct="0">
        <a:spcBef>
          <a:spcPct val="0"/>
        </a:spcBef>
        <a:spcAft>
          <a:spcPct val="0"/>
        </a:spcAft>
        <a:defRPr sz="2800">
          <a:solidFill>
            <a:schemeClr val="bg1"/>
          </a:solidFill>
          <a:latin typeface="Gill Sans MT" panose="020B0502020104020203" pitchFamily="34" charset="0"/>
        </a:defRPr>
      </a:lvl4pPr>
      <a:lvl5pPr algn="l" defTabSz="457200" rtl="0" eaLnBrk="0" fontAlgn="base" hangingPunct="0">
        <a:spcBef>
          <a:spcPct val="0"/>
        </a:spcBef>
        <a:spcAft>
          <a:spcPct val="0"/>
        </a:spcAft>
        <a:defRPr sz="2800">
          <a:solidFill>
            <a:schemeClr val="bg1"/>
          </a:solidFill>
          <a:latin typeface="Gill Sans MT" panose="020B0502020104020203" pitchFamily="34" charset="0"/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04800" indent="-304800" algn="l" defTabSz="457200" rtl="0" eaLnBrk="0" fontAlgn="base" hangingPunct="0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itchFamily="18" charset="2"/>
        <a:buChar char=""/>
        <a:defRPr kern="1200">
          <a:solidFill>
            <a:schemeClr val="tx2"/>
          </a:solidFill>
          <a:latin typeface="+mn-lt"/>
          <a:ea typeface="+mn-ea"/>
          <a:cs typeface="+mn-cs"/>
        </a:defRPr>
      </a:lvl1pPr>
      <a:lvl2pPr marL="628650" indent="-304800" algn="l" defTabSz="457200" rtl="0" eaLnBrk="0" fontAlgn="base" hangingPunct="0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itchFamily="18" charset="2"/>
        <a:buChar char=""/>
        <a:defRPr sz="1600" kern="1200">
          <a:solidFill>
            <a:schemeClr val="tx2"/>
          </a:solidFill>
          <a:latin typeface="+mn-lt"/>
          <a:ea typeface="+mn-ea"/>
          <a:cs typeface="+mn-cs"/>
        </a:defRPr>
      </a:lvl2pPr>
      <a:lvl3pPr marL="898525" indent="-269875" algn="l" defTabSz="457200" rtl="0" eaLnBrk="0" fontAlgn="base" hangingPunct="0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itchFamily="18" charset="2"/>
        <a:buChar char=""/>
        <a:defRPr sz="1400" kern="1200">
          <a:solidFill>
            <a:schemeClr val="tx2"/>
          </a:solidFill>
          <a:latin typeface="+mn-lt"/>
          <a:ea typeface="+mn-ea"/>
          <a:cs typeface="+mn-cs"/>
        </a:defRPr>
      </a:lvl3pPr>
      <a:lvl4pPr marL="1241425" indent="-233363" algn="l" defTabSz="457200" rtl="0" eaLnBrk="0" fontAlgn="base" hangingPunct="0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4pPr>
      <a:lvl5pPr marL="1601788" indent="-233363" algn="l" defTabSz="457200" rtl="0" eaLnBrk="0" fontAlgn="base" hangingPunct="0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5pPr>
      <a:lvl6pPr marL="19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6pPr>
      <a:lvl7pPr marL="22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7pPr>
      <a:lvl8pPr marL="25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8pPr>
      <a:lvl9pPr marL="28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35769" y="704850"/>
            <a:ext cx="8272463" cy="1189038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35769" y="2335213"/>
            <a:ext cx="8272463" cy="3524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704285" y="5956301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900">
                <a:solidFill>
                  <a:schemeClr val="accent2"/>
                </a:solidFill>
                <a:latin typeface="+mn-lt"/>
              </a:defRPr>
            </a:lvl1pPr>
          </a:lstStyle>
          <a:p>
            <a:pPr defTabSz="457200">
              <a:defRPr/>
            </a:pPr>
            <a:fld id="{61771953-3917-4AC9-98F1-0B2FBC5985E0}" type="datetimeFigureOut">
              <a:rPr lang="en-US">
                <a:solidFill>
                  <a:srgbClr val="4590B8"/>
                </a:solidFill>
              </a:rPr>
              <a:pPr defTabSz="457200">
                <a:defRPr/>
              </a:pPr>
              <a:t>2/19/2015</a:t>
            </a:fld>
            <a:endParaRPr lang="en-US" dirty="0">
              <a:solidFill>
                <a:srgbClr val="4590B8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35768" y="5951539"/>
            <a:ext cx="518755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900" cap="all">
                <a:solidFill>
                  <a:schemeClr val="accent2"/>
                </a:solidFill>
                <a:latin typeface="+mn-lt"/>
              </a:defRPr>
            </a:lvl1pPr>
          </a:lstStyle>
          <a:p>
            <a:pPr defTabSz="457200">
              <a:defRPr/>
            </a:pPr>
            <a:endParaRPr lang="en-US">
              <a:solidFill>
                <a:srgbClr val="4590B8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918847" y="5956301"/>
            <a:ext cx="789384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900">
                <a:solidFill>
                  <a:schemeClr val="accent2"/>
                </a:solidFill>
              </a:defRPr>
            </a:lvl1pPr>
          </a:lstStyle>
          <a:p>
            <a:pPr defTabSz="457200" fontAlgn="base">
              <a:spcBef>
                <a:spcPct val="0"/>
              </a:spcBef>
              <a:spcAft>
                <a:spcPct val="0"/>
              </a:spcAft>
            </a:pPr>
            <a:fld id="{52D96F19-23A4-4EA3-A448-08923739BF96}" type="slidenum">
              <a:rPr lang="en-US" smtClean="0">
                <a:solidFill>
                  <a:srgbClr val="4590B8"/>
                </a:solidFill>
              </a:rPr>
              <a:pPr defTabSz="457200"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 smtClean="0">
              <a:solidFill>
                <a:srgbClr val="4590B8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334566" y="457200"/>
            <a:ext cx="2777728" cy="952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6031706" y="454026"/>
            <a:ext cx="2777729" cy="98425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3181350" y="457201"/>
            <a:ext cx="2777729" cy="92075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25272756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defTabSz="457200" rtl="0" eaLnBrk="0" fontAlgn="base" hangingPunct="0">
        <a:spcBef>
          <a:spcPct val="0"/>
        </a:spcBef>
        <a:spcAft>
          <a:spcPct val="0"/>
        </a:spcAft>
        <a:defRPr sz="2800" kern="1200" cap="all">
          <a:solidFill>
            <a:schemeClr val="bg1"/>
          </a:solidFill>
          <a:latin typeface="+mj-lt"/>
          <a:ea typeface="+mj-ea"/>
          <a:cs typeface="+mj-cs"/>
        </a:defRPr>
      </a:lvl1pPr>
      <a:lvl2pPr algn="l" defTabSz="457200" rtl="0" eaLnBrk="0" fontAlgn="base" hangingPunct="0">
        <a:spcBef>
          <a:spcPct val="0"/>
        </a:spcBef>
        <a:spcAft>
          <a:spcPct val="0"/>
        </a:spcAft>
        <a:defRPr sz="2800">
          <a:solidFill>
            <a:schemeClr val="bg1"/>
          </a:solidFill>
          <a:latin typeface="Gill Sans MT" panose="020B0502020104020203" pitchFamily="34" charset="0"/>
        </a:defRPr>
      </a:lvl2pPr>
      <a:lvl3pPr algn="l" defTabSz="457200" rtl="0" eaLnBrk="0" fontAlgn="base" hangingPunct="0">
        <a:spcBef>
          <a:spcPct val="0"/>
        </a:spcBef>
        <a:spcAft>
          <a:spcPct val="0"/>
        </a:spcAft>
        <a:defRPr sz="2800">
          <a:solidFill>
            <a:schemeClr val="bg1"/>
          </a:solidFill>
          <a:latin typeface="Gill Sans MT" panose="020B0502020104020203" pitchFamily="34" charset="0"/>
        </a:defRPr>
      </a:lvl3pPr>
      <a:lvl4pPr algn="l" defTabSz="457200" rtl="0" eaLnBrk="0" fontAlgn="base" hangingPunct="0">
        <a:spcBef>
          <a:spcPct val="0"/>
        </a:spcBef>
        <a:spcAft>
          <a:spcPct val="0"/>
        </a:spcAft>
        <a:defRPr sz="2800">
          <a:solidFill>
            <a:schemeClr val="bg1"/>
          </a:solidFill>
          <a:latin typeface="Gill Sans MT" panose="020B0502020104020203" pitchFamily="34" charset="0"/>
        </a:defRPr>
      </a:lvl4pPr>
      <a:lvl5pPr algn="l" defTabSz="457200" rtl="0" eaLnBrk="0" fontAlgn="base" hangingPunct="0">
        <a:spcBef>
          <a:spcPct val="0"/>
        </a:spcBef>
        <a:spcAft>
          <a:spcPct val="0"/>
        </a:spcAft>
        <a:defRPr sz="2800">
          <a:solidFill>
            <a:schemeClr val="bg1"/>
          </a:solidFill>
          <a:latin typeface="Gill Sans MT" panose="020B0502020104020203" pitchFamily="34" charset="0"/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04800" indent="-304800" algn="l" defTabSz="457200" rtl="0" eaLnBrk="0" fontAlgn="base" hangingPunct="0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itchFamily="18" charset="2"/>
        <a:buChar char=""/>
        <a:defRPr kern="1200">
          <a:solidFill>
            <a:schemeClr val="tx2"/>
          </a:solidFill>
          <a:latin typeface="+mn-lt"/>
          <a:ea typeface="+mn-ea"/>
          <a:cs typeface="+mn-cs"/>
        </a:defRPr>
      </a:lvl1pPr>
      <a:lvl2pPr marL="628650" indent="-304800" algn="l" defTabSz="457200" rtl="0" eaLnBrk="0" fontAlgn="base" hangingPunct="0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itchFamily="18" charset="2"/>
        <a:buChar char=""/>
        <a:defRPr sz="1600" kern="1200">
          <a:solidFill>
            <a:schemeClr val="tx2"/>
          </a:solidFill>
          <a:latin typeface="+mn-lt"/>
          <a:ea typeface="+mn-ea"/>
          <a:cs typeface="+mn-cs"/>
        </a:defRPr>
      </a:lvl2pPr>
      <a:lvl3pPr marL="898525" indent="-269875" algn="l" defTabSz="457200" rtl="0" eaLnBrk="0" fontAlgn="base" hangingPunct="0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itchFamily="18" charset="2"/>
        <a:buChar char=""/>
        <a:defRPr sz="1400" kern="1200">
          <a:solidFill>
            <a:schemeClr val="tx2"/>
          </a:solidFill>
          <a:latin typeface="+mn-lt"/>
          <a:ea typeface="+mn-ea"/>
          <a:cs typeface="+mn-cs"/>
        </a:defRPr>
      </a:lvl3pPr>
      <a:lvl4pPr marL="1241425" indent="-233363" algn="l" defTabSz="457200" rtl="0" eaLnBrk="0" fontAlgn="base" hangingPunct="0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4pPr>
      <a:lvl5pPr marL="1601788" indent="-233363" algn="l" defTabSz="457200" rtl="0" eaLnBrk="0" fontAlgn="base" hangingPunct="0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5pPr>
      <a:lvl6pPr marL="19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6pPr>
      <a:lvl7pPr marL="22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7pPr>
      <a:lvl8pPr marL="25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8pPr>
      <a:lvl9pPr marL="28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diagramLayout" Target="../diagrams/layout1.xml"/><Relationship Id="rId7" Type="http://schemas.openxmlformats.org/officeDocument/2006/relationships/image" Target="../media/image2.pn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435778" y="1020770"/>
            <a:ext cx="8245079" cy="1474787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fr-FR" dirty="0" smtClean="0"/>
              <a:t>0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435778" y="2495550"/>
            <a:ext cx="8245079" cy="590550"/>
          </a:xfrm>
        </p:spPr>
        <p:txBody>
          <a:bodyPr rtlCol="0"/>
          <a:lstStyle/>
          <a:p>
            <a:pPr eaLnBrk="1" fontAlgn="auto" hangingPunct="1">
              <a:defRPr/>
            </a:pPr>
            <a:endParaRPr lang="fr-FR" dirty="0"/>
          </a:p>
        </p:txBody>
      </p:sp>
      <p:sp>
        <p:nvSpPr>
          <p:cNvPr id="4" name="Rectangle 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fr-FR"/>
          </a:p>
        </p:txBody>
      </p:sp>
      <p:pic>
        <p:nvPicPr>
          <p:cNvPr id="5" name="Imag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6788" y="1020763"/>
            <a:ext cx="7210425" cy="4805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072597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43764" y="1049312"/>
            <a:ext cx="8736667" cy="1371576"/>
          </a:xfrm>
        </p:spPr>
        <p:txBody>
          <a:bodyPr>
            <a:noAutofit/>
          </a:bodyPr>
          <a:lstStyle/>
          <a:p>
            <a:r>
              <a:rPr lang="fr-FR" b="1" kern="1400" spc="-180" dirty="0" smtClean="0">
                <a:solidFill>
                  <a:srgbClr val="408000"/>
                </a:solidFill>
                <a:latin typeface="Century Gothic"/>
                <a:cs typeface="Century Gothic"/>
              </a:rPr>
              <a:t>Quelle Protection Sociale pour Madagascar ?</a:t>
            </a:r>
            <a:endParaRPr lang="fr-FR" b="1" kern="1400" spc="-180" dirty="0">
              <a:solidFill>
                <a:srgbClr val="408000"/>
              </a:solidFill>
              <a:latin typeface="Century Gothic"/>
              <a:cs typeface="Century Gothic"/>
            </a:endParaRP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683568" y="3573016"/>
            <a:ext cx="7560840" cy="2304256"/>
          </a:xfrm>
        </p:spPr>
        <p:txBody>
          <a:bodyPr>
            <a:noAutofit/>
          </a:bodyPr>
          <a:lstStyle/>
          <a:p>
            <a:r>
              <a:rPr lang="fr-FR" sz="2800" b="1" dirty="0" smtClean="0">
                <a:solidFill>
                  <a:schemeClr val="bg1"/>
                </a:solidFill>
                <a:latin typeface="Garamond"/>
                <a:cs typeface="Garamond"/>
              </a:rPr>
              <a:t>Comment définir les priorités pour développer un système de Protection </a:t>
            </a:r>
            <a:r>
              <a:rPr lang="fr-FR" sz="2800" b="1" dirty="0">
                <a:solidFill>
                  <a:schemeClr val="bg1"/>
                </a:solidFill>
                <a:latin typeface="Garamond"/>
                <a:cs typeface="Garamond"/>
              </a:rPr>
              <a:t>S</a:t>
            </a:r>
            <a:r>
              <a:rPr lang="fr-FR" sz="2800" b="1" dirty="0" smtClean="0">
                <a:solidFill>
                  <a:schemeClr val="bg1"/>
                </a:solidFill>
                <a:latin typeface="Garamond"/>
                <a:cs typeface="Garamond"/>
              </a:rPr>
              <a:t>ociale dans le contexte actuel</a:t>
            </a:r>
            <a:endParaRPr lang="fr-FR" sz="2800" b="1" dirty="0">
              <a:solidFill>
                <a:schemeClr val="bg1"/>
              </a:solidFill>
              <a:latin typeface="Garamond"/>
              <a:cs typeface="Garamond"/>
            </a:endParaRPr>
          </a:p>
        </p:txBody>
      </p:sp>
    </p:spTree>
    <p:extLst>
      <p:ext uri="{BB962C8B-B14F-4D97-AF65-F5344CB8AC3E}">
        <p14:creationId xmlns:p14="http://schemas.microsoft.com/office/powerpoint/2010/main" val="109112695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FR" dirty="0" smtClean="0"/>
              <a:t/>
            </a:r>
            <a:br>
              <a:rPr lang="fr-FR" dirty="0" smtClean="0"/>
            </a:br>
            <a:r>
              <a:rPr lang="fr-FR" sz="3600" dirty="0" smtClean="0"/>
              <a:t>CONTEXTE </a:t>
            </a:r>
            <a:endParaRPr lang="fr-FR" sz="3600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467544" y="2060848"/>
            <a:ext cx="8272211" cy="3941973"/>
          </a:xfrm>
        </p:spPr>
        <p:txBody>
          <a:bodyPr/>
          <a:lstStyle/>
          <a:p>
            <a:pPr marL="0" indent="0">
              <a:spcBef>
                <a:spcPts val="0"/>
              </a:spcBef>
              <a:buNone/>
            </a:pPr>
            <a:endParaRPr lang="fr-FR" sz="2000" dirty="0" smtClean="0">
              <a:latin typeface="Garamond"/>
              <a:cs typeface="Garamond"/>
            </a:endParaRPr>
          </a:p>
          <a:p>
            <a:pPr marL="0" indent="0">
              <a:spcBef>
                <a:spcPts val="0"/>
              </a:spcBef>
              <a:buNone/>
            </a:pPr>
            <a:endParaRPr lang="fr-FR" sz="1800" i="1" dirty="0">
              <a:latin typeface="Garamond"/>
              <a:cs typeface="Garamond"/>
            </a:endParaRPr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27206" y="5503863"/>
            <a:ext cx="581025" cy="10525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Marcador de contenido 2"/>
          <p:cNvSpPr txBox="1">
            <a:spLocks/>
          </p:cNvSpPr>
          <p:nvPr/>
        </p:nvSpPr>
        <p:spPr bwMode="auto">
          <a:xfrm>
            <a:off x="619944" y="1916831"/>
            <a:ext cx="8272211" cy="43924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marL="304800" indent="-304800" algn="l" defTabSz="457200" rtl="0" eaLnBrk="0" fontAlgn="base" hangingPunct="0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itchFamily="18" charset="2"/>
              <a:buChar char=""/>
              <a:defRPr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628650" indent="-304800" algn="l" defTabSz="457200" rtl="0" eaLnBrk="0" fontAlgn="base" hangingPunct="0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itchFamily="18" charset="2"/>
              <a:buChar char="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898525" indent="-269875" algn="l" defTabSz="457200" rtl="0" eaLnBrk="0" fontAlgn="base" hangingPunct="0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itchFamily="18" charset="2"/>
              <a:buChar char="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241425" indent="-233363" algn="l" defTabSz="457200" rtl="0" eaLnBrk="0" fontAlgn="base" hangingPunct="0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601788" indent="-233363" algn="l" defTabSz="457200" rtl="0" eaLnBrk="0" fontAlgn="base" hangingPunct="0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19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2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25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8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Font typeface="Wingdings 2" pitchFamily="18" charset="2"/>
              <a:buNone/>
            </a:pPr>
            <a:endParaRPr lang="fr-FR" sz="2000" dirty="0" smtClean="0">
              <a:latin typeface="Garamond"/>
              <a:cs typeface="Garamond"/>
            </a:endParaRPr>
          </a:p>
          <a:p>
            <a:pPr marL="0" indent="0" eaLnBrk="1" fontAlgn="auto" hangingPunct="1">
              <a:spcAft>
                <a:spcPts val="0"/>
              </a:spcAft>
              <a:buNone/>
              <a:defRPr/>
            </a:pPr>
            <a:endParaRPr lang="fr-FR" sz="2000" dirty="0">
              <a:solidFill>
                <a:schemeClr val="tx1"/>
              </a:solidFill>
            </a:endParaRPr>
          </a:p>
          <a:p>
            <a:pPr marL="285750" lvl="0" indent="-285750" defTabSz="914400" eaLnBrk="1" fontAlgn="auto" hangingPunct="1">
              <a:spcAft>
                <a:spcPts val="0"/>
              </a:spcAft>
              <a:buClrTx/>
              <a:buSzTx/>
              <a:buFont typeface="Arial" pitchFamily="34" charset="0"/>
              <a:buChar char="•"/>
              <a:defRPr/>
            </a:pPr>
            <a:r>
              <a:rPr lang="fr-FR" sz="2000" dirty="0">
                <a:solidFill>
                  <a:sysClr val="windowText" lastClr="000000"/>
                </a:solidFill>
                <a:latin typeface="Calibri"/>
              </a:rPr>
              <a:t>Classement Madagascar IDH = 151</a:t>
            </a:r>
            <a:r>
              <a:rPr lang="fr-FR" sz="2000" baseline="30000" dirty="0">
                <a:solidFill>
                  <a:sysClr val="windowText" lastClr="000000"/>
                </a:solidFill>
                <a:latin typeface="Calibri"/>
              </a:rPr>
              <a:t>ème</a:t>
            </a:r>
            <a:r>
              <a:rPr lang="fr-FR" sz="2000" dirty="0">
                <a:solidFill>
                  <a:sysClr val="windowText" lastClr="000000"/>
                </a:solidFill>
                <a:latin typeface="Calibri"/>
              </a:rPr>
              <a:t> rang sur 187, </a:t>
            </a:r>
          </a:p>
          <a:p>
            <a:pPr marL="285750" lvl="0" indent="-285750" defTabSz="914400" eaLnBrk="1" fontAlgn="auto" hangingPunct="1">
              <a:spcAft>
                <a:spcPts val="0"/>
              </a:spcAft>
              <a:buClrTx/>
              <a:buSzTx/>
              <a:buFont typeface="Arial" pitchFamily="34" charset="0"/>
              <a:buChar char="•"/>
              <a:defRPr/>
            </a:pPr>
            <a:r>
              <a:rPr lang="fr-FR" sz="2000" dirty="0">
                <a:solidFill>
                  <a:sysClr val="windowText" lastClr="000000"/>
                </a:solidFill>
                <a:latin typeface="Calibri"/>
              </a:rPr>
              <a:t>22 Millions Habitants, dont:</a:t>
            </a:r>
          </a:p>
          <a:p>
            <a:pPr marL="742950" lvl="1" indent="-285750"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fr-FR" dirty="0" smtClean="0">
                <a:solidFill>
                  <a:sysClr val="windowText" lastClr="000000"/>
                </a:solidFill>
                <a:latin typeface="Calibri"/>
              </a:rPr>
              <a:t>71,50</a:t>
            </a:r>
            <a:r>
              <a:rPr lang="fr-FR" dirty="0">
                <a:solidFill>
                  <a:sysClr val="windowText" lastClr="000000"/>
                </a:solidFill>
                <a:latin typeface="Calibri"/>
              </a:rPr>
              <a:t>% vivent en dessous du seuil de pauvreté</a:t>
            </a:r>
            <a:r>
              <a:rPr lang="fr-FR" i="1" dirty="0">
                <a:solidFill>
                  <a:sysClr val="windowText" lastClr="000000"/>
                </a:solidFill>
                <a:latin typeface="Calibri"/>
              </a:rPr>
              <a:t> </a:t>
            </a:r>
            <a:r>
              <a:rPr lang="fr-FR" i="1" dirty="0" smtClean="0">
                <a:solidFill>
                  <a:sysClr val="windowText" lastClr="000000"/>
                </a:solidFill>
                <a:latin typeface="Calibri"/>
              </a:rPr>
              <a:t>(touchant 6 sur 10 personnes )</a:t>
            </a:r>
            <a:r>
              <a:rPr lang="fr-FR" dirty="0">
                <a:solidFill>
                  <a:sysClr val="windowText" lastClr="000000"/>
                </a:solidFill>
                <a:latin typeface="Calibri"/>
              </a:rPr>
              <a:t> ; </a:t>
            </a:r>
          </a:p>
          <a:p>
            <a:pPr marL="742950" lvl="1" indent="-285750"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fr-FR" dirty="0" smtClean="0">
                <a:solidFill>
                  <a:sysClr val="windowText" lastClr="000000"/>
                </a:solidFill>
                <a:latin typeface="Calibri"/>
              </a:rPr>
              <a:t>60,9% </a:t>
            </a:r>
            <a:r>
              <a:rPr lang="fr-FR" dirty="0">
                <a:solidFill>
                  <a:sysClr val="windowText" lastClr="000000"/>
                </a:solidFill>
                <a:latin typeface="Calibri"/>
              </a:rPr>
              <a:t>dans l’extrême pauvreté </a:t>
            </a:r>
            <a:r>
              <a:rPr lang="fr-FR" dirty="0" smtClean="0">
                <a:solidFill>
                  <a:sysClr val="windowText" lastClr="000000"/>
                </a:solidFill>
                <a:latin typeface="Calibri"/>
              </a:rPr>
              <a:t> (touchant 7 à 8 pauvres sur 10); </a:t>
            </a:r>
            <a:endParaRPr lang="fr-FR" dirty="0">
              <a:solidFill>
                <a:sysClr val="windowText" lastClr="000000"/>
              </a:solidFill>
              <a:latin typeface="Calibri"/>
            </a:endParaRPr>
          </a:p>
          <a:p>
            <a:pPr marL="742950" lvl="1" indent="-285750"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fr-FR" dirty="0" smtClean="0">
                <a:solidFill>
                  <a:sysClr val="windowText" lastClr="000000"/>
                </a:solidFill>
                <a:latin typeface="Calibri"/>
              </a:rPr>
              <a:t>83% </a:t>
            </a:r>
            <a:r>
              <a:rPr lang="fr-FR" dirty="0">
                <a:solidFill>
                  <a:sysClr val="windowText" lastClr="000000"/>
                </a:solidFill>
                <a:latin typeface="Calibri"/>
              </a:rPr>
              <a:t>en milieu rural et en situation de pauvreté marquée</a:t>
            </a:r>
          </a:p>
          <a:p>
            <a:pPr marL="742950" lvl="1" indent="-285750"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fr-FR" dirty="0" smtClean="0">
                <a:solidFill>
                  <a:sysClr val="windowText" lastClr="000000"/>
                </a:solidFill>
                <a:latin typeface="Calibri"/>
              </a:rPr>
              <a:t>59,7% enfants dans une extrême pauvreté</a:t>
            </a:r>
          </a:p>
          <a:p>
            <a:pPr marL="342900" lvl="0" indent="-342900" defTabSz="914400" eaLnBrk="1" fontAlgn="auto" hangingPunct="1">
              <a:spcAft>
                <a:spcPts val="0"/>
              </a:spcAft>
              <a:buClrTx/>
              <a:buSzTx/>
              <a:buFont typeface="Arial" pitchFamily="34" charset="0"/>
              <a:buChar char="•"/>
              <a:defRPr/>
            </a:pPr>
            <a:r>
              <a:rPr lang="fr-FR" sz="2000" dirty="0" smtClean="0">
                <a:solidFill>
                  <a:sysClr val="windowText" lastClr="000000"/>
                </a:solidFill>
                <a:latin typeface="Calibri"/>
              </a:rPr>
              <a:t>Détérioration </a:t>
            </a:r>
            <a:r>
              <a:rPr lang="fr-FR" sz="2000" dirty="0">
                <a:solidFill>
                  <a:sysClr val="windowText" lastClr="000000"/>
                </a:solidFill>
                <a:latin typeface="Calibri"/>
              </a:rPr>
              <a:t>de l’économie, régression du PIB 2008 = 508,9USD / 2010=444,6 USD (BCM</a:t>
            </a:r>
            <a:r>
              <a:rPr lang="fr-FR" sz="2000" dirty="0" smtClean="0">
                <a:solidFill>
                  <a:sysClr val="windowText" lastClr="000000"/>
                </a:solidFill>
                <a:latin typeface="Calibri"/>
              </a:rPr>
              <a:t>)  &gt; </a:t>
            </a:r>
            <a:r>
              <a:rPr lang="fr-FR" sz="2000" b="1" dirty="0" smtClean="0">
                <a:solidFill>
                  <a:sysClr val="windowText" lastClr="000000"/>
                </a:solidFill>
                <a:latin typeface="Calibri"/>
              </a:rPr>
              <a:t>Pays à faible revenu</a:t>
            </a:r>
            <a:r>
              <a:rPr lang="fr-FR" sz="2000" dirty="0" smtClean="0">
                <a:solidFill>
                  <a:sysClr val="windowText" lastClr="000000"/>
                </a:solidFill>
                <a:latin typeface="Calibri"/>
              </a:rPr>
              <a:t>.</a:t>
            </a:r>
          </a:p>
          <a:p>
            <a:pPr marL="342900" lvl="0" indent="-342900" defTabSz="914400" eaLnBrk="1" fontAlgn="auto" hangingPunct="1">
              <a:spcAft>
                <a:spcPts val="0"/>
              </a:spcAft>
              <a:buClrTx/>
              <a:buSzTx/>
              <a:buFont typeface="Arial" pitchFamily="34" charset="0"/>
              <a:buChar char="•"/>
              <a:defRPr/>
            </a:pPr>
            <a:r>
              <a:rPr lang="fr-FR" sz="2000" dirty="0" smtClean="0">
                <a:solidFill>
                  <a:sysClr val="windowText" lastClr="000000"/>
                </a:solidFill>
                <a:latin typeface="Calibri"/>
              </a:rPr>
              <a:t>Secteur informel large</a:t>
            </a:r>
          </a:p>
          <a:p>
            <a:pPr lvl="0" defTabSz="914400" eaLnBrk="1" fontAlgn="auto" hangingPunct="1">
              <a:spcAft>
                <a:spcPts val="0"/>
              </a:spcAft>
              <a:buClrTx/>
              <a:buSzTx/>
              <a:buFont typeface="Garamond" panose="02020404030301010803" pitchFamily="18" charset="0"/>
              <a:buChar char="■"/>
              <a:defRPr/>
            </a:pPr>
            <a:r>
              <a:rPr lang="fr-FR" b="1" dirty="0" smtClean="0">
                <a:solidFill>
                  <a:sysClr val="windowText" lastClr="000000"/>
                </a:solidFill>
                <a:latin typeface="Calibri"/>
              </a:rPr>
              <a:t>Pauvreté chronique et élevée : en 2011, 81,2%  classés vulnérables.</a:t>
            </a:r>
          </a:p>
          <a:p>
            <a:pPr algn="just" defTabSz="914400" eaLnBrk="1" fontAlgn="auto" hangingPunct="1">
              <a:spcAft>
                <a:spcPts val="0"/>
              </a:spcAft>
              <a:buClrTx/>
              <a:buSzTx/>
              <a:defRPr/>
            </a:pPr>
            <a:r>
              <a:rPr lang="fr-FR" b="1" dirty="0" smtClean="0">
                <a:solidFill>
                  <a:sysClr val="windowText" lastClr="000000"/>
                </a:solidFill>
                <a:latin typeface="Calibri"/>
              </a:rPr>
              <a:t>Vulnérabilité : </a:t>
            </a:r>
            <a:r>
              <a:rPr lang="fr-FR" dirty="0" smtClean="0">
                <a:solidFill>
                  <a:sysClr val="windowText" lastClr="000000"/>
                </a:solidFill>
                <a:latin typeface="Calibri"/>
              </a:rPr>
              <a:t>zones arides du Sud, zones cycloniques, ménages ruraux, familles nombreuses, familles avec plusieurs enfants de bas âge, ménages dont le chef de famille est sans instruction ou agriculteur.</a:t>
            </a:r>
          </a:p>
          <a:p>
            <a:pPr lvl="0">
              <a:spcBef>
                <a:spcPts val="0"/>
              </a:spcBef>
              <a:buClr>
                <a:schemeClr val="tx1"/>
              </a:buClr>
              <a:buFont typeface="Garamond" panose="02020404030301010803" pitchFamily="18" charset="0"/>
              <a:buChar char="■"/>
            </a:pPr>
            <a:r>
              <a:rPr lang="fr-FR" b="1" dirty="0">
                <a:solidFill>
                  <a:sysClr val="windowText" lastClr="000000"/>
                </a:solidFill>
                <a:latin typeface="Calibri"/>
              </a:rPr>
              <a:t>Ménages malgaches victimes de chocs</a:t>
            </a:r>
            <a:r>
              <a:rPr lang="fr-FR" b="1" dirty="0" smtClean="0">
                <a:solidFill>
                  <a:sysClr val="windowText" lastClr="000000"/>
                </a:solidFill>
                <a:latin typeface="Calibri"/>
              </a:rPr>
              <a:t>.          ( </a:t>
            </a:r>
            <a:r>
              <a:rPr lang="fr-FR" b="1" i="1" dirty="0">
                <a:solidFill>
                  <a:sysClr val="windowText" lastClr="000000"/>
                </a:solidFill>
                <a:latin typeface="Calibri"/>
              </a:rPr>
              <a:t>Données: EPM, ENSOMD 2012</a:t>
            </a:r>
            <a:r>
              <a:rPr lang="fr-FR" b="1" i="1" dirty="0" smtClean="0">
                <a:solidFill>
                  <a:sysClr val="windowText" lastClr="000000"/>
                </a:solidFill>
                <a:latin typeface="Calibri"/>
              </a:rPr>
              <a:t>)</a:t>
            </a:r>
            <a:endParaRPr lang="fr-FR" b="1" dirty="0">
              <a:solidFill>
                <a:sysClr val="windowText" lastClr="000000"/>
              </a:solidFill>
              <a:latin typeface="Calibri"/>
            </a:endParaRPr>
          </a:p>
          <a:p>
            <a:pPr marL="0" indent="0">
              <a:spcBef>
                <a:spcPts val="0"/>
              </a:spcBef>
              <a:buFont typeface="Wingdings 2" pitchFamily="18" charset="2"/>
              <a:buNone/>
            </a:pPr>
            <a:endParaRPr lang="fr-FR" sz="2000" dirty="0" smtClean="0">
              <a:latin typeface="Garamond"/>
              <a:cs typeface="Garamond"/>
            </a:endParaRPr>
          </a:p>
          <a:p>
            <a:pPr marL="0" indent="0">
              <a:spcBef>
                <a:spcPts val="0"/>
              </a:spcBef>
              <a:buFont typeface="Wingdings 2" pitchFamily="18" charset="2"/>
              <a:buNone/>
            </a:pPr>
            <a:endParaRPr lang="fr-FR" i="1" dirty="0">
              <a:latin typeface="Garamond"/>
              <a:cs typeface="Garamond"/>
            </a:endParaRPr>
          </a:p>
        </p:txBody>
      </p:sp>
    </p:spTree>
    <p:extLst>
      <p:ext uri="{BB962C8B-B14F-4D97-AF65-F5344CB8AC3E}">
        <p14:creationId xmlns:p14="http://schemas.microsoft.com/office/powerpoint/2010/main" val="41008719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FR" dirty="0" smtClean="0"/>
              <a:t/>
            </a:r>
            <a:br>
              <a:rPr lang="fr-FR" dirty="0" smtClean="0"/>
            </a:br>
            <a:r>
              <a:rPr lang="fr-FR" sz="3600" dirty="0"/>
              <a:t/>
            </a:r>
            <a:br>
              <a:rPr lang="fr-FR" sz="3600" dirty="0"/>
            </a:br>
            <a:r>
              <a:rPr lang="fr-FR" sz="3600" dirty="0" smtClean="0"/>
              <a:t>CONTEXTE</a:t>
            </a:r>
            <a:endParaRPr lang="fr-FR" sz="3600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467544" y="2060848"/>
            <a:ext cx="8272211" cy="3941973"/>
          </a:xfrm>
        </p:spPr>
        <p:txBody>
          <a:bodyPr/>
          <a:lstStyle/>
          <a:p>
            <a:pPr marL="0" indent="0">
              <a:spcBef>
                <a:spcPts val="0"/>
              </a:spcBef>
              <a:buNone/>
            </a:pPr>
            <a:endParaRPr lang="fr-FR" sz="2000" dirty="0" smtClean="0">
              <a:latin typeface="Garamond"/>
              <a:cs typeface="Garamond"/>
            </a:endParaRPr>
          </a:p>
          <a:p>
            <a:pPr marL="0" indent="0">
              <a:spcBef>
                <a:spcPts val="0"/>
              </a:spcBef>
              <a:buNone/>
            </a:pPr>
            <a:endParaRPr lang="fr-FR" sz="1800" i="1" dirty="0">
              <a:latin typeface="Garamond"/>
              <a:cs typeface="Garamond"/>
            </a:endParaRPr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27206" y="5503863"/>
            <a:ext cx="581025" cy="10525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Marcador de contenido 2"/>
          <p:cNvSpPr txBox="1">
            <a:spLocks/>
          </p:cNvSpPr>
          <p:nvPr/>
        </p:nvSpPr>
        <p:spPr bwMode="auto">
          <a:xfrm>
            <a:off x="394662" y="1988840"/>
            <a:ext cx="8272211" cy="45652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marL="304800" indent="-304800" algn="l" defTabSz="457200" rtl="0" eaLnBrk="0" fontAlgn="base" hangingPunct="0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itchFamily="18" charset="2"/>
              <a:buChar char=""/>
              <a:defRPr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628650" indent="-304800" algn="l" defTabSz="457200" rtl="0" eaLnBrk="0" fontAlgn="base" hangingPunct="0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itchFamily="18" charset="2"/>
              <a:buChar char="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898525" indent="-269875" algn="l" defTabSz="457200" rtl="0" eaLnBrk="0" fontAlgn="base" hangingPunct="0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itchFamily="18" charset="2"/>
              <a:buChar char="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241425" indent="-233363" algn="l" defTabSz="457200" rtl="0" eaLnBrk="0" fontAlgn="base" hangingPunct="0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601788" indent="-233363" algn="l" defTabSz="457200" rtl="0" eaLnBrk="0" fontAlgn="base" hangingPunct="0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19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2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25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8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 eaLnBrk="1" fontAlgn="auto" hangingPunct="1">
              <a:spcAft>
                <a:spcPts val="0"/>
              </a:spcAft>
              <a:buClrTx/>
              <a:buFont typeface="Arial" panose="020B0604020202020204" pitchFamily="34" charset="0"/>
              <a:buChar char="•"/>
              <a:defRPr/>
            </a:pPr>
            <a:r>
              <a:rPr lang="fr-FR" b="1" dirty="0" smtClean="0">
                <a:solidFill>
                  <a:sysClr val="windowText" lastClr="000000"/>
                </a:solidFill>
                <a:latin typeface="Calibri"/>
              </a:rPr>
              <a:t>Absence de </a:t>
            </a:r>
            <a:r>
              <a:rPr lang="fr-FR" b="1" dirty="0" smtClean="0">
                <a:solidFill>
                  <a:srgbClr val="FF0000"/>
                </a:solidFill>
                <a:latin typeface="Calibri"/>
              </a:rPr>
              <a:t>politique publique </a:t>
            </a:r>
            <a:r>
              <a:rPr lang="fr-FR" b="1" dirty="0" smtClean="0">
                <a:solidFill>
                  <a:sysClr val="windowText" lastClr="000000"/>
                </a:solidFill>
                <a:latin typeface="Calibri"/>
              </a:rPr>
              <a:t>cadre  ni </a:t>
            </a:r>
            <a:r>
              <a:rPr lang="fr-FR" b="1" dirty="0" smtClean="0">
                <a:solidFill>
                  <a:srgbClr val="FF0000"/>
                </a:solidFill>
                <a:latin typeface="Calibri"/>
              </a:rPr>
              <a:t>stratégie</a:t>
            </a:r>
          </a:p>
          <a:p>
            <a:pPr algn="just" eaLnBrk="1" fontAlgn="auto" hangingPunct="1">
              <a:spcAft>
                <a:spcPts val="0"/>
              </a:spcAft>
              <a:buClrTx/>
              <a:buFont typeface="Arial" panose="020B0604020202020204" pitchFamily="34" charset="0"/>
              <a:buChar char="•"/>
              <a:defRPr/>
            </a:pPr>
            <a:r>
              <a:rPr lang="fr-FR" b="1" dirty="0" smtClean="0">
                <a:solidFill>
                  <a:srgbClr val="FF0000"/>
                </a:solidFill>
                <a:latin typeface="Calibri"/>
              </a:rPr>
              <a:t>Programmes fragmentés </a:t>
            </a:r>
            <a:r>
              <a:rPr lang="fr-FR" b="1" dirty="0" smtClean="0">
                <a:solidFill>
                  <a:sysClr val="windowText" lastClr="000000"/>
                </a:solidFill>
                <a:latin typeface="Calibri"/>
              </a:rPr>
              <a:t>à petit échelle et insuffisants au regard des besoins</a:t>
            </a:r>
          </a:p>
          <a:p>
            <a:pPr algn="just" eaLnBrk="1" fontAlgn="auto" hangingPunct="1">
              <a:spcAft>
                <a:spcPts val="0"/>
              </a:spcAft>
              <a:buClrTx/>
              <a:buFont typeface="Arial" panose="020B0604020202020204" pitchFamily="34" charset="0"/>
              <a:buChar char="•"/>
              <a:defRPr/>
            </a:pPr>
            <a:r>
              <a:rPr lang="fr-FR" b="1" dirty="0" smtClean="0">
                <a:solidFill>
                  <a:sysClr val="windowText" lastClr="000000"/>
                </a:solidFill>
                <a:latin typeface="Calibri"/>
              </a:rPr>
              <a:t>Multiplicité des intervenants</a:t>
            </a:r>
          </a:p>
          <a:p>
            <a:pPr algn="just" eaLnBrk="1" fontAlgn="auto" hangingPunct="1">
              <a:spcAft>
                <a:spcPts val="0"/>
              </a:spcAft>
              <a:buClrTx/>
              <a:buFont typeface="Arial" panose="020B0604020202020204" pitchFamily="34" charset="0"/>
              <a:buChar char="•"/>
              <a:defRPr/>
            </a:pPr>
            <a:r>
              <a:rPr lang="fr-FR" b="1" dirty="0" smtClean="0">
                <a:solidFill>
                  <a:sysClr val="windowText" lastClr="000000"/>
                </a:solidFill>
                <a:latin typeface="Calibri"/>
              </a:rPr>
              <a:t>Chevauchement  et faible impacts des interventions</a:t>
            </a:r>
          </a:p>
          <a:p>
            <a:pPr algn="just" eaLnBrk="1" fontAlgn="auto" hangingPunct="1">
              <a:spcAft>
                <a:spcPts val="0"/>
              </a:spcAft>
              <a:buClrTx/>
              <a:buFont typeface="Arial" panose="020B0604020202020204" pitchFamily="34" charset="0"/>
              <a:buChar char="•"/>
              <a:defRPr/>
            </a:pPr>
            <a:r>
              <a:rPr lang="fr-FR" b="1" dirty="0" smtClean="0">
                <a:solidFill>
                  <a:sysClr val="windowText" lastClr="000000"/>
                </a:solidFill>
                <a:latin typeface="Calibri"/>
              </a:rPr>
              <a:t>Insuffisance de la </a:t>
            </a:r>
            <a:r>
              <a:rPr lang="fr-FR" b="1" dirty="0" smtClean="0">
                <a:solidFill>
                  <a:srgbClr val="FF0000"/>
                </a:solidFill>
                <a:latin typeface="Calibri"/>
              </a:rPr>
              <a:t>coordination</a:t>
            </a:r>
          </a:p>
          <a:p>
            <a:pPr algn="just" eaLnBrk="1" fontAlgn="auto" hangingPunct="1">
              <a:spcAft>
                <a:spcPts val="0"/>
              </a:spcAft>
              <a:buClrTx/>
              <a:buFont typeface="Wingdings" pitchFamily="2" charset="2"/>
              <a:buChar char="Ø"/>
              <a:defRPr/>
            </a:pPr>
            <a:r>
              <a:rPr lang="fr-FR" b="1" dirty="0" smtClean="0">
                <a:solidFill>
                  <a:sysClr val="windowText" lastClr="000000"/>
                </a:solidFill>
                <a:latin typeface="Calibri"/>
              </a:rPr>
              <a:t>Inexistence </a:t>
            </a:r>
            <a:r>
              <a:rPr lang="fr-FR" b="1" dirty="0">
                <a:solidFill>
                  <a:sysClr val="windowText" lastClr="000000"/>
                </a:solidFill>
                <a:latin typeface="Calibri"/>
              </a:rPr>
              <a:t>d’un cadre stratégique de </a:t>
            </a:r>
            <a:r>
              <a:rPr lang="fr-FR" b="1" dirty="0" smtClean="0">
                <a:solidFill>
                  <a:sysClr val="windowText" lastClr="000000"/>
                </a:solidFill>
                <a:latin typeface="Calibri"/>
              </a:rPr>
              <a:t>Protection sociale </a:t>
            </a:r>
            <a:r>
              <a:rPr lang="fr-FR" dirty="0" smtClean="0">
                <a:solidFill>
                  <a:sysClr val="windowText" lastClr="000000"/>
                </a:solidFill>
                <a:latin typeface="Calibri"/>
              </a:rPr>
              <a:t>(malgré le processus non atteint de la mise en place d’une </a:t>
            </a:r>
            <a:r>
              <a:rPr lang="fr-FR" b="1" dirty="0">
                <a:solidFill>
                  <a:sysClr val="windowText" lastClr="000000"/>
                </a:solidFill>
                <a:latin typeface="Calibri"/>
              </a:rPr>
              <a:t>S</a:t>
            </a:r>
            <a:r>
              <a:rPr lang="fr-FR" b="1" dirty="0" smtClean="0">
                <a:solidFill>
                  <a:sysClr val="windowText" lastClr="000000"/>
                </a:solidFill>
                <a:latin typeface="Calibri"/>
              </a:rPr>
              <a:t>tratégie Nationale sur la Protection Sociale</a:t>
            </a:r>
            <a:r>
              <a:rPr lang="fr-FR" dirty="0" smtClean="0">
                <a:solidFill>
                  <a:sysClr val="windowText" lastClr="000000"/>
                </a:solidFill>
                <a:latin typeface="Calibri"/>
              </a:rPr>
              <a:t> en 2006-2007)</a:t>
            </a:r>
          </a:p>
          <a:p>
            <a:pPr marL="0" indent="0" algn="just" eaLnBrk="1" fontAlgn="auto" hangingPunct="1">
              <a:spcBef>
                <a:spcPts val="0"/>
              </a:spcBef>
              <a:spcAft>
                <a:spcPts val="0"/>
              </a:spcAft>
              <a:buClrTx/>
              <a:buNone/>
              <a:defRPr/>
            </a:pPr>
            <a:endParaRPr lang="fr-FR" sz="900" b="1" dirty="0" smtClean="0">
              <a:solidFill>
                <a:sysClr val="windowText" lastClr="000000"/>
              </a:solidFill>
              <a:latin typeface="Calibri"/>
            </a:endParaRPr>
          </a:p>
          <a:p>
            <a:pPr marL="0" indent="0" algn="just" eaLnBrk="1" fontAlgn="auto" hangingPunct="1">
              <a:spcAft>
                <a:spcPts val="0"/>
              </a:spcAft>
              <a:buClrTx/>
              <a:buNone/>
              <a:defRPr/>
            </a:pPr>
            <a:r>
              <a:rPr lang="fr-FR" b="1" dirty="0" smtClean="0">
                <a:solidFill>
                  <a:schemeClr val="tx1"/>
                </a:solidFill>
                <a:latin typeface="Calibri"/>
              </a:rPr>
              <a:t>« vulnérables »: </a:t>
            </a:r>
            <a:r>
              <a:rPr lang="fr-FR" dirty="0">
                <a:solidFill>
                  <a:schemeClr val="tx1"/>
                </a:solidFill>
                <a:latin typeface="Calibri"/>
              </a:rPr>
              <a:t>individus présentant une probabilité de plus de 50% de tomber dans la pauvreté à court terme</a:t>
            </a:r>
            <a:r>
              <a:rPr lang="fr-FR" dirty="0" smtClean="0">
                <a:solidFill>
                  <a:schemeClr val="tx1"/>
                </a:solidFill>
                <a:latin typeface="Calibri"/>
              </a:rPr>
              <a:t>.</a:t>
            </a:r>
          </a:p>
          <a:p>
            <a:pPr marL="0" indent="0" algn="just" eaLnBrk="1" fontAlgn="auto" hangingPunct="1">
              <a:spcAft>
                <a:spcPts val="0"/>
              </a:spcAft>
              <a:buClrTx/>
              <a:buNone/>
              <a:defRPr/>
            </a:pPr>
            <a:endParaRPr lang="fr-FR" b="1" dirty="0" smtClean="0">
              <a:solidFill>
                <a:sysClr val="windowText" lastClr="000000"/>
              </a:solidFill>
              <a:latin typeface="Calibri"/>
            </a:endParaRPr>
          </a:p>
          <a:p>
            <a:pPr marL="0" lvl="0" indent="0" algn="just" defTabSz="914400" eaLnBrk="1" fontAlgn="auto" hangingPunct="1">
              <a:spcAft>
                <a:spcPts val="0"/>
              </a:spcAft>
              <a:buClrTx/>
              <a:buSzTx/>
              <a:buNone/>
              <a:defRPr/>
            </a:pPr>
            <a:r>
              <a:rPr lang="fr-FR" b="1" dirty="0" smtClean="0">
                <a:solidFill>
                  <a:sysClr val="windowText" lastClr="000000"/>
                </a:solidFill>
                <a:latin typeface="Calibri"/>
              </a:rPr>
              <a:t>Face à la pauvreté et la vulnérabilité, la protection sociale est vitale pour Madagascar. C’est un maillon essentiel pour retrouver le chemin de la croissance.</a:t>
            </a:r>
            <a:endParaRPr lang="fr-FR" sz="2000" dirty="0" smtClean="0">
              <a:latin typeface="Garamond"/>
              <a:cs typeface="Garamond"/>
            </a:endParaRPr>
          </a:p>
          <a:p>
            <a:pPr marL="0" indent="0">
              <a:spcBef>
                <a:spcPts val="0"/>
              </a:spcBef>
              <a:buFont typeface="Wingdings 2" pitchFamily="18" charset="2"/>
              <a:buNone/>
            </a:pPr>
            <a:endParaRPr lang="fr-FR" sz="2000" dirty="0" smtClean="0">
              <a:latin typeface="Garamond"/>
              <a:cs typeface="Garamond"/>
            </a:endParaRPr>
          </a:p>
          <a:p>
            <a:pPr marL="0" indent="0">
              <a:spcBef>
                <a:spcPts val="0"/>
              </a:spcBef>
              <a:buFont typeface="Wingdings 2" pitchFamily="18" charset="2"/>
              <a:buNone/>
            </a:pPr>
            <a:endParaRPr lang="fr-FR" i="1" dirty="0">
              <a:latin typeface="Garamond"/>
              <a:cs typeface="Garamond"/>
            </a:endParaRPr>
          </a:p>
        </p:txBody>
      </p:sp>
    </p:spTree>
    <p:extLst>
      <p:ext uri="{BB962C8B-B14F-4D97-AF65-F5344CB8AC3E}">
        <p14:creationId xmlns:p14="http://schemas.microsoft.com/office/powerpoint/2010/main" val="23714996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 smtClean="0"/>
              <a:t>Une définition de la protection Sociale</a:t>
            </a:r>
            <a:endParaRPr lang="fr-FR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467544" y="2060848"/>
            <a:ext cx="8272211" cy="3941973"/>
          </a:xfrm>
        </p:spPr>
        <p:txBody>
          <a:bodyPr/>
          <a:lstStyle/>
          <a:p>
            <a:pPr marL="0" indent="0">
              <a:spcBef>
                <a:spcPts val="0"/>
              </a:spcBef>
              <a:buNone/>
            </a:pPr>
            <a:endParaRPr lang="fr-FR" sz="2000" dirty="0" smtClean="0">
              <a:latin typeface="Garamond"/>
              <a:cs typeface="Garamond"/>
            </a:endParaRPr>
          </a:p>
          <a:p>
            <a:pPr marL="0" indent="0" algn="just">
              <a:spcBef>
                <a:spcPts val="0"/>
              </a:spcBef>
              <a:buNone/>
            </a:pPr>
            <a:r>
              <a:rPr lang="fr-FR" sz="2000" b="1" dirty="0" smtClean="0">
                <a:latin typeface="Garamond"/>
                <a:cs typeface="Garamond"/>
              </a:rPr>
              <a:t>« Les systèmes, politiques et programmes qui aident les individus et les sociétés à gérer le risque et la volatilité et les protègent contre la pauvreté et le dénuement – grâce à des instruments qui améliorent la résilience, l´équité et les opportunités. »</a:t>
            </a:r>
            <a:endParaRPr lang="fr-FR" sz="2000" b="1" dirty="0">
              <a:latin typeface="Garamond"/>
              <a:cs typeface="Garamond"/>
            </a:endParaRPr>
          </a:p>
          <a:p>
            <a:pPr marL="0" indent="0" algn="just">
              <a:spcBef>
                <a:spcPts val="0"/>
              </a:spcBef>
              <a:buNone/>
            </a:pPr>
            <a:r>
              <a:rPr lang="fr-FR" sz="2000" i="1" dirty="0" smtClean="0">
                <a:latin typeface="Garamond"/>
                <a:cs typeface="Garamond"/>
              </a:rPr>
              <a:t>(Banque mondiale, Stratégie en matière de Travail et de protection Sociale, 2012)</a:t>
            </a:r>
          </a:p>
          <a:p>
            <a:pPr algn="just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fr-BE" sz="2000" i="1" dirty="0" smtClean="0"/>
              <a:t>La </a:t>
            </a:r>
            <a:r>
              <a:rPr lang="fr-BE" sz="2000" i="1" dirty="0"/>
              <a:t>protection sociale comme </a:t>
            </a:r>
            <a:r>
              <a:rPr lang="fr-BE" sz="2000" i="1" dirty="0">
                <a:solidFill>
                  <a:srgbClr val="FF0000"/>
                </a:solidFill>
              </a:rPr>
              <a:t>droit fondamental </a:t>
            </a:r>
            <a:endParaRPr lang="fr-BE" sz="2000" i="1" dirty="0" smtClean="0">
              <a:solidFill>
                <a:srgbClr val="FF0000"/>
              </a:solidFill>
            </a:endParaRPr>
          </a:p>
          <a:p>
            <a:pPr algn="just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fr-FR" sz="2000" i="1" dirty="0"/>
              <a:t>La protection sociale comme </a:t>
            </a:r>
            <a:r>
              <a:rPr lang="fr-FR" sz="2000" i="1" dirty="0">
                <a:solidFill>
                  <a:srgbClr val="FF0000"/>
                </a:solidFill>
              </a:rPr>
              <a:t>un ensemble </a:t>
            </a:r>
            <a:r>
              <a:rPr lang="fr-FR" sz="2000" i="1" dirty="0"/>
              <a:t>de </a:t>
            </a:r>
            <a:r>
              <a:rPr lang="fr-FR" sz="2000" i="1" dirty="0">
                <a:solidFill>
                  <a:schemeClr val="accent5">
                    <a:lumMod val="75000"/>
                  </a:schemeClr>
                </a:solidFill>
              </a:rPr>
              <a:t>stratégies</a:t>
            </a:r>
            <a:r>
              <a:rPr lang="fr-FR" sz="2000" i="1" dirty="0"/>
              <a:t>, </a:t>
            </a:r>
            <a:r>
              <a:rPr lang="fr-FR" sz="2000" i="1" dirty="0">
                <a:solidFill>
                  <a:schemeClr val="accent5">
                    <a:lumMod val="75000"/>
                  </a:schemeClr>
                </a:solidFill>
              </a:rPr>
              <a:t>de dispositif</a:t>
            </a:r>
            <a:r>
              <a:rPr lang="fr-FR" sz="2000" i="1" dirty="0"/>
              <a:t>s et </a:t>
            </a:r>
            <a:r>
              <a:rPr lang="fr-FR" sz="2000" i="1" dirty="0">
                <a:solidFill>
                  <a:schemeClr val="accent5">
                    <a:lumMod val="75000"/>
                  </a:schemeClr>
                </a:solidFill>
              </a:rPr>
              <a:t>d’outils</a:t>
            </a:r>
            <a:r>
              <a:rPr lang="fr-FR" sz="2000" i="1" dirty="0"/>
              <a:t> destinés surtout à la protection </a:t>
            </a:r>
            <a:r>
              <a:rPr lang="fr-FR" sz="2000" i="1" dirty="0">
                <a:solidFill>
                  <a:srgbClr val="FF0000"/>
                </a:solidFill>
              </a:rPr>
              <a:t>des groupes vulnérables</a:t>
            </a:r>
            <a:r>
              <a:rPr lang="fr-FR" sz="2000" i="1" dirty="0"/>
              <a:t>) et à la </a:t>
            </a:r>
            <a:r>
              <a:rPr lang="fr-FR" sz="2000" i="1" dirty="0">
                <a:solidFill>
                  <a:srgbClr val="FF0000"/>
                </a:solidFill>
              </a:rPr>
              <a:t>prévention des risques </a:t>
            </a:r>
            <a:endParaRPr lang="fr-FR" sz="2000" i="1" dirty="0" smtClean="0">
              <a:solidFill>
                <a:srgbClr val="FF0000"/>
              </a:solidFill>
            </a:endParaRPr>
          </a:p>
          <a:p>
            <a:pPr algn="just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fr-FR" sz="2000" i="1" dirty="0"/>
              <a:t>4 propositions de définition formulées par les participants </a:t>
            </a:r>
            <a:r>
              <a:rPr lang="fr-FR" sz="2000" i="1" dirty="0" smtClean="0"/>
              <a:t> lors de la Table Ronde sur la Protection Sociale du 31 Juillet 2014 ( </a:t>
            </a:r>
            <a:r>
              <a:rPr lang="fr-FR" sz="2000" i="1" dirty="0" smtClean="0">
                <a:solidFill>
                  <a:srgbClr val="FF0000"/>
                </a:solidFill>
              </a:rPr>
              <a:t>Définitions de base à une définition </a:t>
            </a:r>
            <a:r>
              <a:rPr lang="fr-FR" sz="2000" i="1" dirty="0">
                <a:solidFill>
                  <a:srgbClr val="FF0000"/>
                </a:solidFill>
              </a:rPr>
              <a:t>consensuelle de la protection </a:t>
            </a:r>
            <a:r>
              <a:rPr lang="fr-FR" sz="2000" i="1" dirty="0" smtClean="0">
                <a:solidFill>
                  <a:srgbClr val="FF0000"/>
                </a:solidFill>
              </a:rPr>
              <a:t>sociale</a:t>
            </a:r>
            <a:r>
              <a:rPr lang="fr-FR" sz="2000" i="1" dirty="0" smtClean="0"/>
              <a:t>)</a:t>
            </a:r>
            <a:endParaRPr lang="fr-FR" sz="2000" dirty="0"/>
          </a:p>
          <a:p>
            <a:pPr marL="0" indent="0">
              <a:spcBef>
                <a:spcPts val="0"/>
              </a:spcBef>
              <a:buNone/>
            </a:pPr>
            <a:endParaRPr lang="fr-FR" sz="1800" i="1" dirty="0">
              <a:latin typeface="Garamond"/>
              <a:cs typeface="Garamond"/>
            </a:endParaRPr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27206" y="5503863"/>
            <a:ext cx="581025" cy="10525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835577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 smtClean="0"/>
              <a:t>ENGAGEMENT DE L’ETAT</a:t>
            </a:r>
            <a:endParaRPr lang="fr-FR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445406" y="1995938"/>
            <a:ext cx="8272211" cy="3941973"/>
          </a:xfrm>
        </p:spPr>
        <p:txBody>
          <a:bodyPr/>
          <a:lstStyle/>
          <a:p>
            <a:pPr marL="0" indent="0">
              <a:spcBef>
                <a:spcPts val="0"/>
              </a:spcBef>
              <a:buNone/>
            </a:pPr>
            <a:endParaRPr lang="fr-FR" sz="2000" dirty="0" smtClean="0">
              <a:latin typeface="Garamond"/>
              <a:cs typeface="Garamond"/>
            </a:endParaRPr>
          </a:p>
          <a:p>
            <a:pPr marL="0" indent="0">
              <a:spcBef>
                <a:spcPts val="0"/>
              </a:spcBef>
              <a:buNone/>
            </a:pPr>
            <a:endParaRPr lang="fr-FR" sz="1800" i="1" dirty="0">
              <a:latin typeface="Garamond"/>
              <a:cs typeface="Garamond"/>
            </a:endParaRPr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27206" y="5503863"/>
            <a:ext cx="581025" cy="10525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Marcador de contenido 2"/>
          <p:cNvSpPr txBox="1">
            <a:spLocks/>
          </p:cNvSpPr>
          <p:nvPr/>
        </p:nvSpPr>
        <p:spPr bwMode="auto">
          <a:xfrm>
            <a:off x="436020" y="2348879"/>
            <a:ext cx="8272211" cy="42074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marL="304800" indent="-304800" algn="l" defTabSz="457200" rtl="0" eaLnBrk="0" fontAlgn="base" hangingPunct="0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itchFamily="18" charset="2"/>
              <a:buChar char=""/>
              <a:defRPr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628650" indent="-304800" algn="l" defTabSz="457200" rtl="0" eaLnBrk="0" fontAlgn="base" hangingPunct="0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itchFamily="18" charset="2"/>
              <a:buChar char="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898525" indent="-269875" algn="l" defTabSz="457200" rtl="0" eaLnBrk="0" fontAlgn="base" hangingPunct="0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itchFamily="18" charset="2"/>
              <a:buChar char="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241425" indent="-233363" algn="l" defTabSz="457200" rtl="0" eaLnBrk="0" fontAlgn="base" hangingPunct="0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601788" indent="-233363" algn="l" defTabSz="457200" rtl="0" eaLnBrk="0" fontAlgn="base" hangingPunct="0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19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2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25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8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spcBef>
                <a:spcPts val="0"/>
              </a:spcBef>
            </a:pPr>
            <a:r>
              <a:rPr lang="fr-FR" sz="2000" b="1" dirty="0" smtClean="0">
                <a:solidFill>
                  <a:srgbClr val="FF0000"/>
                </a:solidFill>
                <a:latin typeface="Garamond"/>
                <a:cs typeface="Garamond"/>
              </a:rPr>
              <a:t>Discours présidentiel </a:t>
            </a:r>
            <a:r>
              <a:rPr lang="fr-FR" sz="2000" b="1" dirty="0" smtClean="0">
                <a:latin typeface="Garamond"/>
                <a:cs typeface="Garamond"/>
              </a:rPr>
              <a:t>du </a:t>
            </a:r>
            <a:r>
              <a:rPr lang="fr-FR" sz="2000" b="1" dirty="0" smtClean="0">
                <a:solidFill>
                  <a:srgbClr val="FF0000"/>
                </a:solidFill>
                <a:latin typeface="Garamond"/>
                <a:cs typeface="Garamond"/>
              </a:rPr>
              <a:t>07 mail 2014 </a:t>
            </a:r>
            <a:r>
              <a:rPr lang="fr-FR" sz="2000" b="1" dirty="0" smtClean="0">
                <a:latin typeface="Garamond"/>
                <a:cs typeface="Garamond"/>
              </a:rPr>
              <a:t>lors de la colloque sur la protection sociale: « …</a:t>
            </a:r>
            <a:r>
              <a:rPr lang="fr-FR" sz="2000" b="1" i="1" dirty="0" smtClean="0">
                <a:latin typeface="Garamond"/>
                <a:cs typeface="Garamond"/>
              </a:rPr>
              <a:t>élaborer une </a:t>
            </a:r>
            <a:r>
              <a:rPr lang="fr-FR" sz="2000" b="1" i="1" dirty="0" smtClean="0">
                <a:solidFill>
                  <a:srgbClr val="00B050"/>
                </a:solidFill>
                <a:latin typeface="Garamond"/>
                <a:cs typeface="Garamond"/>
              </a:rPr>
              <a:t>politique publique de protection sociale Malagasy conforme à  nos aspirations et à nos particularités.</a:t>
            </a:r>
            <a:r>
              <a:rPr lang="fr-FR" sz="2000" b="1" dirty="0" smtClean="0">
                <a:solidFill>
                  <a:srgbClr val="00B050"/>
                </a:solidFill>
                <a:latin typeface="Garamond"/>
                <a:cs typeface="Garamond"/>
              </a:rPr>
              <a:t> »</a:t>
            </a:r>
          </a:p>
          <a:p>
            <a:pPr algn="just">
              <a:spcBef>
                <a:spcPts val="0"/>
              </a:spcBef>
            </a:pPr>
            <a:r>
              <a:rPr lang="fr-FR" sz="2000" b="1" dirty="0" smtClean="0">
                <a:solidFill>
                  <a:srgbClr val="00B050"/>
                </a:solidFill>
                <a:latin typeface="Garamond"/>
                <a:cs typeface="Garamond"/>
              </a:rPr>
              <a:t>« </a:t>
            </a:r>
            <a:r>
              <a:rPr lang="fr-FR" sz="2000" b="1" i="1" dirty="0" smtClean="0">
                <a:solidFill>
                  <a:srgbClr val="00B050"/>
                </a:solidFill>
                <a:latin typeface="Garamond"/>
                <a:cs typeface="Garamond"/>
              </a:rPr>
              <a:t>j’ai été récemment informé des outils innovants développés par les pays déjà en pointe en matière de protection sociale tels que le Brésil, (…) nous aurions intérêt à nous inspirer de ces innovations…</a:t>
            </a:r>
            <a:r>
              <a:rPr lang="fr-FR" sz="2000" b="1" dirty="0" smtClean="0">
                <a:latin typeface="Garamond"/>
                <a:cs typeface="Garamond"/>
              </a:rPr>
              <a:t> »</a:t>
            </a:r>
            <a:endParaRPr lang="fr-FR" sz="2000" b="1" dirty="0">
              <a:latin typeface="Garamond"/>
              <a:cs typeface="Garamond"/>
            </a:endParaRPr>
          </a:p>
          <a:p>
            <a:pPr algn="just">
              <a:spcBef>
                <a:spcPts val="0"/>
              </a:spcBef>
            </a:pPr>
            <a:r>
              <a:rPr lang="fr-FR" sz="2000" b="1" dirty="0" smtClean="0">
                <a:latin typeface="Garamond"/>
                <a:cs typeface="Garamond"/>
              </a:rPr>
              <a:t>Une politique publique malgache et programmes de PS visant à:</a:t>
            </a:r>
          </a:p>
          <a:p>
            <a:pPr algn="just"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fr-FR" sz="2000" b="1" dirty="0" smtClean="0">
                <a:latin typeface="Garamond"/>
                <a:cs typeface="Garamond"/>
              </a:rPr>
              <a:t>Réduire le taux de pauvreté et de l’extrême pauvreté</a:t>
            </a:r>
          </a:p>
          <a:p>
            <a:pPr algn="just"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fr-FR" sz="2000" b="1" dirty="0" smtClean="0">
                <a:latin typeface="Garamond"/>
                <a:cs typeface="Garamond"/>
              </a:rPr>
              <a:t>Réduire sensiblement les inégalités sociales</a:t>
            </a:r>
          </a:p>
          <a:p>
            <a:pPr algn="just"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fr-FR" sz="2000" b="1" dirty="0" smtClean="0">
                <a:latin typeface="Garamond"/>
                <a:cs typeface="Garamond"/>
              </a:rPr>
              <a:t>Intégrer aux mieux les pauvres dans le circuit économique</a:t>
            </a:r>
          </a:p>
          <a:p>
            <a:pPr algn="just"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fr-FR" sz="2000" b="1" dirty="0" smtClean="0">
                <a:latin typeface="Garamond"/>
                <a:cs typeface="Garamond"/>
              </a:rPr>
              <a:t>Apprendre aux Malgaches à faire face aux divers </a:t>
            </a:r>
            <a:r>
              <a:rPr lang="fr-FR" sz="2000" b="1" dirty="0">
                <a:latin typeface="Garamond"/>
                <a:cs typeface="Garamond"/>
              </a:rPr>
              <a:t>c</a:t>
            </a:r>
            <a:r>
              <a:rPr lang="fr-FR" sz="2000" b="1" dirty="0" smtClean="0">
                <a:latin typeface="Garamond"/>
                <a:cs typeface="Garamond"/>
              </a:rPr>
              <a:t>hocs et risques. </a:t>
            </a:r>
          </a:p>
          <a:p>
            <a:pPr algn="just">
              <a:spcBef>
                <a:spcPts val="0"/>
              </a:spcBef>
            </a:pPr>
            <a:r>
              <a:rPr lang="fr-FR" sz="2000" b="1" dirty="0" smtClean="0">
                <a:latin typeface="Garamond"/>
                <a:cs typeface="Garamond"/>
              </a:rPr>
              <a:t>Leadership de l’Etat et participation inclusive</a:t>
            </a:r>
          </a:p>
          <a:p>
            <a:pPr algn="just">
              <a:spcBef>
                <a:spcPts val="0"/>
              </a:spcBef>
            </a:pPr>
            <a:endParaRPr lang="fr-FR" sz="2000" b="1" dirty="0" smtClean="0">
              <a:latin typeface="Garamond"/>
              <a:cs typeface="Garamond"/>
            </a:endParaRPr>
          </a:p>
          <a:p>
            <a:pPr algn="just">
              <a:spcBef>
                <a:spcPts val="0"/>
              </a:spcBef>
            </a:pPr>
            <a:endParaRPr lang="fr-FR" dirty="0">
              <a:latin typeface="Garamond"/>
              <a:cs typeface="Garamond"/>
            </a:endParaRPr>
          </a:p>
        </p:txBody>
      </p:sp>
    </p:spTree>
    <p:extLst>
      <p:ext uri="{BB962C8B-B14F-4D97-AF65-F5344CB8AC3E}">
        <p14:creationId xmlns:p14="http://schemas.microsoft.com/office/powerpoint/2010/main" val="21966056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35774" y="701686"/>
            <a:ext cx="8272463" cy="1014413"/>
          </a:xfrm>
        </p:spPr>
        <p:txBody>
          <a:bodyPr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fr-FR" dirty="0"/>
              <a:t>ACTIONS DU GOUVERNEMENT</a:t>
            </a:r>
          </a:p>
        </p:txBody>
      </p:sp>
      <p:pic>
        <p:nvPicPr>
          <p:cNvPr id="10" name="Espace réservé du contenu 3"/>
          <p:cNvPicPr>
            <a:picLocks noGrp="1" noChangeAspect="1"/>
          </p:cNvPicPr>
          <p:nvPr>
            <p:ph idx="1"/>
          </p:nvPr>
        </p:nvPicPr>
        <p:blipFill>
          <a:blip r:embed="rId2" cstate="email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08985" y="1976718"/>
            <a:ext cx="2526034" cy="4580346"/>
          </a:xfrm>
          <a:effectLst>
            <a:outerShdw blurRad="571500" dist="1676400" dir="5400000" sx="86000" sy="86000" algn="ctr" rotWithShape="0">
              <a:srgbClr val="000000">
                <a:alpha val="17000"/>
              </a:srgbClr>
            </a:outerShdw>
          </a:effectLst>
        </p:spPr>
      </p:pic>
      <p:pic>
        <p:nvPicPr>
          <p:cNvPr id="11" name="Image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27206" y="5503863"/>
            <a:ext cx="581025" cy="10525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ZoneTexte 6"/>
          <p:cNvSpPr txBox="1"/>
          <p:nvPr/>
        </p:nvSpPr>
        <p:spPr>
          <a:xfrm>
            <a:off x="357158" y="1785926"/>
            <a:ext cx="8429684" cy="43396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just">
              <a:defRPr/>
            </a:pPr>
            <a:endParaRPr lang="fr-FR" sz="2000" b="1" dirty="0" smtClean="0">
              <a:latin typeface="Calibri"/>
            </a:endParaRPr>
          </a:p>
          <a:p>
            <a:pPr algn="just">
              <a:defRPr/>
            </a:pPr>
            <a:r>
              <a:rPr lang="fr-FR" sz="2000" dirty="0" smtClean="0"/>
              <a:t>Mise en œuvre de la Politique Générale de l’Etat (PGE)</a:t>
            </a:r>
          </a:p>
          <a:p>
            <a:pPr algn="just">
              <a:defRPr/>
            </a:pPr>
            <a:endParaRPr lang="fr-FR" sz="2000" dirty="0" smtClean="0"/>
          </a:p>
          <a:p>
            <a:pPr lvl="0" algn="just">
              <a:defRPr/>
            </a:pPr>
            <a:r>
              <a:rPr lang="fr-FR" sz="2000" b="1" dirty="0" smtClean="0">
                <a:latin typeface="Calibri"/>
              </a:rPr>
              <a:t>Missions </a:t>
            </a:r>
            <a:r>
              <a:rPr lang="fr-FR" sz="2000" b="1" dirty="0">
                <a:latin typeface="Calibri"/>
              </a:rPr>
              <a:t>du MPPSPF</a:t>
            </a:r>
            <a:r>
              <a:rPr lang="fr-FR" sz="2000" dirty="0">
                <a:latin typeface="Calibri"/>
              </a:rPr>
              <a:t>:</a:t>
            </a:r>
          </a:p>
          <a:p>
            <a:pPr marL="342900" lvl="0" indent="-342900" algn="just">
              <a:buFont typeface="+mj-lt"/>
              <a:buAutoNum type="arabicPeriod"/>
              <a:defRPr/>
            </a:pPr>
            <a:r>
              <a:rPr lang="fr-FR" b="1" dirty="0">
                <a:solidFill>
                  <a:prstClr val="black"/>
                </a:solidFill>
                <a:latin typeface="Calibri"/>
              </a:rPr>
              <a:t>Promouvoir </a:t>
            </a:r>
            <a:r>
              <a:rPr lang="fr-FR" b="1" dirty="0" smtClean="0">
                <a:solidFill>
                  <a:prstClr val="black"/>
                </a:solidFill>
                <a:latin typeface="Calibri"/>
              </a:rPr>
              <a:t>les droits des populations vulnérables et préserver les </a:t>
            </a:r>
            <a:r>
              <a:rPr lang="fr-FR" b="1" dirty="0">
                <a:solidFill>
                  <a:prstClr val="black"/>
                </a:solidFill>
                <a:latin typeface="Calibri"/>
              </a:rPr>
              <a:t>droits </a:t>
            </a:r>
            <a:r>
              <a:rPr lang="fr-FR" b="1" dirty="0" smtClean="0">
                <a:solidFill>
                  <a:prstClr val="black"/>
                </a:solidFill>
                <a:latin typeface="Calibri"/>
              </a:rPr>
              <a:t>qui leurs sont déjà reconnus</a:t>
            </a:r>
            <a:r>
              <a:rPr lang="fr-FR" dirty="0" smtClean="0">
                <a:solidFill>
                  <a:prstClr val="black"/>
                </a:solidFill>
                <a:latin typeface="Calibri"/>
              </a:rPr>
              <a:t>.</a:t>
            </a:r>
            <a:endParaRPr lang="fr-FR" dirty="0">
              <a:solidFill>
                <a:prstClr val="black"/>
              </a:solidFill>
              <a:latin typeface="Calibri"/>
            </a:endParaRPr>
          </a:p>
          <a:p>
            <a:pPr marL="342900" lvl="0" indent="-342900" algn="just">
              <a:buFont typeface="+mj-lt"/>
              <a:buAutoNum type="arabicPeriod"/>
              <a:defRPr/>
            </a:pPr>
            <a:r>
              <a:rPr lang="fr-FR" b="1" dirty="0">
                <a:solidFill>
                  <a:prstClr val="black"/>
                </a:solidFill>
                <a:latin typeface="Calibri"/>
              </a:rPr>
              <a:t>Garantir à ces personnes vulnérables l’opportunité d’accéder aux services sociaux de base et leur intégration dans le processus de développement</a:t>
            </a:r>
            <a:r>
              <a:rPr lang="fr-FR" dirty="0" smtClean="0">
                <a:solidFill>
                  <a:prstClr val="black"/>
                </a:solidFill>
                <a:latin typeface="Calibri"/>
              </a:rPr>
              <a:t>.</a:t>
            </a:r>
          </a:p>
          <a:p>
            <a:pPr algn="just" fontAlgn="auto">
              <a:lnSpc>
                <a:spcPct val="120000"/>
              </a:lnSpc>
              <a:spcBef>
                <a:spcPts val="0"/>
              </a:spcBef>
              <a:defRPr/>
            </a:pPr>
            <a:r>
              <a:rPr lang="fr-FR" b="1" dirty="0" smtClean="0">
                <a:solidFill>
                  <a:prstClr val="black"/>
                </a:solidFill>
                <a:latin typeface="Calibri"/>
              </a:rPr>
              <a:t>3.  Elaborer une Politique publique de protection sociale: </a:t>
            </a:r>
          </a:p>
          <a:p>
            <a:pPr marL="441325" algn="just">
              <a:lnSpc>
                <a:spcPct val="120000"/>
              </a:lnSpc>
              <a:buFont typeface="Wingdings" pitchFamily="2" charset="2"/>
              <a:buChar char="ü"/>
              <a:defRPr/>
            </a:pPr>
            <a:r>
              <a:rPr lang="fr-FR" dirty="0" smtClean="0"/>
              <a:t>Office National de la Protection Sociale (mise en œuvre et coordination)</a:t>
            </a:r>
          </a:p>
          <a:p>
            <a:pPr marL="441325" algn="just">
              <a:lnSpc>
                <a:spcPct val="120000"/>
              </a:lnSpc>
              <a:buFont typeface="Wingdings" pitchFamily="2" charset="2"/>
              <a:buChar char="ü"/>
              <a:defRPr/>
            </a:pPr>
            <a:r>
              <a:rPr lang="fr-FR" dirty="0" smtClean="0"/>
              <a:t>Institut de la Démographie (recherches et analyses sur les problématiques démographique et des enjeux sociaux à Madagascar. Un chantier, qui à terme, établira le « registre unique » de la vulnérabilité à Madagascar).</a:t>
            </a:r>
          </a:p>
          <a:p>
            <a:pPr marL="342900" lvl="0" indent="-342900" algn="just">
              <a:buFont typeface="+mj-lt"/>
              <a:buAutoNum type="arabicPeriod"/>
              <a:defRPr/>
            </a:pPr>
            <a:endParaRPr lang="fr-FR" sz="1600" dirty="0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818989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07264" y="692696"/>
            <a:ext cx="8272463" cy="1014413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fr-FR" b="1" dirty="0" smtClean="0"/>
              <a:t>Axes stratégiques</a:t>
            </a:r>
            <a:endParaRPr lang="fr-FR" b="1" dirty="0"/>
          </a:p>
        </p:txBody>
      </p:sp>
      <p:pic>
        <p:nvPicPr>
          <p:cNvPr id="10" name="Espace réservé du contenu 3"/>
          <p:cNvPicPr>
            <a:picLocks noGrp="1" noChangeAspect="1"/>
          </p:cNvPicPr>
          <p:nvPr>
            <p:ph idx="1"/>
          </p:nvPr>
        </p:nvPicPr>
        <p:blipFill>
          <a:blip r:embed="rId2" cstate="email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08985" y="1976718"/>
            <a:ext cx="2526034" cy="4580346"/>
          </a:xfrm>
          <a:effectLst>
            <a:outerShdw blurRad="571500" dist="1676400" dir="5400000" sx="86000" sy="86000" algn="ctr" rotWithShape="0">
              <a:srgbClr val="000000">
                <a:alpha val="17000"/>
              </a:srgbClr>
            </a:outerShdw>
          </a:effectLst>
        </p:spPr>
      </p:pic>
      <p:pic>
        <p:nvPicPr>
          <p:cNvPr id="11" name="Image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27206" y="5503863"/>
            <a:ext cx="581025" cy="10525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ZoneTexte 3"/>
          <p:cNvSpPr txBox="1"/>
          <p:nvPr/>
        </p:nvSpPr>
        <p:spPr>
          <a:xfrm>
            <a:off x="136190" y="2276872"/>
            <a:ext cx="8312695" cy="26161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339850" indent="-1339850">
              <a:spcBef>
                <a:spcPts val="1200"/>
              </a:spcBef>
            </a:pPr>
            <a:r>
              <a:rPr lang="fr-FR" sz="3600" dirty="0" smtClean="0">
                <a:solidFill>
                  <a:srgbClr val="FF0000"/>
                </a:solidFill>
              </a:rPr>
              <a:t>AXE 1: Protection sociale</a:t>
            </a:r>
          </a:p>
          <a:p>
            <a:pPr marL="1339850" indent="-1339850">
              <a:spcBef>
                <a:spcPts val="1200"/>
              </a:spcBef>
            </a:pPr>
            <a:r>
              <a:rPr lang="fr-FR" sz="3600" dirty="0" smtClean="0"/>
              <a:t>AXE 2</a:t>
            </a:r>
            <a:r>
              <a:rPr lang="fr-FR" sz="3600" dirty="0"/>
              <a:t>: </a:t>
            </a:r>
            <a:r>
              <a:rPr lang="fr-FR" sz="3600" dirty="0" smtClean="0"/>
              <a:t>Promotion du Droit et de l’Equité Sociale</a:t>
            </a:r>
            <a:endParaRPr lang="fr-FR" sz="3600" dirty="0"/>
          </a:p>
          <a:p>
            <a:pPr marL="1339850" indent="-1339850">
              <a:spcBef>
                <a:spcPts val="1200"/>
              </a:spcBef>
            </a:pPr>
            <a:r>
              <a:rPr lang="fr-FR" sz="3600" dirty="0"/>
              <a:t>AXE 3</a:t>
            </a:r>
            <a:r>
              <a:rPr lang="fr-FR" sz="3600" dirty="0" smtClean="0"/>
              <a:t>: Cohésion et Développement Social</a:t>
            </a:r>
            <a:endParaRPr lang="fr-FR" sz="3600" dirty="0"/>
          </a:p>
        </p:txBody>
      </p:sp>
    </p:spTree>
    <p:extLst>
      <p:ext uri="{BB962C8B-B14F-4D97-AF65-F5344CB8AC3E}">
        <p14:creationId xmlns:p14="http://schemas.microsoft.com/office/powerpoint/2010/main" val="34825250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s-ES" dirty="0" smtClean="0"/>
              <a:t> </a:t>
            </a:r>
            <a:endParaRPr lang="es-ES" dirty="0"/>
          </a:p>
        </p:txBody>
      </p:sp>
      <p:sp>
        <p:nvSpPr>
          <p:cNvPr id="11" name="Oval 4"/>
          <p:cNvSpPr/>
          <p:nvPr/>
        </p:nvSpPr>
        <p:spPr>
          <a:xfrm>
            <a:off x="572660" y="2923308"/>
            <a:ext cx="2667000" cy="18288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 smtClean="0">
                <a:solidFill>
                  <a:schemeClr val="bg1"/>
                </a:solidFill>
                <a:latin typeface="Garamond"/>
                <a:cs typeface="Garamond"/>
              </a:rPr>
              <a:t>Protection </a:t>
            </a:r>
            <a:r>
              <a:rPr lang="en-US" sz="3200" dirty="0" err="1" smtClean="0">
                <a:solidFill>
                  <a:schemeClr val="bg1"/>
                </a:solidFill>
                <a:latin typeface="Garamond"/>
                <a:cs typeface="Garamond"/>
              </a:rPr>
              <a:t>Sociale</a:t>
            </a:r>
            <a:endParaRPr lang="en-US" sz="3200" dirty="0">
              <a:solidFill>
                <a:schemeClr val="bg1"/>
              </a:solidFill>
              <a:latin typeface="Garamond"/>
              <a:cs typeface="Garamond"/>
            </a:endParaRPr>
          </a:p>
        </p:txBody>
      </p:sp>
      <p:sp>
        <p:nvSpPr>
          <p:cNvPr id="12" name="Rounded Rectangle 6"/>
          <p:cNvSpPr/>
          <p:nvPr/>
        </p:nvSpPr>
        <p:spPr>
          <a:xfrm>
            <a:off x="4068595" y="1916832"/>
            <a:ext cx="4249847" cy="4070079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>
              <a:buFont typeface="Arial" charset="0"/>
              <a:buChar char="•"/>
            </a:pPr>
            <a:endParaRPr lang="fr-BE" sz="2400" dirty="0" smtClean="0">
              <a:latin typeface="Garamond"/>
              <a:cs typeface="Garamond"/>
            </a:endParaRPr>
          </a:p>
          <a:p>
            <a:pPr marL="285750" indent="-285750">
              <a:buFont typeface="Arial" charset="0"/>
              <a:buChar char="•"/>
            </a:pPr>
            <a:r>
              <a:rPr lang="fr-BE" sz="2400" dirty="0" smtClean="0">
                <a:latin typeface="Garamond"/>
                <a:cs typeface="Garamond"/>
              </a:rPr>
              <a:t>Protéger les ménages pauvres et extrêmes pauvres,</a:t>
            </a:r>
          </a:p>
          <a:p>
            <a:pPr marL="285750" indent="-285750">
              <a:buFont typeface="Arial" charset="0"/>
              <a:buChar char="•"/>
            </a:pPr>
            <a:r>
              <a:rPr lang="fr-BE" sz="2400" dirty="0" smtClean="0">
                <a:latin typeface="Garamond"/>
                <a:cs typeface="Garamond"/>
              </a:rPr>
              <a:t>Les aider à sortir de la pauvreté,</a:t>
            </a:r>
          </a:p>
          <a:p>
            <a:pPr marL="285750" indent="-285750">
              <a:buFont typeface="Arial" charset="0"/>
              <a:buChar char="•"/>
            </a:pPr>
            <a:r>
              <a:rPr lang="fr-BE" sz="2400" dirty="0">
                <a:latin typeface="Garamond"/>
                <a:cs typeface="Garamond"/>
              </a:rPr>
              <a:t>A</a:t>
            </a:r>
            <a:r>
              <a:rPr lang="fr-BE" sz="2400" dirty="0" smtClean="0">
                <a:latin typeface="Garamond"/>
                <a:cs typeface="Garamond"/>
              </a:rPr>
              <a:t>méliorer ou protéger leur capital humain, </a:t>
            </a:r>
          </a:p>
          <a:p>
            <a:pPr marL="285750" indent="-285750">
              <a:buFont typeface="Arial" charset="0"/>
              <a:buChar char="•"/>
            </a:pPr>
            <a:r>
              <a:rPr lang="fr-BE" sz="2400" dirty="0" smtClean="0">
                <a:latin typeface="Garamond"/>
                <a:cs typeface="Garamond"/>
              </a:rPr>
              <a:t>Les aider à mieux gérer les risques et vulnérabilités,</a:t>
            </a:r>
          </a:p>
          <a:p>
            <a:pPr marL="285750" indent="-285750">
              <a:buFont typeface="Arial" charset="0"/>
              <a:buChar char="•"/>
            </a:pPr>
            <a:r>
              <a:rPr lang="fr-FR" sz="2400" dirty="0" smtClean="0">
                <a:solidFill>
                  <a:schemeClr val="bg1"/>
                </a:solidFill>
                <a:latin typeface="Garamond"/>
                <a:cs typeface="Garamond"/>
              </a:rPr>
              <a:t>Réduire </a:t>
            </a:r>
            <a:r>
              <a:rPr lang="fr-FR" sz="2400" dirty="0">
                <a:solidFill>
                  <a:schemeClr val="bg1"/>
                </a:solidFill>
                <a:latin typeface="Garamond"/>
                <a:cs typeface="Garamond"/>
              </a:rPr>
              <a:t>les inégalités et </a:t>
            </a:r>
            <a:r>
              <a:rPr lang="fr-FR" sz="2400" dirty="0" smtClean="0">
                <a:solidFill>
                  <a:schemeClr val="bg1"/>
                </a:solidFill>
                <a:latin typeface="Garamond"/>
                <a:cs typeface="Garamond"/>
              </a:rPr>
              <a:t>favoriser </a:t>
            </a:r>
            <a:r>
              <a:rPr lang="fr-FR" sz="2400" dirty="0">
                <a:solidFill>
                  <a:schemeClr val="bg1"/>
                </a:solidFill>
                <a:latin typeface="Garamond"/>
                <a:cs typeface="Garamond"/>
              </a:rPr>
              <a:t>la stabilité sociale.</a:t>
            </a:r>
          </a:p>
          <a:p>
            <a:pPr marL="285750" indent="-285750">
              <a:buFont typeface="Arial" charset="0"/>
              <a:buChar char="•"/>
            </a:pPr>
            <a:endParaRPr lang="fr-BE" sz="2400" dirty="0">
              <a:latin typeface="Garamond"/>
              <a:cs typeface="Garamond"/>
            </a:endParaRPr>
          </a:p>
        </p:txBody>
      </p:sp>
      <p:sp>
        <p:nvSpPr>
          <p:cNvPr id="13" name="Rounded Rectangle 7"/>
          <p:cNvSpPr/>
          <p:nvPr/>
        </p:nvSpPr>
        <p:spPr>
          <a:xfrm>
            <a:off x="3458996" y="3304307"/>
            <a:ext cx="609600" cy="750059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>
                <a:solidFill>
                  <a:schemeClr val="tx1"/>
                </a:solidFill>
              </a:rPr>
              <a:t>=</a:t>
            </a:r>
          </a:p>
        </p:txBody>
      </p:sp>
      <p:sp>
        <p:nvSpPr>
          <p:cNvPr id="7" name="Título 1"/>
          <p:cNvSpPr txBox="1">
            <a:spLocks/>
          </p:cNvSpPr>
          <p:nvPr/>
        </p:nvSpPr>
        <p:spPr>
          <a:xfrm>
            <a:off x="572660" y="583524"/>
            <a:ext cx="7024744" cy="1143000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0000" lnSpcReduction="10000"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0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fr-FR" dirty="0" smtClean="0">
                <a:solidFill>
                  <a:schemeClr val="bg1"/>
                </a:solidFill>
                <a:latin typeface="Century Gothic"/>
                <a:cs typeface="Century Gothic"/>
              </a:rPr>
              <a:t>À quoi sert la Protection Sociale?</a:t>
            </a:r>
            <a:endParaRPr lang="fr-FR" dirty="0">
              <a:solidFill>
                <a:schemeClr val="bg1"/>
              </a:solidFill>
              <a:latin typeface="Century Gothic"/>
              <a:cs typeface="Century Gothic"/>
            </a:endParaRPr>
          </a:p>
        </p:txBody>
      </p:sp>
      <p:pic>
        <p:nvPicPr>
          <p:cNvPr id="8" name="Image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27206" y="5503863"/>
            <a:ext cx="581025" cy="10525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6094385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11560" y="692696"/>
            <a:ext cx="7787987" cy="1143000"/>
          </a:xfrm>
        </p:spPr>
        <p:txBody>
          <a:bodyPr>
            <a:normAutofit/>
          </a:bodyPr>
          <a:lstStyle/>
          <a:p>
            <a:r>
              <a:rPr lang="fr-FR" dirty="0"/>
              <a:t>L</a:t>
            </a:r>
            <a:r>
              <a:rPr lang="fr-FR" dirty="0" smtClean="0"/>
              <a:t>a Protection Sociale contribue aux objectifs de développement</a:t>
            </a:r>
            <a:endParaRPr lang="fr-FR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467543" y="1844824"/>
            <a:ext cx="8240687" cy="4443270"/>
          </a:xfrm>
        </p:spPr>
        <p:txBody>
          <a:bodyPr>
            <a:normAutofit/>
          </a:bodyPr>
          <a:lstStyle/>
          <a:p>
            <a:pPr algn="just"/>
            <a:r>
              <a:rPr lang="fr-FR" sz="2000" dirty="0" smtClean="0"/>
              <a:t>Elle constitue un moyen puissant pour</a:t>
            </a:r>
            <a:r>
              <a:rPr lang="fr-FR" sz="2000" b="1" dirty="0" smtClean="0"/>
              <a:t> lutter contre la pauvreté</a:t>
            </a:r>
          </a:p>
          <a:p>
            <a:pPr algn="just"/>
            <a:r>
              <a:rPr lang="fr-FR" sz="2000" dirty="0" smtClean="0"/>
              <a:t>Elle contribue à l´augmentation de la </a:t>
            </a:r>
            <a:r>
              <a:rPr lang="fr-FR" sz="2000" b="1" dirty="0" smtClean="0"/>
              <a:t>productivité </a:t>
            </a:r>
            <a:r>
              <a:rPr lang="fr-FR" sz="2000" dirty="0" smtClean="0"/>
              <a:t>et de la </a:t>
            </a:r>
            <a:r>
              <a:rPr lang="fr-FR" sz="2000" b="1" dirty="0" smtClean="0"/>
              <a:t>croissance</a:t>
            </a:r>
          </a:p>
          <a:p>
            <a:pPr algn="just"/>
            <a:r>
              <a:rPr lang="fr-FR" sz="2000" dirty="0" smtClean="0"/>
              <a:t>Elle réduit les inégalités et favorise la cohésion et la </a:t>
            </a:r>
            <a:r>
              <a:rPr lang="fr-FR" sz="2000" b="1" dirty="0" smtClean="0"/>
              <a:t>stabilité sociale</a:t>
            </a:r>
          </a:p>
          <a:p>
            <a:pPr algn="just"/>
            <a:r>
              <a:rPr lang="fr-FR" sz="2000" dirty="0" smtClean="0"/>
              <a:t>… et la Protection Sociale est </a:t>
            </a:r>
            <a:r>
              <a:rPr lang="fr-FR" sz="2000" b="1" i="1" dirty="0" smtClean="0"/>
              <a:t>abordable </a:t>
            </a:r>
            <a:r>
              <a:rPr lang="fr-FR" sz="2000" dirty="0" smtClean="0"/>
              <a:t>dans les pays à faible revenu comme Madagascar disposant de budgets limités (seulement 1 a 2 % du PIB pour un programme à couverture nationale)</a:t>
            </a:r>
          </a:p>
          <a:p>
            <a:pPr marL="0" indent="0" algn="just">
              <a:buNone/>
            </a:pPr>
            <a:r>
              <a:rPr lang="fr-FR" sz="2000" b="1" dirty="0" smtClean="0">
                <a:solidFill>
                  <a:sysClr val="windowText" lastClr="000000"/>
                </a:solidFill>
                <a:latin typeface="Calibri"/>
              </a:rPr>
              <a:t>&gt; Protection Sociale  </a:t>
            </a:r>
            <a:r>
              <a:rPr lang="fr-FR" sz="2000" dirty="0">
                <a:solidFill>
                  <a:sysClr val="windowText" lastClr="000000"/>
                </a:solidFill>
                <a:latin typeface="Calibri"/>
              </a:rPr>
              <a:t>peut apporter </a:t>
            </a:r>
            <a:r>
              <a:rPr lang="fr-FR" sz="2000" dirty="0">
                <a:solidFill>
                  <a:srgbClr val="FF0000"/>
                </a:solidFill>
                <a:latin typeface="Calibri"/>
              </a:rPr>
              <a:t>une contribution significative à la réduction </a:t>
            </a:r>
            <a:r>
              <a:rPr lang="fr-FR" sz="2000" dirty="0">
                <a:solidFill>
                  <a:sysClr val="windowText" lastClr="000000"/>
                </a:solidFill>
                <a:latin typeface="Calibri"/>
              </a:rPr>
              <a:t>de </a:t>
            </a:r>
            <a:r>
              <a:rPr lang="fr-FR" sz="2000" dirty="0">
                <a:solidFill>
                  <a:srgbClr val="7030A0"/>
                </a:solidFill>
                <a:latin typeface="Calibri"/>
              </a:rPr>
              <a:t>l’extrême pauvreté </a:t>
            </a:r>
            <a:r>
              <a:rPr lang="fr-FR" sz="2000" dirty="0">
                <a:solidFill>
                  <a:sysClr val="windowText" lastClr="000000"/>
                </a:solidFill>
                <a:latin typeface="Calibri"/>
              </a:rPr>
              <a:t>et </a:t>
            </a:r>
            <a:r>
              <a:rPr lang="fr-FR" sz="2000" dirty="0">
                <a:solidFill>
                  <a:srgbClr val="7030A0"/>
                </a:solidFill>
                <a:latin typeface="Calibri"/>
              </a:rPr>
              <a:t>la vulnérabilité </a:t>
            </a:r>
            <a:r>
              <a:rPr lang="fr-FR" sz="2000" dirty="0">
                <a:solidFill>
                  <a:sysClr val="windowText" lastClr="000000"/>
                </a:solidFill>
                <a:latin typeface="Calibri"/>
              </a:rPr>
              <a:t>aux catastrophes  naturelles à M/car.</a:t>
            </a:r>
          </a:p>
          <a:p>
            <a:endParaRPr lang="fr-FR" sz="2000" dirty="0"/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27206" y="5503863"/>
            <a:ext cx="581025" cy="10525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2590089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sz="2400" dirty="0" smtClean="0">
                <a:latin typeface="Garamond"/>
                <a:cs typeface="Garamond"/>
              </a:rPr>
              <a:t>Ce sont les ménages et les individus </a:t>
            </a:r>
            <a:r>
              <a:rPr lang="fr-FR" sz="2400" b="1" dirty="0" smtClean="0">
                <a:latin typeface="Garamond"/>
                <a:cs typeface="Garamond"/>
              </a:rPr>
              <a:t>les plus pauvres</a:t>
            </a:r>
          </a:p>
          <a:p>
            <a:r>
              <a:rPr lang="fr-FR" sz="2400" dirty="0" smtClean="0">
                <a:latin typeface="Garamond"/>
                <a:cs typeface="Garamond"/>
              </a:rPr>
              <a:t>Par exemple, les ménages en situation </a:t>
            </a:r>
            <a:r>
              <a:rPr lang="fr-FR" sz="2400" b="1" dirty="0" smtClean="0">
                <a:latin typeface="Garamond"/>
                <a:cs typeface="Garamond"/>
              </a:rPr>
              <a:t>d´insécurité alimentaire, </a:t>
            </a:r>
            <a:r>
              <a:rPr lang="fr-FR" sz="2400" dirty="0" smtClean="0">
                <a:latin typeface="Garamond"/>
                <a:cs typeface="Garamond"/>
              </a:rPr>
              <a:t>qui ne mangent qu´une seule fois par jour</a:t>
            </a:r>
          </a:p>
          <a:p>
            <a:r>
              <a:rPr lang="fr-FR" sz="2400" dirty="0" smtClean="0">
                <a:latin typeface="Garamond"/>
                <a:cs typeface="Garamond"/>
              </a:rPr>
              <a:t>Ceux qui </a:t>
            </a:r>
            <a:r>
              <a:rPr lang="fr-FR" sz="2400" b="1" dirty="0" smtClean="0">
                <a:latin typeface="Garamond"/>
                <a:cs typeface="Garamond"/>
              </a:rPr>
              <a:t>ne peuvent pas accéder aux services sociaux de base</a:t>
            </a:r>
            <a:endParaRPr lang="fr-FR" sz="2400" b="1" dirty="0">
              <a:latin typeface="Garamond"/>
              <a:cs typeface="Garamond"/>
            </a:endParaRPr>
          </a:p>
        </p:txBody>
      </p:sp>
      <p:sp>
        <p:nvSpPr>
          <p:cNvPr id="5" name="Título 1"/>
          <p:cNvSpPr txBox="1">
            <a:spLocks/>
          </p:cNvSpPr>
          <p:nvPr/>
        </p:nvSpPr>
        <p:spPr>
          <a:xfrm>
            <a:off x="796065" y="692696"/>
            <a:ext cx="7912166" cy="1143000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0000" lnSpcReduction="10000"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0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fr-FR" dirty="0" smtClean="0">
                <a:solidFill>
                  <a:schemeClr val="bg1"/>
                </a:solidFill>
              </a:rPr>
              <a:t>Les groupes cibles de la Protection Sociale</a:t>
            </a:r>
            <a:endParaRPr lang="fr-FR" dirty="0">
              <a:solidFill>
                <a:schemeClr val="bg1"/>
              </a:solidFill>
            </a:endParaRPr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27206" y="5503863"/>
            <a:ext cx="581025" cy="10525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855934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fr-FR" dirty="0" smtClean="0"/>
              <a:t>Les 3 piliers du système de Protection Sociale</a:t>
            </a:r>
            <a:endParaRPr lang="fr-FR" kern="1400" spc="-180" dirty="0">
              <a:solidFill>
                <a:srgbClr val="595959"/>
              </a:solidFill>
              <a:latin typeface="Century Gothic "/>
              <a:cs typeface="Century Gothic "/>
            </a:endParaRPr>
          </a:p>
        </p:txBody>
      </p:sp>
      <p:graphicFrame>
        <p:nvGraphicFramePr>
          <p:cNvPr id="5" name="Espace réservé du contenu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486044566"/>
              </p:ext>
            </p:extLst>
          </p:nvPr>
        </p:nvGraphicFramePr>
        <p:xfrm>
          <a:off x="420357" y="2046646"/>
          <a:ext cx="8184091" cy="426267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4" name="Image 3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27206" y="5503863"/>
            <a:ext cx="581025" cy="10525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Bulle ronde 5"/>
          <p:cNvSpPr/>
          <p:nvPr/>
        </p:nvSpPr>
        <p:spPr>
          <a:xfrm rot="762925">
            <a:off x="5330544" y="2122994"/>
            <a:ext cx="2520280" cy="1210705"/>
          </a:xfrm>
          <a:prstGeom prst="wedgeEllipseCallo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400" dirty="0" smtClean="0">
                <a:solidFill>
                  <a:schemeClr val="bg1"/>
                </a:solidFill>
                <a:latin typeface="Arial Narrow" pitchFamily="34" charset="0"/>
                <a:cs typeface="Garamond"/>
              </a:rPr>
              <a:t> </a:t>
            </a:r>
            <a:r>
              <a:rPr lang="fr-FR" sz="1400" dirty="0">
                <a:solidFill>
                  <a:schemeClr val="bg1"/>
                </a:solidFill>
                <a:latin typeface="Arial Narrow" pitchFamily="34" charset="0"/>
                <a:cs typeface="Garamond"/>
              </a:rPr>
              <a:t>systèmes publics et </a:t>
            </a:r>
            <a:r>
              <a:rPr lang="fr-FR" sz="1400" dirty="0" smtClean="0">
                <a:solidFill>
                  <a:schemeClr val="bg1"/>
                </a:solidFill>
                <a:latin typeface="Arial Narrow" pitchFamily="34" charset="0"/>
                <a:cs typeface="Garamond"/>
              </a:rPr>
              <a:t>privés </a:t>
            </a:r>
            <a:r>
              <a:rPr lang="fr-FR" sz="1400" dirty="0">
                <a:solidFill>
                  <a:schemeClr val="bg1"/>
                </a:solidFill>
                <a:latin typeface="Arial Narrow" pitchFamily="34" charset="0"/>
                <a:cs typeface="Garamond"/>
              </a:rPr>
              <a:t>d´assurance chômage, retraites et santé (pour les ménages qui peuvent </a:t>
            </a:r>
            <a:r>
              <a:rPr lang="fr-FR" sz="1400" dirty="0" smtClean="0">
                <a:solidFill>
                  <a:schemeClr val="bg1"/>
                </a:solidFill>
                <a:latin typeface="Arial Narrow" pitchFamily="34" charset="0"/>
                <a:cs typeface="Garamond"/>
              </a:rPr>
              <a:t>contribuer=</a:t>
            </a:r>
            <a:endParaRPr lang="fr-FR" sz="1400" dirty="0">
              <a:solidFill>
                <a:schemeClr val="bg1"/>
              </a:solidFill>
              <a:latin typeface="Arial Narrow" pitchFamily="34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143516">
            <a:off x="467143" y="2531971"/>
            <a:ext cx="2560637" cy="12493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4029606" y="5286012"/>
            <a:ext cx="2560637" cy="12493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Rectangle 8"/>
          <p:cNvSpPr/>
          <p:nvPr/>
        </p:nvSpPr>
        <p:spPr>
          <a:xfrm rot="19837733">
            <a:off x="359372" y="2544242"/>
            <a:ext cx="2598938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AutoNum type="circleNumDbPlain"/>
            </a:pPr>
            <a:r>
              <a:rPr lang="fr-FR" dirty="0" smtClean="0">
                <a:solidFill>
                  <a:schemeClr val="bg1"/>
                </a:solidFill>
                <a:latin typeface="Garamond"/>
                <a:cs typeface="Garamond"/>
              </a:rPr>
              <a:t> </a:t>
            </a:r>
            <a:r>
              <a:rPr lang="fr-FR" dirty="0" smtClean="0">
                <a:latin typeface="Garamond"/>
                <a:cs typeface="Garamond"/>
              </a:rPr>
              <a:t>(</a:t>
            </a:r>
            <a:r>
              <a:rPr lang="fr-FR" dirty="0">
                <a:solidFill>
                  <a:schemeClr val="bg1"/>
                </a:solidFill>
                <a:latin typeface="Garamond"/>
                <a:cs typeface="Garamond"/>
              </a:rPr>
              <a:t>handicapés, personne âgées sans </a:t>
            </a:r>
            <a:r>
              <a:rPr lang="fr-FR" dirty="0" smtClean="0">
                <a:solidFill>
                  <a:schemeClr val="bg1"/>
                </a:solidFill>
                <a:latin typeface="Garamond"/>
                <a:cs typeface="Garamond"/>
              </a:rPr>
              <a:t>ressources</a:t>
            </a:r>
            <a:r>
              <a:rPr lang="fr-FR" dirty="0">
                <a:solidFill>
                  <a:schemeClr val="bg1"/>
                </a:solidFill>
                <a:latin typeface="Garamond"/>
                <a:cs typeface="Garamond"/>
              </a:rPr>
              <a:t>, orphelins</a:t>
            </a:r>
            <a:r>
              <a:rPr lang="fr-FR" dirty="0" smtClean="0">
                <a:solidFill>
                  <a:schemeClr val="bg1"/>
                </a:solidFill>
                <a:latin typeface="Garamond"/>
                <a:cs typeface="Garamond"/>
              </a:rPr>
              <a:t>,               </a:t>
            </a:r>
            <a:r>
              <a:rPr lang="fr-FR" dirty="0" err="1" smtClean="0">
                <a:solidFill>
                  <a:schemeClr val="bg1"/>
                </a:solidFill>
                <a:latin typeface="Garamond"/>
                <a:cs typeface="Garamond"/>
              </a:rPr>
              <a:t>etc</a:t>
            </a:r>
            <a:r>
              <a:rPr lang="fr-FR" dirty="0">
                <a:solidFill>
                  <a:schemeClr val="bg1"/>
                </a:solidFill>
                <a:latin typeface="Garamond"/>
                <a:cs typeface="Garamond"/>
              </a:rPr>
              <a:t>)</a:t>
            </a:r>
          </a:p>
        </p:txBody>
      </p:sp>
      <p:sp>
        <p:nvSpPr>
          <p:cNvPr id="10" name="Rectangle 9"/>
          <p:cNvSpPr/>
          <p:nvPr/>
        </p:nvSpPr>
        <p:spPr>
          <a:xfrm rot="702693">
            <a:off x="4502011" y="5357743"/>
            <a:ext cx="2088232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dirty="0" smtClean="0">
                <a:solidFill>
                  <a:schemeClr val="bg1"/>
                </a:solidFill>
                <a:latin typeface="Garamond"/>
                <a:cs typeface="Garamond"/>
              </a:rPr>
              <a:t>Filets de sécurité sociale (pour les ménages les plus pauvres)</a:t>
            </a:r>
            <a:r>
              <a:rPr lang="fr-FR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Garamond"/>
                <a:cs typeface="Garamond"/>
              </a:rPr>
              <a:t>) </a:t>
            </a:r>
            <a:endParaRPr lang="fr-FR" dirty="0">
              <a:solidFill>
                <a:schemeClr val="tx1">
                  <a:lumMod val="85000"/>
                  <a:lumOff val="15000"/>
                </a:schemeClr>
              </a:solidFill>
              <a:latin typeface="Garamond"/>
              <a:cs typeface="Garamond"/>
            </a:endParaRPr>
          </a:p>
        </p:txBody>
      </p:sp>
    </p:spTree>
    <p:extLst>
      <p:ext uri="{BB962C8B-B14F-4D97-AF65-F5344CB8AC3E}">
        <p14:creationId xmlns:p14="http://schemas.microsoft.com/office/powerpoint/2010/main" val="37843686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043492" y="917970"/>
            <a:ext cx="7024744" cy="763110"/>
          </a:xfrm>
        </p:spPr>
        <p:txBody>
          <a:bodyPr>
            <a:normAutofit/>
          </a:bodyPr>
          <a:lstStyle/>
          <a:p>
            <a:r>
              <a:rPr lang="fr-FR" dirty="0" smtClean="0"/>
              <a:t>Le 1</a:t>
            </a:r>
            <a:r>
              <a:rPr lang="fr-FR" baseline="30000" dirty="0" smtClean="0"/>
              <a:t>er</a:t>
            </a:r>
            <a:r>
              <a:rPr lang="fr-FR" dirty="0" smtClean="0"/>
              <a:t> pilier: les Filets Sociaux</a:t>
            </a:r>
            <a:endParaRPr lang="fr-FR" kern="1400" spc="-180" dirty="0">
              <a:solidFill>
                <a:srgbClr val="595959"/>
              </a:solidFill>
              <a:latin typeface="Arial Black"/>
              <a:cs typeface="Arial Black"/>
            </a:endParaRP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467544" y="2060848"/>
            <a:ext cx="8272211" cy="4392488"/>
          </a:xfrm>
        </p:spPr>
        <p:txBody>
          <a:bodyPr>
            <a:normAutofit fontScale="62500" lnSpcReduction="20000"/>
          </a:bodyPr>
          <a:lstStyle/>
          <a:p>
            <a:r>
              <a:rPr lang="fr-FR" sz="3200" b="1" dirty="0"/>
              <a:t>Les Filets Sociaux </a:t>
            </a:r>
            <a:r>
              <a:rPr lang="fr-FR" sz="3200" dirty="0"/>
              <a:t>sont </a:t>
            </a:r>
            <a:r>
              <a:rPr lang="fr-FR" sz="3200" dirty="0">
                <a:solidFill>
                  <a:srgbClr val="FF0000"/>
                </a:solidFill>
              </a:rPr>
              <a:t>des programmes non contributifs</a:t>
            </a:r>
            <a:r>
              <a:rPr lang="fr-FR" sz="3200" dirty="0"/>
              <a:t>, </a:t>
            </a:r>
            <a:r>
              <a:rPr lang="fr-FR" sz="3200" dirty="0">
                <a:solidFill>
                  <a:srgbClr val="FF0000"/>
                </a:solidFill>
              </a:rPr>
              <a:t>ciblant les plus pauvres</a:t>
            </a:r>
            <a:r>
              <a:rPr lang="fr-FR" sz="3200" dirty="0"/>
              <a:t> et </a:t>
            </a:r>
            <a:r>
              <a:rPr lang="fr-FR" sz="3200" dirty="0">
                <a:solidFill>
                  <a:srgbClr val="FF0000"/>
                </a:solidFill>
              </a:rPr>
              <a:t>vulnérables</a:t>
            </a:r>
            <a:r>
              <a:rPr lang="fr-FR" sz="3200" dirty="0"/>
              <a:t>.</a:t>
            </a:r>
          </a:p>
          <a:p>
            <a:r>
              <a:rPr lang="fr-FR" sz="3200" dirty="0"/>
              <a:t>Deux grands types de Filets Sociaux</a:t>
            </a:r>
            <a:r>
              <a:rPr lang="fr-FR" sz="3200" b="1" dirty="0">
                <a:solidFill>
                  <a:srgbClr val="FF0000"/>
                </a:solidFill>
              </a:rPr>
              <a:t>: les Filets Sociaux Productifs (FSP</a:t>
            </a:r>
            <a:r>
              <a:rPr lang="fr-FR" sz="3200" dirty="0"/>
              <a:t>) et </a:t>
            </a:r>
            <a:r>
              <a:rPr lang="fr-FR" sz="3200" b="1" dirty="0">
                <a:solidFill>
                  <a:srgbClr val="FF0000"/>
                </a:solidFill>
              </a:rPr>
              <a:t>les Transferts Monétaires Conditionnels (TMC</a:t>
            </a:r>
            <a:r>
              <a:rPr lang="fr-FR" sz="3200" dirty="0"/>
              <a:t>).</a:t>
            </a:r>
          </a:p>
          <a:p>
            <a:r>
              <a:rPr lang="fr-FR" sz="3200" dirty="0"/>
              <a:t>Ces programmes diffèrent de par leurs objectifs, leurs résultats et impacts, et leurs mécanismes de mise en œuvre. </a:t>
            </a:r>
          </a:p>
          <a:p>
            <a:r>
              <a:rPr lang="fr-FR" sz="3200" dirty="0"/>
              <a:t>E</a:t>
            </a:r>
            <a:r>
              <a:rPr lang="fr-FR" sz="3200" dirty="0" smtClean="0"/>
              <a:t>xemple</a:t>
            </a:r>
            <a:r>
              <a:rPr lang="fr-FR" sz="3200" dirty="0"/>
              <a:t>:</a:t>
            </a:r>
            <a:br>
              <a:rPr lang="fr-FR" sz="3200" dirty="0"/>
            </a:br>
            <a:r>
              <a:rPr lang="fr-FR" sz="3200" dirty="0"/>
              <a:t>• Les transferts en espèces, ciblées ou non, conditionnels ou non;</a:t>
            </a:r>
            <a:br>
              <a:rPr lang="fr-FR" sz="3200" dirty="0"/>
            </a:br>
            <a:r>
              <a:rPr lang="fr-FR" sz="3200" dirty="0"/>
              <a:t>• Les </a:t>
            </a:r>
            <a:r>
              <a:rPr lang="fr-FR" sz="3200" dirty="0" smtClean="0"/>
              <a:t>vivres </a:t>
            </a:r>
            <a:r>
              <a:rPr lang="fr-FR" sz="3200" dirty="0"/>
              <a:t>ou autre distribution en nature</a:t>
            </a:r>
            <a:br>
              <a:rPr lang="fr-FR" sz="3200" dirty="0"/>
            </a:br>
            <a:r>
              <a:rPr lang="fr-FR" sz="3200" dirty="0"/>
              <a:t>• T</a:t>
            </a:r>
            <a:r>
              <a:rPr lang="fr-FR" sz="3200" dirty="0" smtClean="0"/>
              <a:t>ravaux </a:t>
            </a:r>
            <a:r>
              <a:rPr lang="fr-FR" sz="3200" dirty="0"/>
              <a:t>publics</a:t>
            </a:r>
            <a:br>
              <a:rPr lang="fr-FR" sz="3200" dirty="0"/>
            </a:br>
            <a:r>
              <a:rPr lang="fr-FR" sz="3200" dirty="0"/>
              <a:t>• S</a:t>
            </a:r>
            <a:r>
              <a:rPr lang="fr-FR" sz="3200" dirty="0" smtClean="0"/>
              <a:t>ubventions </a:t>
            </a:r>
            <a:r>
              <a:rPr lang="fr-FR" sz="3200" dirty="0"/>
              <a:t>de prix général, par exemple pour la nourriture ou de carburant</a:t>
            </a:r>
            <a:br>
              <a:rPr lang="fr-FR" sz="3200" dirty="0"/>
            </a:br>
            <a:r>
              <a:rPr lang="fr-FR" sz="3200" dirty="0"/>
              <a:t>• dispense de frais pour les services essentiels comme la santé ou </a:t>
            </a:r>
            <a:r>
              <a:rPr lang="fr-FR" sz="3200" dirty="0" smtClean="0"/>
              <a:t>l'éducation</a:t>
            </a:r>
            <a:endParaRPr lang="fr-FR" sz="3200" dirty="0"/>
          </a:p>
          <a:p>
            <a:r>
              <a:rPr lang="fr-FR" sz="3200" dirty="0" smtClean="0"/>
              <a:t>Concept </a:t>
            </a:r>
            <a:r>
              <a:rPr lang="fr-FR" sz="3200" dirty="0"/>
              <a:t>similaire à ce qu'on appelle </a:t>
            </a:r>
            <a:r>
              <a:rPr lang="fr-FR" sz="3200" b="1" dirty="0">
                <a:solidFill>
                  <a:srgbClr val="FF0000"/>
                </a:solidFill>
              </a:rPr>
              <a:t>l'aide sociale </a:t>
            </a:r>
            <a:r>
              <a:rPr lang="fr-FR" sz="3200" dirty="0"/>
              <a:t>en Europe.</a:t>
            </a:r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7563904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Marcador de contenido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69021792"/>
              </p:ext>
            </p:extLst>
          </p:nvPr>
        </p:nvGraphicFramePr>
        <p:xfrm>
          <a:off x="259269" y="1280161"/>
          <a:ext cx="8581869" cy="58521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11506"/>
                <a:gridCol w="3579252"/>
                <a:gridCol w="3491111"/>
              </a:tblGrid>
              <a:tr h="742160">
                <a:tc>
                  <a:txBody>
                    <a:bodyPr/>
                    <a:lstStyle/>
                    <a:p>
                      <a:pPr algn="ctr"/>
                      <a:endParaRPr lang="fr-FR" sz="2400" noProof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noProof="0" dirty="0" smtClean="0">
                          <a:latin typeface="Garamond"/>
                          <a:cs typeface="Garamond"/>
                        </a:rPr>
                        <a:t>Filets Sociaux Productifs</a:t>
                      </a:r>
                      <a:endParaRPr lang="fr-FR" sz="2400" noProof="0" dirty="0">
                        <a:latin typeface="Garamond"/>
                        <a:cs typeface="Garamond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noProof="0" dirty="0" smtClean="0">
                          <a:latin typeface="Garamond"/>
                          <a:cs typeface="Garamond"/>
                        </a:rPr>
                        <a:t>Transferts Monétaires Conditionnels</a:t>
                      </a:r>
                      <a:endParaRPr lang="fr-FR" sz="2400" noProof="0" dirty="0">
                        <a:latin typeface="Garamond"/>
                        <a:cs typeface="Garamond"/>
                      </a:endParaRPr>
                    </a:p>
                  </a:txBody>
                  <a:tcPr/>
                </a:tc>
              </a:tr>
              <a:tr h="1156361">
                <a:tc>
                  <a:txBody>
                    <a:bodyPr/>
                    <a:lstStyle/>
                    <a:p>
                      <a:r>
                        <a:rPr lang="fr-FR" noProof="0" dirty="0" smtClean="0">
                          <a:latin typeface="Garamond"/>
                          <a:cs typeface="Garamond"/>
                        </a:rPr>
                        <a:t>Objectifs</a:t>
                      </a:r>
                      <a:endParaRPr lang="fr-FR" noProof="0" dirty="0">
                        <a:latin typeface="Garamond"/>
                        <a:cs typeface="Garamond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/>
                        <a:buChar char="•"/>
                      </a:pPr>
                      <a:r>
                        <a:rPr lang="fr-FR" noProof="0" dirty="0" smtClean="0">
                          <a:latin typeface="Garamond"/>
                          <a:cs typeface="Garamond"/>
                        </a:rPr>
                        <a:t>améliorer leur capacité productive</a:t>
                      </a:r>
                    </a:p>
                    <a:p>
                      <a:pPr marL="285750" indent="-285750">
                        <a:buFont typeface="Arial"/>
                        <a:buChar char="•"/>
                      </a:pPr>
                      <a:r>
                        <a:rPr lang="fr-FR" noProof="0" dirty="0" smtClean="0">
                          <a:latin typeface="Garamond"/>
                          <a:cs typeface="Garamond"/>
                        </a:rPr>
                        <a:t>sortir de la pauvreté, avec l´appui  d´autres programmes (formation, </a:t>
                      </a:r>
                      <a:r>
                        <a:rPr lang="fr-FR" noProof="0" dirty="0" err="1" smtClean="0">
                          <a:latin typeface="Garamond"/>
                          <a:cs typeface="Garamond"/>
                        </a:rPr>
                        <a:t>microfinance</a:t>
                      </a:r>
                      <a:r>
                        <a:rPr lang="fr-FR" noProof="0" dirty="0" smtClean="0">
                          <a:latin typeface="Garamond"/>
                          <a:cs typeface="Garamond"/>
                        </a:rPr>
                        <a:t>, </a:t>
                      </a:r>
                      <a:r>
                        <a:rPr lang="fr-FR" noProof="0" dirty="0" err="1" smtClean="0">
                          <a:latin typeface="Garamond"/>
                          <a:cs typeface="Garamond"/>
                        </a:rPr>
                        <a:t>etc</a:t>
                      </a:r>
                      <a:r>
                        <a:rPr lang="fr-FR" noProof="0" dirty="0" smtClean="0">
                          <a:latin typeface="Garamond"/>
                          <a:cs typeface="Garamond"/>
                        </a:rPr>
                        <a:t>)</a:t>
                      </a:r>
                      <a:endParaRPr lang="fr-FR" noProof="0" dirty="0">
                        <a:latin typeface="Garamond"/>
                        <a:cs typeface="Garamond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marR="0" indent="-28575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/>
                        <a:buChar char="•"/>
                        <a:tabLst/>
                        <a:defRPr/>
                      </a:pPr>
                      <a:r>
                        <a:rPr lang="fr-FR" noProof="0" dirty="0" smtClean="0">
                          <a:latin typeface="Garamond"/>
                          <a:cs typeface="Garamond"/>
                        </a:rPr>
                        <a:t>Développement du</a:t>
                      </a:r>
                      <a:r>
                        <a:rPr lang="fr-FR" baseline="0" noProof="0" dirty="0" smtClean="0">
                          <a:latin typeface="Garamond"/>
                          <a:cs typeface="Garamond"/>
                        </a:rPr>
                        <a:t> capital </a:t>
                      </a:r>
                      <a:r>
                        <a:rPr lang="fr-FR" noProof="0" dirty="0" smtClean="0">
                          <a:latin typeface="Garamond"/>
                          <a:cs typeface="Garamond"/>
                        </a:rPr>
                        <a:t> humain (éducation ,</a:t>
                      </a:r>
                      <a:r>
                        <a:rPr lang="fr-FR" baseline="0" noProof="0" dirty="0" smtClean="0">
                          <a:latin typeface="Garamond"/>
                          <a:cs typeface="Garamond"/>
                        </a:rPr>
                        <a:t> </a:t>
                      </a:r>
                      <a:r>
                        <a:rPr lang="fr-FR" noProof="0" dirty="0" smtClean="0">
                          <a:latin typeface="Garamond"/>
                          <a:cs typeface="Garamond"/>
                        </a:rPr>
                        <a:t>santé et nutrition)</a:t>
                      </a:r>
                    </a:p>
                    <a:p>
                      <a:pPr marL="285750" marR="0" indent="-28575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/>
                        <a:buChar char="•"/>
                        <a:tabLst/>
                        <a:defRPr/>
                      </a:pPr>
                      <a:r>
                        <a:rPr lang="fr-FR" noProof="0" dirty="0" smtClean="0">
                          <a:latin typeface="Garamond"/>
                          <a:cs typeface="Garamond"/>
                        </a:rPr>
                        <a:t>Lutte contre la transmission intergénérationnelle de la pauvreté</a:t>
                      </a: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indent="0">
                        <a:buFont typeface="Arial"/>
                        <a:buNone/>
                      </a:pPr>
                      <a:r>
                        <a:rPr lang="fr-FR" noProof="0" dirty="0" smtClean="0">
                          <a:latin typeface="Garamond"/>
                          <a:cs typeface="Garamond"/>
                        </a:rPr>
                        <a:t>Groupes cibles</a:t>
                      </a:r>
                      <a:endParaRPr lang="fr-FR" noProof="0" dirty="0">
                        <a:latin typeface="Garamond"/>
                        <a:cs typeface="Garamond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/>
                        <a:buChar char="•"/>
                      </a:pPr>
                      <a:r>
                        <a:rPr lang="fr-FR" noProof="0" dirty="0" smtClean="0">
                          <a:latin typeface="Garamond"/>
                          <a:cs typeface="Garamond"/>
                        </a:rPr>
                        <a:t>ménages pauvres</a:t>
                      </a:r>
                      <a:r>
                        <a:rPr lang="fr-FR" baseline="0" noProof="0" dirty="0" smtClean="0">
                          <a:latin typeface="Garamond"/>
                          <a:cs typeface="Garamond"/>
                        </a:rPr>
                        <a:t> extrêmes ou pauvres</a:t>
                      </a:r>
                    </a:p>
                    <a:p>
                      <a:pPr marL="285750" indent="-285750">
                        <a:buFont typeface="Arial"/>
                        <a:buChar char="•"/>
                      </a:pPr>
                      <a:r>
                        <a:rPr lang="fr-FR" baseline="0" noProof="0" dirty="0" smtClean="0">
                          <a:latin typeface="Garamond"/>
                          <a:cs typeface="Garamond"/>
                        </a:rPr>
                        <a:t>en zone rurale</a:t>
                      </a:r>
                    </a:p>
                    <a:p>
                      <a:pPr marL="285750" indent="-285750">
                        <a:buFont typeface="Arial"/>
                        <a:buChar char="•"/>
                      </a:pPr>
                      <a:r>
                        <a:rPr lang="fr-FR" baseline="0" noProof="0" dirty="0" smtClean="0">
                          <a:latin typeface="Garamond"/>
                          <a:cs typeface="Garamond"/>
                        </a:rPr>
                        <a:t>avec capacité pour travailler</a:t>
                      </a:r>
                      <a:endParaRPr lang="fr-FR" noProof="0" dirty="0">
                        <a:latin typeface="Garamond"/>
                        <a:cs typeface="Garamond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/>
                        <a:buChar char="•"/>
                      </a:pPr>
                      <a:r>
                        <a:rPr lang="fr-FR" noProof="0" dirty="0" smtClean="0">
                          <a:latin typeface="Garamond"/>
                          <a:cs typeface="Garamond"/>
                        </a:rPr>
                        <a:t>ménages pauvres</a:t>
                      </a:r>
                      <a:r>
                        <a:rPr lang="fr-FR" baseline="0" noProof="0" dirty="0" smtClean="0">
                          <a:latin typeface="Garamond"/>
                          <a:cs typeface="Garamond"/>
                        </a:rPr>
                        <a:t> extrêmes ou pauvres </a:t>
                      </a:r>
                    </a:p>
                    <a:p>
                      <a:pPr marL="285750" indent="-285750">
                        <a:buFont typeface="Arial"/>
                        <a:buChar char="•"/>
                      </a:pPr>
                      <a:r>
                        <a:rPr lang="fr-FR" baseline="0" noProof="0" dirty="0" smtClean="0">
                          <a:latin typeface="Garamond"/>
                          <a:cs typeface="Garamond"/>
                        </a:rPr>
                        <a:t>avec enfants en bas âge et/ou en âge de scolarisation</a:t>
                      </a:r>
                    </a:p>
                    <a:p>
                      <a:pPr marL="285750" indent="-285750">
                        <a:buFont typeface="Arial"/>
                        <a:buChar char="•"/>
                      </a:pPr>
                      <a:r>
                        <a:rPr lang="fr-FR" baseline="0" noProof="0" dirty="0" smtClean="0">
                          <a:latin typeface="Garamond"/>
                          <a:cs typeface="Garamond"/>
                        </a:rPr>
                        <a:t>en zones rurales ou urbaines</a:t>
                      </a:r>
                      <a:endParaRPr lang="fr-FR" noProof="0" dirty="0">
                        <a:latin typeface="Garamond"/>
                        <a:cs typeface="Garamond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indent="0">
                        <a:buFont typeface="Arial"/>
                        <a:buNone/>
                      </a:pPr>
                      <a:r>
                        <a:rPr lang="fr-FR" noProof="0" dirty="0" smtClean="0">
                          <a:latin typeface="Garamond"/>
                          <a:cs typeface="Garamond"/>
                        </a:rPr>
                        <a:t>Résultats</a:t>
                      </a:r>
                      <a:endParaRPr lang="fr-FR" noProof="0" dirty="0">
                        <a:latin typeface="Garamond"/>
                        <a:cs typeface="Garamond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/>
                        <a:buChar char="•"/>
                      </a:pPr>
                      <a:r>
                        <a:rPr lang="fr-FR" noProof="0" dirty="0" smtClean="0">
                          <a:latin typeface="Garamond"/>
                          <a:cs typeface="Garamond"/>
                        </a:rPr>
                        <a:t>Sécurité alimentaire</a:t>
                      </a:r>
                      <a:endParaRPr lang="fr-FR" noProof="0" dirty="0">
                        <a:latin typeface="Garamond"/>
                        <a:cs typeface="Garamond"/>
                      </a:endParaRPr>
                    </a:p>
                    <a:p>
                      <a:pPr marL="285750" indent="-285750">
                        <a:buFont typeface="Arial"/>
                        <a:buChar char="•"/>
                      </a:pPr>
                      <a:r>
                        <a:rPr lang="fr-FR" noProof="0" dirty="0" smtClean="0">
                          <a:latin typeface="Garamond"/>
                          <a:cs typeface="Garamond"/>
                        </a:rPr>
                        <a:t>Stabilisation</a:t>
                      </a:r>
                      <a:r>
                        <a:rPr lang="fr-FR" baseline="0" noProof="0" dirty="0" smtClean="0">
                          <a:latin typeface="Garamond"/>
                          <a:cs typeface="Garamond"/>
                        </a:rPr>
                        <a:t> de la consommation</a:t>
                      </a:r>
                      <a:endParaRPr lang="fr-FR" noProof="0" dirty="0" smtClean="0">
                        <a:latin typeface="Garamond"/>
                        <a:cs typeface="Garamond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/>
                        <a:buChar char="•"/>
                      </a:pPr>
                      <a:r>
                        <a:rPr lang="fr-FR" noProof="0" dirty="0" smtClean="0">
                          <a:latin typeface="Garamond"/>
                          <a:cs typeface="Garamond"/>
                        </a:rPr>
                        <a:t>Meilleure scolarisation</a:t>
                      </a:r>
                    </a:p>
                    <a:p>
                      <a:pPr marL="285750" indent="-285750">
                        <a:buFont typeface="Arial"/>
                        <a:buChar char="•"/>
                      </a:pPr>
                      <a:r>
                        <a:rPr lang="fr-FR" noProof="0" dirty="0" smtClean="0">
                          <a:latin typeface="Garamond"/>
                          <a:cs typeface="Garamond"/>
                        </a:rPr>
                        <a:t>Meilleure fréquentation</a:t>
                      </a:r>
                      <a:r>
                        <a:rPr lang="fr-FR" baseline="0" noProof="0" dirty="0" smtClean="0">
                          <a:latin typeface="Garamond"/>
                          <a:cs typeface="Garamond"/>
                        </a:rPr>
                        <a:t> des centres de santé</a:t>
                      </a:r>
                      <a:endParaRPr lang="fr-FR" noProof="0" dirty="0">
                        <a:latin typeface="Garamond"/>
                        <a:cs typeface="Garamond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fr-FR" noProof="0" dirty="0" smtClean="0">
                          <a:latin typeface="Garamond"/>
                          <a:cs typeface="Garamond"/>
                        </a:rPr>
                        <a:t>Mécanismes</a:t>
                      </a:r>
                      <a:endParaRPr lang="fr-FR" noProof="0" dirty="0">
                        <a:latin typeface="Garamond"/>
                        <a:cs typeface="Garamond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/>
                        <a:buChar char="•"/>
                      </a:pPr>
                      <a:r>
                        <a:rPr lang="fr-FR" noProof="0" dirty="0" smtClean="0">
                          <a:latin typeface="Garamond"/>
                          <a:cs typeface="Garamond"/>
                        </a:rPr>
                        <a:t>coordination avec ministère de l´Agriculture et Environnement</a:t>
                      </a:r>
                      <a:endParaRPr lang="fr-FR" noProof="0" dirty="0">
                        <a:latin typeface="Garamond"/>
                        <a:cs typeface="Garamond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marR="0" indent="-28575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/>
                        <a:buChar char="•"/>
                        <a:tabLst/>
                        <a:defRPr/>
                      </a:pPr>
                      <a:r>
                        <a:rPr lang="fr-FR" noProof="0" dirty="0" smtClean="0">
                          <a:latin typeface="Garamond"/>
                          <a:cs typeface="Garamond"/>
                        </a:rPr>
                        <a:t>coordination avec ministères de l´Education et de la Santé</a:t>
                      </a:r>
                    </a:p>
                    <a:p>
                      <a:endParaRPr lang="es-ES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3" name="Título 2"/>
          <p:cNvSpPr>
            <a:spLocks noGrp="1"/>
          </p:cNvSpPr>
          <p:nvPr>
            <p:ph type="title"/>
          </p:nvPr>
        </p:nvSpPr>
        <p:spPr>
          <a:xfrm>
            <a:off x="1043490" y="706063"/>
            <a:ext cx="7024744" cy="528199"/>
          </a:xfrm>
        </p:spPr>
        <p:txBody>
          <a:bodyPr>
            <a:normAutofit/>
          </a:bodyPr>
          <a:lstStyle/>
          <a:p>
            <a:r>
              <a:rPr lang="fr-FR" dirty="0" smtClean="0"/>
              <a:t>Différences entre FSP et TMC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950338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algn="just"/>
            <a:r>
              <a:rPr lang="fr-FR" sz="2800" dirty="0" smtClean="0">
                <a:latin typeface="Garamond"/>
                <a:cs typeface="Garamond"/>
              </a:rPr>
              <a:t>Par exemple, les programmes d´aide en cas de décès d´un membre de la famille</a:t>
            </a:r>
          </a:p>
          <a:p>
            <a:pPr algn="just"/>
            <a:r>
              <a:rPr lang="fr-FR" sz="2800" dirty="0" smtClean="0">
                <a:latin typeface="Garamond"/>
                <a:cs typeface="Garamond"/>
              </a:rPr>
              <a:t>Ou les programmes d´aide en cas de désastre naturel</a:t>
            </a:r>
          </a:p>
          <a:p>
            <a:pPr algn="just"/>
            <a:r>
              <a:rPr lang="fr-FR" sz="2800" dirty="0" smtClean="0">
                <a:latin typeface="Garamond"/>
                <a:cs typeface="Garamond"/>
              </a:rPr>
              <a:t>Ces programmes de courts terme sont d´autant plus efficaces </a:t>
            </a:r>
            <a:r>
              <a:rPr lang="fr-FR" sz="2800" b="1" dirty="0" smtClean="0">
                <a:latin typeface="Garamond"/>
                <a:cs typeface="Garamond"/>
              </a:rPr>
              <a:t>qu´ils s´appuient sur des programmes existants et efficaces de Filet Sociaux à long terme</a:t>
            </a:r>
            <a:r>
              <a:rPr lang="fr-FR" sz="2800" dirty="0" smtClean="0">
                <a:latin typeface="Garamond"/>
                <a:cs typeface="Garamond"/>
              </a:rPr>
              <a:t>, et des éléments solides d´un système de Protection Sociale (ciblage, registre, contrôle et plaintes, </a:t>
            </a:r>
            <a:r>
              <a:rPr lang="fr-FR" sz="2800" dirty="0" err="1" smtClean="0">
                <a:latin typeface="Garamond"/>
                <a:cs typeface="Garamond"/>
              </a:rPr>
              <a:t>etc</a:t>
            </a:r>
            <a:r>
              <a:rPr lang="fr-FR" sz="2800" dirty="0" smtClean="0">
                <a:latin typeface="Garamond"/>
                <a:cs typeface="Garamond"/>
              </a:rPr>
              <a:t>).</a:t>
            </a:r>
            <a:endParaRPr lang="fr-FR" sz="2800" dirty="0">
              <a:latin typeface="Garamond"/>
              <a:cs typeface="Garamond"/>
            </a:endParaRPr>
          </a:p>
        </p:txBody>
      </p:sp>
      <p:sp>
        <p:nvSpPr>
          <p:cNvPr id="4" name="Título 3"/>
          <p:cNvSpPr>
            <a:spLocks noGrp="1"/>
          </p:cNvSpPr>
          <p:nvPr>
            <p:ph type="title"/>
          </p:nvPr>
        </p:nvSpPr>
        <p:spPr>
          <a:xfrm>
            <a:off x="611560" y="620688"/>
            <a:ext cx="7940992" cy="1143000"/>
          </a:xfrm>
        </p:spPr>
        <p:txBody>
          <a:bodyPr>
            <a:normAutofit/>
          </a:bodyPr>
          <a:lstStyle/>
          <a:p>
            <a:r>
              <a:rPr lang="fr-FR" dirty="0" smtClean="0"/>
              <a:t>Il existe aussi d´autres programmes d´assistance à court terme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2108097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971600" y="548680"/>
            <a:ext cx="7024744" cy="1037768"/>
          </a:xfrm>
        </p:spPr>
        <p:txBody>
          <a:bodyPr>
            <a:normAutofit/>
          </a:bodyPr>
          <a:lstStyle/>
          <a:p>
            <a:r>
              <a:rPr lang="fr-FR" dirty="0" smtClean="0"/>
              <a:t>Les éléments communs (1)</a:t>
            </a:r>
            <a:endParaRPr lang="es-ES" dirty="0">
              <a:solidFill>
                <a:srgbClr val="595959"/>
              </a:solidFill>
            </a:endParaRP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/>
            <a:r>
              <a:rPr lang="fr-FR" sz="2800" b="1" kern="0" dirty="0">
                <a:latin typeface="Garamond"/>
                <a:cs typeface="Garamond"/>
              </a:rPr>
              <a:t>T</a:t>
            </a:r>
            <a:r>
              <a:rPr lang="fr-FR" sz="2800" b="1" kern="0" dirty="0" smtClean="0">
                <a:latin typeface="Garamond"/>
                <a:cs typeface="Garamond"/>
              </a:rPr>
              <a:t>ransferts d´argent</a:t>
            </a:r>
            <a:r>
              <a:rPr lang="fr-FR" sz="2800" kern="0" dirty="0" smtClean="0">
                <a:latin typeface="Garamond"/>
                <a:cs typeface="Garamond"/>
              </a:rPr>
              <a:t>: tous les Filets Sociaux proposent des transferts d´argent vers les ménages bénéficiaires.</a:t>
            </a:r>
          </a:p>
          <a:p>
            <a:pPr algn="just"/>
            <a:r>
              <a:rPr lang="fr-FR" sz="2800" b="1" kern="0" dirty="0" smtClean="0">
                <a:latin typeface="Garamond"/>
                <a:cs typeface="Garamond"/>
              </a:rPr>
              <a:t>Ciblage</a:t>
            </a:r>
            <a:r>
              <a:rPr lang="fr-FR" sz="2800" kern="0" dirty="0" smtClean="0">
                <a:latin typeface="Garamond"/>
                <a:cs typeface="Garamond"/>
              </a:rPr>
              <a:t>: ils utilisent une méthodologie de ciblage pour atteindre les ménages les plus pauvres, souvent en combinant plusieurs approches de ciblage.</a:t>
            </a:r>
          </a:p>
          <a:p>
            <a:pPr algn="just"/>
            <a:r>
              <a:rPr lang="fr-FR" sz="2800" b="1" kern="0" dirty="0" smtClean="0">
                <a:latin typeface="Garamond"/>
                <a:cs typeface="Garamond"/>
              </a:rPr>
              <a:t>Registre de bénéficiaires</a:t>
            </a:r>
            <a:r>
              <a:rPr lang="fr-FR" sz="2800" kern="0" dirty="0" smtClean="0">
                <a:latin typeface="Garamond"/>
                <a:cs typeface="Garamond"/>
              </a:rPr>
              <a:t>: ils utilisent un registre unique de ménages bénéficiaires</a:t>
            </a:r>
            <a:r>
              <a:rPr lang="fr-FR" sz="2800" kern="0" dirty="0">
                <a:latin typeface="Garamond"/>
                <a:cs typeface="Garamond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4374146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/>
            <a:r>
              <a:rPr lang="fr-FR" sz="2400" b="1" kern="0" dirty="0" smtClean="0">
                <a:latin typeface="Garamond"/>
                <a:cs typeface="Garamond"/>
              </a:rPr>
              <a:t>Conditions de sortie du programme</a:t>
            </a:r>
            <a:r>
              <a:rPr lang="fr-FR" sz="2400" kern="0" dirty="0" smtClean="0">
                <a:latin typeface="Garamond"/>
                <a:cs typeface="Garamond"/>
              </a:rPr>
              <a:t> </a:t>
            </a:r>
            <a:r>
              <a:rPr lang="fr-FR" sz="2400" dirty="0" smtClean="0">
                <a:latin typeface="Garamond"/>
                <a:cs typeface="Garamond"/>
              </a:rPr>
              <a:t>( “graduation” en anglais): les Filets Sociaux définissent les conditions dans les quelles les ménages bénéficiaires peuvent quitter le programme, après un certain d´années et après être sortis de la pauvreté de façon durable.</a:t>
            </a:r>
          </a:p>
          <a:p>
            <a:pPr algn="just"/>
            <a:r>
              <a:rPr lang="fr-FR" sz="2400" b="1" kern="0" dirty="0" smtClean="0">
                <a:latin typeface="Garamond"/>
                <a:cs typeface="Garamond"/>
              </a:rPr>
              <a:t>Contrôle et bonne gouvernance</a:t>
            </a:r>
            <a:r>
              <a:rPr lang="fr-FR" sz="2400" dirty="0" smtClean="0">
                <a:latin typeface="Garamond"/>
                <a:cs typeface="Garamond"/>
              </a:rPr>
              <a:t>: les Filets Sociaux intègrent des systèmes de contrôle qui permettent de suivre la trace des transferts et de lutter contre les erreurs ou la fraude (par exemple à travers des systèmes de plaintes).</a:t>
            </a:r>
            <a:endParaRPr lang="fr-FR" sz="2400" dirty="0">
              <a:latin typeface="Garamond"/>
              <a:cs typeface="Garamond"/>
            </a:endParaRPr>
          </a:p>
        </p:txBody>
      </p:sp>
      <p:sp>
        <p:nvSpPr>
          <p:cNvPr id="4" name="Título 1"/>
          <p:cNvSpPr txBox="1">
            <a:spLocks/>
          </p:cNvSpPr>
          <p:nvPr/>
        </p:nvSpPr>
        <p:spPr>
          <a:xfrm>
            <a:off x="1043492" y="620688"/>
            <a:ext cx="7024744" cy="1037768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0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fr-FR" dirty="0" smtClean="0">
                <a:solidFill>
                  <a:schemeClr val="bg1"/>
                </a:solidFill>
              </a:rPr>
              <a:t>Les éléments communs (2)</a:t>
            </a:r>
            <a:endParaRPr lang="es-ES" dirty="0">
              <a:solidFill>
                <a:schemeClr val="bg1"/>
              </a:solidFill>
            </a:endParaRPr>
          </a:p>
        </p:txBody>
      </p:sp>
      <p:pic>
        <p:nvPicPr>
          <p:cNvPr id="5" name="Imag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27206" y="5503863"/>
            <a:ext cx="581025" cy="10525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893212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fr-FR" sz="2400" dirty="0" smtClean="0">
                <a:latin typeface="Garamond"/>
                <a:cs typeface="Garamond"/>
              </a:rPr>
              <a:t>Programmes qui s´adressent à des groupes spécifiques tels que:</a:t>
            </a:r>
          </a:p>
          <a:p>
            <a:r>
              <a:rPr lang="fr-FR" sz="2400" dirty="0" smtClean="0">
                <a:latin typeface="Garamond"/>
                <a:cs typeface="Garamond"/>
              </a:rPr>
              <a:t>Orphelins, </a:t>
            </a:r>
          </a:p>
          <a:p>
            <a:r>
              <a:rPr lang="fr-FR" sz="2400" dirty="0" smtClean="0">
                <a:latin typeface="Garamond"/>
                <a:cs typeface="Garamond"/>
              </a:rPr>
              <a:t>handicapés, </a:t>
            </a:r>
          </a:p>
          <a:p>
            <a:r>
              <a:rPr lang="fr-FR" sz="2400" dirty="0" smtClean="0">
                <a:latin typeface="Garamond"/>
                <a:cs typeface="Garamond"/>
              </a:rPr>
              <a:t>personnes âgées,</a:t>
            </a:r>
          </a:p>
          <a:p>
            <a:r>
              <a:rPr lang="fr-FR" sz="2400" dirty="0" smtClean="0">
                <a:latin typeface="Garamond"/>
                <a:cs typeface="Garamond"/>
              </a:rPr>
              <a:t>Enfants </a:t>
            </a:r>
            <a:r>
              <a:rPr lang="fr-FR" sz="2400" dirty="0">
                <a:latin typeface="Garamond"/>
                <a:cs typeface="Garamond"/>
              </a:rPr>
              <a:t>(ex. maltraitance…) </a:t>
            </a:r>
          </a:p>
          <a:p>
            <a:r>
              <a:rPr lang="fr-FR" sz="2400" dirty="0" smtClean="0">
                <a:latin typeface="Garamond"/>
                <a:cs typeface="Garamond"/>
              </a:rPr>
              <a:t>femmes en situation de difficulté </a:t>
            </a:r>
          </a:p>
          <a:p>
            <a:r>
              <a:rPr lang="fr-FR" sz="2400" dirty="0" smtClean="0">
                <a:latin typeface="Garamond"/>
                <a:cs typeface="Garamond"/>
              </a:rPr>
              <a:t>Etc.</a:t>
            </a:r>
            <a:endParaRPr lang="fr-FR" sz="2400" dirty="0">
              <a:latin typeface="Garamond"/>
              <a:cs typeface="Garamond"/>
            </a:endParaRPr>
          </a:p>
        </p:txBody>
      </p:sp>
      <p:sp>
        <p:nvSpPr>
          <p:cNvPr id="4" name="Título 1"/>
          <p:cNvSpPr txBox="1">
            <a:spLocks/>
          </p:cNvSpPr>
          <p:nvPr/>
        </p:nvSpPr>
        <p:spPr>
          <a:xfrm>
            <a:off x="1042168" y="548680"/>
            <a:ext cx="7024744" cy="1037768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0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fr-FR" dirty="0" smtClean="0">
                <a:solidFill>
                  <a:schemeClr val="bg1"/>
                </a:solidFill>
              </a:rPr>
              <a:t>2ème pilier: les services sociaux</a:t>
            </a:r>
            <a:endParaRPr lang="es-ES" dirty="0">
              <a:solidFill>
                <a:schemeClr val="bg1"/>
              </a:solidFill>
            </a:endParaRPr>
          </a:p>
        </p:txBody>
      </p:sp>
      <p:pic>
        <p:nvPicPr>
          <p:cNvPr id="5" name="Imag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27206" y="5503863"/>
            <a:ext cx="581025" cy="10525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734519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310037" y="2348880"/>
            <a:ext cx="8272211" cy="3678303"/>
          </a:xfrm>
        </p:spPr>
        <p:txBody>
          <a:bodyPr>
            <a:noAutofit/>
          </a:bodyPr>
          <a:lstStyle/>
          <a:p>
            <a:pPr algn="just"/>
            <a:r>
              <a:rPr lang="fr-FR" sz="2400" dirty="0" smtClean="0">
                <a:latin typeface="Garamond"/>
                <a:cs typeface="Garamond"/>
              </a:rPr>
              <a:t>Ils peuvent comprendre le système de </a:t>
            </a:r>
            <a:r>
              <a:rPr lang="fr-FR" sz="2400" b="1" dirty="0" smtClean="0">
                <a:latin typeface="Garamond"/>
                <a:cs typeface="Garamond"/>
              </a:rPr>
              <a:t>retraites</a:t>
            </a:r>
            <a:r>
              <a:rPr lang="fr-FR" sz="2400" dirty="0" smtClean="0">
                <a:latin typeface="Garamond"/>
                <a:cs typeface="Garamond"/>
              </a:rPr>
              <a:t>, la </a:t>
            </a:r>
            <a:r>
              <a:rPr lang="fr-FR" sz="2400" b="1" dirty="0" smtClean="0">
                <a:latin typeface="Garamond"/>
                <a:cs typeface="Garamond"/>
              </a:rPr>
              <a:t>couverture santé</a:t>
            </a:r>
            <a:r>
              <a:rPr lang="fr-FR" sz="2400" dirty="0" smtClean="0">
                <a:latin typeface="Garamond"/>
                <a:cs typeface="Garamond"/>
              </a:rPr>
              <a:t>, </a:t>
            </a:r>
            <a:r>
              <a:rPr lang="fr-FR" sz="2400" dirty="0" err="1" smtClean="0">
                <a:latin typeface="Garamond"/>
                <a:cs typeface="Garamond"/>
              </a:rPr>
              <a:t>etc</a:t>
            </a:r>
            <a:endParaRPr lang="fr-FR" sz="2400" dirty="0" smtClean="0">
              <a:latin typeface="Garamond"/>
              <a:cs typeface="Garamond"/>
            </a:endParaRPr>
          </a:p>
          <a:p>
            <a:pPr algn="just"/>
            <a:r>
              <a:rPr lang="fr-FR" sz="2400" dirty="0">
                <a:latin typeface="Garamond"/>
                <a:cs typeface="Garamond"/>
              </a:rPr>
              <a:t>Ce sont des systèmes </a:t>
            </a:r>
            <a:r>
              <a:rPr lang="fr-FR" sz="2400" b="1" dirty="0">
                <a:latin typeface="Garamond"/>
                <a:cs typeface="Garamond"/>
              </a:rPr>
              <a:t>contributifs</a:t>
            </a:r>
          </a:p>
          <a:p>
            <a:pPr algn="just"/>
            <a:r>
              <a:rPr lang="fr-FR" sz="2400" dirty="0" smtClean="0">
                <a:latin typeface="Garamond"/>
                <a:cs typeface="Garamond"/>
              </a:rPr>
              <a:t>Dès lors, dans un contexte où prédomine l´économie informelle, leur couverture reste </a:t>
            </a:r>
            <a:r>
              <a:rPr lang="fr-FR" sz="2400" b="1" dirty="0" smtClean="0">
                <a:latin typeface="Garamond"/>
                <a:cs typeface="Garamond"/>
              </a:rPr>
              <a:t>nécessairement limitée</a:t>
            </a:r>
          </a:p>
          <a:p>
            <a:pPr algn="just"/>
            <a:r>
              <a:rPr lang="fr-FR" sz="2400" dirty="0" smtClean="0">
                <a:latin typeface="Garamond"/>
                <a:cs typeface="Garamond"/>
              </a:rPr>
              <a:t>Ils sont plus adaptés aux </a:t>
            </a:r>
            <a:r>
              <a:rPr lang="fr-FR" sz="2400" b="1" dirty="0" smtClean="0">
                <a:latin typeface="Garamond"/>
                <a:cs typeface="Garamond"/>
              </a:rPr>
              <a:t>contextes de pays à revenu moyen ou élevé</a:t>
            </a:r>
          </a:p>
          <a:p>
            <a:pPr algn="just"/>
            <a:r>
              <a:rPr lang="fr-FR" sz="2400" dirty="0" smtClean="0">
                <a:latin typeface="Garamond"/>
                <a:cs typeface="Garamond"/>
              </a:rPr>
              <a:t>Ils peuvent être développer progressivement mais ont une </a:t>
            </a:r>
            <a:r>
              <a:rPr lang="fr-FR" sz="2400" b="1" dirty="0" smtClean="0">
                <a:latin typeface="Garamond"/>
                <a:cs typeface="Garamond"/>
              </a:rPr>
              <a:t>priorité moindre </a:t>
            </a:r>
            <a:r>
              <a:rPr lang="fr-FR" sz="2400" dirty="0" smtClean="0">
                <a:latin typeface="Garamond"/>
                <a:cs typeface="Garamond"/>
              </a:rPr>
              <a:t>que les Filets Sociaux dans un contexte de pays à revenu faible</a:t>
            </a:r>
            <a:endParaRPr lang="fr-FR" sz="2400" dirty="0">
              <a:latin typeface="Garamond"/>
              <a:cs typeface="Garamond"/>
            </a:endParaRPr>
          </a:p>
        </p:txBody>
      </p:sp>
      <p:sp>
        <p:nvSpPr>
          <p:cNvPr id="4" name="Título 1"/>
          <p:cNvSpPr txBox="1">
            <a:spLocks/>
          </p:cNvSpPr>
          <p:nvPr/>
        </p:nvSpPr>
        <p:spPr>
          <a:xfrm>
            <a:off x="933771" y="620688"/>
            <a:ext cx="7024744" cy="1037768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0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fr-FR" dirty="0" smtClean="0">
                <a:solidFill>
                  <a:schemeClr val="bg1"/>
                </a:solidFill>
              </a:rPr>
              <a:t>Le 3</a:t>
            </a:r>
            <a:r>
              <a:rPr lang="fr-FR" baseline="30000" dirty="0" smtClean="0">
                <a:solidFill>
                  <a:schemeClr val="bg1"/>
                </a:solidFill>
              </a:rPr>
              <a:t>ème</a:t>
            </a:r>
            <a:r>
              <a:rPr lang="fr-FR" dirty="0" smtClean="0">
                <a:solidFill>
                  <a:schemeClr val="bg1"/>
                </a:solidFill>
              </a:rPr>
              <a:t> pilier: l´assurance sociale</a:t>
            </a:r>
            <a:endParaRPr lang="es-E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082059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435904" y="2180502"/>
            <a:ext cx="8272211" cy="3912794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fr-FR" sz="2400" dirty="0" smtClean="0">
                <a:latin typeface="Garamond"/>
                <a:cs typeface="Garamond"/>
              </a:rPr>
              <a:t>Tous les systèmes de PS sont composés d’un ensemble d’instruments: </a:t>
            </a:r>
          </a:p>
          <a:p>
            <a:pPr algn="just"/>
            <a:r>
              <a:rPr lang="fr-FR" sz="2400" dirty="0" smtClean="0">
                <a:latin typeface="Garamond"/>
                <a:cs typeface="Garamond"/>
              </a:rPr>
              <a:t>1. Des filets sociaux </a:t>
            </a:r>
          </a:p>
          <a:p>
            <a:pPr algn="just"/>
            <a:r>
              <a:rPr lang="fr-FR" sz="2400" dirty="0" smtClean="0">
                <a:latin typeface="Garamond"/>
                <a:cs typeface="Garamond"/>
              </a:rPr>
              <a:t>2. Des retraites</a:t>
            </a:r>
          </a:p>
          <a:p>
            <a:pPr algn="just"/>
            <a:r>
              <a:rPr lang="fr-FR" sz="2400" dirty="0" smtClean="0">
                <a:latin typeface="Garamond"/>
                <a:cs typeface="Garamond"/>
              </a:rPr>
              <a:t>3. Des assurances</a:t>
            </a:r>
          </a:p>
          <a:p>
            <a:pPr algn="just"/>
            <a:r>
              <a:rPr lang="fr-FR" sz="2400" dirty="0" smtClean="0">
                <a:latin typeface="Garamond"/>
                <a:cs typeface="Garamond"/>
              </a:rPr>
              <a:t>4. Des programmes de travail</a:t>
            </a:r>
          </a:p>
          <a:p>
            <a:pPr algn="just"/>
            <a:r>
              <a:rPr lang="fr-FR" sz="2400" dirty="0" smtClean="0">
                <a:latin typeface="Garamond"/>
                <a:cs typeface="Garamond"/>
              </a:rPr>
              <a:t>5. La prestation de service ciblés vers les pauvres</a:t>
            </a:r>
          </a:p>
          <a:p>
            <a:pPr marL="0" indent="0" algn="just">
              <a:buNone/>
            </a:pPr>
            <a:r>
              <a:rPr lang="fr-FR" sz="2400" b="1" dirty="0" smtClean="0">
                <a:latin typeface="Garamond"/>
                <a:cs typeface="Garamond"/>
              </a:rPr>
              <a:t>NB</a:t>
            </a:r>
            <a:r>
              <a:rPr lang="fr-FR" sz="2400" dirty="0" smtClean="0">
                <a:latin typeface="Garamond"/>
                <a:cs typeface="Garamond"/>
              </a:rPr>
              <a:t>: cette liste d’instruments fait référence à ceux qui sont capables d’apporter une réponse en matière de PS aux risques et vulnérabilité.</a:t>
            </a:r>
            <a:endParaRPr lang="fr-FR" sz="2400" dirty="0">
              <a:latin typeface="Garamond"/>
              <a:cs typeface="Garamond"/>
            </a:endParaRPr>
          </a:p>
        </p:txBody>
      </p:sp>
      <p:sp>
        <p:nvSpPr>
          <p:cNvPr id="4" name="Título 1"/>
          <p:cNvSpPr txBox="1">
            <a:spLocks/>
          </p:cNvSpPr>
          <p:nvPr/>
        </p:nvSpPr>
        <p:spPr>
          <a:xfrm>
            <a:off x="933771" y="620688"/>
            <a:ext cx="7024744" cy="1037768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0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fr-FR" dirty="0" smtClean="0">
                <a:solidFill>
                  <a:prstClr val="white"/>
                </a:solidFill>
              </a:rPr>
              <a:t>Système de Protection sociale</a:t>
            </a:r>
            <a:endParaRPr lang="es-E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152880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467544" y="2924944"/>
            <a:ext cx="8272211" cy="3768778"/>
          </a:xfrm>
        </p:spPr>
        <p:txBody>
          <a:bodyPr>
            <a:noAutofit/>
          </a:bodyPr>
          <a:lstStyle/>
          <a:p>
            <a:pPr marL="0" indent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400" dirty="0" smtClean="0">
                <a:latin typeface="Garamond"/>
                <a:cs typeface="Garamond"/>
              </a:rPr>
              <a:t>-</a:t>
            </a:r>
            <a:r>
              <a:rPr lang="fr-FR" sz="2400" dirty="0" err="1" smtClean="0">
                <a:latin typeface="Garamond"/>
                <a:cs typeface="Garamond"/>
              </a:rPr>
              <a:t>Bolsa</a:t>
            </a:r>
            <a:r>
              <a:rPr lang="fr-FR" sz="2400" dirty="0" smtClean="0">
                <a:latin typeface="Garamond"/>
                <a:cs typeface="Garamond"/>
              </a:rPr>
              <a:t> </a:t>
            </a:r>
            <a:r>
              <a:rPr lang="fr-FR" sz="2400" dirty="0" err="1" smtClean="0">
                <a:latin typeface="Garamond"/>
                <a:cs typeface="Garamond"/>
              </a:rPr>
              <a:t>Familia</a:t>
            </a:r>
            <a:r>
              <a:rPr lang="fr-FR" sz="2400" dirty="0" smtClean="0">
                <a:latin typeface="Garamond"/>
                <a:cs typeface="Garamond"/>
              </a:rPr>
              <a:t> du Brésil, Kano CCT for </a:t>
            </a:r>
            <a:r>
              <a:rPr lang="fr-FR" sz="2400" dirty="0" err="1" smtClean="0">
                <a:latin typeface="Garamond"/>
                <a:cs typeface="Garamond"/>
              </a:rPr>
              <a:t>girl’s</a:t>
            </a:r>
            <a:r>
              <a:rPr lang="fr-FR" sz="2400" dirty="0" smtClean="0">
                <a:latin typeface="Garamond"/>
                <a:cs typeface="Garamond"/>
              </a:rPr>
              <a:t> Education du Nigéria, </a:t>
            </a:r>
          </a:p>
          <a:p>
            <a:pPr marL="0" indent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400" dirty="0" smtClean="0">
                <a:latin typeface="Garamond"/>
                <a:cs typeface="Garamond"/>
              </a:rPr>
              <a:t>-</a:t>
            </a:r>
            <a:r>
              <a:rPr lang="fr-FR" sz="2400" dirty="0" err="1" smtClean="0">
                <a:latin typeface="Garamond"/>
                <a:cs typeface="Garamond"/>
              </a:rPr>
              <a:t>Opotunitades</a:t>
            </a:r>
            <a:r>
              <a:rPr lang="fr-FR" sz="2400" dirty="0" smtClean="0">
                <a:latin typeface="Garamond"/>
                <a:cs typeface="Garamond"/>
              </a:rPr>
              <a:t> du Mexique</a:t>
            </a:r>
          </a:p>
          <a:p>
            <a:pPr marL="0" indent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400" dirty="0" smtClean="0">
                <a:latin typeface="Garamond"/>
                <a:cs typeface="Garamond"/>
              </a:rPr>
              <a:t>-All social </a:t>
            </a:r>
            <a:r>
              <a:rPr lang="fr-FR" sz="2400" dirty="0" err="1" smtClean="0">
                <a:latin typeface="Garamond"/>
                <a:cs typeface="Garamond"/>
              </a:rPr>
              <a:t>security</a:t>
            </a:r>
            <a:r>
              <a:rPr lang="fr-FR" sz="2400" dirty="0" smtClean="0">
                <a:latin typeface="Garamond"/>
                <a:cs typeface="Garamond"/>
              </a:rPr>
              <a:t> </a:t>
            </a:r>
            <a:r>
              <a:rPr lang="fr-FR" sz="2400" dirty="0" err="1" smtClean="0">
                <a:latin typeface="Garamond"/>
                <a:cs typeface="Garamond"/>
              </a:rPr>
              <a:t>grants</a:t>
            </a:r>
            <a:r>
              <a:rPr lang="fr-FR" sz="2400" dirty="0" smtClean="0">
                <a:latin typeface="Garamond"/>
                <a:cs typeface="Garamond"/>
              </a:rPr>
              <a:t>, Afrique du Sud</a:t>
            </a:r>
          </a:p>
          <a:p>
            <a:pPr marL="0" indent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400" dirty="0" smtClean="0">
                <a:latin typeface="Garamond"/>
                <a:cs typeface="Garamond"/>
              </a:rPr>
              <a:t>-Productive </a:t>
            </a:r>
            <a:r>
              <a:rPr lang="fr-FR" sz="2400" dirty="0" err="1" smtClean="0">
                <a:latin typeface="Garamond"/>
                <a:cs typeface="Garamond"/>
              </a:rPr>
              <a:t>Safety</a:t>
            </a:r>
            <a:r>
              <a:rPr lang="fr-FR" sz="2400" dirty="0" smtClean="0">
                <a:latin typeface="Garamond"/>
                <a:cs typeface="Garamond"/>
              </a:rPr>
              <a:t> Net Program, Ethiopie</a:t>
            </a:r>
          </a:p>
          <a:p>
            <a:pPr marL="0" indent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400" dirty="0" smtClean="0">
                <a:latin typeface="Garamond"/>
                <a:cs typeface="Garamond"/>
              </a:rPr>
              <a:t>-Mutuelle de santé, Rwanda</a:t>
            </a:r>
          </a:p>
          <a:p>
            <a:pPr marL="0" indent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400" dirty="0" smtClean="0">
                <a:latin typeface="Garamond"/>
                <a:cs typeface="Garamond"/>
              </a:rPr>
              <a:t>-Old </a:t>
            </a:r>
            <a:r>
              <a:rPr lang="fr-FR" sz="2400" dirty="0" err="1" smtClean="0">
                <a:latin typeface="Garamond"/>
                <a:cs typeface="Garamond"/>
              </a:rPr>
              <a:t>age</a:t>
            </a:r>
            <a:r>
              <a:rPr lang="fr-FR" sz="2400" dirty="0" smtClean="0">
                <a:latin typeface="Garamond"/>
                <a:cs typeface="Garamond"/>
              </a:rPr>
              <a:t> </a:t>
            </a:r>
            <a:r>
              <a:rPr lang="fr-FR" sz="2400" dirty="0" err="1" smtClean="0">
                <a:latin typeface="Garamond"/>
                <a:cs typeface="Garamond"/>
              </a:rPr>
              <a:t>grants</a:t>
            </a:r>
            <a:r>
              <a:rPr lang="fr-FR" sz="2400" dirty="0" smtClean="0">
                <a:latin typeface="Garamond"/>
                <a:cs typeface="Garamond"/>
              </a:rPr>
              <a:t>, Lesotho</a:t>
            </a:r>
          </a:p>
          <a:p>
            <a:pPr marL="0" indent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400" dirty="0" smtClean="0">
                <a:latin typeface="Garamond"/>
                <a:cs typeface="Garamond"/>
              </a:rPr>
              <a:t>-Reforme des régimes de retraite pour une pérennité financière à long terme du Sénégal</a:t>
            </a:r>
          </a:p>
          <a:p>
            <a:pPr marL="0" indent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400" dirty="0" smtClean="0">
                <a:latin typeface="Garamond"/>
                <a:cs typeface="Garamond"/>
              </a:rPr>
              <a:t>-Service d’aide sociale aux enfants de la rue en République -Démocratique du Congo</a:t>
            </a:r>
          </a:p>
          <a:p>
            <a:pPr marL="0" indent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400" dirty="0" smtClean="0">
                <a:latin typeface="Garamond"/>
                <a:cs typeface="Garamond"/>
              </a:rPr>
              <a:t>-Programmes de filets sociaux contre le faim (</a:t>
            </a:r>
            <a:r>
              <a:rPr lang="fr-FR" sz="2400" dirty="0" err="1" smtClean="0">
                <a:latin typeface="Garamond"/>
                <a:cs typeface="Garamond"/>
              </a:rPr>
              <a:t>Hunger</a:t>
            </a:r>
            <a:r>
              <a:rPr lang="fr-FR" sz="2400" dirty="0" smtClean="0">
                <a:latin typeface="Garamond"/>
                <a:cs typeface="Garamond"/>
              </a:rPr>
              <a:t> </a:t>
            </a:r>
            <a:r>
              <a:rPr lang="fr-FR" sz="2400" dirty="0" err="1" smtClean="0">
                <a:latin typeface="Garamond"/>
                <a:cs typeface="Garamond"/>
              </a:rPr>
              <a:t>Safety</a:t>
            </a:r>
            <a:r>
              <a:rPr lang="fr-FR" sz="2400" dirty="0" smtClean="0">
                <a:latin typeface="Garamond"/>
                <a:cs typeface="Garamond"/>
              </a:rPr>
              <a:t> Net) du Kenya </a:t>
            </a:r>
          </a:p>
          <a:p>
            <a:pPr marL="0" indent="0" algn="just">
              <a:spcBef>
                <a:spcPts val="0"/>
              </a:spcBef>
              <a:spcAft>
                <a:spcPts val="0"/>
              </a:spcAft>
              <a:buNone/>
            </a:pPr>
            <a:endParaRPr lang="fr-FR" sz="2400" dirty="0" smtClean="0">
              <a:latin typeface="Garamond"/>
              <a:cs typeface="Garamond"/>
            </a:endParaRPr>
          </a:p>
          <a:p>
            <a:pPr marL="0" indent="0" algn="just">
              <a:spcBef>
                <a:spcPts val="0"/>
              </a:spcBef>
              <a:spcAft>
                <a:spcPts val="0"/>
              </a:spcAft>
              <a:buNone/>
            </a:pPr>
            <a:endParaRPr lang="fr-FR" sz="2400" dirty="0" smtClean="0">
              <a:latin typeface="Garamond"/>
              <a:cs typeface="Garamond"/>
            </a:endParaRPr>
          </a:p>
          <a:p>
            <a:pPr marL="0" indent="0" algn="just">
              <a:buNone/>
            </a:pPr>
            <a:endParaRPr lang="fr-FR" sz="2400" dirty="0" smtClean="0">
              <a:latin typeface="Garamond"/>
              <a:cs typeface="Garamond"/>
            </a:endParaRPr>
          </a:p>
        </p:txBody>
      </p:sp>
      <p:sp>
        <p:nvSpPr>
          <p:cNvPr id="4" name="Título 1"/>
          <p:cNvSpPr txBox="1">
            <a:spLocks/>
          </p:cNvSpPr>
          <p:nvPr/>
        </p:nvSpPr>
        <p:spPr>
          <a:xfrm>
            <a:off x="933771" y="620688"/>
            <a:ext cx="7024744" cy="1037768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2500" lnSpcReduction="20000"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0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fr-FR" dirty="0" smtClean="0">
                <a:solidFill>
                  <a:prstClr val="white"/>
                </a:solidFill>
              </a:rPr>
              <a:t>Exemples d’expériences des autres pays</a:t>
            </a:r>
            <a:endParaRPr lang="es-E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700714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sz="2800" dirty="0" smtClean="0">
                <a:latin typeface="Garamond"/>
                <a:cs typeface="Garamond"/>
              </a:rPr>
              <a:t>Un projet de Filets Sociaux Productifs: </a:t>
            </a:r>
            <a:r>
              <a:rPr lang="fr-FR" sz="2800" b="1" dirty="0" smtClean="0">
                <a:latin typeface="Garamond"/>
                <a:cs typeface="Garamond"/>
              </a:rPr>
              <a:t>Asa </a:t>
            </a:r>
            <a:r>
              <a:rPr lang="fr-FR" sz="2800" b="1" dirty="0" err="1" smtClean="0">
                <a:latin typeface="Garamond"/>
                <a:cs typeface="Garamond"/>
              </a:rPr>
              <a:t>Avotra</a:t>
            </a:r>
            <a:r>
              <a:rPr lang="fr-FR" sz="2800" b="1" dirty="0" smtClean="0">
                <a:latin typeface="Garamond"/>
                <a:cs typeface="Garamond"/>
              </a:rPr>
              <a:t> </a:t>
            </a:r>
            <a:r>
              <a:rPr lang="fr-FR" sz="2800" dirty="0" smtClean="0">
                <a:latin typeface="Garamond"/>
                <a:cs typeface="Garamond"/>
              </a:rPr>
              <a:t>(FID)</a:t>
            </a:r>
          </a:p>
          <a:p>
            <a:r>
              <a:rPr lang="fr-FR" sz="2800" dirty="0" smtClean="0">
                <a:latin typeface="Garamond"/>
                <a:cs typeface="Garamond"/>
              </a:rPr>
              <a:t>Un Projet d’extension  de TMC : </a:t>
            </a:r>
            <a:r>
              <a:rPr lang="fr-FR" sz="2800" b="1" dirty="0" err="1" smtClean="0">
                <a:latin typeface="Garamond"/>
                <a:cs typeface="Garamond"/>
              </a:rPr>
              <a:t>Vatsin’Ankohonana</a:t>
            </a:r>
            <a:r>
              <a:rPr lang="fr-FR" sz="2800" b="1" dirty="0" smtClean="0">
                <a:latin typeface="Garamond"/>
                <a:cs typeface="Garamond"/>
              </a:rPr>
              <a:t> </a:t>
            </a:r>
            <a:r>
              <a:rPr lang="fr-FR" sz="2800" dirty="0" smtClean="0">
                <a:latin typeface="Garamond"/>
                <a:cs typeface="Garamond"/>
              </a:rPr>
              <a:t>(FID)</a:t>
            </a:r>
          </a:p>
          <a:p>
            <a:r>
              <a:rPr lang="fr-FR" sz="2800" dirty="0" smtClean="0">
                <a:latin typeface="Garamond"/>
                <a:cs typeface="Garamond"/>
              </a:rPr>
              <a:t>Une mise à l´échelle prévue de ces programmes au cours des 5 prochaines années</a:t>
            </a:r>
          </a:p>
          <a:p>
            <a:r>
              <a:rPr lang="fr-FR" sz="2800" dirty="0" smtClean="0">
                <a:latin typeface="Garamond"/>
                <a:cs typeface="Garamond"/>
              </a:rPr>
              <a:t>Mise à part les programmes des partenaires. </a:t>
            </a:r>
            <a:endParaRPr lang="fr-FR" sz="2800" dirty="0">
              <a:latin typeface="Garamond"/>
              <a:cs typeface="Garamond"/>
            </a:endParaRPr>
          </a:p>
        </p:txBody>
      </p:sp>
      <p:sp>
        <p:nvSpPr>
          <p:cNvPr id="4" name="Título 1"/>
          <p:cNvSpPr txBox="1">
            <a:spLocks/>
          </p:cNvSpPr>
          <p:nvPr/>
        </p:nvSpPr>
        <p:spPr>
          <a:xfrm>
            <a:off x="1043492" y="858224"/>
            <a:ext cx="7024744" cy="1037768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2500" lnSpcReduction="20000"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0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fr-FR" dirty="0" smtClean="0">
                <a:solidFill>
                  <a:schemeClr val="bg1"/>
                </a:solidFill>
              </a:rPr>
              <a:t>Quels Filets Sociaux existent déjà à Madagascar?</a:t>
            </a:r>
            <a:endParaRPr lang="es-E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030252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683568" y="1988841"/>
            <a:ext cx="7776864" cy="3937038"/>
          </a:xfrm>
        </p:spPr>
        <p:txBody>
          <a:bodyPr>
            <a:normAutofit fontScale="92500" lnSpcReduction="20000"/>
          </a:bodyPr>
          <a:lstStyle/>
          <a:p>
            <a:r>
              <a:rPr lang="fr-FR" sz="2800" dirty="0" smtClean="0">
                <a:latin typeface="Garamond"/>
                <a:cs typeface="Garamond"/>
              </a:rPr>
              <a:t>Se concentrer sur </a:t>
            </a:r>
            <a:r>
              <a:rPr lang="fr-FR" sz="2800" b="1" dirty="0" smtClean="0">
                <a:latin typeface="Garamond"/>
                <a:cs typeface="Garamond"/>
              </a:rPr>
              <a:t>un ou deux objectifs prioritaires </a:t>
            </a:r>
            <a:r>
              <a:rPr lang="fr-FR" sz="2800" dirty="0" smtClean="0">
                <a:latin typeface="Garamond"/>
                <a:cs typeface="Garamond"/>
              </a:rPr>
              <a:t>réalistes</a:t>
            </a:r>
          </a:p>
          <a:p>
            <a:r>
              <a:rPr lang="fr-FR" sz="2800" b="1" dirty="0">
                <a:latin typeface="Garamond"/>
                <a:cs typeface="Garamond"/>
              </a:rPr>
              <a:t>Dans le court </a:t>
            </a:r>
            <a:r>
              <a:rPr lang="fr-FR" sz="2800" dirty="0">
                <a:latin typeface="Garamond"/>
                <a:cs typeface="Garamond"/>
              </a:rPr>
              <a:t>et </a:t>
            </a:r>
            <a:r>
              <a:rPr lang="fr-FR" sz="2800" b="1" dirty="0">
                <a:latin typeface="Garamond"/>
                <a:cs typeface="Garamond"/>
              </a:rPr>
              <a:t>à moyen terme </a:t>
            </a:r>
            <a:r>
              <a:rPr lang="fr-FR" sz="2800" dirty="0">
                <a:latin typeface="Garamond"/>
                <a:cs typeface="Garamond"/>
              </a:rPr>
              <a:t>(5 à 10 ans à venir): </a:t>
            </a:r>
          </a:p>
          <a:p>
            <a:pPr marL="0" indent="0">
              <a:buNone/>
            </a:pPr>
            <a:r>
              <a:rPr lang="fr-FR" sz="2800" dirty="0" smtClean="0">
                <a:latin typeface="Garamond"/>
                <a:cs typeface="Garamond"/>
              </a:rPr>
              <a:t>Exemple:</a:t>
            </a:r>
          </a:p>
          <a:p>
            <a:pPr marL="0" indent="0">
              <a:buNone/>
            </a:pPr>
            <a:r>
              <a:rPr lang="fr-FR" sz="2800" dirty="0" smtClean="0">
                <a:latin typeface="Garamond"/>
                <a:cs typeface="Garamond"/>
              </a:rPr>
              <a:t>- Revitaliser la coordination et l’harmonisation</a:t>
            </a:r>
          </a:p>
          <a:p>
            <a:pPr marL="0" indent="0">
              <a:buNone/>
            </a:pPr>
            <a:r>
              <a:rPr lang="fr-FR" sz="2800" dirty="0" smtClean="0">
                <a:latin typeface="Garamond"/>
                <a:cs typeface="Garamond"/>
              </a:rPr>
              <a:t>- Expansion des programmes de filets sociaux existants, mise à l’échelle</a:t>
            </a:r>
          </a:p>
          <a:p>
            <a:pPr>
              <a:buFontTx/>
              <a:buChar char="-"/>
            </a:pPr>
            <a:r>
              <a:rPr lang="fr-FR" sz="2800" dirty="0" smtClean="0">
                <a:latin typeface="Garamond"/>
                <a:cs typeface="Garamond"/>
              </a:rPr>
              <a:t>Développement d’une stratégie de PS cohérente</a:t>
            </a:r>
          </a:p>
          <a:p>
            <a:pPr>
              <a:buFontTx/>
              <a:buChar char="-"/>
            </a:pPr>
            <a:r>
              <a:rPr lang="fr-FR" sz="2800" dirty="0" smtClean="0">
                <a:latin typeface="Garamond"/>
              </a:rPr>
              <a:t>Mise en œuvre de filets sociaux de sécurité efficaces</a:t>
            </a:r>
            <a:endParaRPr lang="fr-FR" dirty="0"/>
          </a:p>
        </p:txBody>
      </p:sp>
      <p:sp>
        <p:nvSpPr>
          <p:cNvPr id="6" name="Título 1"/>
          <p:cNvSpPr txBox="1">
            <a:spLocks/>
          </p:cNvSpPr>
          <p:nvPr/>
        </p:nvSpPr>
        <p:spPr>
          <a:xfrm>
            <a:off x="1043492" y="598131"/>
            <a:ext cx="7024744" cy="1299005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2500"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0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fr-FR" dirty="0" smtClean="0">
                <a:solidFill>
                  <a:schemeClr val="bg1"/>
                </a:solidFill>
              </a:rPr>
              <a:t>Dans ce contexte, quelles priorités </a:t>
            </a:r>
          </a:p>
          <a:p>
            <a:r>
              <a:rPr lang="fr-FR" dirty="0" smtClean="0">
                <a:solidFill>
                  <a:schemeClr val="bg1"/>
                </a:solidFill>
              </a:rPr>
              <a:t>dans le court et moyen terme?</a:t>
            </a:r>
            <a:endParaRPr lang="es-E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034278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11560" y="620688"/>
            <a:ext cx="8063397" cy="1143000"/>
          </a:xfrm>
        </p:spPr>
        <p:txBody>
          <a:bodyPr>
            <a:normAutofit/>
          </a:bodyPr>
          <a:lstStyle/>
          <a:p>
            <a:r>
              <a:rPr lang="fr-FR" dirty="0"/>
              <a:t>L</a:t>
            </a:r>
            <a:r>
              <a:rPr lang="fr-FR" dirty="0" smtClean="0"/>
              <a:t>es facteurs de réussite d'une politique de protection Sociale</a:t>
            </a:r>
            <a:endParaRPr lang="fr-FR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467544" y="2420888"/>
            <a:ext cx="8272211" cy="3678303"/>
          </a:xfrm>
        </p:spPr>
        <p:txBody>
          <a:bodyPr/>
          <a:lstStyle/>
          <a:p>
            <a:r>
              <a:rPr lang="fr-FR" sz="3200" b="1" dirty="0" smtClean="0">
                <a:latin typeface="Garamond"/>
                <a:cs typeface="Garamond"/>
              </a:rPr>
              <a:t>Vision commune et leadership </a:t>
            </a:r>
            <a:r>
              <a:rPr lang="fr-FR" sz="3200" dirty="0" smtClean="0">
                <a:latin typeface="Garamond"/>
                <a:cs typeface="Garamond"/>
              </a:rPr>
              <a:t>(</a:t>
            </a:r>
            <a:r>
              <a:rPr lang="fr-FR" sz="3200" dirty="0">
                <a:latin typeface="Garamond"/>
                <a:cs typeface="Garamond"/>
              </a:rPr>
              <a:t>u</a:t>
            </a:r>
            <a:r>
              <a:rPr lang="fr-FR" sz="3200" dirty="0" smtClean="0">
                <a:latin typeface="Garamond"/>
                <a:cs typeface="Garamond"/>
              </a:rPr>
              <a:t>ne </a:t>
            </a:r>
            <a:r>
              <a:rPr lang="fr-FR" sz="3200" dirty="0">
                <a:latin typeface="Garamond"/>
                <a:cs typeface="Garamond"/>
              </a:rPr>
              <a:t>vision et un objectif </a:t>
            </a:r>
            <a:r>
              <a:rPr lang="fr-FR" sz="3200" dirty="0" smtClean="0">
                <a:latin typeface="Garamond"/>
                <a:cs typeface="Garamond"/>
              </a:rPr>
              <a:t>clairs)</a:t>
            </a:r>
          </a:p>
          <a:p>
            <a:r>
              <a:rPr lang="fr-FR" sz="3200" dirty="0" smtClean="0">
                <a:latin typeface="Garamond"/>
                <a:cs typeface="Garamond"/>
              </a:rPr>
              <a:t>Une </a:t>
            </a:r>
            <a:r>
              <a:rPr lang="fr-FR" sz="3200" dirty="0">
                <a:latin typeface="Garamond"/>
                <a:cs typeface="Garamond"/>
              </a:rPr>
              <a:t>politique qui s´inscrit dans </a:t>
            </a:r>
            <a:r>
              <a:rPr lang="fr-FR" sz="3200" b="1" dirty="0">
                <a:latin typeface="Garamond"/>
                <a:cs typeface="Garamond"/>
              </a:rPr>
              <a:t>le long </a:t>
            </a:r>
            <a:r>
              <a:rPr lang="fr-FR" sz="3200" b="1" dirty="0" smtClean="0">
                <a:latin typeface="Garamond"/>
                <a:cs typeface="Garamond"/>
              </a:rPr>
              <a:t>terme</a:t>
            </a:r>
          </a:p>
          <a:p>
            <a:r>
              <a:rPr lang="fr-FR" sz="3200" b="1" dirty="0" smtClean="0">
                <a:latin typeface="Garamond"/>
                <a:cs typeface="Garamond"/>
              </a:rPr>
              <a:t>Une politique et un effort multisectoriel </a:t>
            </a:r>
            <a:r>
              <a:rPr lang="fr-FR" sz="3200" dirty="0" smtClean="0">
                <a:latin typeface="Garamond"/>
                <a:cs typeface="Garamond"/>
              </a:rPr>
              <a:t>(qui implique tous les ministères clé tels que le MFB, le MPPSFP, Agriculture, Education, Santé)</a:t>
            </a:r>
          </a:p>
          <a:p>
            <a:endParaRPr lang="fr-FR" dirty="0">
              <a:latin typeface="Garamond"/>
              <a:cs typeface="Garamond"/>
            </a:endParaRPr>
          </a:p>
          <a:p>
            <a:pPr lvl="1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1419200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83568" y="620688"/>
            <a:ext cx="7538960" cy="1143000"/>
          </a:xfrm>
        </p:spPr>
        <p:txBody>
          <a:bodyPr>
            <a:normAutofit/>
          </a:bodyPr>
          <a:lstStyle/>
          <a:p>
            <a:r>
              <a:rPr lang="fr-FR" sz="4400" b="1" dirty="0" smtClean="0">
                <a:latin typeface="Century Gothic"/>
                <a:cs typeface="Century Gothic"/>
              </a:rPr>
              <a:t>VISION </a:t>
            </a:r>
            <a:endParaRPr lang="fr-FR" sz="4400" b="1" dirty="0">
              <a:latin typeface="Century Gothic"/>
              <a:cs typeface="Century Gothic"/>
            </a:endParaRPr>
          </a:p>
        </p:txBody>
      </p:sp>
      <p:sp>
        <p:nvSpPr>
          <p:cNvPr id="5" name="ZoneTexte 4"/>
          <p:cNvSpPr txBox="1"/>
          <p:nvPr/>
        </p:nvSpPr>
        <p:spPr>
          <a:xfrm>
            <a:off x="539552" y="2080608"/>
            <a:ext cx="8312695" cy="46782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spcBef>
                <a:spcPts val="1200"/>
              </a:spcBef>
            </a:pPr>
            <a:r>
              <a:rPr lang="fr-FR" sz="3600" dirty="0" smtClean="0"/>
              <a:t>D’ici 2025, un système intégré, efficace et efficient de filets sociaux de sécurité serait établi.</a:t>
            </a:r>
          </a:p>
          <a:p>
            <a:pPr>
              <a:spcBef>
                <a:spcPts val="1200"/>
              </a:spcBef>
            </a:pPr>
            <a:r>
              <a:rPr lang="fr-FR" sz="3600" u="sng" dirty="0" smtClean="0"/>
              <a:t>Objectifs: </a:t>
            </a:r>
            <a:r>
              <a:rPr lang="fr-FR" sz="3600" dirty="0" smtClean="0"/>
              <a:t>Réduire considérablement l’extrême pauvreté  et renforcer la résilience des pauvres aux chocs naturels et socio-économique dans la lutte contre la pauvreté.</a:t>
            </a:r>
          </a:p>
        </p:txBody>
      </p:sp>
      <p:pic>
        <p:nvPicPr>
          <p:cNvPr id="6" name="Image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27206" y="5503863"/>
            <a:ext cx="581025" cy="10525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764397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 smtClean="0"/>
              <a:t>DEFIS POUR ATTEINDRE CETTE VISION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35904" y="2180502"/>
            <a:ext cx="8272211" cy="3984802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fr-FR" sz="2400" dirty="0" smtClean="0"/>
              <a:t>Un bon fonctionnement du système de SP :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fr-FR" sz="2400" dirty="0" smtClean="0"/>
              <a:t>Equité</a:t>
            </a:r>
            <a:r>
              <a:rPr lang="fr-FR" sz="2400" dirty="0"/>
              <a:t>: assurer l'inclusion </a:t>
            </a:r>
            <a:r>
              <a:rPr lang="fr-FR" sz="2400" dirty="0" smtClean="0"/>
              <a:t>des </a:t>
            </a:r>
            <a:r>
              <a:rPr lang="fr-FR" sz="2400" dirty="0"/>
              <a:t>plus </a:t>
            </a:r>
            <a:r>
              <a:rPr lang="fr-FR" sz="2400" dirty="0" smtClean="0"/>
              <a:t>vulnérables, avec des bénéfices équitables;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fr-FR" sz="2400" dirty="0" smtClean="0"/>
              <a:t>Pérennité:  harmonisation, coordination des programmes et financièrement soutenables;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fr-FR" sz="2400" dirty="0" smtClean="0"/>
              <a:t>Extensibilité: système flexible avec une couverture répondant aux besoins; 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fr-FR" sz="2400" dirty="0" smtClean="0"/>
              <a:t>Bonne gouvernance</a:t>
            </a:r>
            <a:r>
              <a:rPr lang="fr-FR" sz="2400" dirty="0"/>
              <a:t>, distribution équitable des </a:t>
            </a:r>
            <a:r>
              <a:rPr lang="fr-FR" sz="2400" dirty="0" smtClean="0"/>
              <a:t>ressources et leur utilisation plus efficace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fr-FR" sz="2400" dirty="0" smtClean="0"/>
              <a:t>Synergie des actions</a:t>
            </a:r>
          </a:p>
          <a:p>
            <a:pPr>
              <a:buFontTx/>
              <a:buChar char="-"/>
            </a:pP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757421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13136" y="619125"/>
            <a:ext cx="8532019" cy="126365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>
              <a:defRPr/>
            </a:pPr>
            <a:endParaRPr lang="fr-FR">
              <a:solidFill>
                <a:prstClr val="white"/>
              </a:solidFill>
            </a:endParaRPr>
          </a:p>
        </p:txBody>
      </p:sp>
      <p:sp>
        <p:nvSpPr>
          <p:cNvPr id="6" name="Carré corné 5"/>
          <p:cNvSpPr/>
          <p:nvPr/>
        </p:nvSpPr>
        <p:spPr>
          <a:xfrm>
            <a:off x="675086" y="754063"/>
            <a:ext cx="7815263" cy="4616450"/>
          </a:xfrm>
          <a:prstGeom prst="foldedCorner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>
              <a:defRPr/>
            </a:pPr>
            <a:endParaRPr lang="fr-FR">
              <a:solidFill>
                <a:prstClr val="white"/>
              </a:solidFill>
            </a:endParaRPr>
          </a:p>
        </p:txBody>
      </p:sp>
      <p:pic>
        <p:nvPicPr>
          <p:cNvPr id="8" name="Espace réservé du contenu 3"/>
          <p:cNvPicPr>
            <a:picLocks noGrp="1" noChangeAspect="1"/>
          </p:cNvPicPr>
          <p:nvPr>
            <p:ph idx="1"/>
          </p:nvPr>
        </p:nvPicPr>
        <p:blipFill>
          <a:blip r:embed="rId2" cstate="email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38704" y="1005114"/>
            <a:ext cx="2269288" cy="4114800"/>
          </a:xfrm>
          <a:effectLst>
            <a:outerShdw blurRad="571500" dist="1676400" dir="5400000" sx="86000" sy="86000" algn="ctr" rotWithShape="0">
              <a:srgbClr val="000000">
                <a:alpha val="17000"/>
              </a:srgbClr>
            </a:outerShdw>
          </a:effectLst>
        </p:spPr>
      </p:pic>
      <p:sp>
        <p:nvSpPr>
          <p:cNvPr id="44037" name="ZoneTexte 8"/>
          <p:cNvSpPr txBox="1">
            <a:spLocks noChangeArrowheads="1"/>
          </p:cNvSpPr>
          <p:nvPr/>
        </p:nvSpPr>
        <p:spPr bwMode="auto">
          <a:xfrm>
            <a:off x="3782617" y="2582863"/>
            <a:ext cx="2924175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Gill Sans MT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ill Sans MT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ill Sans MT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ill Sans MT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ill Sans MT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</a:defRPr>
            </a:lvl9pPr>
          </a:lstStyle>
          <a:p>
            <a:pPr algn="ctr" defTabSz="457200" fontAlgn="base">
              <a:spcBef>
                <a:spcPct val="0"/>
              </a:spcBef>
              <a:spcAft>
                <a:spcPct val="0"/>
              </a:spcAft>
            </a:pPr>
            <a:r>
              <a:rPr lang="fr-FR" sz="3200" smtClean="0">
                <a:solidFill>
                  <a:prstClr val="white"/>
                </a:solidFill>
              </a:rPr>
              <a:t>INTERCALAIRE</a:t>
            </a:r>
          </a:p>
        </p:txBody>
      </p:sp>
      <p:sp>
        <p:nvSpPr>
          <p:cNvPr id="2" name="Rectangle 1"/>
          <p:cNvSpPr/>
          <p:nvPr/>
        </p:nvSpPr>
        <p:spPr>
          <a:xfrm>
            <a:off x="664370" y="754066"/>
            <a:ext cx="7837885" cy="463073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>
              <a:defRPr/>
            </a:pPr>
            <a:endParaRPr lang="fr-FR">
              <a:solidFill>
                <a:prstClr val="white"/>
              </a:solidFill>
            </a:endParaRPr>
          </a:p>
        </p:txBody>
      </p:sp>
      <p:sp>
        <p:nvSpPr>
          <p:cNvPr id="10" name="ZoneTexte 9"/>
          <p:cNvSpPr txBox="1">
            <a:spLocks noChangeArrowheads="1"/>
          </p:cNvSpPr>
          <p:nvPr/>
        </p:nvSpPr>
        <p:spPr bwMode="auto">
          <a:xfrm>
            <a:off x="4007644" y="2524126"/>
            <a:ext cx="2925366" cy="15696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Gill Sans MT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ill Sans MT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ill Sans MT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ill Sans MT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ill Sans MT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</a:defRPr>
            </a:lvl9pPr>
          </a:lstStyle>
          <a:p>
            <a:pPr algn="ctr" defTabSz="457200" fontAlgn="base">
              <a:spcBef>
                <a:spcPct val="0"/>
              </a:spcBef>
              <a:spcAft>
                <a:spcPct val="0"/>
              </a:spcAft>
            </a:pPr>
            <a:r>
              <a:rPr lang="fr-FR" sz="3200" dirty="0" smtClean="0">
                <a:solidFill>
                  <a:prstClr val="white"/>
                </a:solidFill>
              </a:rPr>
              <a:t>MERCI DE VOTRE ATTENTION !</a:t>
            </a:r>
          </a:p>
        </p:txBody>
      </p:sp>
      <p:pic>
        <p:nvPicPr>
          <p:cNvPr id="3" name="Imag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56224" y="1214441"/>
            <a:ext cx="1840706" cy="3781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Rectangle 3"/>
          <p:cNvSpPr/>
          <p:nvPr/>
        </p:nvSpPr>
        <p:spPr>
          <a:xfrm>
            <a:off x="370285" y="6011863"/>
            <a:ext cx="2732484" cy="1127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>
              <a:defRPr/>
            </a:pPr>
            <a:endParaRPr lang="fr-FR">
              <a:solidFill>
                <a:prstClr val="white"/>
              </a:solidFill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3212308" y="6011866"/>
            <a:ext cx="2732485" cy="109537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>
              <a:defRPr/>
            </a:pPr>
            <a:endParaRPr lang="fr-FR">
              <a:solidFill>
                <a:prstClr val="white"/>
              </a:solidFill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6055520" y="6011866"/>
            <a:ext cx="2731294" cy="109537"/>
          </a:xfrm>
          <a:prstGeom prst="rect">
            <a:avLst/>
          </a:prstGeom>
          <a:solidFill>
            <a:schemeClr val="bg2">
              <a:lumMod val="50000"/>
            </a:schemeClr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>
              <a:defRPr/>
            </a:pPr>
            <a:endParaRPr lang="fr-FR">
              <a:solidFill>
                <a:prstClr val="white"/>
              </a:solidFill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313135" y="347663"/>
            <a:ext cx="8667750" cy="27146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>
              <a:defRPr/>
            </a:pPr>
            <a:endParaRPr lang="fr-FR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864474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Dividende">
  <a:themeElements>
    <a:clrScheme name="Dividende">
      <a:dk1>
        <a:sysClr val="windowText" lastClr="000000"/>
      </a:dk1>
      <a:lt1>
        <a:sysClr val="window" lastClr="FFFFFF"/>
      </a:lt1>
      <a:dk2>
        <a:srgbClr val="3D3D3D"/>
      </a:dk2>
      <a:lt2>
        <a:srgbClr val="EBEBEB"/>
      </a:lt2>
      <a:accent1>
        <a:srgbClr val="1A3260"/>
      </a:accent1>
      <a:accent2>
        <a:srgbClr val="4590B8"/>
      </a:accent2>
      <a:accent3>
        <a:srgbClr val="45CBE8"/>
      </a:accent3>
      <a:accent4>
        <a:srgbClr val="969FA7"/>
      </a:accent4>
      <a:accent5>
        <a:srgbClr val="A2C777"/>
      </a:accent5>
      <a:accent6>
        <a:srgbClr val="42955F"/>
      </a:accent6>
      <a:hlink>
        <a:srgbClr val="828282"/>
      </a:hlink>
      <a:folHlink>
        <a:srgbClr val="A5A5A5"/>
      </a:folHlink>
    </a:clrScheme>
    <a:fontScheme name="Dividende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Dividende">
      <a:fillStyleLst>
        <a:solidFill>
          <a:schemeClr val="phClr"/>
        </a:solidFill>
        <a:gradFill rotWithShape="1">
          <a:gsLst>
            <a:gs pos="0">
              <a:schemeClr val="phClr">
                <a:tint val="68000"/>
                <a:alpha val="90000"/>
                <a:lumMod val="100000"/>
              </a:schemeClr>
            </a:gs>
            <a:gs pos="100000">
              <a:schemeClr val="phClr">
                <a:tint val="90000"/>
                <a:lumMod val="95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98000"/>
                <a:lumMod val="110000"/>
              </a:schemeClr>
            </a:gs>
            <a:gs pos="84000">
              <a:schemeClr val="phClr">
                <a:shade val="90000"/>
                <a:lumMod val="88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>
              <a:lumMod val="90000"/>
            </a:schemeClr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55000"/>
              </a:srgbClr>
            </a:outerShdw>
          </a:effectLst>
        </a:effectStyle>
        <a:effectStyle>
          <a:effectLst>
            <a:outerShdw blurRad="88900" dist="38100" dir="504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200000"/>
            </a:lightRig>
          </a:scene3d>
          <a:sp3d>
            <a:bevelT w="381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88000">
              <a:schemeClr val="phClr">
                <a:shade val="94000"/>
                <a:satMod val="110000"/>
                <a:lumMod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8000"/>
                <a:satMod val="110000"/>
                <a:lumMod val="8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Dividend" id="{9697A71B-4AB7-4A1A-BD5B-BB2D22835B57}" vid="{66F1C100-1D2B-4BEA-AD01-C4F230B3B965}"/>
    </a:ext>
  </a:extLst>
</a:theme>
</file>

<file path=ppt/theme/theme2.xml><?xml version="1.0" encoding="utf-8"?>
<a:theme xmlns:a="http://schemas.openxmlformats.org/drawingml/2006/main" name="3_Dividende">
  <a:themeElements>
    <a:clrScheme name="Dividende">
      <a:dk1>
        <a:sysClr val="windowText" lastClr="000000"/>
      </a:dk1>
      <a:lt1>
        <a:sysClr val="window" lastClr="FFFFFF"/>
      </a:lt1>
      <a:dk2>
        <a:srgbClr val="3D3D3D"/>
      </a:dk2>
      <a:lt2>
        <a:srgbClr val="EBEBEB"/>
      </a:lt2>
      <a:accent1>
        <a:srgbClr val="1A3260"/>
      </a:accent1>
      <a:accent2>
        <a:srgbClr val="4590B8"/>
      </a:accent2>
      <a:accent3>
        <a:srgbClr val="45CBE8"/>
      </a:accent3>
      <a:accent4>
        <a:srgbClr val="969FA7"/>
      </a:accent4>
      <a:accent5>
        <a:srgbClr val="A2C777"/>
      </a:accent5>
      <a:accent6>
        <a:srgbClr val="42955F"/>
      </a:accent6>
      <a:hlink>
        <a:srgbClr val="828282"/>
      </a:hlink>
      <a:folHlink>
        <a:srgbClr val="A5A5A5"/>
      </a:folHlink>
    </a:clrScheme>
    <a:fontScheme name="Dividende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Dividende">
      <a:fillStyleLst>
        <a:solidFill>
          <a:schemeClr val="phClr"/>
        </a:solidFill>
        <a:gradFill rotWithShape="1">
          <a:gsLst>
            <a:gs pos="0">
              <a:schemeClr val="phClr">
                <a:tint val="68000"/>
                <a:alpha val="90000"/>
                <a:lumMod val="100000"/>
              </a:schemeClr>
            </a:gs>
            <a:gs pos="100000">
              <a:schemeClr val="phClr">
                <a:tint val="90000"/>
                <a:lumMod val="95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98000"/>
                <a:lumMod val="110000"/>
              </a:schemeClr>
            </a:gs>
            <a:gs pos="84000">
              <a:schemeClr val="phClr">
                <a:shade val="90000"/>
                <a:lumMod val="88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>
              <a:lumMod val="90000"/>
            </a:schemeClr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55000"/>
              </a:srgbClr>
            </a:outerShdw>
          </a:effectLst>
        </a:effectStyle>
        <a:effectStyle>
          <a:effectLst>
            <a:outerShdw blurRad="88900" dist="38100" dir="504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200000"/>
            </a:lightRig>
          </a:scene3d>
          <a:sp3d>
            <a:bevelT w="381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88000">
              <a:schemeClr val="phClr">
                <a:shade val="94000"/>
                <a:satMod val="110000"/>
                <a:lumMod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8000"/>
                <a:satMod val="110000"/>
                <a:lumMod val="8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Dividend" id="{9697A71B-4AB7-4A1A-BD5B-BB2D22835B57}" vid="{66F1C100-1D2B-4BEA-AD01-C4F230B3B965}"/>
    </a:ext>
  </a:extLst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2809</TotalTime>
  <Words>1513</Words>
  <Application>Microsoft Office PowerPoint</Application>
  <PresentationFormat>On-screen Show (4:3)</PresentationFormat>
  <Paragraphs>188</Paragraphs>
  <Slides>27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2</vt:i4>
      </vt:variant>
      <vt:variant>
        <vt:lpstr>Slide Titles</vt:lpstr>
      </vt:variant>
      <vt:variant>
        <vt:i4>27</vt:i4>
      </vt:variant>
    </vt:vector>
  </HeadingPairs>
  <TitlesOfParts>
    <vt:vector size="29" baseType="lpstr">
      <vt:lpstr>Dividende</vt:lpstr>
      <vt:lpstr>3_Dividende</vt:lpstr>
      <vt:lpstr>0</vt:lpstr>
      <vt:lpstr>Quelle Protection Sociale pour Madagascar ?</vt:lpstr>
      <vt:lpstr> CONTEXTE </vt:lpstr>
      <vt:lpstr>  CONTEXTE</vt:lpstr>
      <vt:lpstr>Une définition de la protection Sociale</vt:lpstr>
      <vt:lpstr>ENGAGEMENT DE L’ETAT</vt:lpstr>
      <vt:lpstr>ACTIONS DU GOUVERNEMENT</vt:lpstr>
      <vt:lpstr>Axes stratégiques</vt:lpstr>
      <vt:lpstr>PowerPoint Presentation</vt:lpstr>
      <vt:lpstr>La Protection Sociale contribue aux objectifs de développement</vt:lpstr>
      <vt:lpstr>PowerPoint Presentation</vt:lpstr>
      <vt:lpstr>Les 3 piliers du système de Protection Sociale</vt:lpstr>
      <vt:lpstr>Le 1er pilier: les Filets Sociaux</vt:lpstr>
      <vt:lpstr>Différences entre FSP et TMC</vt:lpstr>
      <vt:lpstr>Il existe aussi d´autres programmes d´assistance à court terme</vt:lpstr>
      <vt:lpstr>Les éléments communs (1)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Les facteurs de réussite d'une politique de protection Sociale</vt:lpstr>
      <vt:lpstr>VISION </vt:lpstr>
      <vt:lpstr>DEFIS POUR ATTEINDRE CETTE VISION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CONTEXTE</dc:title>
  <dc:creator>pc</dc:creator>
  <cp:lastModifiedBy>MEYER, Claude</cp:lastModifiedBy>
  <cp:revision>366</cp:revision>
  <dcterms:created xsi:type="dcterms:W3CDTF">2014-06-23T14:44:14Z</dcterms:created>
  <dcterms:modified xsi:type="dcterms:W3CDTF">2015-02-19T14:50:21Z</dcterms:modified>
</cp:coreProperties>
</file>