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9" r:id="rId3"/>
    <p:sldId id="314" r:id="rId4"/>
    <p:sldId id="312" r:id="rId5"/>
    <p:sldId id="320" r:id="rId6"/>
    <p:sldId id="313" r:id="rId7"/>
    <p:sldId id="321" r:id="rId8"/>
    <p:sldId id="325" r:id="rId9"/>
    <p:sldId id="328" r:id="rId10"/>
    <p:sldId id="322" r:id="rId11"/>
    <p:sldId id="323" r:id="rId12"/>
    <p:sldId id="326" r:id="rId13"/>
    <p:sldId id="324" r:id="rId14"/>
    <p:sldId id="327" r:id="rId15"/>
    <p:sldId id="315" r:id="rId16"/>
    <p:sldId id="304" r:id="rId17"/>
    <p:sldId id="316" r:id="rId18"/>
    <p:sldId id="305" r:id="rId19"/>
    <p:sldId id="317" r:id="rId20"/>
    <p:sldId id="306" r:id="rId21"/>
    <p:sldId id="318" r:id="rId22"/>
    <p:sldId id="307" r:id="rId23"/>
    <p:sldId id="319" r:id="rId24"/>
    <p:sldId id="302" r:id="rId25"/>
    <p:sldId id="301" r:id="rId2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988" autoAdjust="0"/>
  </p:normalViewPr>
  <p:slideViewPr>
    <p:cSldViewPr>
      <p:cViewPr>
        <p:scale>
          <a:sx n="76" d="100"/>
          <a:sy n="76" d="100"/>
        </p:scale>
        <p:origin x="-1206" y="3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843BE5-3882-421E-9938-591B815E3D74}" type="datetimeFigureOut">
              <a:rPr lang="fr-FR" smtClean="0"/>
              <a:pPr/>
              <a:t>08/06/2015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8046D2-5245-4723-BDF2-E7C35651B154}" type="slidenum">
              <a:rPr lang="fr-FR" smtClean="0"/>
              <a:pPr/>
              <a:t>‹N°›</a:t>
            </a:fld>
            <a:endParaRPr lang="fr-FR"/>
          </a:p>
        </p:txBody>
      </p:sp>
    </p:spTree>
    <p:extLst>
      <p:ext uri="{BB962C8B-B14F-4D97-AF65-F5344CB8AC3E}">
        <p14:creationId xmlns:p14="http://schemas.microsoft.com/office/powerpoint/2010/main" val="3404421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D13FF31-05C6-4DDD-B211-283AE195CC09}" type="slidenum">
              <a:rPr lang="fr-FR" smtClean="0"/>
              <a:pPr/>
              <a:t>1</a:t>
            </a:fld>
            <a:endParaRPr lang="fr-FR"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fr-FR" smtClean="0"/>
              <a:t>Secrétariat Permanent des Organisations Non Gouvernementales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A8046D2-5245-4723-BDF2-E7C35651B154}" type="slidenum">
              <a:rPr lang="fr-FR" smtClean="0"/>
              <a:pPr/>
              <a:t>13</a:t>
            </a:fld>
            <a:endParaRPr lang="fr-FR"/>
          </a:p>
        </p:txBody>
      </p:sp>
    </p:spTree>
    <p:extLst>
      <p:ext uri="{BB962C8B-B14F-4D97-AF65-F5344CB8AC3E}">
        <p14:creationId xmlns:p14="http://schemas.microsoft.com/office/powerpoint/2010/main" val="711489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F423A65-2A6A-4B53-88C9-B03C8AB7AD37}" type="slidenum">
              <a:rPr lang="fr-FR" smtClean="0"/>
              <a:pPr/>
              <a:t>25</a:t>
            </a:fld>
            <a:endParaRPr lang="fr-FR"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fr-FR" smtClean="0"/>
              <a:t>Main dans la main, nous sommes plus forts pour bâtir nôtre pays et le soleil brillera pour tout le monde.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3E2B37CE-EF26-4C89-A57F-7273DB411212}" type="datetime1">
              <a:rPr lang="fr-FR" smtClean="0"/>
              <a:t>08/06/2015</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r>
              <a:rPr lang="fr-FR" smtClean="0"/>
              <a:t>COMPAORE Gabriel, Dpt Plaidoyer Communication ONG ASMADE</a:t>
            </a:r>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B768937B-56E2-4D43-B2B2-3BCFB79067E1}" type="slidenum">
              <a:rPr lang="fr-FR" smtClean="0"/>
              <a:pPr/>
              <a:t>‹N°›</a:t>
            </a:fld>
            <a:endParaRPr lang="fr-F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E7989616-C81B-450F-A35C-E6EBCAA2CB65}" type="datetime1">
              <a:rPr lang="fr-FR" smtClean="0"/>
              <a:t>08/06/2015</a:t>
            </a:fld>
            <a:endParaRPr lang="fr-FR"/>
          </a:p>
        </p:txBody>
      </p:sp>
      <p:sp>
        <p:nvSpPr>
          <p:cNvPr id="5" name="Espace réservé du pied de page 4"/>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6" name="Espace réservé du numéro de diapositive 5"/>
          <p:cNvSpPr>
            <a:spLocks noGrp="1"/>
          </p:cNvSpPr>
          <p:nvPr>
            <p:ph type="sldNum" sz="quarter" idx="12"/>
          </p:nvPr>
        </p:nvSpPr>
        <p:spPr/>
        <p:txBody>
          <a:bodyPr/>
          <a:lstStyle>
            <a:extLst/>
          </a:lstStyle>
          <a:p>
            <a:fld id="{B768937B-56E2-4D43-B2B2-3BCFB79067E1}" type="slidenum">
              <a:rPr lang="fr-FR" smtClean="0"/>
              <a:pPr/>
              <a:t>‹N°›</a:t>
            </a:fld>
            <a:endParaRPr lang="fr-FR"/>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137312CF-B816-4A6F-A5EC-E82CFCDADB16}" type="datetime1">
              <a:rPr lang="fr-FR" smtClean="0"/>
              <a:t>08/06/2015</a:t>
            </a:fld>
            <a:endParaRPr lang="fr-FR"/>
          </a:p>
        </p:txBody>
      </p:sp>
      <p:sp>
        <p:nvSpPr>
          <p:cNvPr id="5" name="Espace réservé du pied de page 4"/>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6" name="Espace réservé du numéro de diapositive 5"/>
          <p:cNvSpPr>
            <a:spLocks noGrp="1"/>
          </p:cNvSpPr>
          <p:nvPr>
            <p:ph type="sldNum" sz="quarter" idx="12"/>
          </p:nvPr>
        </p:nvSpPr>
        <p:spPr/>
        <p:txBody>
          <a:bodyPr/>
          <a:lstStyle>
            <a:extLst/>
          </a:lstStyle>
          <a:p>
            <a:fld id="{B768937B-56E2-4D43-B2B2-3BCFB79067E1}" type="slidenum">
              <a:rPr lang="fr-FR" smtClean="0"/>
              <a:pPr/>
              <a:t>‹N°›</a:t>
            </a:fld>
            <a:endParaRPr lang="fr-F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16C3D23-903B-4D67-A81D-39D6173ACAC0}" type="datetime1">
              <a:rPr lang="fr-FR" smtClean="0"/>
              <a:t>08/06/2015</a:t>
            </a:fld>
            <a:endParaRPr lang="fr-FR"/>
          </a:p>
        </p:txBody>
      </p:sp>
      <p:sp>
        <p:nvSpPr>
          <p:cNvPr id="5" name="Espace réservé du pied de page 4"/>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6" name="Espace réservé du numéro de diapositive 5"/>
          <p:cNvSpPr>
            <a:spLocks noGrp="1"/>
          </p:cNvSpPr>
          <p:nvPr>
            <p:ph type="sldNum" sz="quarter" idx="12"/>
          </p:nvPr>
        </p:nvSpPr>
        <p:spPr/>
        <p:txBody>
          <a:bodyPr/>
          <a:lstStyle>
            <a:extLst/>
          </a:lstStyle>
          <a:p>
            <a:fld id="{B768937B-56E2-4D43-B2B2-3BCFB79067E1}"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754E69EC-67EC-4ACF-B0FE-E5C04E6CE8E0}" type="datetime1">
              <a:rPr lang="fr-FR" smtClean="0"/>
              <a:t>08/06/2015</a:t>
            </a:fld>
            <a:endParaRPr lang="fr-FR"/>
          </a:p>
        </p:txBody>
      </p:sp>
      <p:sp>
        <p:nvSpPr>
          <p:cNvPr id="5" name="Espace réservé du pied de page 4"/>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6" name="Espace réservé du numéro de diapositive 5"/>
          <p:cNvSpPr>
            <a:spLocks noGrp="1"/>
          </p:cNvSpPr>
          <p:nvPr>
            <p:ph type="sldNum" sz="quarter" idx="12"/>
          </p:nvPr>
        </p:nvSpPr>
        <p:spPr/>
        <p:txBody>
          <a:bodyPr/>
          <a:lstStyle>
            <a:extLst/>
          </a:lstStyle>
          <a:p>
            <a:fld id="{B768937B-56E2-4D43-B2B2-3BCFB79067E1}" type="slidenum">
              <a:rPr lang="fr-FR" smtClean="0"/>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696E4F5D-3F0E-4275-BE0D-A0C0AAF27C4F}" type="datetime1">
              <a:rPr lang="fr-FR" smtClean="0"/>
              <a:t>08/06/2015</a:t>
            </a:fld>
            <a:endParaRPr lang="fr-FR"/>
          </a:p>
        </p:txBody>
      </p:sp>
      <p:sp>
        <p:nvSpPr>
          <p:cNvPr id="6" name="Espace réservé du pied de page 5"/>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7" name="Espace réservé du numéro de diapositive 6"/>
          <p:cNvSpPr>
            <a:spLocks noGrp="1"/>
          </p:cNvSpPr>
          <p:nvPr>
            <p:ph type="sldNum" sz="quarter" idx="12"/>
          </p:nvPr>
        </p:nvSpPr>
        <p:spPr/>
        <p:txBody>
          <a:bodyPr/>
          <a:lstStyle>
            <a:extLst/>
          </a:lstStyle>
          <a:p>
            <a:fld id="{B768937B-56E2-4D43-B2B2-3BCFB79067E1}"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794A4D02-FB7A-468F-BF39-10B27CCB4FD4}" type="datetime1">
              <a:rPr lang="fr-FR" smtClean="0"/>
              <a:t>08/06/2015</a:t>
            </a:fld>
            <a:endParaRPr lang="fr-FR"/>
          </a:p>
        </p:txBody>
      </p:sp>
      <p:sp>
        <p:nvSpPr>
          <p:cNvPr id="8" name="Espace réservé du pied de page 7"/>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9" name="Espace réservé du numéro de diapositive 8"/>
          <p:cNvSpPr>
            <a:spLocks noGrp="1"/>
          </p:cNvSpPr>
          <p:nvPr>
            <p:ph type="sldNum" sz="quarter" idx="12"/>
          </p:nvPr>
        </p:nvSpPr>
        <p:spPr/>
        <p:txBody>
          <a:bodyPr/>
          <a:lstStyle>
            <a:extLst/>
          </a:lstStyle>
          <a:p>
            <a:fld id="{B768937B-56E2-4D43-B2B2-3BCFB79067E1}"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4B4458F7-3778-4F41-BECF-407D7F245F30}" type="datetime1">
              <a:rPr lang="fr-FR" smtClean="0"/>
              <a:t>08/06/2015</a:t>
            </a:fld>
            <a:endParaRPr lang="fr-FR"/>
          </a:p>
        </p:txBody>
      </p:sp>
      <p:sp>
        <p:nvSpPr>
          <p:cNvPr id="4" name="Espace réservé du pied de page 3"/>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5" name="Espace réservé du numéro de diapositive 4"/>
          <p:cNvSpPr>
            <a:spLocks noGrp="1"/>
          </p:cNvSpPr>
          <p:nvPr>
            <p:ph type="sldNum" sz="quarter" idx="12"/>
          </p:nvPr>
        </p:nvSpPr>
        <p:spPr/>
        <p:txBody>
          <a:bodyPr/>
          <a:lstStyle>
            <a:extLst/>
          </a:lstStyle>
          <a:p>
            <a:fld id="{B768937B-56E2-4D43-B2B2-3BCFB79067E1}"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31A2B75A-5476-4FC0-BF68-F9D6C5A78E2A}" type="datetime1">
              <a:rPr lang="fr-FR" smtClean="0"/>
              <a:t>08/06/2015</a:t>
            </a:fld>
            <a:endParaRPr lang="fr-FR"/>
          </a:p>
        </p:txBody>
      </p:sp>
      <p:sp>
        <p:nvSpPr>
          <p:cNvPr id="3" name="Espace réservé du pied de page 2"/>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4" name="Espace réservé du numéro de diapositive 3"/>
          <p:cNvSpPr>
            <a:spLocks noGrp="1"/>
          </p:cNvSpPr>
          <p:nvPr>
            <p:ph type="sldNum" sz="quarter" idx="12"/>
          </p:nvPr>
        </p:nvSpPr>
        <p:spPr/>
        <p:txBody>
          <a:bodyPr/>
          <a:lstStyle>
            <a:extLst/>
          </a:lstStyle>
          <a:p>
            <a:fld id="{B768937B-56E2-4D43-B2B2-3BCFB79067E1}" type="slidenum">
              <a:rPr lang="fr-FR" smtClean="0"/>
              <a:pPr/>
              <a:t>‹N°›</a:t>
            </a:fld>
            <a:endParaRPr lang="fr-F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D74F28F5-9BC8-485C-92C1-D08BDF3EAD19}" type="datetime1">
              <a:rPr lang="fr-FR" smtClean="0"/>
              <a:t>08/06/2015</a:t>
            </a:fld>
            <a:endParaRPr lang="fr-FR"/>
          </a:p>
        </p:txBody>
      </p:sp>
      <p:sp>
        <p:nvSpPr>
          <p:cNvPr id="6" name="Espace réservé du pied de page 5"/>
          <p:cNvSpPr>
            <a:spLocks noGrp="1"/>
          </p:cNvSpPr>
          <p:nvPr>
            <p:ph type="ftr" sz="quarter" idx="11"/>
          </p:nvPr>
        </p:nvSpPr>
        <p:spPr/>
        <p:txBody>
          <a:bodyPr/>
          <a:lstStyle>
            <a:extLst/>
          </a:lstStyle>
          <a:p>
            <a:r>
              <a:rPr lang="fr-FR" smtClean="0"/>
              <a:t>COMPAORE Gabriel, Dpt Plaidoyer Communication ONG ASMADE</a:t>
            </a:r>
            <a:endParaRPr lang="fr-FR"/>
          </a:p>
        </p:txBody>
      </p:sp>
      <p:sp>
        <p:nvSpPr>
          <p:cNvPr id="7" name="Espace réservé du numéro de diapositive 6"/>
          <p:cNvSpPr>
            <a:spLocks noGrp="1"/>
          </p:cNvSpPr>
          <p:nvPr>
            <p:ph type="sldNum" sz="quarter" idx="12"/>
          </p:nvPr>
        </p:nvSpPr>
        <p:spPr/>
        <p:txBody>
          <a:bodyPr/>
          <a:lstStyle>
            <a:extLst/>
          </a:lstStyle>
          <a:p>
            <a:fld id="{B768937B-56E2-4D43-B2B2-3BCFB79067E1}"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1731699C-136B-4556-B523-B85DEA3CCEFB}" type="datetime1">
              <a:rPr lang="fr-FR" smtClean="0"/>
              <a:t>08/06/2015</a:t>
            </a:fld>
            <a:endParaRPr lang="fr-F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fr-FR" smtClean="0"/>
              <a:t>COMPAORE Gabriel, Dpt Plaidoyer Communication ONG ASMADE</a:t>
            </a:r>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B768937B-56E2-4D43-B2B2-3BCFB79067E1}" type="slidenum">
              <a:rPr lang="fr-FR" smtClean="0"/>
              <a:pPr/>
              <a:t>‹N°›</a:t>
            </a:fld>
            <a:endParaRPr lang="fr-F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8BE411A-F1BE-478D-807B-C5EFB0891FE3}" type="datetime1">
              <a:rPr lang="fr-FR" smtClean="0"/>
              <a:t>08/06/2015</a:t>
            </a:fld>
            <a:endParaRPr lang="fr-F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fr-FR" smtClean="0"/>
              <a:t>COMPAORE Gabriel, Dpt Plaidoyer Communication ONG ASMADE</a:t>
            </a:r>
            <a:endParaRPr lang="fr-F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768937B-56E2-4D43-B2B2-3BCFB79067E1}"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r"/>
  </p:transition>
  <p:hf sldNum="0" hd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Grp="1" noChangeArrowheads="1"/>
          </p:cNvSpPr>
          <p:nvPr>
            <p:ph type="ctrTitle"/>
          </p:nvPr>
        </p:nvSpPr>
        <p:spPr>
          <a:xfrm>
            <a:off x="685800" y="2143116"/>
            <a:ext cx="7772400" cy="2149980"/>
          </a:xfrm>
        </p:spPr>
        <p:txBody>
          <a:bodyPr>
            <a:normAutofit/>
          </a:bodyPr>
          <a:lstStyle/>
          <a:p>
            <a:pPr algn="ctr" eaLnBrk="1" fontAlgn="auto" hangingPunct="1">
              <a:spcAft>
                <a:spcPts val="0"/>
              </a:spcAft>
              <a:defRPr/>
            </a:pPr>
            <a:r>
              <a:rPr lang="fr-FR" sz="3200" dirty="0" smtClean="0">
                <a:solidFill>
                  <a:schemeClr val="tx1"/>
                </a:solidFill>
                <a:latin typeface="Arial Black" pitchFamily="34" charset="0"/>
              </a:rPr>
              <a:t>ASSURANCE MALADIE UNIVERSELLE ET ATTENTES DES POPULATIONS AU BURKINA FASO</a:t>
            </a:r>
          </a:p>
        </p:txBody>
      </p:sp>
      <p:pic>
        <p:nvPicPr>
          <p:cNvPr id="9219" name="Image 1"/>
          <p:cNvPicPr>
            <a:picLocks noChangeAspect="1" noChangeArrowheads="1"/>
          </p:cNvPicPr>
          <p:nvPr/>
        </p:nvPicPr>
        <p:blipFill>
          <a:blip r:embed="rId3" cstate="print"/>
          <a:srcRect/>
          <a:stretch>
            <a:fillRect/>
          </a:stretch>
        </p:blipFill>
        <p:spPr bwMode="auto">
          <a:xfrm>
            <a:off x="225425" y="341313"/>
            <a:ext cx="1857375" cy="1431925"/>
          </a:xfrm>
          <a:prstGeom prst="rect">
            <a:avLst/>
          </a:prstGeom>
          <a:noFill/>
          <a:ln w="9525">
            <a:noFill/>
            <a:miter lim="800000"/>
            <a:headEnd/>
            <a:tailEnd/>
          </a:ln>
        </p:spPr>
      </p:pic>
      <p:sp>
        <p:nvSpPr>
          <p:cNvPr id="4" name="Espace réservé du pied de page 3"/>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3074"/>
                                        </p:tgtEl>
                                      </p:cBhvr>
                                    </p:animEffect>
                                    <p:set>
                                      <p:cBhvr>
                                        <p:cTn id="7"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r>
              <a:rPr lang="fr-FR" sz="1800" b="1" dirty="0" smtClean="0">
                <a:latin typeface="Arial Black" pitchFamily="34" charset="0"/>
              </a:rPr>
              <a:t>Elles l’ont manifestées à plusieurs occasions :</a:t>
            </a:r>
            <a:endParaRPr lang="en-US" sz="1800" dirty="0" smtClean="0">
              <a:latin typeface="Arial Black" pitchFamily="34" charset="0"/>
            </a:endParaRPr>
          </a:p>
          <a:p>
            <a:pPr lvl="1"/>
            <a:endParaRPr lang="fr-FR" sz="1800" dirty="0">
              <a:latin typeface="Arial Black" pitchFamily="34"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
        <p:nvSpPr>
          <p:cNvPr id="6" name="Espace réservé du pied de page 5"/>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246835011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r>
              <a:rPr lang="fr-FR" sz="1800" b="1" dirty="0" smtClean="0">
                <a:latin typeface="Arial Black" pitchFamily="34" charset="0"/>
              </a:rPr>
              <a:t>Elles l’ont manifestées à plusieurs occasions :</a:t>
            </a:r>
            <a:endParaRPr lang="en-US" sz="1800" dirty="0" smtClean="0">
              <a:latin typeface="Arial Black" pitchFamily="34" charset="0"/>
            </a:endParaRPr>
          </a:p>
          <a:p>
            <a:pPr lvl="1"/>
            <a:endParaRPr lang="fr-FR" sz="1800" dirty="0">
              <a:latin typeface="Arial Black" pitchFamily="34" charset="0"/>
            </a:endParaRP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8681"/>
            <a:ext cx="9144000" cy="5450202"/>
          </a:xfrm>
          <a:prstGeom prst="rect">
            <a:avLst/>
          </a:prstGeom>
        </p:spPr>
      </p:pic>
      <p:sp>
        <p:nvSpPr>
          <p:cNvPr id="6" name="Espace réservé du pied de page 5"/>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224515105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r>
              <a:rPr lang="fr-FR" sz="1800" b="1" dirty="0" smtClean="0">
                <a:latin typeface="Arial Black" pitchFamily="34" charset="0"/>
              </a:rPr>
              <a:t>Elles l’ont manifestées à plusieurs occasions :</a:t>
            </a:r>
            <a:endParaRPr lang="en-US" sz="1800" dirty="0" smtClean="0">
              <a:latin typeface="Arial Black" pitchFamily="34" charset="0"/>
            </a:endParaRPr>
          </a:p>
          <a:p>
            <a:pPr lvl="1"/>
            <a:endParaRPr lang="fr-FR" sz="1800" dirty="0">
              <a:latin typeface="Arial Black" pitchFamily="34"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48681"/>
            <a:ext cx="9144000" cy="5450202"/>
          </a:xfrm>
          <a:prstGeom prst="rect">
            <a:avLst/>
          </a:prstGeom>
        </p:spPr>
      </p:pic>
      <p:sp>
        <p:nvSpPr>
          <p:cNvPr id="6" name="Espace réservé du pied de page 5"/>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349950382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412776"/>
            <a:ext cx="9144000" cy="5445224"/>
          </a:xfrm>
        </p:spPr>
      </p:pic>
      <p:sp>
        <p:nvSpPr>
          <p:cNvPr id="3" name="Titre 2"/>
          <p:cNvSpPr>
            <a:spLocks noGrp="1"/>
          </p:cNvSpPr>
          <p:nvPr>
            <p:ph type="title"/>
          </p:nvPr>
        </p:nvSpPr>
        <p:spPr>
          <a:xfrm>
            <a:off x="457200" y="116632"/>
            <a:ext cx="8229600" cy="360040"/>
          </a:xfrm>
        </p:spPr>
        <p:txBody>
          <a:bodyPr>
            <a:noAutofit/>
          </a:bodyPr>
          <a:lstStyle/>
          <a:p>
            <a:r>
              <a:rPr lang="fr-FR" sz="1800" dirty="0" smtClean="0">
                <a:effectLst/>
              </a:rPr>
              <a:t/>
            </a:r>
            <a:br>
              <a:rPr lang="fr-FR" sz="1800" dirty="0" smtClean="0">
                <a:effectLst/>
              </a:rPr>
            </a:br>
            <a:r>
              <a:rPr lang="fr-FR" sz="1800" dirty="0" smtClean="0">
                <a:effectLst/>
                <a:latin typeface="Arial Black" pitchFamily="34" charset="0"/>
              </a:rPr>
              <a:t>Elles </a:t>
            </a:r>
            <a:r>
              <a:rPr lang="fr-FR" sz="1800" dirty="0">
                <a:effectLst/>
                <a:latin typeface="Arial Black" pitchFamily="34" charset="0"/>
              </a:rPr>
              <a:t>l’ont manifestées à plusieurs occasions :</a:t>
            </a:r>
            <a:r>
              <a:rPr lang="fr-FR" sz="1800" dirty="0">
                <a:effectLst/>
              </a:rPr>
              <a:t/>
            </a:r>
            <a:br>
              <a:rPr lang="fr-FR" sz="1800" dirty="0">
                <a:effectLst/>
              </a:rPr>
            </a:br>
            <a:endParaRPr lang="fr-FR" sz="1800" dirty="0">
              <a:effectLst/>
            </a:endParaRPr>
          </a:p>
        </p:txBody>
      </p:sp>
      <p:sp>
        <p:nvSpPr>
          <p:cNvPr id="5" name="ZoneTexte 4"/>
          <p:cNvSpPr txBox="1"/>
          <p:nvPr/>
        </p:nvSpPr>
        <p:spPr>
          <a:xfrm>
            <a:off x="-1" y="476672"/>
            <a:ext cx="9144001" cy="1200329"/>
          </a:xfrm>
          <a:prstGeom prst="rect">
            <a:avLst/>
          </a:prstGeom>
          <a:noFill/>
        </p:spPr>
        <p:txBody>
          <a:bodyPr wrap="square" rtlCol="0">
            <a:spAutoFit/>
          </a:bodyPr>
          <a:lstStyle/>
          <a:p>
            <a:pPr algn="just"/>
            <a:r>
              <a:rPr lang="fr-FR" b="1" dirty="0" smtClean="0"/>
              <a:t>6 mois de concertations avec les prestataires de soins, les organes de presses, </a:t>
            </a:r>
          </a:p>
          <a:p>
            <a:pPr algn="just"/>
            <a:r>
              <a:rPr lang="fr-FR" b="1" dirty="0"/>
              <a:t>l</a:t>
            </a:r>
            <a:r>
              <a:rPr lang="fr-FR" b="1" dirty="0" smtClean="0"/>
              <a:t>es acteurs mutualistes, les forces vives des 13 régions; des émissions et débats radio et télé, des pages et des pages écrites: </a:t>
            </a:r>
            <a:r>
              <a:rPr lang="fr-FR" b="1" dirty="0" smtClean="0">
                <a:solidFill>
                  <a:srgbClr val="FF0000"/>
                </a:solidFill>
              </a:rPr>
              <a:t>TOUT LE MONDE VEUT L’AMU !</a:t>
            </a:r>
          </a:p>
          <a:p>
            <a:r>
              <a:rPr lang="fr-FR" dirty="0" smtClean="0"/>
              <a:t> </a:t>
            </a:r>
            <a:endParaRPr lang="fr-FR" dirty="0"/>
          </a:p>
        </p:txBody>
      </p:sp>
      <p:sp>
        <p:nvSpPr>
          <p:cNvPr id="7" name="Espace réservé du pied de page 6"/>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18255350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0" y="1052736"/>
            <a:ext cx="3707904" cy="2232248"/>
          </a:xfrm>
        </p:spPr>
      </p:pic>
      <p:pic>
        <p:nvPicPr>
          <p:cNvPr id="6" name="Espace réservé du contenu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0" y="3573016"/>
            <a:ext cx="3707904" cy="2160240"/>
          </a:xfrm>
        </p:spPr>
      </p:pic>
      <p:sp>
        <p:nvSpPr>
          <p:cNvPr id="4" name="Titre 3"/>
          <p:cNvSpPr>
            <a:spLocks noGrp="1"/>
          </p:cNvSpPr>
          <p:nvPr>
            <p:ph type="title"/>
          </p:nvPr>
        </p:nvSpPr>
        <p:spPr>
          <a:xfrm>
            <a:off x="0" y="0"/>
            <a:ext cx="9144000" cy="1052736"/>
          </a:xfrm>
        </p:spPr>
        <p:txBody>
          <a:bodyPr>
            <a:normAutofit/>
          </a:bodyPr>
          <a:lstStyle/>
          <a:p>
            <a:pPr algn="ctr"/>
            <a:r>
              <a:rPr lang="fr-FR" sz="2200" dirty="0" smtClean="0">
                <a:solidFill>
                  <a:srgbClr val="002060"/>
                </a:solidFill>
                <a:latin typeface="Arial Black" pitchFamily="34" charset="0"/>
              </a:rPr>
              <a:t>Projet de loi RAMU programmée pour le 30 Octobre 2014</a:t>
            </a:r>
            <a:r>
              <a:rPr lang="fr-FR" sz="2400" dirty="0" smtClean="0">
                <a:solidFill>
                  <a:srgbClr val="002060"/>
                </a:solidFill>
                <a:latin typeface="Arial Black" pitchFamily="34" charset="0"/>
              </a:rPr>
              <a:t>  !!!!!!</a:t>
            </a:r>
            <a:endParaRPr lang="fr-FR" sz="2400" dirty="0">
              <a:solidFill>
                <a:srgbClr val="002060"/>
              </a:solidFill>
              <a:latin typeface="Arial Black" pitchFamily="34" charset="0"/>
            </a:endParaRPr>
          </a:p>
        </p:txBody>
      </p:sp>
      <p:sp>
        <p:nvSpPr>
          <p:cNvPr id="7" name="ZoneTexte 6"/>
          <p:cNvSpPr txBox="1"/>
          <p:nvPr/>
        </p:nvSpPr>
        <p:spPr>
          <a:xfrm>
            <a:off x="4186976" y="980728"/>
            <a:ext cx="4608512" cy="5632311"/>
          </a:xfrm>
          <a:prstGeom prst="rect">
            <a:avLst/>
          </a:prstGeom>
          <a:noFill/>
        </p:spPr>
        <p:txBody>
          <a:bodyPr wrap="square" rtlCol="0">
            <a:spAutoFit/>
          </a:bodyPr>
          <a:lstStyle/>
          <a:p>
            <a:pPr marL="285750" indent="-285750">
              <a:buFont typeface="Wingdings" pitchFamily="2" charset="2"/>
              <a:buChar char="ü"/>
            </a:pPr>
            <a:r>
              <a:rPr lang="fr-FR" b="1" dirty="0" smtClean="0">
                <a:solidFill>
                  <a:srgbClr val="002060"/>
                </a:solidFill>
                <a:latin typeface="Arial Black" pitchFamily="34" charset="0"/>
              </a:rPr>
              <a:t>Correspondance N°2015/0271 du 18/3/2015 à SE M. le Président de la Transition, président du Faso, Président du Conseil des Ministres</a:t>
            </a:r>
          </a:p>
          <a:p>
            <a:pPr marL="285750" indent="-285750">
              <a:buFont typeface="Wingdings" pitchFamily="2" charset="2"/>
              <a:buChar char="ü"/>
            </a:pPr>
            <a:r>
              <a:rPr lang="fr-FR" b="1" dirty="0" smtClean="0">
                <a:solidFill>
                  <a:srgbClr val="002060"/>
                </a:solidFill>
                <a:latin typeface="Arial Black" pitchFamily="34" charset="0"/>
              </a:rPr>
              <a:t>Correspondance N°2015/0272 </a:t>
            </a:r>
            <a:r>
              <a:rPr lang="fr-FR" b="1" dirty="0">
                <a:solidFill>
                  <a:srgbClr val="002060"/>
                </a:solidFill>
                <a:latin typeface="Arial Black" pitchFamily="34" charset="0"/>
              </a:rPr>
              <a:t>du 18/3/2015 à SE M. le </a:t>
            </a:r>
            <a:r>
              <a:rPr lang="fr-FR" b="1" dirty="0" smtClean="0">
                <a:solidFill>
                  <a:srgbClr val="002060"/>
                </a:solidFill>
                <a:latin typeface="Arial Black" pitchFamily="34" charset="0"/>
              </a:rPr>
              <a:t>Président du CNT</a:t>
            </a:r>
          </a:p>
          <a:p>
            <a:pPr marL="285750" indent="-285750">
              <a:buFont typeface="Wingdings" pitchFamily="2" charset="2"/>
              <a:buChar char="ü"/>
            </a:pPr>
            <a:r>
              <a:rPr lang="fr-FR" b="1" dirty="0" smtClean="0">
                <a:solidFill>
                  <a:srgbClr val="002060"/>
                </a:solidFill>
                <a:latin typeface="Arial Black" pitchFamily="34" charset="0"/>
              </a:rPr>
              <a:t>Conférence de presse le 20 mars 2015</a:t>
            </a:r>
          </a:p>
          <a:p>
            <a:pPr marL="285750" indent="-285750">
              <a:buFont typeface="Wingdings" pitchFamily="2" charset="2"/>
              <a:buChar char="ü"/>
            </a:pPr>
            <a:r>
              <a:rPr lang="fr-FR" b="1" dirty="0" smtClean="0">
                <a:solidFill>
                  <a:srgbClr val="002060"/>
                </a:solidFill>
                <a:latin typeface="Arial Black" pitchFamily="34" charset="0"/>
              </a:rPr>
              <a:t>Atelier gouvernemental le 26/3/2015 sur le panier des soins de l’AMU avec les OSC</a:t>
            </a:r>
          </a:p>
          <a:p>
            <a:pPr marL="285750" indent="-285750">
              <a:buFont typeface="Wingdings" pitchFamily="2" charset="2"/>
              <a:buChar char="ü"/>
            </a:pPr>
            <a:r>
              <a:rPr lang="fr-FR" b="1" dirty="0" smtClean="0">
                <a:solidFill>
                  <a:srgbClr val="002060"/>
                </a:solidFill>
                <a:latin typeface="Arial Black" pitchFamily="34" charset="0"/>
              </a:rPr>
              <a:t>Série de rencontres sur l’AMU</a:t>
            </a:r>
          </a:p>
          <a:p>
            <a:pPr marL="285750" indent="-285750">
              <a:buFont typeface="Wingdings" pitchFamily="2" charset="2"/>
              <a:buChar char="ü"/>
            </a:pPr>
            <a:r>
              <a:rPr lang="fr-FR" b="1" dirty="0" smtClean="0">
                <a:solidFill>
                  <a:srgbClr val="002060"/>
                </a:solidFill>
                <a:latin typeface="Arial Black" pitchFamily="34" charset="0"/>
              </a:rPr>
              <a:t>Audience avec M. le Ministre de la FPTSS avec les syndicats de l’enseignement de base le 17/04/2015…</a:t>
            </a:r>
          </a:p>
          <a:p>
            <a:endParaRPr lang="fr-FR" b="1" dirty="0">
              <a:solidFill>
                <a:srgbClr val="002060"/>
              </a:solidFill>
              <a:latin typeface="Arial Black" pitchFamily="34" charset="0"/>
            </a:endParaRPr>
          </a:p>
          <a:p>
            <a:endParaRPr lang="fr-FR" b="1" dirty="0">
              <a:solidFill>
                <a:srgbClr val="002060"/>
              </a:solidFill>
              <a:latin typeface="Arial Black" pitchFamily="34" charset="0"/>
            </a:endParaRPr>
          </a:p>
        </p:txBody>
      </p:sp>
      <p:sp>
        <p:nvSpPr>
          <p:cNvPr id="8" name="Espace réservé du pied de page 7"/>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37589343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marL="109728" indent="0">
              <a:buNone/>
            </a:pPr>
            <a:endParaRPr lang="fr-FR" sz="2400" b="1" dirty="0" smtClean="0">
              <a:solidFill>
                <a:srgbClr val="464646"/>
              </a:solidFill>
              <a:effectLst>
                <a:outerShdw blurRad="31750" dist="25400" dir="5400000" algn="tl" rotWithShape="0">
                  <a:srgbClr val="000000">
                    <a:alpha val="25000"/>
                  </a:srgbClr>
                </a:outerShdw>
              </a:effectLst>
              <a:latin typeface="Arial Black" pitchFamily="34" charset="0"/>
              <a:ea typeface="+mj-ea"/>
              <a:cs typeface="+mj-cs"/>
            </a:endParaRPr>
          </a:p>
          <a:p>
            <a:pPr marL="109728" indent="0">
              <a:buNone/>
            </a:pPr>
            <a:endParaRPr lang="fr-FR" sz="2400" b="1" dirty="0" smtClean="0">
              <a:solidFill>
                <a:srgbClr val="464646"/>
              </a:solidFill>
              <a:effectLst>
                <a:outerShdw blurRad="31750" dist="25400" dir="5400000" algn="tl" rotWithShape="0">
                  <a:srgbClr val="000000">
                    <a:alpha val="25000"/>
                  </a:srgbClr>
                </a:outerShdw>
              </a:effectLst>
              <a:latin typeface="Arial Black" pitchFamily="34" charset="0"/>
              <a:ea typeface="+mj-ea"/>
              <a:cs typeface="+mj-cs"/>
            </a:endParaRPr>
          </a:p>
          <a:p>
            <a:pPr marL="109728" indent="0">
              <a:buNone/>
            </a:pPr>
            <a:r>
              <a:rPr lang="fr-FR" sz="5400" b="1" dirty="0" smtClean="0">
                <a:solidFill>
                  <a:srgbClr val="464646"/>
                </a:solidFill>
                <a:effectLst>
                  <a:outerShdw blurRad="31750" dist="25400" dir="5400000" algn="tl" rotWithShape="0">
                    <a:srgbClr val="000000">
                      <a:alpha val="25000"/>
                    </a:srgbClr>
                  </a:outerShdw>
                </a:effectLst>
                <a:latin typeface="Arial Black" pitchFamily="34" charset="0"/>
                <a:ea typeface="+mj-ea"/>
                <a:cs typeface="+mj-cs"/>
              </a:rPr>
              <a:t>I</a:t>
            </a:r>
            <a:r>
              <a:rPr lang="fr-FR" sz="54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 LES POPULATIONS ET L’OFFRE DE SOINS DANS L’AMU</a:t>
            </a:r>
            <a:endParaRPr lang="fr-FR" sz="5400" dirty="0"/>
          </a:p>
        </p:txBody>
      </p:sp>
      <p:sp>
        <p:nvSpPr>
          <p:cNvPr id="5" name="Espace réservé du pied de page 4"/>
          <p:cNvSpPr>
            <a:spLocks noGrp="1"/>
          </p:cNvSpPr>
          <p:nvPr>
            <p:ph type="ftr" sz="quarter" idx="11"/>
          </p:nvPr>
        </p:nvSpPr>
        <p:spPr>
          <a:xfrm>
            <a:off x="4067944" y="6407944"/>
            <a:ext cx="4824536" cy="365125"/>
          </a:xfrm>
        </p:spPr>
        <p:txBody>
          <a:bodyPr/>
          <a:lstStyle/>
          <a:p>
            <a:pPr algn="l"/>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6353868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332656"/>
            <a:ext cx="8229600" cy="6239616"/>
          </a:xfrm>
        </p:spPr>
        <p:txBody>
          <a:bodyPr>
            <a:normAutofit lnSpcReduction="10000"/>
          </a:bodyPr>
          <a:lstStyle/>
          <a:p>
            <a:pPr lvl="0"/>
            <a:r>
              <a:rPr lang="fr-FR" dirty="0" smtClean="0">
                <a:latin typeface="Arial Black" pitchFamily="34" charset="0"/>
              </a:rPr>
              <a:t>	</a:t>
            </a:r>
            <a:r>
              <a:rPr lang="fr-FR" sz="2800" dirty="0">
                <a:latin typeface="Arial Black" pitchFamily="34" charset="0"/>
              </a:rPr>
              <a:t> Une offre de soins efficace</a:t>
            </a:r>
          </a:p>
          <a:p>
            <a:pPr lvl="1" algn="just">
              <a:buFont typeface="Wingdings" pitchFamily="2" charset="2"/>
              <a:buChar char="ü"/>
            </a:pPr>
            <a:r>
              <a:rPr lang="fr-FR" sz="2400" dirty="0">
                <a:latin typeface="Arial Black" pitchFamily="34" charset="0"/>
              </a:rPr>
              <a:t>Personnel bien formé et présent sur tout le territoire </a:t>
            </a:r>
            <a:r>
              <a:rPr lang="fr-FR" sz="2400" dirty="0" smtClean="0">
                <a:latin typeface="Arial Black" pitchFamily="34" charset="0"/>
              </a:rPr>
              <a:t>national;</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Des infrastructures équitablement réparties sur tout le territoire </a:t>
            </a:r>
            <a:r>
              <a:rPr lang="fr-FR" sz="2400" dirty="0" smtClean="0">
                <a:latin typeface="Arial Black" pitchFamily="34" charset="0"/>
              </a:rPr>
              <a:t>national;</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Un équipement à la hauteur du renom de nos prestataires de </a:t>
            </a:r>
            <a:r>
              <a:rPr lang="fr-FR" sz="2400" dirty="0" smtClean="0">
                <a:latin typeface="Arial Black" pitchFamily="34" charset="0"/>
              </a:rPr>
              <a:t>soins;</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Des consommables de qualité disponibles et bien </a:t>
            </a:r>
            <a:r>
              <a:rPr lang="fr-FR" sz="2400" dirty="0" smtClean="0">
                <a:latin typeface="Arial Black" pitchFamily="34" charset="0"/>
              </a:rPr>
              <a:t>gérés;</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Un accueil qui prédispose à la </a:t>
            </a:r>
            <a:r>
              <a:rPr lang="fr-FR" sz="2400" dirty="0" smtClean="0">
                <a:latin typeface="Arial Black" pitchFamily="34" charset="0"/>
              </a:rPr>
              <a:t>guérison;</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Une réorganisation et intégration des systèmes de gratuité et de subvention </a:t>
            </a:r>
            <a:r>
              <a:rPr lang="fr-FR" sz="2400" dirty="0" smtClean="0">
                <a:latin typeface="Arial Black" pitchFamily="34" charset="0"/>
              </a:rPr>
              <a:t>existants;</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Un transfert des compétences </a:t>
            </a:r>
            <a:r>
              <a:rPr lang="fr-FR" sz="2400" dirty="0" smtClean="0">
                <a:latin typeface="Arial Black" pitchFamily="34" charset="0"/>
              </a:rPr>
              <a:t>et des ressources aux collectivités territoriales selon </a:t>
            </a:r>
            <a:r>
              <a:rPr lang="fr-FR" sz="2400" dirty="0">
                <a:latin typeface="Arial Black" pitchFamily="34" charset="0"/>
              </a:rPr>
              <a:t>les options nationales </a:t>
            </a:r>
            <a:r>
              <a:rPr lang="fr-FR" sz="2400" dirty="0" smtClean="0">
                <a:latin typeface="Arial Black" pitchFamily="34" charset="0"/>
              </a:rPr>
              <a:t>actuelles;</a:t>
            </a:r>
            <a:endParaRPr lang="fr-FR" sz="2400" dirty="0">
              <a:latin typeface="Arial Black" pitchFamily="34" charset="0"/>
            </a:endParaRPr>
          </a:p>
          <a:p>
            <a:pPr>
              <a:buFont typeface="Wingdings" pitchFamily="2" charset="2"/>
              <a:buChar char="ü"/>
            </a:pPr>
            <a:endParaRPr lang="fr-FR" dirty="0" smtClean="0"/>
          </a:p>
          <a:p>
            <a:endParaRPr lang="fr-FR" dirty="0"/>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109728" indent="0">
              <a:buNone/>
            </a:pPr>
            <a:r>
              <a:rPr lang="fr-FR" sz="60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II. LES POPULATIONS ET LA DEMANDE DE SOINS</a:t>
            </a:r>
            <a:endParaRPr lang="fr-FR" sz="6000" dirty="0"/>
          </a:p>
        </p:txBody>
      </p:sp>
      <p:sp>
        <p:nvSpPr>
          <p:cNvPr id="5" name="Espace réservé du pied de page 4"/>
          <p:cNvSpPr>
            <a:spLocks noGrp="1"/>
          </p:cNvSpPr>
          <p:nvPr>
            <p:ph type="ftr" sz="quarter" idx="11"/>
          </p:nvPr>
        </p:nvSpPr>
        <p:spPr>
          <a:xfrm>
            <a:off x="4067944" y="6407944"/>
            <a:ext cx="4752528"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410013234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332656"/>
            <a:ext cx="8229600" cy="6239616"/>
          </a:xfrm>
        </p:spPr>
        <p:txBody>
          <a:bodyPr>
            <a:noAutofit/>
          </a:bodyPr>
          <a:lstStyle/>
          <a:p>
            <a:pPr lvl="0"/>
            <a:r>
              <a:rPr lang="fr-FR" sz="2600" dirty="0">
                <a:latin typeface="Arial Black" pitchFamily="34" charset="0"/>
              </a:rPr>
              <a:t>Un achat de santé </a:t>
            </a:r>
            <a:r>
              <a:rPr lang="fr-FR" sz="2600" dirty="0" smtClean="0">
                <a:latin typeface="Arial Black" pitchFamily="34" charset="0"/>
              </a:rPr>
              <a:t>efficace</a:t>
            </a:r>
          </a:p>
          <a:p>
            <a:pPr marL="109728" lvl="0" indent="0">
              <a:buNone/>
            </a:pPr>
            <a:endParaRPr lang="fr-FR" sz="2600" dirty="0">
              <a:latin typeface="Arial Black" pitchFamily="34" charset="0"/>
            </a:endParaRPr>
          </a:p>
          <a:p>
            <a:pPr lvl="1">
              <a:buFont typeface="Wingdings" pitchFamily="2" charset="2"/>
              <a:buChar char="ü"/>
            </a:pPr>
            <a:r>
              <a:rPr lang="fr-FR" sz="1800" dirty="0">
                <a:latin typeface="Arial Black" pitchFamily="34" charset="0"/>
              </a:rPr>
              <a:t>Une AMU pour tous dans les meilleurs délais : vote de la loi et déclanchement du </a:t>
            </a:r>
            <a:r>
              <a:rPr lang="fr-FR" sz="1800" dirty="0" smtClean="0">
                <a:latin typeface="Arial Black" pitchFamily="34" charset="0"/>
              </a:rPr>
              <a:t>processus d’extension;</a:t>
            </a:r>
            <a:endParaRPr lang="fr-FR" sz="1800" dirty="0">
              <a:latin typeface="Arial Black" pitchFamily="34" charset="0"/>
            </a:endParaRPr>
          </a:p>
          <a:p>
            <a:pPr lvl="1">
              <a:buFont typeface="Wingdings" pitchFamily="2" charset="2"/>
              <a:buChar char="ü"/>
            </a:pPr>
            <a:r>
              <a:rPr lang="fr-FR" sz="1800" dirty="0">
                <a:latin typeface="Arial Black" pitchFamily="34" charset="0"/>
              </a:rPr>
              <a:t>Une couverture privilégiée des plus démunis, qui n’ont jamais droit à </a:t>
            </a:r>
            <a:r>
              <a:rPr lang="fr-FR" sz="1800" dirty="0" smtClean="0">
                <a:latin typeface="Arial Black" pitchFamily="34" charset="0"/>
              </a:rPr>
              <a:t>rien;</a:t>
            </a:r>
            <a:endParaRPr lang="fr-FR" sz="1800" dirty="0">
              <a:latin typeface="Arial Black" pitchFamily="34" charset="0"/>
            </a:endParaRPr>
          </a:p>
          <a:p>
            <a:pPr lvl="1">
              <a:buFont typeface="Wingdings" pitchFamily="2" charset="2"/>
              <a:buChar char="ü"/>
            </a:pPr>
            <a:r>
              <a:rPr lang="fr-FR" sz="1800" dirty="0">
                <a:latin typeface="Arial Black" pitchFamily="34" charset="0"/>
              </a:rPr>
              <a:t>Une gestion </a:t>
            </a:r>
            <a:r>
              <a:rPr lang="fr-FR" sz="1800" dirty="0" smtClean="0">
                <a:latin typeface="Arial Black" pitchFamily="34" charset="0"/>
              </a:rPr>
              <a:t>participative, efficace </a:t>
            </a:r>
            <a:r>
              <a:rPr lang="fr-FR" sz="1800" dirty="0">
                <a:latin typeface="Arial Black" pitchFamily="34" charset="0"/>
              </a:rPr>
              <a:t>et transparente non « fonctionnarisée » </a:t>
            </a:r>
            <a:r>
              <a:rPr lang="fr-FR" sz="1800" dirty="0" smtClean="0">
                <a:latin typeface="Arial Black" pitchFamily="34" charset="0"/>
              </a:rPr>
              <a:t>;</a:t>
            </a:r>
            <a:endParaRPr lang="fr-FR" sz="1800" dirty="0">
              <a:latin typeface="Arial Black" pitchFamily="34" charset="0"/>
            </a:endParaRPr>
          </a:p>
          <a:p>
            <a:pPr lvl="1">
              <a:buFont typeface="Wingdings" pitchFamily="2" charset="2"/>
              <a:buChar char="ü"/>
            </a:pPr>
            <a:r>
              <a:rPr lang="fr-FR" sz="1800" dirty="0">
                <a:latin typeface="Arial Black" pitchFamily="34" charset="0"/>
              </a:rPr>
              <a:t>Un devoir de </a:t>
            </a:r>
            <a:r>
              <a:rPr lang="fr-FR" sz="1800" dirty="0" err="1" smtClean="0">
                <a:latin typeface="Arial Black" pitchFamily="34" charset="0"/>
              </a:rPr>
              <a:t>Redevabilité</a:t>
            </a:r>
            <a:r>
              <a:rPr lang="fr-FR" sz="1800" dirty="0" smtClean="0">
                <a:latin typeface="Arial Black" pitchFamily="34" charset="0"/>
              </a:rPr>
              <a:t>;</a:t>
            </a:r>
            <a:endParaRPr lang="fr-FR" sz="1800" dirty="0">
              <a:latin typeface="Arial Black" pitchFamily="34" charset="0"/>
            </a:endParaRPr>
          </a:p>
          <a:p>
            <a:pPr lvl="1">
              <a:buFont typeface="Wingdings" pitchFamily="2" charset="2"/>
              <a:buChar char="ü"/>
            </a:pPr>
            <a:r>
              <a:rPr lang="fr-FR" sz="1800" dirty="0">
                <a:latin typeface="Arial Black" pitchFamily="34" charset="0"/>
              </a:rPr>
              <a:t>Un panier de soins de qualité à des coûts accessibles à </a:t>
            </a:r>
            <a:r>
              <a:rPr lang="fr-FR" sz="1800" dirty="0" smtClean="0">
                <a:latin typeface="Arial Black" pitchFamily="34" charset="0"/>
              </a:rPr>
              <a:t>tous, </a:t>
            </a:r>
            <a:r>
              <a:rPr lang="fr-FR" sz="1800" dirty="0">
                <a:latin typeface="Arial Black" pitchFamily="34" charset="0"/>
              </a:rPr>
              <a:t>pour assurer la santé </a:t>
            </a:r>
            <a:r>
              <a:rPr lang="fr-FR" sz="1800" dirty="0" smtClean="0">
                <a:latin typeface="Arial Black" pitchFamily="34" charset="0"/>
              </a:rPr>
              <a:t>publique, </a:t>
            </a:r>
            <a:r>
              <a:rPr lang="fr-FR" sz="1800" dirty="0">
                <a:latin typeface="Arial Black" pitchFamily="34" charset="0"/>
              </a:rPr>
              <a:t>qui tienne compte des réalités nationales et du souci de </a:t>
            </a:r>
            <a:r>
              <a:rPr lang="fr-FR" sz="1800" dirty="0" smtClean="0">
                <a:latin typeface="Arial Black" pitchFamily="34" charset="0"/>
              </a:rPr>
              <a:t>pérennité;</a:t>
            </a:r>
            <a:endParaRPr lang="fr-FR" sz="1800" dirty="0">
              <a:latin typeface="Arial Black" pitchFamily="34" charset="0"/>
            </a:endParaRPr>
          </a:p>
          <a:p>
            <a:pPr lvl="1">
              <a:buFont typeface="Wingdings" pitchFamily="2" charset="2"/>
              <a:buChar char="ü"/>
            </a:pPr>
            <a:r>
              <a:rPr lang="fr-FR" sz="1800" dirty="0">
                <a:latin typeface="Arial Black" pitchFamily="34" charset="0"/>
              </a:rPr>
              <a:t>La garantie des gratuités et subventions </a:t>
            </a:r>
            <a:r>
              <a:rPr lang="fr-FR" sz="1800" dirty="0" smtClean="0">
                <a:latin typeface="Arial Black" pitchFamily="34" charset="0"/>
              </a:rPr>
              <a:t>actuellement acquises </a:t>
            </a:r>
            <a:r>
              <a:rPr lang="fr-FR" sz="1800" dirty="0">
                <a:latin typeface="Arial Black" pitchFamily="34" charset="0"/>
              </a:rPr>
              <a:t>en matière de soins de </a:t>
            </a:r>
            <a:r>
              <a:rPr lang="fr-FR" sz="1800" dirty="0" smtClean="0">
                <a:latin typeface="Arial Black" pitchFamily="34" charset="0"/>
              </a:rPr>
              <a:t>santé;</a:t>
            </a:r>
            <a:endParaRPr lang="fr-FR" sz="1800" dirty="0">
              <a:latin typeface="Arial Black" pitchFamily="34" charset="0"/>
            </a:endParaRPr>
          </a:p>
          <a:p>
            <a:pPr lvl="1">
              <a:buFont typeface="Wingdings" pitchFamily="2" charset="2"/>
              <a:buChar char="ü"/>
            </a:pPr>
            <a:r>
              <a:rPr lang="fr-FR" sz="1800" dirty="0">
                <a:latin typeface="Arial Black" pitchFamily="34" charset="0"/>
              </a:rPr>
              <a:t>La poursuite des programmes favorisant les soins de santé des </a:t>
            </a:r>
            <a:r>
              <a:rPr lang="fr-FR" sz="1800" dirty="0" smtClean="0">
                <a:latin typeface="Arial Black" pitchFamily="34" charset="0"/>
              </a:rPr>
              <a:t>populations;</a:t>
            </a:r>
            <a:endParaRPr lang="fr-FR" sz="1800" dirty="0">
              <a:latin typeface="Arial Black" pitchFamily="34" charset="0"/>
            </a:endParaRPr>
          </a:p>
          <a:p>
            <a:pPr lvl="1">
              <a:buFont typeface="Wingdings" pitchFamily="2" charset="2"/>
              <a:buChar char="ü"/>
            </a:pPr>
            <a:r>
              <a:rPr lang="fr-FR" sz="1800" dirty="0">
                <a:latin typeface="Arial Black" pitchFamily="34" charset="0"/>
              </a:rPr>
              <a:t>Un cadre d’accompagnement du développement des </a:t>
            </a:r>
            <a:r>
              <a:rPr lang="fr-FR" sz="1800" dirty="0" smtClean="0">
                <a:latin typeface="Arial Black" pitchFamily="34" charset="0"/>
              </a:rPr>
              <a:t>mutuelles et de leurs faîtières;</a:t>
            </a:r>
            <a:endParaRPr lang="fr-FR" sz="1800" dirty="0">
              <a:latin typeface="Arial Black" pitchFamily="34" charset="0"/>
            </a:endParaRPr>
          </a:p>
          <a:p>
            <a:pPr lvl="1">
              <a:buFont typeface="Wingdings" pitchFamily="2" charset="2"/>
              <a:buChar char="ü"/>
            </a:pPr>
            <a:r>
              <a:rPr lang="fr-FR" sz="1800" dirty="0">
                <a:latin typeface="Arial Black" pitchFamily="34" charset="0"/>
              </a:rPr>
              <a:t>Pas d’initiatives aventurières !</a:t>
            </a:r>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109728" indent="0">
              <a:buNone/>
            </a:pPr>
            <a:r>
              <a:rPr lang="fr-FR" sz="54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III. LA STRUCTURATION DE L’AMU</a:t>
            </a:r>
            <a:endParaRPr lang="fr-FR" sz="5400" dirty="0"/>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408747682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323850" y="1700809"/>
            <a:ext cx="8229600" cy="4464496"/>
          </a:xfrm>
        </p:spPr>
        <p:txBody>
          <a:bodyPr>
            <a:noAutofit/>
          </a:bodyPr>
          <a:lstStyle/>
          <a:p>
            <a:pPr marL="533400" indent="-533400" eaLnBrk="1" hangingPunct="1">
              <a:lnSpc>
                <a:spcPct val="90000"/>
              </a:lnSpc>
              <a:buFont typeface="Wingdings" pitchFamily="2" charset="2"/>
              <a:buNone/>
            </a:pPr>
            <a:r>
              <a:rPr lang="fr-FR" sz="2000" b="1" dirty="0" smtClean="0">
                <a:latin typeface="Arial Black" pitchFamily="34" charset="0"/>
              </a:rPr>
              <a:t>INTRODUCTION</a:t>
            </a:r>
          </a:p>
          <a:p>
            <a:pPr marL="533400" indent="-533400" eaLnBrk="1" hangingPunct="1">
              <a:lnSpc>
                <a:spcPct val="90000"/>
              </a:lnSpc>
              <a:buFont typeface="Wingdings" pitchFamily="2" charset="2"/>
              <a:buNone/>
            </a:pPr>
            <a:endParaRPr lang="fr-FR" sz="2000" b="1" dirty="0" smtClean="0">
              <a:latin typeface="Arial Black" pitchFamily="34" charset="0"/>
            </a:endParaRPr>
          </a:p>
          <a:p>
            <a:pPr marL="533400" indent="-533400" eaLnBrk="1" hangingPunct="1">
              <a:lnSpc>
                <a:spcPct val="90000"/>
              </a:lnSpc>
              <a:buNone/>
            </a:pPr>
            <a:r>
              <a:rPr lang="fr-FR" sz="2000" b="1" dirty="0" smtClean="0">
                <a:latin typeface="Arial Black" pitchFamily="34" charset="0"/>
              </a:rPr>
              <a:t>I.   LES POPULATIONS ET L’OFFRE DE SOINS DANS L’AMU</a:t>
            </a:r>
          </a:p>
          <a:p>
            <a:pPr marL="533400" indent="-533400" eaLnBrk="1" hangingPunct="1">
              <a:lnSpc>
                <a:spcPct val="90000"/>
              </a:lnSpc>
              <a:buFont typeface="Wingdings" pitchFamily="2" charset="2"/>
              <a:buAutoNum type="romanUcPeriod"/>
            </a:pPr>
            <a:endParaRPr lang="fr-FR" sz="2000" b="1" dirty="0" smtClean="0">
              <a:latin typeface="Arial Black" pitchFamily="34" charset="0"/>
            </a:endParaRPr>
          </a:p>
          <a:p>
            <a:pPr marL="533400" indent="-533400" eaLnBrk="1" hangingPunct="1">
              <a:lnSpc>
                <a:spcPct val="90000"/>
              </a:lnSpc>
              <a:buNone/>
            </a:pPr>
            <a:r>
              <a:rPr lang="fr-FR" sz="2000" b="1" dirty="0" smtClean="0">
                <a:latin typeface="Arial Black" pitchFamily="34" charset="0"/>
              </a:rPr>
              <a:t>II.  LES POPULATIONS ET LA DEMANDE DE SOINS</a:t>
            </a:r>
          </a:p>
          <a:p>
            <a:pPr marL="533400" indent="-533400" eaLnBrk="1" hangingPunct="1">
              <a:lnSpc>
                <a:spcPct val="90000"/>
              </a:lnSpc>
              <a:buNone/>
            </a:pPr>
            <a:endParaRPr lang="fr-FR" sz="2000" b="1" dirty="0" smtClean="0">
              <a:latin typeface="Arial Black" pitchFamily="34" charset="0"/>
            </a:endParaRPr>
          </a:p>
          <a:p>
            <a:pPr marL="533400" indent="-533400" eaLnBrk="1" hangingPunct="1">
              <a:lnSpc>
                <a:spcPct val="90000"/>
              </a:lnSpc>
              <a:buNone/>
            </a:pPr>
            <a:r>
              <a:rPr lang="fr-FR" sz="2000" b="1" dirty="0" smtClean="0">
                <a:latin typeface="Arial Black" pitchFamily="34" charset="0"/>
              </a:rPr>
              <a:t>III. LA STRUCTURATION DE L’AMU</a:t>
            </a:r>
          </a:p>
          <a:p>
            <a:pPr marL="533400" indent="-533400" eaLnBrk="1" hangingPunct="1">
              <a:lnSpc>
                <a:spcPct val="90000"/>
              </a:lnSpc>
              <a:buNone/>
            </a:pPr>
            <a:endParaRPr lang="fr-FR" sz="2000" b="1" dirty="0" smtClean="0">
              <a:latin typeface="Arial Black" pitchFamily="34" charset="0"/>
            </a:endParaRPr>
          </a:p>
          <a:p>
            <a:pPr marL="533400" indent="-533400" eaLnBrk="1" hangingPunct="1">
              <a:lnSpc>
                <a:spcPct val="90000"/>
              </a:lnSpc>
              <a:buNone/>
            </a:pPr>
            <a:r>
              <a:rPr lang="fr-FR" sz="2000" b="1" dirty="0" smtClean="0">
                <a:latin typeface="Arial Black" pitchFamily="34" charset="0"/>
              </a:rPr>
              <a:t>IV.  LA CONTREPARTIE DES OSC ET DES POPULATIONS</a:t>
            </a:r>
          </a:p>
          <a:p>
            <a:pPr marL="533400" indent="-533400" eaLnBrk="1" hangingPunct="1">
              <a:lnSpc>
                <a:spcPct val="90000"/>
              </a:lnSpc>
              <a:buNone/>
            </a:pPr>
            <a:endParaRPr lang="fr-FR" sz="2000" b="1" dirty="0">
              <a:latin typeface="Arial Black" pitchFamily="34" charset="0"/>
            </a:endParaRPr>
          </a:p>
          <a:p>
            <a:pPr marL="533400" indent="-533400" eaLnBrk="1" hangingPunct="1">
              <a:lnSpc>
                <a:spcPct val="90000"/>
              </a:lnSpc>
              <a:buNone/>
            </a:pPr>
            <a:r>
              <a:rPr lang="fr-FR" sz="2000" b="1" dirty="0" smtClean="0">
                <a:latin typeface="Arial Black" pitchFamily="34" charset="0"/>
              </a:rPr>
              <a:t>CONCLUSION	</a:t>
            </a:r>
          </a:p>
        </p:txBody>
      </p:sp>
      <p:sp>
        <p:nvSpPr>
          <p:cNvPr id="4098" name="AutoShape 2"/>
          <p:cNvSpPr>
            <a:spLocks noGrp="1" noChangeArrowheads="1"/>
          </p:cNvSpPr>
          <p:nvPr>
            <p:ph type="title"/>
          </p:nvPr>
        </p:nvSpPr>
        <p:spPr>
          <a:xfrm>
            <a:off x="457200" y="274638"/>
            <a:ext cx="8229600" cy="868346"/>
          </a:xfrm>
        </p:spPr>
        <p:txBody>
          <a:bodyPr/>
          <a:lstStyle/>
          <a:p>
            <a:pPr eaLnBrk="1" fontAlgn="auto" hangingPunct="1">
              <a:spcAft>
                <a:spcPts val="0"/>
              </a:spcAft>
              <a:defRPr/>
            </a:pPr>
            <a:r>
              <a:rPr lang="fr-FR" dirty="0" smtClean="0">
                <a:solidFill>
                  <a:schemeClr val="accent1">
                    <a:lumMod val="75000"/>
                  </a:schemeClr>
                </a:solidFill>
                <a:latin typeface="Arial Black" pitchFamily="34" charset="0"/>
              </a:rPr>
              <a:t>PLAN DE PRÉSENTATION</a:t>
            </a:r>
          </a:p>
        </p:txBody>
      </p:sp>
      <p:sp>
        <p:nvSpPr>
          <p:cNvPr id="4" name="Espace réservé du pied de page 3"/>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476672"/>
            <a:ext cx="8229600" cy="5530619"/>
          </a:xfrm>
        </p:spPr>
        <p:txBody>
          <a:bodyPr>
            <a:normAutofit lnSpcReduction="10000"/>
          </a:bodyPr>
          <a:lstStyle/>
          <a:p>
            <a:pPr lvl="0"/>
            <a:r>
              <a:rPr lang="fr-FR" sz="2600" dirty="0">
                <a:latin typeface="Arial Black" pitchFamily="34" charset="0"/>
              </a:rPr>
              <a:t>Une demande bien </a:t>
            </a:r>
            <a:r>
              <a:rPr lang="fr-FR" sz="2600" dirty="0" smtClean="0">
                <a:latin typeface="Arial Black" pitchFamily="34" charset="0"/>
              </a:rPr>
              <a:t>structurée</a:t>
            </a:r>
          </a:p>
          <a:p>
            <a:pPr marL="109728" lvl="0" indent="0" algn="just">
              <a:buNone/>
            </a:pPr>
            <a:endParaRPr lang="fr-FR" sz="2600" dirty="0">
              <a:latin typeface="Arial Black" pitchFamily="34" charset="0"/>
            </a:endParaRPr>
          </a:p>
          <a:p>
            <a:pPr lvl="1" algn="just">
              <a:buFont typeface="Wingdings" pitchFamily="2" charset="2"/>
              <a:buChar char="ü"/>
            </a:pPr>
            <a:r>
              <a:rPr lang="fr-FR" sz="2400" dirty="0">
                <a:latin typeface="Arial Black" pitchFamily="34" charset="0"/>
              </a:rPr>
              <a:t>Des structures déconcentrées légères et </a:t>
            </a:r>
            <a:r>
              <a:rPr lang="fr-FR" sz="2400" dirty="0" smtClean="0">
                <a:latin typeface="Arial Black" pitchFamily="34" charset="0"/>
              </a:rPr>
              <a:t>efficaces;</a:t>
            </a:r>
            <a:endParaRPr lang="fr-FR" sz="2400" dirty="0">
              <a:latin typeface="Arial Black" pitchFamily="34" charset="0"/>
            </a:endParaRPr>
          </a:p>
          <a:p>
            <a:pPr lvl="1" algn="just">
              <a:buFont typeface="Wingdings" pitchFamily="2" charset="2"/>
              <a:buChar char="ü"/>
            </a:pPr>
            <a:endParaRPr lang="fr-FR" sz="2400" dirty="0" smtClean="0">
              <a:latin typeface="Arial Black" pitchFamily="34" charset="0"/>
            </a:endParaRPr>
          </a:p>
          <a:p>
            <a:pPr lvl="1" algn="just">
              <a:buFont typeface="Wingdings" pitchFamily="2" charset="2"/>
              <a:buChar char="ü"/>
            </a:pPr>
            <a:r>
              <a:rPr lang="fr-FR" sz="2400" dirty="0" smtClean="0">
                <a:latin typeface="Arial Black" pitchFamily="34" charset="0"/>
              </a:rPr>
              <a:t>Une </a:t>
            </a:r>
            <a:r>
              <a:rPr lang="fr-FR" sz="2400" dirty="0">
                <a:latin typeface="Arial Black" pitchFamily="34" charset="0"/>
              </a:rPr>
              <a:t>collaboration efficace avec les organismes délégués de </a:t>
            </a:r>
            <a:r>
              <a:rPr lang="fr-FR" sz="2400" dirty="0" smtClean="0">
                <a:latin typeface="Arial Black" pitchFamily="34" charset="0"/>
              </a:rPr>
              <a:t>gestion, </a:t>
            </a:r>
            <a:r>
              <a:rPr lang="fr-FR" sz="2400" dirty="0">
                <a:latin typeface="Arial Black" pitchFamily="34" charset="0"/>
              </a:rPr>
              <a:t>dont les organisations </a:t>
            </a:r>
            <a:r>
              <a:rPr lang="fr-FR" sz="2400" dirty="0" smtClean="0">
                <a:latin typeface="Arial Black" pitchFamily="34" charset="0"/>
              </a:rPr>
              <a:t>mutualistes, </a:t>
            </a:r>
            <a:r>
              <a:rPr lang="fr-FR" sz="2400" dirty="0">
                <a:latin typeface="Arial Black" pitchFamily="34" charset="0"/>
              </a:rPr>
              <a:t>dans les fonctions de </a:t>
            </a:r>
            <a:r>
              <a:rPr lang="fr-FR" sz="2400" dirty="0" smtClean="0">
                <a:latin typeface="Arial Black" pitchFamily="34" charset="0"/>
              </a:rPr>
              <a:t>mobilisation sociale, d’affiliation, de recouvrement des cotisations, de mise en confiance, </a:t>
            </a:r>
            <a:r>
              <a:rPr lang="fr-FR" sz="2400" dirty="0" smtClean="0">
                <a:latin typeface="Arial Black" pitchFamily="34" charset="0"/>
              </a:rPr>
              <a:t>etc</a:t>
            </a:r>
            <a:r>
              <a:rPr lang="fr-FR" sz="2400" dirty="0">
                <a:latin typeface="Arial Black" pitchFamily="34" charset="0"/>
              </a:rPr>
              <a:t>.</a:t>
            </a:r>
            <a:endParaRPr lang="fr-FR" sz="2400" dirty="0">
              <a:latin typeface="Arial Black" pitchFamily="34" charset="0"/>
            </a:endParaRPr>
          </a:p>
          <a:p>
            <a:pPr lvl="1" algn="just">
              <a:buFont typeface="Wingdings" pitchFamily="2" charset="2"/>
              <a:buChar char="ü"/>
            </a:pPr>
            <a:endParaRPr lang="fr-FR" sz="2400" dirty="0" smtClean="0">
              <a:latin typeface="Arial Black" pitchFamily="34" charset="0"/>
            </a:endParaRPr>
          </a:p>
          <a:p>
            <a:pPr lvl="1" algn="just">
              <a:buFont typeface="Wingdings" pitchFamily="2" charset="2"/>
              <a:buChar char="ü"/>
            </a:pPr>
            <a:r>
              <a:rPr lang="fr-FR" sz="2400" dirty="0" smtClean="0">
                <a:latin typeface="Arial Black" pitchFamily="34" charset="0"/>
              </a:rPr>
              <a:t>Des </a:t>
            </a:r>
            <a:r>
              <a:rPr lang="fr-FR" sz="2400" dirty="0">
                <a:latin typeface="Arial Black" pitchFamily="34" charset="0"/>
              </a:rPr>
              <a:t>prestations complémentaires en fonction des groupes </a:t>
            </a:r>
            <a:r>
              <a:rPr lang="fr-FR" sz="2400" dirty="0" smtClean="0">
                <a:latin typeface="Arial Black" pitchFamily="34" charset="0"/>
              </a:rPr>
              <a:t>spécifiques assurées par les ODG</a:t>
            </a:r>
            <a:endParaRPr lang="fr-FR" sz="2400" dirty="0">
              <a:latin typeface="Arial Black" pitchFamily="34" charset="0"/>
            </a:endParaRPr>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109728" indent="0">
              <a:buNone/>
            </a:pPr>
            <a:r>
              <a:rPr lang="fr-FR" sz="54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IV. LA CONTREPARTIE DES OSC ET DES POPULATIONS</a:t>
            </a:r>
            <a:endParaRPr lang="fr-FR" sz="5400" dirty="0"/>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134992987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260648"/>
            <a:ext cx="8229600" cy="6311624"/>
          </a:xfrm>
        </p:spPr>
        <p:txBody>
          <a:bodyPr>
            <a:normAutofit fontScale="92500" lnSpcReduction="10000"/>
          </a:bodyPr>
          <a:lstStyle/>
          <a:p>
            <a:pPr lvl="0"/>
            <a:endParaRPr lang="fr-FR" sz="2000" dirty="0" smtClean="0">
              <a:latin typeface="Arial Black" pitchFamily="34" charset="0"/>
            </a:endParaRPr>
          </a:p>
          <a:p>
            <a:pPr lvl="0"/>
            <a:r>
              <a:rPr lang="fr-FR" sz="2600" dirty="0" smtClean="0">
                <a:latin typeface="Arial Black" pitchFamily="34" charset="0"/>
              </a:rPr>
              <a:t>En </a:t>
            </a:r>
            <a:r>
              <a:rPr lang="fr-FR" sz="2600" dirty="0">
                <a:latin typeface="Arial Black" pitchFamily="34" charset="0"/>
              </a:rPr>
              <a:t>contrepartie, les OSC et les populations sont disposées à </a:t>
            </a:r>
            <a:r>
              <a:rPr lang="fr-FR" sz="2600" dirty="0" smtClean="0">
                <a:latin typeface="Arial Black" pitchFamily="34" charset="0"/>
              </a:rPr>
              <a:t>:</a:t>
            </a:r>
          </a:p>
          <a:p>
            <a:pPr lvl="0">
              <a:buFont typeface="Wingdings" pitchFamily="2" charset="2"/>
              <a:buChar char="ü"/>
            </a:pP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S’organiser à travers les mutuelles et leurs </a:t>
            </a:r>
            <a:r>
              <a:rPr lang="fr-FR" sz="2400" dirty="0" smtClean="0">
                <a:latin typeface="Arial Black" pitchFamily="34" charset="0"/>
              </a:rPr>
              <a:t>faitières;</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Mobiliser la contribution de ceux qui ont la capacité de contribuer pour financer les soins de </a:t>
            </a:r>
            <a:r>
              <a:rPr lang="fr-FR" sz="2400" dirty="0" smtClean="0">
                <a:latin typeface="Arial Black" pitchFamily="34" charset="0"/>
              </a:rPr>
              <a:t>santé;</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Participer à la mobilisation des ressources auprès de nos </a:t>
            </a:r>
            <a:r>
              <a:rPr lang="fr-FR" sz="2400" dirty="0" smtClean="0">
                <a:latin typeface="Arial Black" pitchFamily="34" charset="0"/>
              </a:rPr>
              <a:t>partenaires;</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Participer au renforcement des compétences nationales en matière de mutualité et d’assurance </a:t>
            </a:r>
            <a:r>
              <a:rPr lang="fr-FR" sz="2400" dirty="0" smtClean="0">
                <a:latin typeface="Arial Black" pitchFamily="34" charset="0"/>
              </a:rPr>
              <a:t>maladie;</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Assurer le contrôle social pour participer à garantir la satisfaction des populations dans les prestations de </a:t>
            </a:r>
            <a:r>
              <a:rPr lang="fr-FR" sz="2400" dirty="0" smtClean="0">
                <a:latin typeface="Arial Black" pitchFamily="34" charset="0"/>
              </a:rPr>
              <a:t>l’AMU;</a:t>
            </a:r>
            <a:endParaRPr lang="fr-FR" sz="2400" dirty="0">
              <a:latin typeface="Arial Black" pitchFamily="34" charset="0"/>
            </a:endParaRPr>
          </a:p>
          <a:p>
            <a:pPr lvl="1" algn="just">
              <a:buFont typeface="Wingdings" pitchFamily="2" charset="2"/>
              <a:buChar char="ü"/>
            </a:pPr>
            <a:r>
              <a:rPr lang="fr-FR" sz="2400" dirty="0">
                <a:latin typeface="Arial Black" pitchFamily="34" charset="0"/>
              </a:rPr>
              <a:t>Aider à éviter les abus et fraudes divers au niveau de </a:t>
            </a:r>
            <a:r>
              <a:rPr lang="fr-FR" sz="2400" dirty="0" smtClean="0">
                <a:latin typeface="Arial Black" pitchFamily="34" charset="0"/>
              </a:rPr>
              <a:t>l’AMU;</a:t>
            </a:r>
            <a:endParaRPr lang="fr-FR" sz="2400" dirty="0">
              <a:latin typeface="Arial Black" pitchFamily="34" charset="0"/>
            </a:endParaRPr>
          </a:p>
        </p:txBody>
      </p:sp>
      <p:sp>
        <p:nvSpPr>
          <p:cNvPr id="5" name="Espace réservé du pied de page 4"/>
          <p:cNvSpPr>
            <a:spLocks noGrp="1"/>
          </p:cNvSpPr>
          <p:nvPr>
            <p:ph type="ftr" sz="quarter" idx="11"/>
          </p:nvPr>
        </p:nvSpPr>
        <p:spPr>
          <a:xfrm>
            <a:off x="4067944" y="6407944"/>
            <a:ext cx="482453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marL="109728" indent="0">
              <a:buNone/>
            </a:pPr>
            <a:r>
              <a:rPr lang="fr-FR" sz="72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 </a:t>
            </a:r>
            <a:endParaRPr lang="fr-FR" sz="7200" b="1" dirty="0" smtClean="0">
              <a:solidFill>
                <a:srgbClr val="464646"/>
              </a:solidFill>
              <a:effectLst>
                <a:outerShdw blurRad="31750" dist="25400" dir="5400000" algn="tl" rotWithShape="0">
                  <a:srgbClr val="000000">
                    <a:alpha val="25000"/>
                  </a:srgbClr>
                </a:outerShdw>
              </a:effectLst>
              <a:latin typeface="Arial Black" pitchFamily="34" charset="0"/>
              <a:ea typeface="+mj-ea"/>
              <a:cs typeface="+mj-cs"/>
            </a:endParaRPr>
          </a:p>
          <a:p>
            <a:pPr marL="109728" indent="0">
              <a:buNone/>
            </a:pPr>
            <a:r>
              <a:rPr lang="fr-FR" sz="7200" b="1" dirty="0" smtClean="0">
                <a:solidFill>
                  <a:srgbClr val="464646"/>
                </a:solidFill>
                <a:effectLst>
                  <a:outerShdw blurRad="31750" dist="25400" dir="5400000" algn="tl" rotWithShape="0">
                    <a:srgbClr val="000000">
                      <a:alpha val="25000"/>
                    </a:srgbClr>
                  </a:outerShdw>
                </a:effectLst>
                <a:latin typeface="Arial Black" pitchFamily="34" charset="0"/>
                <a:ea typeface="+mj-ea"/>
                <a:cs typeface="+mj-cs"/>
              </a:rPr>
              <a:t>CONCLUSION</a:t>
            </a:r>
            <a:r>
              <a:rPr lang="fr-FR" sz="7200" b="1" dirty="0">
                <a:solidFill>
                  <a:srgbClr val="464646"/>
                </a:solidFill>
                <a:effectLst>
                  <a:outerShdw blurRad="31750" dist="25400" dir="5400000" algn="tl" rotWithShape="0">
                    <a:srgbClr val="000000">
                      <a:alpha val="25000"/>
                    </a:srgbClr>
                  </a:outerShdw>
                </a:effectLst>
                <a:latin typeface="Arial Black" pitchFamily="34" charset="0"/>
                <a:ea typeface="+mj-ea"/>
                <a:cs typeface="+mj-cs"/>
              </a:rPr>
              <a:t>	</a:t>
            </a:r>
            <a:endParaRPr lang="fr-FR" sz="7200" dirty="0"/>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345291190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42984"/>
            <a:ext cx="8229600" cy="4864307"/>
          </a:xfrm>
        </p:spPr>
        <p:txBody>
          <a:bodyPr>
            <a:normAutofit fontScale="92500" lnSpcReduction="10000"/>
          </a:bodyPr>
          <a:lstStyle/>
          <a:p>
            <a:pPr algn="just">
              <a:buFont typeface="Wingdings" pitchFamily="2" charset="2"/>
              <a:buChar char="q"/>
            </a:pPr>
            <a:r>
              <a:rPr lang="fr-FR" dirty="0" smtClean="0">
                <a:solidFill>
                  <a:srgbClr val="C00000"/>
                </a:solidFill>
                <a:latin typeface="Arial Black" pitchFamily="34" charset="0"/>
              </a:rPr>
              <a:t>LA LOI SUR LE RAMU ET SES DECRETS D’APPLICATION</a:t>
            </a:r>
          </a:p>
          <a:p>
            <a:pPr algn="just">
              <a:buFont typeface="Wingdings" pitchFamily="2" charset="2"/>
              <a:buChar char="q"/>
            </a:pPr>
            <a:endParaRPr lang="fr-FR" dirty="0">
              <a:latin typeface="Arial Black" pitchFamily="34" charset="0"/>
            </a:endParaRPr>
          </a:p>
          <a:p>
            <a:pPr lvl="1" algn="just">
              <a:buFont typeface="Wingdings" pitchFamily="2" charset="2"/>
              <a:buChar char="Ø"/>
            </a:pPr>
            <a:r>
              <a:rPr lang="fr-FR" dirty="0" smtClean="0">
                <a:latin typeface="Arial Black" pitchFamily="34" charset="0"/>
              </a:rPr>
              <a:t>Une offre de soins efficace;</a:t>
            </a:r>
          </a:p>
          <a:p>
            <a:pPr lvl="1" algn="just">
              <a:buFont typeface="Wingdings" pitchFamily="2" charset="2"/>
              <a:buChar char="Ø"/>
            </a:pPr>
            <a:endParaRPr lang="fr-FR" dirty="0" smtClean="0">
              <a:latin typeface="Arial Black" pitchFamily="34" charset="0"/>
            </a:endParaRPr>
          </a:p>
          <a:p>
            <a:pPr lvl="1" algn="just">
              <a:buFont typeface="Wingdings" pitchFamily="2" charset="2"/>
              <a:buChar char="Ø"/>
            </a:pPr>
            <a:r>
              <a:rPr lang="fr-FR" dirty="0" smtClean="0">
                <a:latin typeface="Arial Black" pitchFamily="34" charset="0"/>
              </a:rPr>
              <a:t>Une demande bien structurée, souple et efficace;</a:t>
            </a:r>
          </a:p>
          <a:p>
            <a:pPr lvl="1" algn="just">
              <a:buFont typeface="Wingdings" pitchFamily="2" charset="2"/>
              <a:buChar char="Ø"/>
            </a:pPr>
            <a:endParaRPr lang="fr-FR" dirty="0">
              <a:latin typeface="Arial Black" pitchFamily="34" charset="0"/>
            </a:endParaRPr>
          </a:p>
          <a:p>
            <a:pPr lvl="1" algn="just">
              <a:buFont typeface="Wingdings" pitchFamily="2" charset="2"/>
              <a:buChar char="Ø"/>
            </a:pPr>
            <a:r>
              <a:rPr lang="fr-FR" dirty="0" smtClean="0">
                <a:latin typeface="Arial Black" pitchFamily="34" charset="0"/>
              </a:rPr>
              <a:t>Des soins de santé de qualité et accessibles à tous;</a:t>
            </a:r>
          </a:p>
          <a:p>
            <a:pPr lvl="1" algn="just">
              <a:buFont typeface="Wingdings" pitchFamily="2" charset="2"/>
              <a:buChar char="Ø"/>
            </a:pPr>
            <a:endParaRPr lang="fr-FR" dirty="0">
              <a:latin typeface="Arial Black" pitchFamily="34" charset="0"/>
            </a:endParaRPr>
          </a:p>
          <a:p>
            <a:pPr lvl="1" algn="just">
              <a:buFont typeface="Wingdings" pitchFamily="2" charset="2"/>
              <a:buChar char="Ø"/>
            </a:pPr>
            <a:r>
              <a:rPr lang="fr-FR" dirty="0" smtClean="0">
                <a:latin typeface="Arial Black" pitchFamily="34" charset="0"/>
              </a:rPr>
              <a:t>La santé pour tous; </a:t>
            </a:r>
          </a:p>
          <a:p>
            <a:pPr algn="just">
              <a:buFont typeface="Wingdings" pitchFamily="2" charset="2"/>
              <a:buChar char="q"/>
            </a:pPr>
            <a:endParaRPr lang="fr-FR" dirty="0">
              <a:latin typeface="Arial Black" pitchFamily="34" charset="0"/>
            </a:endParaRPr>
          </a:p>
          <a:p>
            <a:pPr algn="just">
              <a:buFont typeface="Wingdings" pitchFamily="2" charset="2"/>
              <a:buChar char="q"/>
            </a:pPr>
            <a:r>
              <a:rPr lang="fr-FR" dirty="0" smtClean="0">
                <a:latin typeface="Arial Black" pitchFamily="34" charset="0"/>
              </a:rPr>
              <a:t>Et enfin le développement!</a:t>
            </a:r>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a:xfrm>
            <a:off x="611188" y="1341438"/>
            <a:ext cx="7056437" cy="4745037"/>
          </a:xfrm>
        </p:spPr>
        <p:txBody>
          <a:bodyPr/>
          <a:lstStyle/>
          <a:p>
            <a:pPr eaLnBrk="1" hangingPunct="1">
              <a:buFont typeface="Wingdings 3" pitchFamily="18" charset="2"/>
              <a:buNone/>
            </a:pPr>
            <a:r>
              <a:rPr lang="fr-FR" dirty="0" smtClean="0">
                <a:latin typeface="Arial Black" pitchFamily="34" charset="0"/>
              </a:rPr>
              <a:t>	</a:t>
            </a:r>
            <a:r>
              <a:rPr lang="fr-FR" sz="2400" dirty="0" smtClean="0">
                <a:latin typeface="Arial Black" pitchFamily="34" charset="0"/>
              </a:rPr>
              <a:t>Main dans la main, nous sommes plus forts pour bâtir nôtre pays et le soleil brillera pour tout le monde</a:t>
            </a:r>
            <a:r>
              <a:rPr lang="fr-FR" dirty="0" smtClean="0">
                <a:latin typeface="Arial Black" pitchFamily="34" charset="0"/>
              </a:rPr>
              <a:t>!</a:t>
            </a:r>
          </a:p>
          <a:p>
            <a:pPr eaLnBrk="1" hangingPunct="1">
              <a:buFont typeface="Wingdings" pitchFamily="2" charset="2"/>
              <a:buNone/>
            </a:pPr>
            <a:endParaRPr lang="fr-FR" dirty="0" smtClean="0"/>
          </a:p>
        </p:txBody>
      </p:sp>
      <p:sp>
        <p:nvSpPr>
          <p:cNvPr id="29698" name="AutoShape 2"/>
          <p:cNvSpPr>
            <a:spLocks noGrp="1" noChangeArrowheads="1"/>
          </p:cNvSpPr>
          <p:nvPr>
            <p:ph type="title"/>
          </p:nvPr>
        </p:nvSpPr>
        <p:spPr/>
        <p:txBody>
          <a:bodyPr/>
          <a:lstStyle/>
          <a:p>
            <a:pPr eaLnBrk="1" fontAlgn="auto" hangingPunct="1">
              <a:spcAft>
                <a:spcPts val="0"/>
              </a:spcAft>
              <a:defRPr/>
            </a:pPr>
            <a:r>
              <a:rPr lang="fr-FR" dirty="0" smtClean="0">
                <a:latin typeface="Arial Black" pitchFamily="34" charset="0"/>
              </a:rPr>
              <a:t>JE VOUS REMERCIE!</a:t>
            </a:r>
          </a:p>
        </p:txBody>
      </p:sp>
      <p:sp>
        <p:nvSpPr>
          <p:cNvPr id="31748" name="Rectangle 4"/>
          <p:cNvSpPr>
            <a:spLocks noChangeArrowheads="1"/>
          </p:cNvSpPr>
          <p:nvPr/>
        </p:nvSpPr>
        <p:spPr bwMode="auto">
          <a:xfrm>
            <a:off x="0" y="0"/>
            <a:ext cx="2095500" cy="0"/>
          </a:xfrm>
          <a:prstGeom prst="rect">
            <a:avLst/>
          </a:prstGeom>
          <a:noFill/>
          <a:ln w="9525">
            <a:noFill/>
            <a:miter lim="800000"/>
            <a:headEnd/>
            <a:tailEnd/>
          </a:ln>
        </p:spPr>
        <p:txBody>
          <a:bodyPr wrap="none" anchor="ctr">
            <a:spAutoFit/>
          </a:bodyPr>
          <a:lstStyle/>
          <a:p>
            <a:endParaRPr lang="fr-FR"/>
          </a:p>
        </p:txBody>
      </p:sp>
      <p:pic>
        <p:nvPicPr>
          <p:cNvPr id="31749" name="Picture 9" descr="H:\les logos\LOGO SPONG.tif"/>
          <p:cNvPicPr>
            <a:picLocks noChangeAspect="1" noChangeArrowheads="1"/>
          </p:cNvPicPr>
          <p:nvPr/>
        </p:nvPicPr>
        <p:blipFill>
          <a:blip r:embed="rId3" cstate="print"/>
          <a:srcRect/>
          <a:stretch>
            <a:fillRect/>
          </a:stretch>
        </p:blipFill>
        <p:spPr bwMode="auto">
          <a:xfrm>
            <a:off x="1116013" y="2565400"/>
            <a:ext cx="6624637" cy="3529013"/>
          </a:xfrm>
          <a:prstGeom prst="rect">
            <a:avLst/>
          </a:prstGeom>
          <a:noFill/>
          <a:ln w="9525">
            <a:noFill/>
            <a:miter lim="800000"/>
            <a:headEnd/>
            <a:tailEnd/>
          </a:ln>
        </p:spPr>
      </p:pic>
      <p:sp>
        <p:nvSpPr>
          <p:cNvPr id="4" name="Espace réservé du pied de page 3"/>
          <p:cNvSpPr>
            <a:spLocks noGrp="1"/>
          </p:cNvSpPr>
          <p:nvPr>
            <p:ph type="ftr" sz="quarter" idx="11"/>
          </p:nvPr>
        </p:nvSpPr>
        <p:spPr>
          <a:xfrm>
            <a:off x="4067944" y="6407944"/>
            <a:ext cx="482453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checkerboard(across)">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2916" y="1484784"/>
            <a:ext cx="7813500" cy="2814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space réservé du pied de page 3"/>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40582704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pPr algn="just"/>
            <a:endParaRPr lang="fr-FR" sz="1800" dirty="0" smtClean="0">
              <a:latin typeface="Arial Black" pitchFamily="34" charset="0"/>
            </a:endParaRPr>
          </a:p>
          <a:p>
            <a:pPr algn="just"/>
            <a:endParaRPr lang="fr-FR" sz="1800" dirty="0">
              <a:latin typeface="Arial Black" pitchFamily="34" charset="0"/>
            </a:endParaRPr>
          </a:p>
          <a:p>
            <a:pPr algn="just"/>
            <a:r>
              <a:rPr lang="fr-FR" sz="1800" dirty="0" smtClean="0">
                <a:latin typeface="Arial Black" pitchFamily="34" charset="0"/>
              </a:rPr>
              <a:t>Une grande partie de notre population (90%) n’est pas prise en compte par les systèmes </a:t>
            </a:r>
            <a:r>
              <a:rPr lang="fr-FR" sz="1800" dirty="0">
                <a:latin typeface="Arial Black" pitchFamily="34" charset="0"/>
              </a:rPr>
              <a:t>existants </a:t>
            </a:r>
            <a:r>
              <a:rPr lang="fr-FR" sz="1800" dirty="0" smtClean="0">
                <a:latin typeface="Arial Black" pitchFamily="34" charset="0"/>
              </a:rPr>
              <a:t>de protection sociale</a:t>
            </a:r>
          </a:p>
          <a:p>
            <a:pPr algn="just">
              <a:buNone/>
            </a:pPr>
            <a:endParaRPr lang="fr-FR" sz="1800" dirty="0" smtClean="0">
              <a:latin typeface="Arial Black" pitchFamily="34" charset="0"/>
            </a:endParaRPr>
          </a:p>
          <a:p>
            <a:pPr algn="just">
              <a:buNone/>
            </a:pPr>
            <a:endParaRPr lang="fr-FR" sz="1800" dirty="0" smtClean="0">
              <a:latin typeface="Arial Black" pitchFamily="34" charset="0"/>
            </a:endParaRPr>
          </a:p>
          <a:p>
            <a:pPr algn="just"/>
            <a:r>
              <a:rPr lang="fr-FR" sz="1800" dirty="0" smtClean="0">
                <a:latin typeface="Arial Black" pitchFamily="34" charset="0"/>
              </a:rPr>
              <a:t>Avec plus </a:t>
            </a:r>
            <a:r>
              <a:rPr lang="fr-FR" sz="1800" dirty="0">
                <a:latin typeface="Arial Black" pitchFamily="34" charset="0"/>
              </a:rPr>
              <a:t>d’un burkinabè sur quatre vivant en dessous du seuil de pauvreté, nous constatons également avec beaucoup d’amertume que près de 40% des dépenses totales des ménages sont consacrées à la santé</a:t>
            </a:r>
            <a:endParaRPr lang="fr-FR" sz="1800" dirty="0" smtClean="0">
              <a:latin typeface="Arial Black" pitchFamily="34" charset="0"/>
            </a:endParaRPr>
          </a:p>
          <a:p>
            <a:pPr algn="just"/>
            <a:endParaRPr lang="fr-FR" sz="1800" dirty="0" smtClean="0">
              <a:latin typeface="Arial Black" pitchFamily="34" charset="0"/>
            </a:endParaRPr>
          </a:p>
          <a:p>
            <a:pPr algn="just"/>
            <a:endParaRPr lang="fr-FR" sz="1800" dirty="0" smtClean="0">
              <a:latin typeface="Arial Black" pitchFamily="34" charset="0"/>
            </a:endParaRPr>
          </a:p>
          <a:p>
            <a:pPr algn="just"/>
            <a:r>
              <a:rPr lang="fr-FR" sz="1800" dirty="0" smtClean="0">
                <a:latin typeface="Arial Black" pitchFamily="34" charset="0"/>
              </a:rPr>
              <a:t>Les </a:t>
            </a:r>
            <a:r>
              <a:rPr lang="fr-FR" sz="1800" dirty="0">
                <a:latin typeface="Arial Black" pitchFamily="34" charset="0"/>
              </a:rPr>
              <a:t>ménages contribuent ainsi pour un tiers (1/3) dans le financement de la santé et 98% de cette contribution se font en paiement direct des soins de santé. Cet état de fait engage les familles dans un cycle de paupérisation </a:t>
            </a:r>
            <a:r>
              <a:rPr lang="fr-FR" sz="1800" dirty="0" smtClean="0">
                <a:latin typeface="Arial Black" pitchFamily="34" charset="0"/>
              </a:rPr>
              <a:t>dont </a:t>
            </a:r>
            <a:r>
              <a:rPr lang="fr-FR" sz="1800" dirty="0">
                <a:latin typeface="Arial Black" pitchFamily="34" charset="0"/>
              </a:rPr>
              <a:t>elles peuvent difficilement en </a:t>
            </a:r>
            <a:r>
              <a:rPr lang="fr-FR" sz="1800" dirty="0" smtClean="0">
                <a:latin typeface="Arial Black" pitchFamily="34" charset="0"/>
              </a:rPr>
              <a:t>sortir</a:t>
            </a:r>
          </a:p>
          <a:p>
            <a:pPr algn="just"/>
            <a:endParaRPr lang="fr-FR" sz="1800" dirty="0" smtClean="0">
              <a:latin typeface="Arial Black" pitchFamily="34" charset="0"/>
            </a:endParaRPr>
          </a:p>
          <a:p>
            <a:pPr algn="just"/>
            <a:endParaRPr lang="fr-FR" sz="1800" dirty="0" smtClean="0">
              <a:latin typeface="Arial Black" pitchFamily="34" charset="0"/>
            </a:endParaRPr>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207646238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476672"/>
            <a:ext cx="8229600" cy="5904656"/>
          </a:xfrm>
        </p:spPr>
        <p:txBody>
          <a:bodyPr>
            <a:noAutofit/>
          </a:bodyPr>
          <a:lstStyle/>
          <a:p>
            <a:pPr algn="just">
              <a:buFont typeface="Wingdings" pitchFamily="2" charset="2"/>
              <a:buChar char="Ø"/>
            </a:pPr>
            <a:endParaRPr lang="fr-FR" sz="1800" dirty="0" smtClean="0">
              <a:latin typeface="Arial Black" pitchFamily="34" charset="0"/>
            </a:endParaRPr>
          </a:p>
          <a:p>
            <a:pPr algn="just">
              <a:buFont typeface="Wingdings" pitchFamily="2" charset="2"/>
              <a:buChar char="Ø"/>
            </a:pPr>
            <a:r>
              <a:rPr lang="fr-FR" sz="1800" dirty="0" smtClean="0">
                <a:latin typeface="Arial Black" pitchFamily="34" charset="0"/>
              </a:rPr>
              <a:t>Un </a:t>
            </a:r>
            <a:r>
              <a:rPr lang="fr-FR" sz="1800" dirty="0">
                <a:latin typeface="Arial Black" pitchFamily="34" charset="0"/>
              </a:rPr>
              <a:t>petit commerçant d’un quartier périphérique de Ouaga avec une épouse et 3 enfants, résident du CHU Yalgado: épuisement des économies, vente du contenu de la boutique, vente moto, vente de sa parcelle d’habitation, exclusion des enfants de l’école, abandonné des amis, oublié par les parents, survit actuellement grâce à une œuvre caritative!</a:t>
            </a:r>
          </a:p>
          <a:p>
            <a:pPr marL="109728" indent="0" algn="just">
              <a:buNone/>
            </a:pPr>
            <a:endParaRPr lang="fr-FR" sz="1800" dirty="0" smtClean="0">
              <a:latin typeface="Arial Black" pitchFamily="34" charset="0"/>
            </a:endParaRPr>
          </a:p>
          <a:p>
            <a:pPr marL="109728" indent="0" algn="just">
              <a:buNone/>
            </a:pPr>
            <a:endParaRPr lang="fr-FR" sz="1800" dirty="0">
              <a:latin typeface="Arial Black" pitchFamily="34" charset="0"/>
            </a:endParaRPr>
          </a:p>
          <a:p>
            <a:pPr marL="109728" indent="0" algn="just">
              <a:buNone/>
            </a:pPr>
            <a:r>
              <a:rPr lang="fr-FR" sz="1800" dirty="0" smtClean="0">
                <a:latin typeface="Arial Black" pitchFamily="34" charset="0"/>
              </a:rPr>
              <a:t>Dans le monde:</a:t>
            </a:r>
          </a:p>
          <a:p>
            <a:pPr algn="just"/>
            <a:r>
              <a:rPr lang="fr-FR" sz="1800" dirty="0">
                <a:latin typeface="Arial Black" pitchFamily="34" charset="0"/>
              </a:rPr>
              <a:t>La plupart des pays développés ont lourdement investi dans la sécurité sociale, à des niveaux qui dépassent les 20% du PIB, dans le cadre de stratégies de croissance économique et de réduction de la pauvreté à long terme. Plus important encore, ils ont commencé à le faire quand ils étaient pauvres. </a:t>
            </a:r>
            <a:r>
              <a:rPr lang="fr-FR" sz="1800" i="1" dirty="0">
                <a:latin typeface="Arial Black" pitchFamily="34" charset="0"/>
              </a:rPr>
              <a:t>(BIT, 2011b</a:t>
            </a:r>
            <a:r>
              <a:rPr lang="fr-FR" sz="1800" i="1" dirty="0" smtClean="0">
                <a:latin typeface="Arial Black" pitchFamily="34" charset="0"/>
              </a:rPr>
              <a:t>)</a:t>
            </a:r>
            <a:endParaRPr lang="fr-FR" sz="1800" dirty="0">
              <a:latin typeface="Arial Black" pitchFamily="34" charset="0"/>
            </a:endParaRPr>
          </a:p>
        </p:txBody>
      </p:sp>
      <p:sp>
        <p:nvSpPr>
          <p:cNvPr id="5" name="Espace réservé du pied de page 4"/>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250742588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pPr marL="109728" indent="0">
              <a:buNone/>
            </a:pPr>
            <a:r>
              <a:rPr lang="fr-FR" sz="1800" b="1" dirty="0" smtClean="0">
                <a:solidFill>
                  <a:srgbClr val="FF0000"/>
                </a:solidFill>
                <a:latin typeface="Arial Black" pitchFamily="34" charset="0"/>
              </a:rPr>
              <a:t>Au Burkina  Faso, l’Etat à  travers la PNPS ambitionne:</a:t>
            </a:r>
          </a:p>
          <a:p>
            <a:r>
              <a:rPr lang="fr-FR" sz="1800" b="1" dirty="0" smtClean="0">
                <a:latin typeface="Arial Black" pitchFamily="34" charset="0"/>
              </a:rPr>
              <a:t>Objectif </a:t>
            </a:r>
            <a:r>
              <a:rPr lang="fr-FR" sz="1800" b="1" dirty="0">
                <a:latin typeface="Arial Black" pitchFamily="34" charset="0"/>
              </a:rPr>
              <a:t>spécifique 2 </a:t>
            </a:r>
            <a:r>
              <a:rPr lang="fr-FR" sz="1800" b="1" dirty="0" smtClean="0">
                <a:latin typeface="Arial Black" pitchFamily="34" charset="0"/>
              </a:rPr>
              <a:t>: </a:t>
            </a:r>
            <a:r>
              <a:rPr lang="fr-FR" sz="1800" b="1" dirty="0">
                <a:latin typeface="Arial Black" pitchFamily="34" charset="0"/>
              </a:rPr>
              <a:t>« </a:t>
            </a:r>
            <a:r>
              <a:rPr lang="fr-FR" sz="1800" b="1" dirty="0" smtClean="0">
                <a:latin typeface="Arial Black" pitchFamily="34" charset="0"/>
              </a:rPr>
              <a:t>Généraliser </a:t>
            </a:r>
            <a:r>
              <a:rPr lang="fr-FR" sz="1800" b="1" dirty="0">
                <a:latin typeface="Arial Black" pitchFamily="34" charset="0"/>
              </a:rPr>
              <a:t>la prise en charge du risque maladie à travers la mise en place d’un système </a:t>
            </a:r>
            <a:r>
              <a:rPr lang="fr-FR" sz="1800" b="1" dirty="0" smtClean="0">
                <a:latin typeface="Arial Black" pitchFamily="34" charset="0"/>
              </a:rPr>
              <a:t>national </a:t>
            </a:r>
            <a:r>
              <a:rPr lang="fr-FR" sz="1800" b="1" dirty="0">
                <a:latin typeface="Arial Black" pitchFamily="34" charset="0"/>
              </a:rPr>
              <a:t>d’assurance maladie »</a:t>
            </a:r>
            <a:endParaRPr lang="fr-FR" sz="1800" dirty="0">
              <a:latin typeface="Arial Black" pitchFamily="34" charset="0"/>
            </a:endParaRPr>
          </a:p>
          <a:p>
            <a:r>
              <a:rPr lang="fr-FR" sz="1800" dirty="0" smtClean="0">
                <a:latin typeface="Arial Black" pitchFamily="34" charset="0"/>
              </a:rPr>
              <a:t>AMU </a:t>
            </a:r>
            <a:r>
              <a:rPr lang="fr-FR" sz="1800" dirty="0">
                <a:latin typeface="Arial Black" pitchFamily="34" charset="0"/>
              </a:rPr>
              <a:t>= ETAT </a:t>
            </a:r>
            <a:r>
              <a:rPr lang="fr-FR" sz="1800" dirty="0" smtClean="0">
                <a:latin typeface="Arial Black" pitchFamily="34" charset="0"/>
              </a:rPr>
              <a:t>qui, </a:t>
            </a:r>
            <a:r>
              <a:rPr lang="fr-FR" sz="1800" dirty="0">
                <a:latin typeface="Arial Black" pitchFamily="34" charset="0"/>
              </a:rPr>
              <a:t>selon la constitution </a:t>
            </a:r>
            <a:r>
              <a:rPr lang="fr-FR" sz="1800" dirty="0" smtClean="0">
                <a:latin typeface="Arial Black" pitchFamily="34" charset="0"/>
              </a:rPr>
              <a:t>(Art 26), doit </a:t>
            </a:r>
            <a:r>
              <a:rPr lang="fr-FR" sz="1800" dirty="0">
                <a:latin typeface="Arial Black" pitchFamily="34" charset="0"/>
              </a:rPr>
              <a:t>garantir la santé </a:t>
            </a:r>
            <a:r>
              <a:rPr lang="fr-FR" sz="1800" dirty="0" smtClean="0">
                <a:latin typeface="Arial Black" pitchFamily="34" charset="0"/>
              </a:rPr>
              <a:t>de </a:t>
            </a:r>
            <a:r>
              <a:rPr lang="fr-FR" sz="1800" dirty="0">
                <a:latin typeface="Arial Black" pitchFamily="34" charset="0"/>
              </a:rPr>
              <a:t>tout citoyen</a:t>
            </a:r>
          </a:p>
          <a:p>
            <a:r>
              <a:rPr lang="fr-FR" sz="1800" dirty="0" smtClean="0">
                <a:latin typeface="Arial Black" pitchFamily="34" charset="0"/>
              </a:rPr>
              <a:t>AMU = Fruit </a:t>
            </a:r>
            <a:r>
              <a:rPr lang="fr-FR" sz="1800" dirty="0">
                <a:latin typeface="Arial Black" pitchFamily="34" charset="0"/>
              </a:rPr>
              <a:t>d’un long processus d’expérimentation et de plaidoyer des OSC </a:t>
            </a:r>
            <a:r>
              <a:rPr lang="fr-FR" sz="1800" dirty="0" smtClean="0">
                <a:latin typeface="Arial Black" pitchFamily="34" charset="0"/>
              </a:rPr>
              <a:t>!</a:t>
            </a:r>
          </a:p>
          <a:p>
            <a:pPr marL="109728" indent="0">
              <a:buNone/>
            </a:pPr>
            <a:r>
              <a:rPr lang="fr-FR" sz="1800" dirty="0" smtClean="0">
                <a:solidFill>
                  <a:srgbClr val="FF0000"/>
                </a:solidFill>
                <a:latin typeface="Arial Black" pitchFamily="34" charset="0"/>
              </a:rPr>
              <a:t>De 2011 à 2014 le pays a eu </a:t>
            </a:r>
            <a:r>
              <a:rPr lang="fr-FR" sz="1800" dirty="0">
                <a:solidFill>
                  <a:srgbClr val="FF0000"/>
                </a:solidFill>
                <a:latin typeface="Arial Black" pitchFamily="34" charset="0"/>
              </a:rPr>
              <a:t>une taux annuel moyen </a:t>
            </a:r>
            <a:r>
              <a:rPr lang="fr-FR" sz="1800" dirty="0" smtClean="0">
                <a:solidFill>
                  <a:srgbClr val="FF0000"/>
                </a:solidFill>
                <a:latin typeface="Arial Black" pitchFamily="34" charset="0"/>
              </a:rPr>
              <a:t>de croissance de </a:t>
            </a:r>
            <a:r>
              <a:rPr lang="fr-FR" sz="1800" dirty="0">
                <a:solidFill>
                  <a:srgbClr val="FF0000"/>
                </a:solidFill>
                <a:latin typeface="Arial Black" pitchFamily="34" charset="0"/>
              </a:rPr>
              <a:t>5,92%, </a:t>
            </a:r>
            <a:r>
              <a:rPr lang="fr-FR" sz="1800" dirty="0" smtClean="0">
                <a:solidFill>
                  <a:srgbClr val="FF0000"/>
                </a:solidFill>
                <a:latin typeface="Arial Black" pitchFamily="34" charset="0"/>
              </a:rPr>
              <a:t> avec un indice de pauvreté monétaire de 40,1% en 2014 contre 46, 7% en 2009  assez loin de la cible de 35% attendue en 2015. (Source: Rapport annuel 2014, SCADD)</a:t>
            </a:r>
          </a:p>
          <a:p>
            <a:r>
              <a:rPr lang="fr-FR" sz="1800" dirty="0" smtClean="0">
                <a:solidFill>
                  <a:srgbClr val="FF0000"/>
                </a:solidFill>
                <a:latin typeface="Arial Black" pitchFamily="34" charset="0"/>
              </a:rPr>
              <a:t>Face à cette répartition inéquitable des fruits de la croissance, les populations souhaitent: </a:t>
            </a:r>
          </a:p>
          <a:p>
            <a:pPr marL="630936" lvl="2" indent="0">
              <a:buNone/>
            </a:pPr>
            <a:r>
              <a:rPr lang="fr-FR" sz="1800" dirty="0" smtClean="0">
                <a:solidFill>
                  <a:srgbClr val="FF0000"/>
                </a:solidFill>
                <a:latin typeface="Arial Black" pitchFamily="34" charset="0"/>
              </a:rPr>
              <a:t>LEUR COUVERTURE SANITAIRE </a:t>
            </a:r>
            <a:r>
              <a:rPr lang="fr-FR" sz="1800" dirty="0" smtClean="0">
                <a:latin typeface="Arial Black" pitchFamily="34" charset="0"/>
              </a:rPr>
              <a:t>SUR LE TERRITOIRE NATIONAL SANS DISTINCTION DE RACE, DE NATIONALITÉ, DE SEXE, D’ÂGE ET DE NIVEAU DE PROSPÉRITÉ. EN UN MOT LA MANIFESTATION DE LA SOLIDARITÉ </a:t>
            </a:r>
            <a:r>
              <a:rPr lang="fr-FR" sz="1800" dirty="0" smtClean="0">
                <a:solidFill>
                  <a:srgbClr val="FF0000"/>
                </a:solidFill>
                <a:latin typeface="Arial Black" pitchFamily="34" charset="0"/>
              </a:rPr>
              <a:t>A TRAVERS UNE CROISSANCE INCLUSIVE !</a:t>
            </a:r>
          </a:p>
          <a:p>
            <a:pPr lvl="1"/>
            <a:endParaRPr lang="en-US" sz="1800" dirty="0" smtClean="0">
              <a:latin typeface="Arial Black" pitchFamily="34" charset="0"/>
            </a:endParaRPr>
          </a:p>
          <a:p>
            <a:pPr lvl="1"/>
            <a:r>
              <a:rPr lang="fr-FR" sz="1800" dirty="0" smtClean="0">
                <a:latin typeface="Arial Black" pitchFamily="34" charset="0"/>
              </a:rPr>
              <a:t> </a:t>
            </a:r>
            <a:endParaRPr lang="fr-FR" sz="1800" dirty="0">
              <a:latin typeface="Arial Black" pitchFamily="34" charset="0"/>
            </a:endParaRPr>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1123525765"/>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r>
              <a:rPr lang="fr-FR" sz="1800" b="1" dirty="0" smtClean="0">
                <a:latin typeface="Arial Black" pitchFamily="34" charset="0"/>
              </a:rPr>
              <a:t>Elles l’ont manifestées à plusieurs occasions :</a:t>
            </a:r>
            <a:endParaRPr lang="en-US" sz="1800" dirty="0" smtClean="0">
              <a:latin typeface="Arial Black" pitchFamily="34" charset="0"/>
            </a:endParaRPr>
          </a:p>
          <a:p>
            <a:pPr lvl="1"/>
            <a:endParaRPr lang="fr-FR" sz="1800" dirty="0">
              <a:latin typeface="Arial Black" pitchFamily="34" charset="0"/>
            </a:endParaRPr>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2696"/>
            <a:ext cx="9144000" cy="6165304"/>
          </a:xfrm>
          <a:prstGeom prst="rect">
            <a:avLst/>
          </a:prstGeom>
        </p:spPr>
      </p:pic>
      <p:sp>
        <p:nvSpPr>
          <p:cNvPr id="6" name="Espace réservé du pied de page 5"/>
          <p:cNvSpPr>
            <a:spLocks noGrp="1"/>
          </p:cNvSpPr>
          <p:nvPr>
            <p:ph type="ftr" sz="quarter" idx="11"/>
          </p:nvPr>
        </p:nvSpPr>
        <p:spPr>
          <a:xfrm>
            <a:off x="4380072" y="6407944"/>
            <a:ext cx="4656424"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255577885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16632"/>
            <a:ext cx="8229600" cy="6264696"/>
          </a:xfrm>
        </p:spPr>
        <p:txBody>
          <a:bodyPr>
            <a:noAutofit/>
          </a:bodyPr>
          <a:lstStyle/>
          <a:p>
            <a:r>
              <a:rPr lang="fr-FR" sz="1800" b="1" dirty="0" smtClean="0">
                <a:latin typeface="Arial Black" pitchFamily="34" charset="0"/>
              </a:rPr>
              <a:t>Elles l’ont manifestées à plusieurs occasions :</a:t>
            </a:r>
            <a:endParaRPr lang="en-US" sz="1800" dirty="0" smtClean="0">
              <a:latin typeface="Arial Black" pitchFamily="34" charset="0"/>
            </a:endParaRPr>
          </a:p>
          <a:p>
            <a:pPr lvl="1"/>
            <a:endParaRPr lang="fr-FR" sz="1800" dirty="0">
              <a:latin typeface="Arial Black" pitchFamily="34"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76064"/>
            <a:ext cx="9144000" cy="6309320"/>
          </a:xfrm>
          <a:prstGeom prst="rect">
            <a:avLst/>
          </a:prstGeom>
        </p:spPr>
      </p:pic>
      <p:sp>
        <p:nvSpPr>
          <p:cNvPr id="6" name="Espace réservé du pied de page 5"/>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121635193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332656"/>
          </a:xfrm>
        </p:spPr>
        <p:txBody>
          <a:bodyPr>
            <a:normAutofit fontScale="90000"/>
          </a:bodyPr>
          <a:lstStyle/>
          <a:p>
            <a:r>
              <a:rPr lang="fr-FR" sz="2000" dirty="0" smtClean="0">
                <a:latin typeface="Arial Black" pitchFamily="34" charset="0"/>
              </a:rPr>
              <a:t/>
            </a:r>
            <a:br>
              <a:rPr lang="fr-FR" sz="2000" dirty="0" smtClean="0">
                <a:latin typeface="Arial Black" pitchFamily="34" charset="0"/>
              </a:rPr>
            </a:br>
            <a:r>
              <a:rPr lang="fr-FR" sz="2000" dirty="0">
                <a:latin typeface="Arial Black" pitchFamily="34" charset="0"/>
              </a:rPr>
              <a:t/>
            </a:r>
            <a:br>
              <a:rPr lang="fr-FR" sz="2000" dirty="0">
                <a:latin typeface="Arial Black" pitchFamily="34" charset="0"/>
              </a:rPr>
            </a:br>
            <a:r>
              <a:rPr lang="fr-FR" sz="2000" dirty="0" smtClean="0">
                <a:latin typeface="Arial Black" pitchFamily="34" charset="0"/>
              </a:rPr>
              <a:t>Elles </a:t>
            </a:r>
            <a:r>
              <a:rPr lang="fr-FR" sz="2000" dirty="0">
                <a:latin typeface="Arial Black" pitchFamily="34" charset="0"/>
              </a:rPr>
              <a:t>l’ont manifestées à plusieurs occasions :</a:t>
            </a:r>
            <a:r>
              <a:rPr lang="en-US" sz="4400" dirty="0">
                <a:latin typeface="Arial Black" pitchFamily="34" charset="0"/>
              </a:rPr>
              <a:t/>
            </a:r>
            <a:br>
              <a:rPr lang="en-US" sz="4400" dirty="0">
                <a:latin typeface="Arial Black" pitchFamily="34" charset="0"/>
              </a:rPr>
            </a:br>
            <a:endParaRPr lang="fr-FR" dirty="0"/>
          </a:p>
        </p:txBody>
      </p:sp>
      <p:pic>
        <p:nvPicPr>
          <p:cNvPr id="8" name="Espace réservé du contenu 7"/>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0" y="1621102"/>
            <a:ext cx="4497388" cy="3968138"/>
          </a:xfrm>
        </p:spPr>
      </p:pic>
      <p:pic>
        <p:nvPicPr>
          <p:cNvPr id="7" name="Espace réservé du contenu 6"/>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645025" y="1620572"/>
            <a:ext cx="4041775" cy="3824651"/>
          </a:xfrm>
        </p:spPr>
      </p:pic>
      <p:sp>
        <p:nvSpPr>
          <p:cNvPr id="9" name="ZoneTexte 8"/>
          <p:cNvSpPr txBox="1"/>
          <p:nvPr/>
        </p:nvSpPr>
        <p:spPr>
          <a:xfrm>
            <a:off x="0" y="620688"/>
            <a:ext cx="9835178" cy="646331"/>
          </a:xfrm>
          <a:prstGeom prst="rect">
            <a:avLst/>
          </a:prstGeom>
          <a:noFill/>
        </p:spPr>
        <p:txBody>
          <a:bodyPr wrap="square" rtlCol="0">
            <a:spAutoFit/>
          </a:bodyPr>
          <a:lstStyle/>
          <a:p>
            <a:r>
              <a:rPr lang="fr-FR" b="1" dirty="0" smtClean="0"/>
              <a:t>Colloque international sur mutuelles de santé et assurance maladie universelle</a:t>
            </a:r>
          </a:p>
          <a:p>
            <a:pPr algn="ctr"/>
            <a:r>
              <a:rPr lang="fr-FR" b="1" dirty="0" smtClean="0"/>
              <a:t>Septembre 2011</a:t>
            </a:r>
            <a:endParaRPr lang="fr-FR" b="1" dirty="0"/>
          </a:p>
        </p:txBody>
      </p:sp>
      <p:sp>
        <p:nvSpPr>
          <p:cNvPr id="5" name="Espace réservé du pied de page 4"/>
          <p:cNvSpPr>
            <a:spLocks noGrp="1"/>
          </p:cNvSpPr>
          <p:nvPr>
            <p:ph type="ftr" sz="quarter" idx="11"/>
          </p:nvPr>
        </p:nvSpPr>
        <p:spPr>
          <a:xfrm>
            <a:off x="4380072" y="6407944"/>
            <a:ext cx="4584416" cy="365125"/>
          </a:xfrm>
        </p:spPr>
        <p:txBody>
          <a:bodyPr/>
          <a:lstStyle/>
          <a:p>
            <a:r>
              <a:rPr lang="fr-FR" sz="1100" b="1" i="1" dirty="0" smtClean="0"/>
              <a:t>COMPAORE Gabriel, </a:t>
            </a:r>
            <a:r>
              <a:rPr lang="fr-FR" sz="1100" b="1" i="1" dirty="0" err="1" smtClean="0"/>
              <a:t>Dpt</a:t>
            </a:r>
            <a:r>
              <a:rPr lang="fr-FR" sz="1100" b="1" i="1" dirty="0" smtClean="0"/>
              <a:t> Plaidoyer Communication ONG ASMADE</a:t>
            </a:r>
            <a:endParaRPr lang="fr-FR" sz="1100" b="1" i="1" dirty="0"/>
          </a:p>
        </p:txBody>
      </p:sp>
    </p:spTree>
    <p:extLst>
      <p:ext uri="{BB962C8B-B14F-4D97-AF65-F5344CB8AC3E}">
        <p14:creationId xmlns:p14="http://schemas.microsoft.com/office/powerpoint/2010/main" val="4249747946"/>
      </p:ext>
    </p:extLst>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528</TotalTime>
  <Words>885</Words>
  <Application>Microsoft Office PowerPoint</Application>
  <PresentationFormat>Affichage à l'écran (4:3)</PresentationFormat>
  <Paragraphs>142</Paragraphs>
  <Slides>25</Slides>
  <Notes>3</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Rotonde</vt:lpstr>
      <vt:lpstr>ASSURANCE MALADIE UNIVERSELLE ET ATTENTES DES POPULATIONS AU BURKINA FASO</vt:lpstr>
      <vt:lpstr>PLAN DE PRÉSENTATION</vt:lpstr>
      <vt:lpstr>Présentation PowerPoint</vt:lpstr>
      <vt:lpstr>Présentation PowerPoint</vt:lpstr>
      <vt:lpstr>Présentation PowerPoint</vt:lpstr>
      <vt:lpstr>Présentation PowerPoint</vt:lpstr>
      <vt:lpstr>Présentation PowerPoint</vt:lpstr>
      <vt:lpstr>Présentation PowerPoint</vt:lpstr>
      <vt:lpstr>  Elles l’ont manifestées à plusieurs occasions : </vt:lpstr>
      <vt:lpstr>Présentation PowerPoint</vt:lpstr>
      <vt:lpstr>Présentation PowerPoint</vt:lpstr>
      <vt:lpstr>Présentation PowerPoint</vt:lpstr>
      <vt:lpstr> Elles l’ont manifestées à plusieurs occasions : </vt:lpstr>
      <vt:lpstr>Projet de loi RAMU programmée pour le 30 Octobre 2014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JE VOUS REMERCIE!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DU SPONG</dc:title>
  <dc:creator>CORDO</dc:creator>
  <cp:lastModifiedBy>ASMADE</cp:lastModifiedBy>
  <cp:revision>60</cp:revision>
  <dcterms:created xsi:type="dcterms:W3CDTF">2012-07-30T13:28:51Z</dcterms:created>
  <dcterms:modified xsi:type="dcterms:W3CDTF">2015-06-08T17:37:03Z</dcterms:modified>
</cp:coreProperties>
</file>