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drawings/drawing2.xml" ContentType="application/vnd.openxmlformats-officedocument.drawingml.chartshape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48" r:id="rId4"/>
  </p:sldMasterIdLst>
  <p:notesMasterIdLst>
    <p:notesMasterId r:id="rId21"/>
  </p:notesMasterIdLst>
  <p:handoutMasterIdLst>
    <p:handoutMasterId r:id="rId22"/>
  </p:handoutMasterIdLst>
  <p:sldIdLst>
    <p:sldId id="264" r:id="rId5"/>
    <p:sldId id="303" r:id="rId6"/>
    <p:sldId id="302" r:id="rId7"/>
    <p:sldId id="343" r:id="rId8"/>
    <p:sldId id="344" r:id="rId9"/>
    <p:sldId id="347" r:id="rId10"/>
    <p:sldId id="349" r:id="rId11"/>
    <p:sldId id="348" r:id="rId12"/>
    <p:sldId id="338" r:id="rId13"/>
    <p:sldId id="350" r:id="rId14"/>
    <p:sldId id="352" r:id="rId15"/>
    <p:sldId id="351" r:id="rId16"/>
    <p:sldId id="353" r:id="rId17"/>
    <p:sldId id="355" r:id="rId18"/>
    <p:sldId id="354" r:id="rId19"/>
    <p:sldId id="314" r:id="rId20"/>
  </p:sldIdLst>
  <p:sldSz cx="9144000" cy="5143500" type="screen16x9"/>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39">
          <p15:clr>
            <a:srgbClr val="A4A3A4"/>
          </p15:clr>
        </p15:guide>
        <p15:guide id="2" pos="4365">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ofia Cordero" initials="SC" lastIdx="0"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F72"/>
    <a:srgbClr val="809FB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434" autoAdjust="0"/>
  </p:normalViewPr>
  <p:slideViewPr>
    <p:cSldViewPr snapToGrid="0" snapToObjects="1" showGuides="1">
      <p:cViewPr varScale="1">
        <p:scale>
          <a:sx n="118" d="100"/>
          <a:sy n="118" d="100"/>
        </p:scale>
        <p:origin x="427" y="82"/>
      </p:cViewPr>
      <p:guideLst>
        <p:guide orient="horz" pos="3239"/>
        <p:guide pos="4365"/>
      </p:guideLst>
    </p:cSldViewPr>
  </p:slideViewPr>
  <p:outlineViewPr>
    <p:cViewPr>
      <p:scale>
        <a:sx n="33" d="100"/>
        <a:sy n="33" d="100"/>
      </p:scale>
      <p:origin x="0" y="2288"/>
    </p:cViewPr>
  </p:outlineViewPr>
  <p:notesTextViewPr>
    <p:cViewPr>
      <p:scale>
        <a:sx n="100" d="100"/>
        <a:sy n="100" d="100"/>
      </p:scale>
      <p:origin x="0" y="0"/>
    </p:cViewPr>
  </p:notesTextViewPr>
  <p:sorterViewPr>
    <p:cViewPr varScale="1">
      <p:scale>
        <a:sx n="100" d="100"/>
        <a:sy n="100" d="100"/>
      </p:scale>
      <p:origin x="0" y="0"/>
    </p:cViewPr>
  </p:sorterViewPr>
  <p:notesViewPr>
    <p:cSldViewPr snapToGrid="0" snapToObjects="1">
      <p:cViewPr varScale="1">
        <p:scale>
          <a:sx n="82" d="100"/>
          <a:sy n="82" d="100"/>
        </p:scale>
        <p:origin x="3114"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5" Type="http://schemas.openxmlformats.org/officeDocument/2006/relationships/chartUserShapes" Target="../drawings/drawing2.xml"/><Relationship Id="rId4" Type="http://schemas.openxmlformats.org/officeDocument/2006/relationships/oleObject" Target="file:///C:\Users\scordero\AppData\Local\Microsoft\Windows\Temporary%20Internet%20Files\Content.Outlook\TV0A69TJ\GF%20investment%20case%20graphs_final.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4287344516718001E-3"/>
          <c:y val="0.17817554055743001"/>
          <c:w val="0.90496069378189004"/>
          <c:h val="0.59033630721052599"/>
        </c:manualLayout>
      </c:layout>
      <c:barChart>
        <c:barDir val="col"/>
        <c:grouping val="stacked"/>
        <c:varyColors val="0"/>
        <c:ser>
          <c:idx val="0"/>
          <c:order val="0"/>
          <c:tx>
            <c:strRef>
              <c:f>'Resource need and financing'!$A$3</c:f>
              <c:strCache>
                <c:ptCount val="1"/>
                <c:pt idx="0">
                  <c:v>Blank Space</c:v>
                </c:pt>
              </c:strCache>
            </c:strRef>
          </c:tx>
          <c:spPr>
            <a:solidFill>
              <a:schemeClr val="accent1"/>
            </a:solidFill>
            <a:ln>
              <a:noFill/>
            </a:ln>
            <a:effectLst/>
          </c:spPr>
          <c:invertIfNegative val="0"/>
          <c:dPt>
            <c:idx val="1"/>
            <c:invertIfNegative val="0"/>
            <c:bubble3D val="0"/>
            <c:spPr>
              <a:noFill/>
              <a:ln>
                <a:noFill/>
              </a:ln>
              <a:effectLst/>
            </c:spPr>
          </c:dPt>
          <c:dPt>
            <c:idx val="2"/>
            <c:invertIfNegative val="0"/>
            <c:bubble3D val="0"/>
            <c:spPr>
              <a:noFill/>
              <a:ln>
                <a:noFill/>
              </a:ln>
              <a:effectLst/>
            </c:spPr>
          </c:dPt>
          <c:dPt>
            <c:idx val="3"/>
            <c:invertIfNegative val="0"/>
            <c:bubble3D val="0"/>
            <c:spPr>
              <a:solidFill>
                <a:schemeClr val="accent1">
                  <a:lumMod val="50000"/>
                </a:schemeClr>
              </a:solidFill>
              <a:ln>
                <a:solidFill>
                  <a:schemeClr val="accent1">
                    <a:lumMod val="50000"/>
                  </a:schemeClr>
                </a:solidFill>
              </a:ln>
              <a:effectLst/>
            </c:spPr>
          </c:dPt>
          <c:dLbls>
            <c:dLbl>
              <c:idx val="3"/>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'Resource need and financing'!$B$3:$E$3</c:f>
              <c:strCache>
                <c:ptCount val="4"/>
                <c:pt idx="0">
                  <c:v>Domestic financing</c:v>
                </c:pt>
                <c:pt idx="1">
                  <c:v>Non-Global Fund external financing</c:v>
                </c:pt>
                <c:pt idx="2">
                  <c:v>Global Fund</c:v>
                </c:pt>
                <c:pt idx="3">
                  <c:v>Resource need</c:v>
                </c:pt>
              </c:strCache>
            </c:strRef>
          </c:cat>
          <c:val>
            <c:numRef>
              <c:f>'Resource need and financing'!$A$4:$A$7</c:f>
              <c:numCache>
                <c:formatCode>0.0</c:formatCode>
                <c:ptCount val="4"/>
                <c:pt idx="1">
                  <c:v>41</c:v>
                </c:pt>
                <c:pt idx="2">
                  <c:v>64.44</c:v>
                </c:pt>
                <c:pt idx="3">
                  <c:v>77.44</c:v>
                </c:pt>
              </c:numCache>
            </c:numRef>
          </c:val>
        </c:ser>
        <c:ser>
          <c:idx val="1"/>
          <c:order val="1"/>
          <c:tx>
            <c:strRef>
              <c:f>'Resource need and financing'!$B$3</c:f>
              <c:strCache>
                <c:ptCount val="1"/>
                <c:pt idx="0">
                  <c:v>Domestic financing</c:v>
                </c:pt>
              </c:strCache>
            </c:strRef>
          </c:tx>
          <c:spPr>
            <a:solidFill>
              <a:sysClr val="window" lastClr="FFFFFF">
                <a:lumMod val="50000"/>
              </a:sysClr>
            </a:solidFill>
            <a:ln>
              <a:noFill/>
            </a:ln>
            <a:effectLst/>
          </c:spPr>
          <c:invertIfNegative val="0"/>
          <c:dPt>
            <c:idx val="0"/>
            <c:invertIfNegative val="0"/>
            <c:bubble3D val="0"/>
          </c:dPt>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'Resource need and financing'!$B$3:$E$3</c:f>
              <c:strCache>
                <c:ptCount val="4"/>
                <c:pt idx="0">
                  <c:v>Domestic financing</c:v>
                </c:pt>
                <c:pt idx="1">
                  <c:v>Non-Global Fund external financing</c:v>
                </c:pt>
                <c:pt idx="2">
                  <c:v>Global Fund</c:v>
                </c:pt>
                <c:pt idx="3">
                  <c:v>Resource need</c:v>
                </c:pt>
              </c:strCache>
            </c:strRef>
          </c:cat>
          <c:val>
            <c:numRef>
              <c:f>'Resource need and financing'!$B$4:$B$7</c:f>
              <c:numCache>
                <c:formatCode>General</c:formatCode>
                <c:ptCount val="4"/>
                <c:pt idx="0" formatCode="0.0">
                  <c:v>41</c:v>
                </c:pt>
              </c:numCache>
            </c:numRef>
          </c:val>
        </c:ser>
        <c:ser>
          <c:idx val="2"/>
          <c:order val="2"/>
          <c:tx>
            <c:strRef>
              <c:f>'Resource need and financing'!$C$3</c:f>
              <c:strCache>
                <c:ptCount val="1"/>
                <c:pt idx="0">
                  <c:v>Non-Global Fund external financing</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'Resource need and financing'!$B$3:$E$3</c:f>
              <c:strCache>
                <c:ptCount val="4"/>
                <c:pt idx="0">
                  <c:v>Domestic financing</c:v>
                </c:pt>
                <c:pt idx="1">
                  <c:v>Non-Global Fund external financing</c:v>
                </c:pt>
                <c:pt idx="2">
                  <c:v>Global Fund</c:v>
                </c:pt>
                <c:pt idx="3">
                  <c:v>Resource need</c:v>
                </c:pt>
              </c:strCache>
            </c:strRef>
          </c:cat>
          <c:val>
            <c:numRef>
              <c:f>'Resource need and financing'!$C$4:$C$7</c:f>
              <c:numCache>
                <c:formatCode>0.0</c:formatCode>
                <c:ptCount val="4"/>
                <c:pt idx="1">
                  <c:v>23.44</c:v>
                </c:pt>
              </c:numCache>
            </c:numRef>
          </c:val>
        </c:ser>
        <c:ser>
          <c:idx val="3"/>
          <c:order val="3"/>
          <c:tx>
            <c:strRef>
              <c:f>'Resource need and financing'!$D$3</c:f>
              <c:strCache>
                <c:ptCount val="1"/>
                <c:pt idx="0">
                  <c:v>Global Fund</c:v>
                </c:pt>
              </c:strCache>
            </c:strRef>
          </c:tx>
          <c:spPr>
            <a:solidFill>
              <a:sysClr val="window" lastClr="FFFFFF">
                <a:lumMod val="85000"/>
              </a:sysClr>
            </a:solidFill>
            <a:ln>
              <a:no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'Resource need and financing'!$B$3:$E$3</c:f>
              <c:strCache>
                <c:ptCount val="4"/>
                <c:pt idx="0">
                  <c:v>Domestic financing</c:v>
                </c:pt>
                <c:pt idx="1">
                  <c:v>Non-Global Fund external financing</c:v>
                </c:pt>
                <c:pt idx="2">
                  <c:v>Global Fund</c:v>
                </c:pt>
                <c:pt idx="3">
                  <c:v>Resource need</c:v>
                </c:pt>
              </c:strCache>
            </c:strRef>
          </c:cat>
          <c:val>
            <c:numRef>
              <c:f>'Resource need and financing'!$D$4:$D$7</c:f>
              <c:numCache>
                <c:formatCode>General</c:formatCode>
                <c:ptCount val="4"/>
                <c:pt idx="2" formatCode="0.0">
                  <c:v>13</c:v>
                </c:pt>
              </c:numCache>
            </c:numRef>
          </c:val>
        </c:ser>
        <c:ser>
          <c:idx val="4"/>
          <c:order val="4"/>
          <c:tx>
            <c:strRef>
              <c:f>'Resource need and financing'!$E$3</c:f>
              <c:strCache>
                <c:ptCount val="1"/>
                <c:pt idx="0">
                  <c:v>Resource need</c:v>
                </c:pt>
              </c:strCache>
            </c:strRef>
          </c:tx>
          <c:spPr>
            <a:solidFill>
              <a:schemeClr val="accent1">
                <a:lumMod val="20000"/>
                <a:lumOff val="80000"/>
              </a:schemeClr>
            </a:solidFill>
            <a:ln>
              <a:solidFill>
                <a:schemeClr val="accent1">
                  <a:lumMod val="50000"/>
                </a:schemeClr>
              </a:solidFill>
            </a:ln>
            <a:effectLst/>
          </c:spPr>
          <c:invertIfNegative val="0"/>
          <c:dLbls>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'Resource need and financing'!$B$3:$E$3</c:f>
              <c:strCache>
                <c:ptCount val="4"/>
                <c:pt idx="0">
                  <c:v>Domestic financing</c:v>
                </c:pt>
                <c:pt idx="1">
                  <c:v>Non-Global Fund external financing</c:v>
                </c:pt>
                <c:pt idx="2">
                  <c:v>Global Fund</c:v>
                </c:pt>
                <c:pt idx="3">
                  <c:v>Resource need</c:v>
                </c:pt>
              </c:strCache>
            </c:strRef>
          </c:cat>
          <c:val>
            <c:numRef>
              <c:f>'Resource need and financing'!$E$4:$E$7</c:f>
              <c:numCache>
                <c:formatCode>General</c:formatCode>
                <c:ptCount val="4"/>
                <c:pt idx="3" formatCode="0.0">
                  <c:v>20.100000000000001</c:v>
                </c:pt>
              </c:numCache>
            </c:numRef>
          </c:val>
        </c:ser>
        <c:dLbls>
          <c:showLegendKey val="0"/>
          <c:showVal val="0"/>
          <c:showCatName val="0"/>
          <c:showSerName val="0"/>
          <c:showPercent val="0"/>
          <c:showBubbleSize val="0"/>
        </c:dLbls>
        <c:gapWidth val="150"/>
        <c:overlap val="100"/>
        <c:axId val="284914776"/>
        <c:axId val="284915560"/>
      </c:barChart>
      <c:catAx>
        <c:axId val="284914776"/>
        <c:scaling>
          <c:orientation val="minMax"/>
        </c:scaling>
        <c:delete val="0"/>
        <c:axPos val="b"/>
        <c:numFmt formatCode="General" sourceLinked="1"/>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284915560"/>
        <c:crosses val="autoZero"/>
        <c:auto val="1"/>
        <c:lblAlgn val="ctr"/>
        <c:lblOffset val="100"/>
        <c:noMultiLvlLbl val="0"/>
      </c:catAx>
      <c:valAx>
        <c:axId val="284915560"/>
        <c:scaling>
          <c:orientation val="minMax"/>
          <c:max val="100"/>
        </c:scaling>
        <c:delete val="1"/>
        <c:axPos val="l"/>
        <c:majorGridlines>
          <c:spPr>
            <a:ln w="9525" cap="flat" cmpd="sng" algn="ctr">
              <a:noFill/>
              <a:round/>
            </a:ln>
            <a:effectLst/>
          </c:spPr>
        </c:majorGridlines>
        <c:numFmt formatCode="0.0" sourceLinked="1"/>
        <c:majorTickMark val="out"/>
        <c:minorTickMark val="none"/>
        <c:tickLblPos val="nextTo"/>
        <c:crossAx val="284914776"/>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1100" b="0">
          <a:solidFill>
            <a:sysClr val="windowText" lastClr="000000"/>
          </a:solidFill>
          <a:latin typeface="Arial" panose="020B0604020202020204" pitchFamily="34" charset="0"/>
          <a:cs typeface="Arial" panose="020B0604020202020204" pitchFamily="34" charset="0"/>
        </a:defRPr>
      </a:pPr>
      <a:endParaRPr lang="en-US"/>
    </a:p>
  </c:txPr>
  <c:externalData r:id="rId4">
    <c:autoUpdate val="0"/>
  </c:externalData>
  <c:userShapes r:id="rId5"/>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06123937897593"/>
          <c:y val="0.10624737310894899"/>
          <c:w val="0.82996491228070202"/>
          <c:h val="0.68610880811430597"/>
        </c:manualLayout>
      </c:layout>
      <c:barChart>
        <c:barDir val="col"/>
        <c:grouping val="stacked"/>
        <c:varyColors val="0"/>
        <c:ser>
          <c:idx val="0"/>
          <c:order val="0"/>
          <c:tx>
            <c:strRef>
              <c:f>'Dom financing forecast'!$A$2</c:f>
              <c:strCache>
                <c:ptCount val="1"/>
                <c:pt idx="0">
                  <c:v>Upper middle income</c:v>
                </c:pt>
              </c:strCache>
            </c:strRef>
          </c:tx>
          <c:spPr>
            <a:solidFill>
              <a:schemeClr val="accent1"/>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'Dom financing forecast'!$B$1:$D$1</c:f>
              <c:numCache>
                <c:formatCode>General</c:formatCode>
                <c:ptCount val="3"/>
                <c:pt idx="0">
                  <c:v>2017</c:v>
                </c:pt>
                <c:pt idx="1">
                  <c:v>2018</c:v>
                </c:pt>
                <c:pt idx="2">
                  <c:v>2019</c:v>
                </c:pt>
              </c:numCache>
            </c:numRef>
          </c:cat>
          <c:val>
            <c:numRef>
              <c:f>'Dom financing forecast'!$B$2:$D$2</c:f>
              <c:numCache>
                <c:formatCode>0.0,,,</c:formatCode>
                <c:ptCount val="3"/>
                <c:pt idx="0">
                  <c:v>5239830160</c:v>
                </c:pt>
                <c:pt idx="1">
                  <c:v>6146080515</c:v>
                </c:pt>
                <c:pt idx="2">
                  <c:v>7051285144</c:v>
                </c:pt>
              </c:numCache>
            </c:numRef>
          </c:val>
        </c:ser>
        <c:ser>
          <c:idx val="1"/>
          <c:order val="1"/>
          <c:tx>
            <c:strRef>
              <c:f>'Dom financing forecast'!$A$3</c:f>
              <c:strCache>
                <c:ptCount val="1"/>
                <c:pt idx="0">
                  <c:v>Lower middle income</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'Dom financing forecast'!$B$1:$D$1</c:f>
              <c:numCache>
                <c:formatCode>General</c:formatCode>
                <c:ptCount val="3"/>
                <c:pt idx="0">
                  <c:v>2017</c:v>
                </c:pt>
                <c:pt idx="1">
                  <c:v>2018</c:v>
                </c:pt>
                <c:pt idx="2">
                  <c:v>2019</c:v>
                </c:pt>
              </c:numCache>
            </c:numRef>
          </c:cat>
          <c:val>
            <c:numRef>
              <c:f>'Dom financing forecast'!$B$3:$D$3</c:f>
              <c:numCache>
                <c:formatCode>0.0,,,</c:formatCode>
                <c:ptCount val="3"/>
                <c:pt idx="0">
                  <c:v>5357464572</c:v>
                </c:pt>
                <c:pt idx="1">
                  <c:v>6381067574</c:v>
                </c:pt>
                <c:pt idx="2">
                  <c:v>7483484449</c:v>
                </c:pt>
              </c:numCache>
            </c:numRef>
          </c:val>
        </c:ser>
        <c:ser>
          <c:idx val="2"/>
          <c:order val="2"/>
          <c:tx>
            <c:strRef>
              <c:f>'Dom financing forecast'!$A$4</c:f>
              <c:strCache>
                <c:ptCount val="1"/>
                <c:pt idx="0">
                  <c:v>Low income</c:v>
                </c:pt>
              </c:strCache>
            </c:strRef>
          </c:tx>
          <c:spPr>
            <a:solidFill>
              <a:schemeClr val="accent5"/>
            </a:solidFill>
            <a:ln>
              <a:noFill/>
            </a:ln>
            <a:effectLst/>
          </c:spPr>
          <c:invertIfNegative val="0"/>
          <c:dLbls>
            <c:numFmt formatCode="0.0,,," sourceLinked="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numRef>
              <c:f>'Dom financing forecast'!$B$1:$D$1</c:f>
              <c:numCache>
                <c:formatCode>General</c:formatCode>
                <c:ptCount val="3"/>
                <c:pt idx="0">
                  <c:v>2017</c:v>
                </c:pt>
                <c:pt idx="1">
                  <c:v>2018</c:v>
                </c:pt>
                <c:pt idx="2">
                  <c:v>2019</c:v>
                </c:pt>
              </c:numCache>
            </c:numRef>
          </c:cat>
          <c:val>
            <c:numRef>
              <c:f>'Dom financing forecast'!$B$4:$D$4</c:f>
              <c:numCache>
                <c:formatCode>0.0,,,</c:formatCode>
                <c:ptCount val="3"/>
                <c:pt idx="0">
                  <c:v>905999061</c:v>
                </c:pt>
                <c:pt idx="1">
                  <c:v>1098473355</c:v>
                </c:pt>
                <c:pt idx="2">
                  <c:v>1309510436</c:v>
                </c:pt>
              </c:numCache>
            </c:numRef>
          </c:val>
        </c:ser>
        <c:dLbls>
          <c:showLegendKey val="0"/>
          <c:showVal val="0"/>
          <c:showCatName val="0"/>
          <c:showSerName val="0"/>
          <c:showPercent val="0"/>
          <c:showBubbleSize val="0"/>
        </c:dLbls>
        <c:gapWidth val="150"/>
        <c:overlap val="100"/>
        <c:axId val="285489240"/>
        <c:axId val="285489632"/>
      </c:barChart>
      <c:catAx>
        <c:axId val="285489240"/>
        <c:scaling>
          <c:orientation val="minMax"/>
        </c:scaling>
        <c:delete val="0"/>
        <c:axPos val="b"/>
        <c:numFmt formatCode="General" sourceLinked="1"/>
        <c:majorTickMark val="out"/>
        <c:minorTickMark val="none"/>
        <c:tickLblPos val="nextTo"/>
        <c:spPr>
          <a:noFill/>
          <a:ln w="6350" cap="flat" cmpd="sng" algn="ctr">
            <a:solidFill>
              <a:sysClr val="windowText" lastClr="000000"/>
            </a:solidFill>
            <a:prstDash val="solid"/>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85489632"/>
        <c:crosses val="autoZero"/>
        <c:auto val="1"/>
        <c:lblAlgn val="ctr"/>
        <c:lblOffset val="100"/>
        <c:noMultiLvlLbl val="0"/>
      </c:catAx>
      <c:valAx>
        <c:axId val="285489632"/>
        <c:scaling>
          <c:orientation val="minMax"/>
        </c:scaling>
        <c:delete val="0"/>
        <c:axPos val="l"/>
        <c:numFmt formatCode="0.0,,," sourceLinked="1"/>
        <c:majorTickMark val="none"/>
        <c:minorTickMark val="none"/>
        <c:tickLblPos val="none"/>
        <c:spPr>
          <a:noFill/>
          <a:ln w="12700" cap="flat" cmpd="sng" algn="ctr">
            <a:solidFill>
              <a:schemeClr val="tx1"/>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85489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6350" cap="flat" cmpd="sng" algn="ctr">
      <a:noFill/>
      <a:prstDash val="solid"/>
      <a:round/>
    </a:ln>
    <a:effectLst/>
  </c:spPr>
  <c:txPr>
    <a:bodyPr/>
    <a:lstStyle/>
    <a:p>
      <a:pPr>
        <a:defRPr sz="1000">
          <a:latin typeface="Arial" panose="020B0604020202020204" pitchFamily="34" charset="0"/>
          <a:cs typeface="Arial" panose="020B0604020202020204" pitchFamily="34" charset="0"/>
        </a:defRPr>
      </a:pPr>
      <a:endParaRPr lang="en-US"/>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drawings/drawing1.xml><?xml version="1.0" encoding="utf-8"?>
<c:userShapes xmlns:c="http://schemas.openxmlformats.org/drawingml/2006/chart">
  <cdr:relSizeAnchor xmlns:cdr="http://schemas.openxmlformats.org/drawingml/2006/chartDrawing">
    <cdr:from>
      <cdr:x>0.16304</cdr:x>
      <cdr:y>0.52679</cdr:y>
    </cdr:from>
    <cdr:to>
      <cdr:x>0.30652</cdr:x>
      <cdr:y>0.52679</cdr:y>
    </cdr:to>
    <cdr:cxnSp macro="">
      <cdr:nvCxnSpPr>
        <cdr:cNvPr id="4" name="Straight Connector 3"/>
        <cdr:cNvCxnSpPr/>
      </cdr:nvCxnSpPr>
      <cdr:spPr>
        <a:xfrm xmlns:a="http://schemas.openxmlformats.org/drawingml/2006/main">
          <a:off x="714375" y="1685925"/>
          <a:ext cx="628650" cy="0"/>
        </a:xfrm>
        <a:prstGeom xmlns:a="http://schemas.openxmlformats.org/drawingml/2006/main" prst="line">
          <a:avLst/>
        </a:prstGeom>
        <a:ln xmlns:a="http://schemas.openxmlformats.org/drawingml/2006/main" w="12700">
          <a:solidFill>
            <a:srgbClr val="C00000"/>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0.38392</cdr:x>
      <cdr:y>0.38622</cdr:y>
    </cdr:from>
    <cdr:to>
      <cdr:x>0.52573</cdr:x>
      <cdr:y>0.38842</cdr:y>
    </cdr:to>
    <cdr:cxnSp macro="">
      <cdr:nvCxnSpPr>
        <cdr:cNvPr id="8" name="Straight Connector 7"/>
        <cdr:cNvCxnSpPr/>
      </cdr:nvCxnSpPr>
      <cdr:spPr>
        <a:xfrm xmlns:a="http://schemas.openxmlformats.org/drawingml/2006/main" flipV="1">
          <a:off x="1949114" y="1236073"/>
          <a:ext cx="719928" cy="7027"/>
        </a:xfrm>
        <a:prstGeom xmlns:a="http://schemas.openxmlformats.org/drawingml/2006/main" prst="line">
          <a:avLst/>
        </a:prstGeom>
        <a:ln xmlns:a="http://schemas.openxmlformats.org/drawingml/2006/main" w="12700">
          <a:solidFill>
            <a:srgbClr val="C00000"/>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0.61522</cdr:x>
      <cdr:y>0.3125</cdr:y>
    </cdr:from>
    <cdr:to>
      <cdr:x>0.75435</cdr:x>
      <cdr:y>0.3125</cdr:y>
    </cdr:to>
    <cdr:cxnSp macro="">
      <cdr:nvCxnSpPr>
        <cdr:cNvPr id="9" name="Straight Connector 8"/>
        <cdr:cNvCxnSpPr/>
      </cdr:nvCxnSpPr>
      <cdr:spPr>
        <a:xfrm xmlns:a="http://schemas.openxmlformats.org/drawingml/2006/main">
          <a:off x="2695575" y="1000125"/>
          <a:ext cx="609600" cy="0"/>
        </a:xfrm>
        <a:prstGeom xmlns:a="http://schemas.openxmlformats.org/drawingml/2006/main" prst="line">
          <a:avLst/>
        </a:prstGeom>
        <a:ln xmlns:a="http://schemas.openxmlformats.org/drawingml/2006/main" w="12700">
          <a:solidFill>
            <a:srgbClr val="C00000"/>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0.85696</cdr:x>
      <cdr:y>0.32143</cdr:y>
    </cdr:from>
    <cdr:to>
      <cdr:x>0.91025</cdr:x>
      <cdr:y>0.75893</cdr:y>
    </cdr:to>
    <cdr:sp macro="" textlink="">
      <cdr:nvSpPr>
        <cdr:cNvPr id="17" name="Right Brace 16"/>
        <cdr:cNvSpPr/>
      </cdr:nvSpPr>
      <cdr:spPr>
        <a:xfrm xmlns:a="http://schemas.openxmlformats.org/drawingml/2006/main">
          <a:off x="4350636" y="1028705"/>
          <a:ext cx="270521" cy="1400175"/>
        </a:xfrm>
        <a:prstGeom xmlns:a="http://schemas.openxmlformats.org/drawingml/2006/main" prst="rightBrace">
          <a:avLst/>
        </a:prstGeom>
        <a:ln xmlns:a="http://schemas.openxmlformats.org/drawingml/2006/main" w="12700">
          <a:solidFill>
            <a:srgbClr val="C00000"/>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ln>
              <a:solidFill>
                <a:srgbClr val="FF0000"/>
              </a:solidFill>
            </a:ln>
          </a:endParaRPr>
        </a:p>
      </cdr:txBody>
    </cdr:sp>
  </cdr:relSizeAnchor>
  <cdr:relSizeAnchor xmlns:cdr="http://schemas.openxmlformats.org/drawingml/2006/chartDrawing">
    <cdr:from>
      <cdr:x>0.73236</cdr:x>
      <cdr:y>0.09623</cdr:y>
    </cdr:from>
    <cdr:to>
      <cdr:x>0.84975</cdr:x>
      <cdr:y>0.18849</cdr:y>
    </cdr:to>
    <cdr:sp macro="" textlink="">
      <cdr:nvSpPr>
        <cdr:cNvPr id="25" name="TextBox 1"/>
        <cdr:cNvSpPr txBox="1"/>
      </cdr:nvSpPr>
      <cdr:spPr>
        <a:xfrm xmlns:a="http://schemas.openxmlformats.org/drawingml/2006/main">
          <a:off x="3718040" y="307967"/>
          <a:ext cx="595968" cy="295269"/>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GB" sz="1100" dirty="0">
              <a:latin typeface="Arial" panose="020B0604020202020204" pitchFamily="34" charset="0"/>
              <a:cs typeface="Arial" panose="020B0604020202020204" pitchFamily="34" charset="0"/>
            </a:rPr>
            <a:t>97.5</a:t>
          </a:r>
        </a:p>
      </cdr:txBody>
    </cdr:sp>
  </cdr:relSizeAnchor>
  <cdr:relSizeAnchor xmlns:cdr="http://schemas.openxmlformats.org/drawingml/2006/chartDrawing">
    <cdr:from>
      <cdr:x>0.03806</cdr:x>
      <cdr:y>0.00416</cdr:y>
    </cdr:from>
    <cdr:to>
      <cdr:x>0.64429</cdr:x>
      <cdr:y>0.1276</cdr:y>
    </cdr:to>
    <cdr:sp macro="" textlink="">
      <cdr:nvSpPr>
        <cdr:cNvPr id="10" name="TextBox 15"/>
        <cdr:cNvSpPr txBox="1"/>
      </cdr:nvSpPr>
      <cdr:spPr>
        <a:xfrm xmlns:a="http://schemas.openxmlformats.org/drawingml/2006/main">
          <a:off x="193211" y="13304"/>
          <a:ext cx="3077743" cy="395078"/>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square" lIns="0" rIns="0" rtlCol="0" anchor="ctr">
          <a:noAutofit/>
        </a:bodyP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r>
            <a:rPr lang="en-US" sz="1200" b="0" dirty="0">
              <a:solidFill>
                <a:srgbClr val="000000"/>
              </a:solidFill>
            </a:rPr>
            <a:t>US$ (BILLION)</a:t>
          </a:r>
        </a:p>
      </cdr:txBody>
    </cdr:sp>
  </cdr:relSizeAnchor>
</c:userShapes>
</file>

<file path=ppt/drawings/drawing2.xml><?xml version="1.0" encoding="utf-8"?>
<c:userShapes xmlns:c="http://schemas.openxmlformats.org/drawingml/2006/chart">
  <cdr:relSizeAnchor xmlns:cdr="http://schemas.openxmlformats.org/drawingml/2006/chartDrawing">
    <cdr:from>
      <cdr:x>0.31064</cdr:x>
      <cdr:y>0.22832</cdr:y>
    </cdr:from>
    <cdr:to>
      <cdr:x>0.38723</cdr:x>
      <cdr:y>0.29204</cdr:y>
    </cdr:to>
    <cdr:sp macro="" textlink="">
      <cdr:nvSpPr>
        <cdr:cNvPr id="2" name="TextBox 1"/>
        <cdr:cNvSpPr txBox="1"/>
      </cdr:nvSpPr>
      <cdr:spPr>
        <a:xfrm xmlns:a="http://schemas.openxmlformats.org/drawingml/2006/main">
          <a:off x="1390650" y="614364"/>
          <a:ext cx="342900" cy="17145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GB" sz="110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604D4827-EA02-B64F-967E-6B31CC928B92}" type="datetimeFigureOut">
              <a:rPr lang="en-US" smtClean="0"/>
              <a:t>10/25/2016</a:t>
            </a:fld>
            <a:endParaRPr lang="en-US"/>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65FCA21E-29DE-F741-979D-CB9352D77B83}" type="slidenum">
              <a:rPr lang="en-US" smtClean="0"/>
              <a:t>‹#›</a:t>
            </a:fld>
            <a:endParaRPr lang="en-US"/>
          </a:p>
        </p:txBody>
      </p:sp>
    </p:spTree>
    <p:extLst>
      <p:ext uri="{BB962C8B-B14F-4D97-AF65-F5344CB8AC3E}">
        <p14:creationId xmlns:p14="http://schemas.microsoft.com/office/powerpoint/2010/main" val="80613857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208174E8-EC8E-354D-95D5-705426745375}" type="datetimeFigureOut">
              <a:rPr lang="en-US" smtClean="0"/>
              <a:t>10/25/2016</a:t>
            </a:fld>
            <a:endParaRPr lang="en-US"/>
          </a:p>
        </p:txBody>
      </p:sp>
      <p:sp>
        <p:nvSpPr>
          <p:cNvPr id="4" name="Slide Image Placeholder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6DC366F2-1B82-8E43-B983-045388936D7F}" type="slidenum">
              <a:rPr lang="en-US" smtClean="0"/>
              <a:t>‹#›</a:t>
            </a:fld>
            <a:endParaRPr lang="en-US"/>
          </a:p>
        </p:txBody>
      </p:sp>
    </p:spTree>
    <p:extLst>
      <p:ext uri="{BB962C8B-B14F-4D97-AF65-F5344CB8AC3E}">
        <p14:creationId xmlns:p14="http://schemas.microsoft.com/office/powerpoint/2010/main" val="18351710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C366F2-1B82-8E43-B983-045388936D7F}" type="slidenum">
              <a:rPr lang="en-US" smtClean="0"/>
              <a:t>0</a:t>
            </a:fld>
            <a:endParaRPr lang="en-US"/>
          </a:p>
        </p:txBody>
      </p:sp>
    </p:spTree>
    <p:extLst>
      <p:ext uri="{BB962C8B-B14F-4D97-AF65-F5344CB8AC3E}">
        <p14:creationId xmlns:p14="http://schemas.microsoft.com/office/powerpoint/2010/main" val="40787360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3E3CF1F1-9C06-4FBA-890D-27D0396439E1}" type="slidenum">
              <a:rPr lang="en-GB" smtClean="0"/>
              <a:t>8</a:t>
            </a:fld>
            <a:endParaRPr lang="en-GB"/>
          </a:p>
        </p:txBody>
      </p:sp>
    </p:spTree>
    <p:extLst>
      <p:ext uri="{BB962C8B-B14F-4D97-AF65-F5344CB8AC3E}">
        <p14:creationId xmlns:p14="http://schemas.microsoft.com/office/powerpoint/2010/main" val="12590905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3E3CF1F1-9C06-4FBA-890D-27D0396439E1}" type="slidenum">
              <a:rPr lang="en-GB" smtClean="0"/>
              <a:t>9</a:t>
            </a:fld>
            <a:endParaRPr lang="en-GB"/>
          </a:p>
        </p:txBody>
      </p:sp>
    </p:spTree>
    <p:extLst>
      <p:ext uri="{BB962C8B-B14F-4D97-AF65-F5344CB8AC3E}">
        <p14:creationId xmlns:p14="http://schemas.microsoft.com/office/powerpoint/2010/main" val="33890783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3E3CF1F1-9C06-4FBA-890D-27D0396439E1}" type="slidenum">
              <a:rPr lang="en-GB" smtClean="0"/>
              <a:t>10</a:t>
            </a:fld>
            <a:endParaRPr lang="en-GB"/>
          </a:p>
        </p:txBody>
      </p:sp>
    </p:spTree>
    <p:extLst>
      <p:ext uri="{BB962C8B-B14F-4D97-AF65-F5344CB8AC3E}">
        <p14:creationId xmlns:p14="http://schemas.microsoft.com/office/powerpoint/2010/main" val="2395935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3E3CF1F1-9C06-4FBA-890D-27D0396439E1}" type="slidenum">
              <a:rPr lang="en-GB" smtClean="0"/>
              <a:t>11</a:t>
            </a:fld>
            <a:endParaRPr lang="en-GB"/>
          </a:p>
        </p:txBody>
      </p:sp>
    </p:spTree>
    <p:extLst>
      <p:ext uri="{BB962C8B-B14F-4D97-AF65-F5344CB8AC3E}">
        <p14:creationId xmlns:p14="http://schemas.microsoft.com/office/powerpoint/2010/main" val="37865377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3E3CF1F1-9C06-4FBA-890D-27D0396439E1}" type="slidenum">
              <a:rPr lang="en-GB" smtClean="0"/>
              <a:t>12</a:t>
            </a:fld>
            <a:endParaRPr lang="en-GB"/>
          </a:p>
        </p:txBody>
      </p:sp>
    </p:spTree>
    <p:extLst>
      <p:ext uri="{BB962C8B-B14F-4D97-AF65-F5344CB8AC3E}">
        <p14:creationId xmlns:p14="http://schemas.microsoft.com/office/powerpoint/2010/main" val="17114527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3E3CF1F1-9C06-4FBA-890D-27D0396439E1}" type="slidenum">
              <a:rPr lang="en-GB" smtClean="0"/>
              <a:t>13</a:t>
            </a:fld>
            <a:endParaRPr lang="en-GB"/>
          </a:p>
        </p:txBody>
      </p:sp>
    </p:spTree>
    <p:extLst>
      <p:ext uri="{BB962C8B-B14F-4D97-AF65-F5344CB8AC3E}">
        <p14:creationId xmlns:p14="http://schemas.microsoft.com/office/powerpoint/2010/main" val="13588515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3E3CF1F1-9C06-4FBA-890D-27D0396439E1}" type="slidenum">
              <a:rPr lang="en-GB" smtClean="0"/>
              <a:t>14</a:t>
            </a:fld>
            <a:endParaRPr lang="en-GB"/>
          </a:p>
        </p:txBody>
      </p:sp>
    </p:spTree>
    <p:extLst>
      <p:ext uri="{BB962C8B-B14F-4D97-AF65-F5344CB8AC3E}">
        <p14:creationId xmlns:p14="http://schemas.microsoft.com/office/powerpoint/2010/main" val="61953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DC366F2-1B82-8E43-B983-045388936D7F}" type="slidenum">
              <a:rPr lang="en-US" smtClean="0"/>
              <a:t>15</a:t>
            </a:fld>
            <a:endParaRPr lang="en-US"/>
          </a:p>
        </p:txBody>
      </p:sp>
    </p:spTree>
    <p:extLst>
      <p:ext uri="{BB962C8B-B14F-4D97-AF65-F5344CB8AC3E}">
        <p14:creationId xmlns:p14="http://schemas.microsoft.com/office/powerpoint/2010/main" val="10499000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Title Sl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4767263"/>
            <a:ext cx="2133600" cy="273844"/>
          </a:xfrm>
          <a:prstGeom prst="rect">
            <a:avLst/>
          </a:prstGeom>
        </p:spPr>
        <p:txBody>
          <a:bodyPr/>
          <a:lstStyle/>
          <a:p>
            <a:endParaRPr lang="en-US"/>
          </a:p>
        </p:txBody>
      </p:sp>
      <p:sp>
        <p:nvSpPr>
          <p:cNvPr id="3" name="Footer Placeholder 2"/>
          <p:cNvSpPr>
            <a:spLocks noGrp="1"/>
          </p:cNvSpPr>
          <p:nvPr>
            <p:ph type="ftr" sz="quarter" idx="11"/>
          </p:nvPr>
        </p:nvSpPr>
        <p:spPr>
          <a:xfrm>
            <a:off x="3124200" y="4767263"/>
            <a:ext cx="2895600" cy="273844"/>
          </a:xfrm>
          <a:prstGeom prst="rect">
            <a:avLst/>
          </a:prstGeom>
        </p:spPr>
        <p:txBody>
          <a:bodyPr/>
          <a:lstStyle/>
          <a:p>
            <a:endParaRPr lang="en-US"/>
          </a:p>
        </p:txBody>
      </p:sp>
      <p:sp>
        <p:nvSpPr>
          <p:cNvPr id="11" name="Rectangle 10"/>
          <p:cNvSpPr/>
          <p:nvPr userDrawn="1"/>
        </p:nvSpPr>
        <p:spPr>
          <a:xfrm>
            <a:off x="0" y="0"/>
            <a:ext cx="9162000" cy="5151600"/>
          </a:xfrm>
          <a:prstGeom prst="rect">
            <a:avLst/>
          </a:prstGeom>
          <a:solidFill>
            <a:srgbClr val="003F7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2581656"/>
          </a:xfrm>
          <a:prstGeom prst="rect">
            <a:avLst/>
          </a:prstGeom>
        </p:spPr>
      </p:pic>
      <p:pic>
        <p:nvPicPr>
          <p:cNvPr id="8" name="Picture 7" descr="white.eps"/>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33858" y="4604114"/>
            <a:ext cx="1767600" cy="206552"/>
          </a:xfrm>
          <a:prstGeom prst="rect">
            <a:avLst/>
          </a:prstGeom>
        </p:spPr>
      </p:pic>
    </p:spTree>
    <p:extLst>
      <p:ext uri="{BB962C8B-B14F-4D97-AF65-F5344CB8AC3E}">
        <p14:creationId xmlns:p14="http://schemas.microsoft.com/office/powerpoint/2010/main" val="1692511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40000" y="450000"/>
            <a:ext cx="8064000" cy="857250"/>
          </a:xfrm>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12"/>
          </p:nvPr>
        </p:nvSpPr>
        <p:spPr/>
        <p:txBody>
          <a:bodyPr/>
          <a:lstStyle/>
          <a:p>
            <a:fld id="{1D1E3EDB-D7EB-F14E-A6D1-748C03EC5EDC}" type="slidenum">
              <a:rPr lang="en-US" smtClean="0"/>
              <a:t>‹#›</a:t>
            </a:fld>
            <a:endParaRPr lang="en-US" dirty="0"/>
          </a:p>
        </p:txBody>
      </p:sp>
    </p:spTree>
    <p:extLst>
      <p:ext uri="{BB962C8B-B14F-4D97-AF65-F5344CB8AC3E}">
        <p14:creationId xmlns:p14="http://schemas.microsoft.com/office/powerpoint/2010/main" val="6580975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ubtitle content">
    <p:spTree>
      <p:nvGrpSpPr>
        <p:cNvPr id="1" name=""/>
        <p:cNvGrpSpPr/>
        <p:nvPr/>
      </p:nvGrpSpPr>
      <p:grpSpPr>
        <a:xfrm>
          <a:off x="0" y="0"/>
          <a:ext cx="0" cy="0"/>
          <a:chOff x="0" y="0"/>
          <a:chExt cx="0" cy="0"/>
        </a:xfrm>
      </p:grpSpPr>
      <p:sp>
        <p:nvSpPr>
          <p:cNvPr id="2" name="Title 1"/>
          <p:cNvSpPr>
            <a:spLocks noGrp="1"/>
          </p:cNvSpPr>
          <p:nvPr>
            <p:ph type="ctrTitle"/>
          </p:nvPr>
        </p:nvSpPr>
        <p:spPr>
          <a:xfrm>
            <a:off x="540000" y="450000"/>
            <a:ext cx="8064000" cy="425200"/>
          </a:xfrm>
        </p:spPr>
        <p:txBody>
          <a:bodyPr/>
          <a:lstStyle/>
          <a:p>
            <a:r>
              <a:rPr lang="en-US" smtClean="0"/>
              <a:t>Click to edit Master title style</a:t>
            </a:r>
            <a:endParaRPr lang="en-US" dirty="0"/>
          </a:p>
        </p:txBody>
      </p:sp>
      <p:sp>
        <p:nvSpPr>
          <p:cNvPr id="3" name="Subtitle 2"/>
          <p:cNvSpPr>
            <a:spLocks noGrp="1"/>
          </p:cNvSpPr>
          <p:nvPr>
            <p:ph type="subTitle" idx="1"/>
          </p:nvPr>
        </p:nvSpPr>
        <p:spPr>
          <a:xfrm>
            <a:off x="540000" y="864000"/>
            <a:ext cx="8064000" cy="396000"/>
          </a:xfr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6" name="Slide Number Placeholder 5"/>
          <p:cNvSpPr>
            <a:spLocks noGrp="1"/>
          </p:cNvSpPr>
          <p:nvPr>
            <p:ph type="sldNum" sz="quarter" idx="12"/>
          </p:nvPr>
        </p:nvSpPr>
        <p:spPr/>
        <p:txBody>
          <a:bodyPr/>
          <a:lstStyle/>
          <a:p>
            <a:fld id="{1D1E3EDB-D7EB-F14E-A6D1-748C03EC5EDC}" type="slidenum">
              <a:rPr lang="en-US" smtClean="0"/>
              <a:t>‹#›</a:t>
            </a:fld>
            <a:endParaRPr lang="en-US" dirty="0"/>
          </a:p>
        </p:txBody>
      </p:sp>
      <p:sp>
        <p:nvSpPr>
          <p:cNvPr id="7" name="Content Placeholder 2"/>
          <p:cNvSpPr>
            <a:spLocks noGrp="1"/>
          </p:cNvSpPr>
          <p:nvPr>
            <p:ph idx="13"/>
          </p:nvPr>
        </p:nvSpPr>
        <p:spPr>
          <a:xfrm>
            <a:off x="539999" y="1351107"/>
            <a:ext cx="8064000" cy="33944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8016029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lums with picture">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1D1E3EDB-D7EB-F14E-A6D1-748C03EC5EDC}" type="slidenum">
              <a:rPr lang="en-US" smtClean="0"/>
              <a:t>‹#›</a:t>
            </a:fld>
            <a:endParaRPr lang="en-US" dirty="0"/>
          </a:p>
        </p:txBody>
      </p:sp>
      <p:sp>
        <p:nvSpPr>
          <p:cNvPr id="8" name="Content Placeholder 2"/>
          <p:cNvSpPr>
            <a:spLocks noGrp="1"/>
          </p:cNvSpPr>
          <p:nvPr>
            <p:ph idx="13"/>
          </p:nvPr>
        </p:nvSpPr>
        <p:spPr>
          <a:xfrm>
            <a:off x="539999" y="1369903"/>
            <a:ext cx="3960000" cy="3151293"/>
          </a:xfrm>
        </p:spPr>
        <p:txBody>
          <a:bodyPr lIns="0">
            <a:noAutofit/>
          </a:bodyPr>
          <a:lstStyle>
            <a:lvl1pPr marL="0" indent="0">
              <a:buFontTx/>
              <a:buNone/>
              <a:defRPr sz="1800"/>
            </a:lvl1pPr>
            <a:lvl2pPr marL="0" indent="0">
              <a:spcBef>
                <a:spcPts val="0"/>
              </a:spcBef>
              <a:buFontTx/>
              <a:buNone/>
              <a:defRPr sz="1800" baseline="0">
                <a:solidFill>
                  <a:schemeClr val="tx1">
                    <a:lumMod val="50000"/>
                    <a:lumOff val="50000"/>
                  </a:schemeClr>
                </a:solidFill>
              </a:defRPr>
            </a:lvl2pPr>
            <a:lvl3pPr marL="0" indent="0">
              <a:spcBef>
                <a:spcPts val="0"/>
              </a:spcBef>
              <a:buFontTx/>
              <a:buNone/>
              <a:defRPr sz="1500" baseline="0"/>
            </a:lvl3pPr>
            <a:lvl4pPr marL="274320" indent="-137160">
              <a:spcBef>
                <a:spcPts val="0"/>
              </a:spcBef>
              <a:buFont typeface="Lucida Grande"/>
              <a:buChar char="&gt;"/>
              <a:defRPr sz="1500">
                <a:solidFill>
                  <a:schemeClr val="tx1">
                    <a:lumMod val="50000"/>
                    <a:lumOff val="50000"/>
                  </a:schemeClr>
                </a:solidFill>
              </a:defRPr>
            </a:lvl4pPr>
            <a:lvl5pPr marL="457200" indent="-137160">
              <a:buFont typeface="Lucida Grande"/>
              <a:buChar cha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4"/>
          <p:cNvSpPr>
            <a:spLocks noGrp="1"/>
          </p:cNvSpPr>
          <p:nvPr>
            <p:ph type="body" sz="quarter" idx="15"/>
          </p:nvPr>
        </p:nvSpPr>
        <p:spPr>
          <a:xfrm>
            <a:off x="4642766" y="4223809"/>
            <a:ext cx="3961234" cy="411162"/>
          </a:xfrm>
        </p:spPr>
        <p:txBody>
          <a:bodyPr lIns="0" tIns="0" anchor="t" anchorCtr="0">
            <a:noAutofit/>
          </a:bodyPr>
          <a:lstStyle>
            <a:lvl1pPr marL="0" indent="0">
              <a:lnSpc>
                <a:spcPts val="720"/>
              </a:lnSpc>
              <a:spcBef>
                <a:spcPts val="0"/>
              </a:spcBef>
              <a:buNone/>
              <a:defRPr sz="600" b="0" i="1" baseline="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Picture Placeholder 2"/>
          <p:cNvSpPr>
            <a:spLocks noGrp="1"/>
          </p:cNvSpPr>
          <p:nvPr>
            <p:ph type="pic" idx="1"/>
          </p:nvPr>
        </p:nvSpPr>
        <p:spPr>
          <a:xfrm>
            <a:off x="4642766" y="1015965"/>
            <a:ext cx="3960000" cy="3064968"/>
          </a:xfrm>
          <a:solidFill>
            <a:schemeClr val="accent1">
              <a:lumMod val="20000"/>
              <a:lumOff val="80000"/>
            </a:schemeClr>
          </a:solidFill>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11" name="Text Placeholder 4"/>
          <p:cNvSpPr>
            <a:spLocks noGrp="1"/>
          </p:cNvSpPr>
          <p:nvPr>
            <p:ph type="body" sz="quarter" idx="3"/>
          </p:nvPr>
        </p:nvSpPr>
        <p:spPr>
          <a:xfrm>
            <a:off x="4639718" y="404665"/>
            <a:ext cx="3963048" cy="213360"/>
          </a:xfrm>
        </p:spPr>
        <p:txBody>
          <a:bodyPr lIns="0" tIns="0" anchor="t" anchorCtr="0">
            <a:noAutofit/>
          </a:bodyPr>
          <a:lstStyle>
            <a:lvl1pPr marL="0" indent="0">
              <a:buNone/>
              <a:defRPr sz="1200" b="0" i="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itle 1"/>
          <p:cNvSpPr>
            <a:spLocks noGrp="1"/>
          </p:cNvSpPr>
          <p:nvPr>
            <p:ph type="ctrTitle"/>
          </p:nvPr>
        </p:nvSpPr>
        <p:spPr>
          <a:xfrm>
            <a:off x="540000" y="450000"/>
            <a:ext cx="4023533" cy="441960"/>
          </a:xfrm>
        </p:spPr>
        <p:txBody>
          <a:bodyPr anchor="t" anchorCtr="0"/>
          <a:lstStyle/>
          <a:p>
            <a:r>
              <a:rPr lang="en-US" smtClean="0"/>
              <a:t>Click to edit Master title style</a:t>
            </a:r>
            <a:endParaRPr lang="en-US" dirty="0"/>
          </a:p>
        </p:txBody>
      </p:sp>
      <p:sp>
        <p:nvSpPr>
          <p:cNvPr id="13" name="Subtitle 2"/>
          <p:cNvSpPr>
            <a:spLocks noGrp="1"/>
          </p:cNvSpPr>
          <p:nvPr>
            <p:ph type="subTitle" idx="16"/>
          </p:nvPr>
        </p:nvSpPr>
        <p:spPr>
          <a:xfrm>
            <a:off x="540000" y="864000"/>
            <a:ext cx="4023533" cy="432000"/>
          </a:xfrm>
        </p:spPr>
        <p:txBody>
          <a:bodyPr lIns="0" tIns="0"/>
          <a:lstStyle>
            <a:lvl1pPr marL="0" indent="0" algn="l">
              <a:buNone/>
              <a:defRPr sz="1800">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0" name="Text Placeholder 4"/>
          <p:cNvSpPr>
            <a:spLocks noGrp="1"/>
          </p:cNvSpPr>
          <p:nvPr>
            <p:ph type="body" sz="quarter" idx="17"/>
          </p:nvPr>
        </p:nvSpPr>
        <p:spPr>
          <a:xfrm>
            <a:off x="4639718" y="599102"/>
            <a:ext cx="3963048" cy="264898"/>
          </a:xfrm>
        </p:spPr>
        <p:txBody>
          <a:bodyPr lIns="0" tIns="0" anchor="t" anchorCtr="0">
            <a:noAutofit/>
          </a:bodyPr>
          <a:lstStyle>
            <a:lvl1pPr marL="0" indent="0">
              <a:buNone/>
              <a:defRPr sz="1200" b="0" i="0" baseline="0">
                <a:solidFill>
                  <a:schemeClr val="tx1">
                    <a:lumMod val="50000"/>
                    <a:lumOff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Tree>
    <p:extLst>
      <p:ext uri="{BB962C8B-B14F-4D97-AF65-F5344CB8AC3E}">
        <p14:creationId xmlns:p14="http://schemas.microsoft.com/office/powerpoint/2010/main" val="27129630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 Columns">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1D1E3EDB-D7EB-F14E-A6D1-748C03EC5EDC}" type="slidenum">
              <a:rPr lang="en-US" smtClean="0"/>
              <a:t>‹#›</a:t>
            </a:fld>
            <a:endParaRPr lang="en-US" dirty="0"/>
          </a:p>
        </p:txBody>
      </p:sp>
      <p:sp>
        <p:nvSpPr>
          <p:cNvPr id="14" name="Content Placeholder 2"/>
          <p:cNvSpPr>
            <a:spLocks noGrp="1"/>
          </p:cNvSpPr>
          <p:nvPr>
            <p:ph idx="13"/>
          </p:nvPr>
        </p:nvSpPr>
        <p:spPr>
          <a:xfrm>
            <a:off x="539999" y="1463040"/>
            <a:ext cx="3960000" cy="3151293"/>
          </a:xfrm>
        </p:spPr>
        <p:txBody>
          <a:bodyPr lIns="0">
            <a:noAutofit/>
          </a:bodyPr>
          <a:lstStyle>
            <a:lvl1pPr marL="0" indent="0">
              <a:buFontTx/>
              <a:buNone/>
              <a:defRPr sz="1800"/>
            </a:lvl1pPr>
            <a:lvl2pPr marL="0" indent="0">
              <a:spcBef>
                <a:spcPts val="0"/>
              </a:spcBef>
              <a:buFontTx/>
              <a:buNone/>
              <a:defRPr sz="1800" baseline="0">
                <a:solidFill>
                  <a:schemeClr val="tx1">
                    <a:lumMod val="50000"/>
                    <a:lumOff val="50000"/>
                  </a:schemeClr>
                </a:solidFill>
              </a:defRPr>
            </a:lvl2pPr>
            <a:lvl3pPr marL="0" indent="0">
              <a:spcBef>
                <a:spcPts val="0"/>
              </a:spcBef>
              <a:buFontTx/>
              <a:buNone/>
              <a:defRPr sz="1500" baseline="0"/>
            </a:lvl3pPr>
            <a:lvl4pPr marL="274320" indent="-137160">
              <a:spcBef>
                <a:spcPts val="0"/>
              </a:spcBef>
              <a:buFont typeface="Lucida Grande"/>
              <a:buChar char="&gt;"/>
              <a:defRPr sz="1500">
                <a:solidFill>
                  <a:schemeClr val="tx1">
                    <a:lumMod val="50000"/>
                    <a:lumOff val="50000"/>
                  </a:schemeClr>
                </a:solidFill>
              </a:defRPr>
            </a:lvl4pPr>
            <a:lvl5pPr marL="457200" indent="-137160">
              <a:buFont typeface="Lucida Grande"/>
              <a:buChar cha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Title 1"/>
          <p:cNvSpPr>
            <a:spLocks noGrp="1"/>
          </p:cNvSpPr>
          <p:nvPr>
            <p:ph type="ctrTitle"/>
          </p:nvPr>
        </p:nvSpPr>
        <p:spPr>
          <a:xfrm>
            <a:off x="540000" y="450000"/>
            <a:ext cx="8064000" cy="441960"/>
          </a:xfrm>
        </p:spPr>
        <p:txBody>
          <a:bodyPr anchor="t" anchorCtr="0"/>
          <a:lstStyle/>
          <a:p>
            <a:r>
              <a:rPr lang="en-US" smtClean="0"/>
              <a:t>Click to edit Master title style</a:t>
            </a:r>
            <a:endParaRPr lang="en-US" dirty="0"/>
          </a:p>
        </p:txBody>
      </p:sp>
      <p:sp>
        <p:nvSpPr>
          <p:cNvPr id="16" name="Subtitle 2"/>
          <p:cNvSpPr>
            <a:spLocks noGrp="1"/>
          </p:cNvSpPr>
          <p:nvPr>
            <p:ph type="subTitle" idx="16"/>
          </p:nvPr>
        </p:nvSpPr>
        <p:spPr>
          <a:xfrm>
            <a:off x="540000" y="864000"/>
            <a:ext cx="8064000" cy="432000"/>
          </a:xfrm>
        </p:spPr>
        <p:txBody>
          <a:bodyPr lIns="0" tIns="0"/>
          <a:lstStyle>
            <a:lvl1pPr marL="0" indent="0" algn="l">
              <a:buNone/>
              <a:defRPr sz="1800">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8" name="Content Placeholder 2"/>
          <p:cNvSpPr>
            <a:spLocks noGrp="1"/>
          </p:cNvSpPr>
          <p:nvPr>
            <p:ph idx="17"/>
          </p:nvPr>
        </p:nvSpPr>
        <p:spPr>
          <a:xfrm>
            <a:off x="4644000" y="1469813"/>
            <a:ext cx="3960000" cy="3151293"/>
          </a:xfrm>
        </p:spPr>
        <p:txBody>
          <a:bodyPr lIns="0">
            <a:noAutofit/>
          </a:bodyPr>
          <a:lstStyle>
            <a:lvl1pPr marL="0" indent="0">
              <a:buFontTx/>
              <a:buNone/>
              <a:defRPr sz="1800"/>
            </a:lvl1pPr>
            <a:lvl2pPr marL="0" indent="0">
              <a:spcBef>
                <a:spcPts val="0"/>
              </a:spcBef>
              <a:buFontTx/>
              <a:buNone/>
              <a:defRPr sz="1800" baseline="0">
                <a:solidFill>
                  <a:schemeClr val="tx1">
                    <a:lumMod val="50000"/>
                    <a:lumOff val="50000"/>
                  </a:schemeClr>
                </a:solidFill>
              </a:defRPr>
            </a:lvl2pPr>
            <a:lvl3pPr marL="0" indent="0">
              <a:spcBef>
                <a:spcPts val="0"/>
              </a:spcBef>
              <a:buFontTx/>
              <a:buNone/>
              <a:defRPr sz="1500" baseline="0"/>
            </a:lvl3pPr>
            <a:lvl4pPr marL="274320" indent="-137160">
              <a:spcBef>
                <a:spcPts val="0"/>
              </a:spcBef>
              <a:buFont typeface="Lucida Grande"/>
              <a:buChar char="&gt;"/>
              <a:defRPr sz="1500">
                <a:solidFill>
                  <a:schemeClr val="tx1">
                    <a:lumMod val="50000"/>
                    <a:lumOff val="50000"/>
                  </a:schemeClr>
                </a:solidFill>
              </a:defRPr>
            </a:lvl4pPr>
            <a:lvl5pPr marL="457200" indent="-137160">
              <a:buFont typeface="Lucida Grande"/>
              <a:buChar char="-"/>
              <a:defRPr sz="12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3368364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D1E3EDB-D7EB-F14E-A6D1-748C03EC5EDC}" type="slidenum">
              <a:rPr lang="en-US" smtClean="0"/>
              <a:t>‹#›</a:t>
            </a:fld>
            <a:endParaRPr lang="en-US" dirty="0"/>
          </a:p>
        </p:txBody>
      </p:sp>
      <p:sp>
        <p:nvSpPr>
          <p:cNvPr id="5" name="Picture Placeholder 2"/>
          <p:cNvSpPr>
            <a:spLocks noGrp="1"/>
          </p:cNvSpPr>
          <p:nvPr>
            <p:ph type="pic" idx="1"/>
          </p:nvPr>
        </p:nvSpPr>
        <p:spPr>
          <a:xfrm>
            <a:off x="540000" y="1278467"/>
            <a:ext cx="8064000" cy="3369734"/>
          </a:xfrm>
          <a:solidFill>
            <a:schemeClr val="accent1">
              <a:lumMod val="20000"/>
              <a:lumOff val="80000"/>
            </a:schemeClr>
          </a:solidFill>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6" name="Subtitle 2"/>
          <p:cNvSpPr>
            <a:spLocks noGrp="1"/>
          </p:cNvSpPr>
          <p:nvPr>
            <p:ph type="subTitle" idx="13"/>
          </p:nvPr>
        </p:nvSpPr>
        <p:spPr>
          <a:xfrm>
            <a:off x="540000" y="864000"/>
            <a:ext cx="8064000" cy="338267"/>
          </a:xfrm>
        </p:spPr>
        <p:txBody>
          <a:bodyPr lIns="0" tIns="0"/>
          <a:lstStyle>
            <a:lvl1pPr marL="0" indent="0" algn="l">
              <a:buNone/>
              <a:defRPr sz="1800">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Title 1"/>
          <p:cNvSpPr>
            <a:spLocks noGrp="1"/>
          </p:cNvSpPr>
          <p:nvPr>
            <p:ph type="ctrTitle"/>
          </p:nvPr>
        </p:nvSpPr>
        <p:spPr>
          <a:xfrm>
            <a:off x="540000" y="450000"/>
            <a:ext cx="8064000" cy="441960"/>
          </a:xfrm>
        </p:spPr>
        <p:txBody>
          <a:bodyPr anchor="t" anchorCtr="0"/>
          <a:lstStyle/>
          <a:p>
            <a:r>
              <a:rPr lang="en-US" smtClean="0"/>
              <a:t>Click to edit Master title style</a:t>
            </a:r>
            <a:endParaRPr lang="en-US" dirty="0"/>
          </a:p>
        </p:txBody>
      </p:sp>
    </p:spTree>
    <p:extLst>
      <p:ext uri="{BB962C8B-B14F-4D97-AF65-F5344CB8AC3E}">
        <p14:creationId xmlns:p14="http://schemas.microsoft.com/office/powerpoint/2010/main" val="39799994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5" name="Slide Number Placeholder 4"/>
          <p:cNvSpPr>
            <a:spLocks noGrp="1"/>
          </p:cNvSpPr>
          <p:nvPr>
            <p:ph type="sldNum" sz="quarter" idx="12"/>
          </p:nvPr>
        </p:nvSpPr>
        <p:spPr/>
        <p:txBody>
          <a:bodyPr/>
          <a:lstStyle/>
          <a:p>
            <a:fld id="{1D1E3EDB-D7EB-F14E-A6D1-748C03EC5EDC}" type="slidenum">
              <a:rPr lang="en-US" smtClean="0"/>
              <a:t>‹#›</a:t>
            </a:fld>
            <a:endParaRPr lang="en-US" dirty="0"/>
          </a:p>
        </p:txBody>
      </p:sp>
    </p:spTree>
    <p:extLst>
      <p:ext uri="{BB962C8B-B14F-4D97-AF65-F5344CB8AC3E}">
        <p14:creationId xmlns:p14="http://schemas.microsoft.com/office/powerpoint/2010/main" val="27192680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D1E3EDB-D7EB-F14E-A6D1-748C03EC5EDC}" type="slidenum">
              <a:rPr lang="en-US" smtClean="0"/>
              <a:pPr/>
              <a:t>‹#›</a:t>
            </a:fld>
            <a:endParaRPr lang="en-US" dirty="0"/>
          </a:p>
        </p:txBody>
      </p:sp>
    </p:spTree>
    <p:extLst>
      <p:ext uri="{BB962C8B-B14F-4D97-AF65-F5344CB8AC3E}">
        <p14:creationId xmlns:p14="http://schemas.microsoft.com/office/powerpoint/2010/main" val="5239652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Subtitle Content">
    <p:spTree>
      <p:nvGrpSpPr>
        <p:cNvPr id="1" name=""/>
        <p:cNvGrpSpPr/>
        <p:nvPr/>
      </p:nvGrpSpPr>
      <p:grpSpPr>
        <a:xfrm>
          <a:off x="0" y="0"/>
          <a:ext cx="0" cy="0"/>
          <a:chOff x="0" y="0"/>
          <a:chExt cx="0" cy="0"/>
        </a:xfrm>
      </p:grpSpPr>
      <p:sp>
        <p:nvSpPr>
          <p:cNvPr id="2" name="Title 1"/>
          <p:cNvSpPr>
            <a:spLocks noGrp="1"/>
          </p:cNvSpPr>
          <p:nvPr>
            <p:ph type="ctrTitle"/>
          </p:nvPr>
        </p:nvSpPr>
        <p:spPr>
          <a:xfrm>
            <a:off x="498462" y="411480"/>
            <a:ext cx="8229600" cy="331470"/>
          </a:xfrm>
        </p:spPr>
        <p:txBody>
          <a:bodyPr anchor="t" anchorCtr="0"/>
          <a:lstStyle/>
          <a:p>
            <a:r>
              <a:rPr lang="en-US" smtClean="0"/>
              <a:t>Click to edit Master title style</a:t>
            </a:r>
            <a:endParaRPr lang="en-US" dirty="0"/>
          </a:p>
        </p:txBody>
      </p:sp>
      <p:sp>
        <p:nvSpPr>
          <p:cNvPr id="3" name="Subtitle 2"/>
          <p:cNvSpPr>
            <a:spLocks noGrp="1"/>
          </p:cNvSpPr>
          <p:nvPr>
            <p:ph type="subTitle" idx="1"/>
          </p:nvPr>
        </p:nvSpPr>
        <p:spPr>
          <a:xfrm>
            <a:off x="498462" y="758952"/>
            <a:ext cx="8229600" cy="342900"/>
          </a:xfrm>
        </p:spPr>
        <p:txBody>
          <a:bodyPr lIns="0" tIns="0"/>
          <a:lstStyle>
            <a:lvl1pPr marL="0" indent="0" algn="l">
              <a:buNone/>
              <a:defRPr sz="1350">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sp>
        <p:nvSpPr>
          <p:cNvPr id="8" name="Content Placeholder 2"/>
          <p:cNvSpPr>
            <a:spLocks noGrp="1"/>
          </p:cNvSpPr>
          <p:nvPr>
            <p:ph idx="13"/>
          </p:nvPr>
        </p:nvSpPr>
        <p:spPr>
          <a:xfrm>
            <a:off x="498462" y="1097281"/>
            <a:ext cx="8229600" cy="3394472"/>
          </a:xfrm>
        </p:spPr>
        <p:txBody>
          <a:bodyPr lIns="0">
            <a:noAutofit/>
          </a:bodyPr>
          <a:lstStyle>
            <a:lvl1pPr marL="0" indent="0">
              <a:buFontTx/>
              <a:buNone/>
              <a:defRPr sz="1350"/>
            </a:lvl1pPr>
            <a:lvl2pPr marL="0" indent="0">
              <a:spcBef>
                <a:spcPts val="0"/>
              </a:spcBef>
              <a:buFontTx/>
              <a:buNone/>
              <a:defRPr sz="1350" baseline="0">
                <a:solidFill>
                  <a:schemeClr val="tx1">
                    <a:lumMod val="50000"/>
                    <a:lumOff val="50000"/>
                  </a:schemeClr>
                </a:solidFill>
              </a:defRPr>
            </a:lvl2pPr>
            <a:lvl3pPr marL="0" indent="0">
              <a:spcBef>
                <a:spcPts val="0"/>
              </a:spcBef>
              <a:buFontTx/>
              <a:buNone/>
              <a:defRPr sz="1125" baseline="0"/>
            </a:lvl3pPr>
            <a:lvl4pPr marL="205740" indent="-102870">
              <a:spcBef>
                <a:spcPts val="0"/>
              </a:spcBef>
              <a:buFont typeface="Lucida Grande"/>
              <a:buChar char="&gt;"/>
              <a:defRPr sz="1125">
                <a:solidFill>
                  <a:schemeClr val="tx1">
                    <a:lumMod val="50000"/>
                    <a:lumOff val="50000"/>
                  </a:schemeClr>
                </a:solidFill>
              </a:defRPr>
            </a:lvl4pPr>
            <a:lvl5pPr marL="342900" indent="-102870">
              <a:buFont typeface="Lucida Grande"/>
              <a:buChar char="-"/>
              <a:defRPr sz="9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6"/>
          <p:cNvSpPr>
            <a:spLocks noGrp="1"/>
          </p:cNvSpPr>
          <p:nvPr>
            <p:ph type="sldNum" sz="quarter" idx="12"/>
          </p:nvPr>
        </p:nvSpPr>
        <p:spPr>
          <a:xfrm>
            <a:off x="6553200" y="4750331"/>
            <a:ext cx="2133600" cy="273844"/>
          </a:xfrm>
        </p:spPr>
        <p:txBody>
          <a:bodyPr/>
          <a:lstStyle/>
          <a:p>
            <a:fld id="{1D1E3EDB-D7EB-F14E-A6D1-748C03EC5EDC}" type="slidenum">
              <a:rPr lang="en-US" smtClean="0"/>
              <a:t>‹#›</a:t>
            </a:fld>
            <a:endParaRPr lang="en-US" dirty="0"/>
          </a:p>
        </p:txBody>
      </p:sp>
    </p:spTree>
    <p:extLst>
      <p:ext uri="{BB962C8B-B14F-4D97-AF65-F5344CB8AC3E}">
        <p14:creationId xmlns:p14="http://schemas.microsoft.com/office/powerpoint/2010/main" val="153331682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1870" y="450000"/>
            <a:ext cx="8064000" cy="857250"/>
          </a:xfrm>
          <a:prstGeom prst="rect">
            <a:avLst/>
          </a:prstGeom>
        </p:spPr>
        <p:txBody>
          <a:bodyPr vert="horz" lIns="0" tIns="0" rIns="0" bIns="45720" rtlCol="0" anchor="t"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40000" y="1351107"/>
            <a:ext cx="8064000" cy="3394472"/>
          </a:xfrm>
          <a:prstGeom prst="rect">
            <a:avLst/>
          </a:prstGeom>
        </p:spPr>
        <p:txBody>
          <a:bodyPr vert="horz" lIns="0" tIns="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4"/>
          </p:nvPr>
        </p:nvSpPr>
        <p:spPr>
          <a:xfrm>
            <a:off x="6553200" y="4750331"/>
            <a:ext cx="2133600" cy="273844"/>
          </a:xfrm>
          <a:prstGeom prst="rect">
            <a:avLst/>
          </a:prstGeom>
        </p:spPr>
        <p:txBody>
          <a:bodyPr vert="horz" lIns="91440" tIns="45720" rIns="91440" bIns="45720" rtlCol="0" anchor="ctr"/>
          <a:lstStyle>
            <a:lvl1pPr algn="r">
              <a:tabLst>
                <a:tab pos="1163638" algn="l"/>
              </a:tabLst>
              <a:defRPr sz="1000">
                <a:solidFill>
                  <a:schemeClr val="bg1">
                    <a:lumMod val="75000"/>
                  </a:schemeClr>
                </a:solidFill>
                <a:latin typeface="Arial"/>
                <a:cs typeface="Arial"/>
              </a:defRPr>
            </a:lvl1pPr>
          </a:lstStyle>
          <a:p>
            <a:fld id="{1D1E3EDB-D7EB-F14E-A6D1-748C03EC5EDC}" type="slidenum">
              <a:rPr lang="en-US" smtClean="0"/>
              <a:pPr/>
              <a:t>‹#›</a:t>
            </a:fld>
            <a:endParaRPr lang="en-US" dirty="0"/>
          </a:p>
        </p:txBody>
      </p:sp>
      <p:pic>
        <p:nvPicPr>
          <p:cNvPr id="7" name="Picture 6"/>
          <p:cNvPicPr>
            <a:picLocks noChangeAspect="1"/>
          </p:cNvPicPr>
          <p:nvPr userDrawn="1"/>
        </p:nvPicPr>
        <p:blipFill>
          <a:blip r:embed="rId11"/>
          <a:stretch>
            <a:fillRect/>
          </a:stretch>
        </p:blipFill>
        <p:spPr>
          <a:xfrm>
            <a:off x="540000" y="4798800"/>
            <a:ext cx="7635600" cy="175784"/>
          </a:xfrm>
          <a:prstGeom prst="rect">
            <a:avLst/>
          </a:prstGeom>
        </p:spPr>
      </p:pic>
      <p:sp>
        <p:nvSpPr>
          <p:cNvPr id="11" name="TextBox 10"/>
          <p:cNvSpPr txBox="1"/>
          <p:nvPr userDrawn="1"/>
        </p:nvSpPr>
        <p:spPr>
          <a:xfrm>
            <a:off x="0" y="0"/>
            <a:ext cx="9162000" cy="182880"/>
          </a:xfrm>
          <a:prstGeom prst="rect">
            <a:avLst/>
          </a:prstGeom>
          <a:solidFill>
            <a:srgbClr val="003F72"/>
          </a:solidFill>
        </p:spPr>
        <p:txBody>
          <a:bodyPr wrap="square" rtlCol="0">
            <a:spAutoFit/>
          </a:bodyPr>
          <a:lstStyle/>
          <a:p>
            <a:endParaRPr lang="en-US" dirty="0"/>
          </a:p>
        </p:txBody>
      </p:sp>
    </p:spTree>
    <p:extLst>
      <p:ext uri="{BB962C8B-B14F-4D97-AF65-F5344CB8AC3E}">
        <p14:creationId xmlns:p14="http://schemas.microsoft.com/office/powerpoint/2010/main" val="4093673870"/>
      </p:ext>
    </p:extLst>
  </p:cSld>
  <p:clrMap bg1="lt1" tx1="dk1" bg2="lt2" tx2="dk2" accent1="accent1" accent2="accent2" accent3="accent3" accent4="accent4" accent5="accent5" accent6="accent6" hlink="hlink" folHlink="folHlink"/>
  <p:sldLayoutIdLst>
    <p:sldLayoutId id="2147483660" r:id="rId1"/>
    <p:sldLayoutId id="2147483650" r:id="rId2"/>
    <p:sldLayoutId id="2147483649" r:id="rId3"/>
    <p:sldLayoutId id="2147483652" r:id="rId4"/>
    <p:sldLayoutId id="2147483653" r:id="rId5"/>
    <p:sldLayoutId id="2147483655" r:id="rId6"/>
    <p:sldLayoutId id="2147483654" r:id="rId7"/>
    <p:sldLayoutId id="2147483661" r:id="rId8"/>
    <p:sldLayoutId id="2147483683" r:id="rId9"/>
  </p:sldLayoutIdLst>
  <p:hf hdr="0" ftr="0" dt="0"/>
  <p:txStyles>
    <p:titleStyle>
      <a:lvl1pPr algn="l" defTabSz="457200" rtl="0" eaLnBrk="1" latinLnBrk="0" hangingPunct="1">
        <a:spcBef>
          <a:spcPct val="0"/>
        </a:spcBef>
        <a:buNone/>
        <a:defRPr sz="2400" kern="1200" baseline="0">
          <a:solidFill>
            <a:schemeClr val="tx1"/>
          </a:solidFill>
          <a:latin typeface="Arial"/>
          <a:ea typeface="+mj-ea"/>
          <a:cs typeface="+mj-cs"/>
        </a:defRPr>
      </a:lvl1pPr>
    </p:titleStyle>
    <p:bodyStyle>
      <a:lvl1pPr marL="0" indent="0" algn="l" defTabSz="457200" rtl="0" eaLnBrk="1" latinLnBrk="0" hangingPunct="1">
        <a:lnSpc>
          <a:spcPts val="1900"/>
        </a:lnSpc>
        <a:spcBef>
          <a:spcPts val="0"/>
        </a:spcBef>
        <a:buFontTx/>
        <a:buNone/>
        <a:defRPr sz="1800" kern="1200" baseline="0">
          <a:solidFill>
            <a:schemeClr val="tx1"/>
          </a:solidFill>
          <a:latin typeface="+mn-lt"/>
          <a:ea typeface="+mn-ea"/>
          <a:cs typeface="+mn-cs"/>
        </a:defRPr>
      </a:lvl1pPr>
      <a:lvl2pPr marL="0" indent="0" algn="l" defTabSz="457200" rtl="0" eaLnBrk="1" latinLnBrk="0" hangingPunct="1">
        <a:lnSpc>
          <a:spcPts val="1900"/>
        </a:lnSpc>
        <a:spcBef>
          <a:spcPts val="0"/>
        </a:spcBef>
        <a:buFontTx/>
        <a:buNone/>
        <a:defRPr sz="1800" kern="1200">
          <a:solidFill>
            <a:schemeClr val="tx1">
              <a:lumMod val="50000"/>
              <a:lumOff val="50000"/>
            </a:schemeClr>
          </a:solidFill>
          <a:latin typeface="Arial"/>
          <a:ea typeface="+mn-ea"/>
          <a:cs typeface="+mn-cs"/>
        </a:defRPr>
      </a:lvl2pPr>
      <a:lvl3pPr marL="0" indent="0" algn="l" defTabSz="457200" rtl="0" eaLnBrk="1" latinLnBrk="0" hangingPunct="1">
        <a:lnSpc>
          <a:spcPts val="1700"/>
        </a:lnSpc>
        <a:spcBef>
          <a:spcPts val="0"/>
        </a:spcBef>
        <a:buFontTx/>
        <a:buNone/>
        <a:defRPr sz="1600" kern="1200" baseline="0">
          <a:solidFill>
            <a:schemeClr val="tx1"/>
          </a:solidFill>
          <a:latin typeface="Arial"/>
          <a:ea typeface="+mn-ea"/>
          <a:cs typeface="+mn-cs"/>
        </a:defRPr>
      </a:lvl3pPr>
      <a:lvl4pPr marL="262800" indent="-136800" algn="l" defTabSz="457200" rtl="0" eaLnBrk="1" latinLnBrk="0" hangingPunct="1">
        <a:spcBef>
          <a:spcPts val="0"/>
        </a:spcBef>
        <a:buFont typeface="Lucida Grande"/>
        <a:buChar char="&gt;"/>
        <a:defRPr sz="1600" kern="1200" baseline="0">
          <a:solidFill>
            <a:schemeClr val="tx1">
              <a:lumMod val="50000"/>
              <a:lumOff val="50000"/>
            </a:schemeClr>
          </a:solidFill>
          <a:latin typeface="Arial"/>
          <a:ea typeface="+mn-ea"/>
          <a:cs typeface="+mn-cs"/>
        </a:defRPr>
      </a:lvl4pPr>
      <a:lvl5pPr marL="457200" indent="-136800" algn="l" defTabSz="457200" rtl="0" eaLnBrk="1" latinLnBrk="0" hangingPunct="1">
        <a:lnSpc>
          <a:spcPts val="1400"/>
        </a:lnSpc>
        <a:spcBef>
          <a:spcPts val="0"/>
        </a:spcBef>
        <a:buFont typeface="Arial"/>
        <a:buChar char="–"/>
        <a:defRPr sz="1200" kern="1200" baseline="0">
          <a:solidFill>
            <a:schemeClr val="tx1">
              <a:lumMod val="50000"/>
              <a:lumOff val="50000"/>
            </a:schemeClr>
          </a:solidFill>
          <a:latin typeface="Arial"/>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hyperlink" Target="http://www.theglobalfund.org/en/fundingmodel/process/eligibility/" TargetMode="External"/><Relationship Id="rId2" Type="http://schemas.openxmlformats.org/officeDocument/2006/relationships/notesSlide" Target="../notesSlides/notesSlide5.xml"/><Relationship Id="rId1" Type="http://schemas.openxmlformats.org/officeDocument/2006/relationships/slideLayout" Target="../slideLayouts/slideLayout9.xml"/><Relationship Id="rId5" Type="http://schemas.openxmlformats.org/officeDocument/2006/relationships/hyperlink" Target="http://www.theglobalfund.org/en/applying/country/registration/" TargetMode="External"/><Relationship Id="rId4" Type="http://schemas.openxmlformats.org/officeDocument/2006/relationships/hyperlink" Target="http://www.theglobalfund.org/en/applying/updates/2016-09-19_FAQ_on_the_2017-2019_Funding_Cycle/"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546556" y="2600765"/>
            <a:ext cx="8089444" cy="1008000"/>
          </a:xfrm>
          <a:prstGeom prst="rect">
            <a:avLst/>
          </a:prstGeom>
        </p:spPr>
        <p:txBody>
          <a:bodyPr vert="horz" lIns="0" tIns="0" rIns="91440" bIns="45720" rtlCol="0" anchor="t" anchorCtr="0">
            <a:normAutofit/>
          </a:bodyPr>
          <a:lstStyle>
            <a:lvl1pPr algn="l" defTabSz="914400" rtl="0" eaLnBrk="1" latinLnBrk="0" hangingPunct="1">
              <a:spcBef>
                <a:spcPct val="0"/>
              </a:spcBef>
              <a:buNone/>
              <a:defRPr sz="2400" kern="1200" baseline="0">
                <a:solidFill>
                  <a:schemeClr val="tx1"/>
                </a:solidFill>
                <a:latin typeface="+mj-lt"/>
                <a:ea typeface="+mj-ea"/>
                <a:cs typeface="+mj-cs"/>
              </a:defRPr>
            </a:lvl1pPr>
          </a:lstStyle>
          <a:p>
            <a:pPr>
              <a:lnSpc>
                <a:spcPts val="2300"/>
              </a:lnSpc>
            </a:pPr>
            <a:r>
              <a:rPr lang="en-US" sz="1800" dirty="0" smtClean="0">
                <a:solidFill>
                  <a:schemeClr val="bg1"/>
                </a:solidFill>
                <a:latin typeface="Arial" pitchFamily="34" charset="0"/>
              </a:rPr>
              <a:t>Sustainability Plan for HIV/AIDS, TB and Malaria Programs</a:t>
            </a:r>
            <a:br>
              <a:rPr lang="en-US" sz="1800" dirty="0" smtClean="0">
                <a:solidFill>
                  <a:schemeClr val="bg1"/>
                </a:solidFill>
                <a:latin typeface="Arial" pitchFamily="34" charset="0"/>
              </a:rPr>
            </a:br>
            <a:endParaRPr lang="en-US" sz="1800" dirty="0">
              <a:solidFill>
                <a:srgbClr val="809FB9"/>
              </a:solidFill>
              <a:latin typeface="Arial" pitchFamily="34" charset="0"/>
            </a:endParaRPr>
          </a:p>
        </p:txBody>
      </p:sp>
      <p:sp>
        <p:nvSpPr>
          <p:cNvPr id="3" name="Subtitle 2"/>
          <p:cNvSpPr txBox="1">
            <a:spLocks/>
          </p:cNvSpPr>
          <p:nvPr/>
        </p:nvSpPr>
        <p:spPr>
          <a:xfrm>
            <a:off x="547914" y="3707477"/>
            <a:ext cx="8212263" cy="910242"/>
          </a:xfrm>
          <a:prstGeom prst="rect">
            <a:avLst/>
          </a:prstGeom>
        </p:spPr>
        <p:txBody>
          <a:bodyPr vert="horz" lIns="0" tIns="0" rIns="91440" bIns="45720" rtlCol="0">
            <a:normAutofit/>
          </a:bodyPr>
          <a:lstStyle>
            <a:lvl1pPr marL="0" indent="0" algn="l" defTabSz="914400" rtl="0" eaLnBrk="1" latinLnBrk="0" hangingPunct="1">
              <a:spcBef>
                <a:spcPts val="0"/>
              </a:spcBef>
              <a:buFontTx/>
              <a:buNone/>
              <a:defRPr sz="1800" kern="1200" baseline="0">
                <a:solidFill>
                  <a:schemeClr val="tx1">
                    <a:lumMod val="50000"/>
                    <a:lumOff val="50000"/>
                  </a:schemeClr>
                </a:solidFill>
                <a:latin typeface="+mn-lt"/>
                <a:ea typeface="+mn-ea"/>
                <a:cs typeface="+mn-cs"/>
              </a:defRPr>
            </a:lvl1pPr>
            <a:lvl2pPr marL="457200" indent="0" algn="ctr" defTabSz="914400" rtl="0" eaLnBrk="1" latinLnBrk="0" hangingPunct="1">
              <a:spcBef>
                <a:spcPts val="0"/>
              </a:spcBef>
              <a:buFontTx/>
              <a:buNone/>
              <a:defRPr sz="1800" kern="1200">
                <a:solidFill>
                  <a:schemeClr val="tx1">
                    <a:tint val="75000"/>
                  </a:schemeClr>
                </a:solidFill>
                <a:latin typeface="+mn-lt"/>
                <a:ea typeface="+mn-ea"/>
                <a:cs typeface="+mn-cs"/>
              </a:defRPr>
            </a:lvl2pPr>
            <a:lvl3pPr marL="914400" indent="0" algn="ctr" defTabSz="914400" rtl="0" eaLnBrk="1" latinLnBrk="0" hangingPunct="1">
              <a:spcBef>
                <a:spcPts val="0"/>
              </a:spcBef>
              <a:buFontTx/>
              <a:buNone/>
              <a:defRPr sz="1500" kern="1200">
                <a:solidFill>
                  <a:schemeClr val="tx1">
                    <a:tint val="75000"/>
                  </a:schemeClr>
                </a:solidFill>
                <a:latin typeface="+mn-lt"/>
                <a:ea typeface="+mn-ea"/>
                <a:cs typeface="+mn-cs"/>
              </a:defRPr>
            </a:lvl3pPr>
            <a:lvl4pPr marL="1371600" indent="0" algn="ctr" defTabSz="914400" rtl="0" eaLnBrk="1" latinLnBrk="0" hangingPunct="1">
              <a:spcBef>
                <a:spcPts val="0"/>
              </a:spcBef>
              <a:buFont typeface="Lucida Grande"/>
              <a:buNone/>
              <a:defRPr sz="1500" kern="1200">
                <a:solidFill>
                  <a:schemeClr val="tx1">
                    <a:tint val="75000"/>
                  </a:schemeClr>
                </a:solidFill>
                <a:latin typeface="+mn-lt"/>
                <a:ea typeface="+mn-ea"/>
                <a:cs typeface="+mn-cs"/>
              </a:defRPr>
            </a:lvl4pPr>
            <a:lvl5pPr marL="1828800" indent="0" algn="ctr" defTabSz="914400" rtl="0" eaLnBrk="1" latinLnBrk="0" hangingPunct="1">
              <a:spcBef>
                <a:spcPts val="0"/>
              </a:spcBef>
              <a:buFont typeface="Lucida Grande"/>
              <a:buNone/>
              <a:defRPr sz="12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lnSpc>
                <a:spcPts val="1300"/>
              </a:lnSpc>
            </a:pPr>
            <a:r>
              <a:rPr lang="fr-CH" sz="1200" dirty="0" err="1" smtClean="0">
                <a:solidFill>
                  <a:srgbClr val="809FB9"/>
                </a:solidFill>
                <a:latin typeface=""/>
              </a:rPr>
              <a:t>Partner’s</a:t>
            </a:r>
            <a:r>
              <a:rPr lang="fr-CH" sz="1200" dirty="0" smtClean="0">
                <a:solidFill>
                  <a:srgbClr val="809FB9"/>
                </a:solidFill>
                <a:latin typeface=""/>
              </a:rPr>
              <a:t> Meeting</a:t>
            </a:r>
          </a:p>
          <a:p>
            <a:pPr algn="r">
              <a:lnSpc>
                <a:spcPts val="1300"/>
              </a:lnSpc>
            </a:pPr>
            <a:r>
              <a:rPr lang="fr-CH" sz="1200" dirty="0" err="1" smtClean="0">
                <a:solidFill>
                  <a:srgbClr val="809FB9"/>
                </a:solidFill>
                <a:latin typeface=""/>
              </a:rPr>
              <a:t>October</a:t>
            </a:r>
            <a:r>
              <a:rPr lang="fr-CH" sz="1200" dirty="0" smtClean="0">
                <a:solidFill>
                  <a:srgbClr val="809FB9"/>
                </a:solidFill>
                <a:latin typeface=""/>
              </a:rPr>
              <a:t> 26 2016</a:t>
            </a:r>
          </a:p>
          <a:p>
            <a:pPr algn="r">
              <a:lnSpc>
                <a:spcPts val="1300"/>
              </a:lnSpc>
            </a:pPr>
            <a:endParaRPr lang="fr-CH" sz="1200" dirty="0" smtClean="0">
              <a:solidFill>
                <a:srgbClr val="809FB9"/>
              </a:solidFill>
              <a:latin typeface=""/>
            </a:endParaRPr>
          </a:p>
        </p:txBody>
      </p:sp>
    </p:spTree>
    <p:extLst>
      <p:ext uri="{BB962C8B-B14F-4D97-AF65-F5344CB8AC3E}">
        <p14:creationId xmlns:p14="http://schemas.microsoft.com/office/powerpoint/2010/main" val="33032629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p:cNvSpPr>
            <a:spLocks noGrp="1"/>
          </p:cNvSpPr>
          <p:nvPr>
            <p:ph type="subTitle" idx="1"/>
          </p:nvPr>
        </p:nvSpPr>
        <p:spPr>
          <a:xfrm>
            <a:off x="891072" y="864000"/>
            <a:ext cx="7288652" cy="396000"/>
          </a:xfrm>
        </p:spPr>
        <p:txBody>
          <a:bodyPr>
            <a:noAutofit/>
          </a:bodyPr>
          <a:lstStyle/>
          <a:p>
            <a:r>
              <a:rPr lang="en-US" sz="1600" dirty="0" smtClean="0">
                <a:solidFill>
                  <a:schemeClr val="tx1"/>
                </a:solidFill>
              </a:rPr>
              <a:t>Together with strong growth and domestic financing and other external financing at constant levels, </a:t>
            </a:r>
            <a:r>
              <a:rPr lang="en-US" sz="1600" b="1" dirty="0" smtClean="0">
                <a:solidFill>
                  <a:schemeClr val="tx1"/>
                </a:solidFill>
              </a:rPr>
              <a:t>80% of the funding need </a:t>
            </a:r>
            <a:r>
              <a:rPr lang="en-US" sz="1600" dirty="0" smtClean="0">
                <a:solidFill>
                  <a:schemeClr val="tx1"/>
                </a:solidFill>
              </a:rPr>
              <a:t>would be covered</a:t>
            </a:r>
            <a:endParaRPr lang="en-GB" sz="1600" dirty="0">
              <a:solidFill>
                <a:schemeClr val="tx1"/>
              </a:solidFill>
            </a:endParaRPr>
          </a:p>
        </p:txBody>
      </p:sp>
      <p:sp>
        <p:nvSpPr>
          <p:cNvPr id="7" name="TextBox 6"/>
          <p:cNvSpPr txBox="1"/>
          <p:nvPr/>
        </p:nvSpPr>
        <p:spPr>
          <a:xfrm>
            <a:off x="831413" y="260496"/>
            <a:ext cx="7481175" cy="421450"/>
          </a:xfrm>
          <a:prstGeom prst="rect">
            <a:avLst/>
          </a:prstGeom>
          <a:noFill/>
          <a:effectLst>
            <a:innerShdw blurRad="63500" dist="50800" dir="16200000">
              <a:schemeClr val="bg1">
                <a:alpha val="50000"/>
              </a:schemeClr>
            </a:innerShdw>
          </a:effectLst>
        </p:spPr>
        <p:txBody>
          <a:bodyPr wrap="square" lIns="0" rIns="0" rtlCol="0" anchor="ctr">
            <a:noAutofit/>
          </a:bodyPr>
          <a:lstStyle/>
          <a:p>
            <a:pPr algn="ctr"/>
            <a:r>
              <a:rPr lang="en-US" sz="1400" kern="0" cap="all" spc="50" dirty="0">
                <a:solidFill>
                  <a:srgbClr val="000000"/>
                </a:solidFill>
              </a:rPr>
              <a:t>The Global Fund asks </a:t>
            </a:r>
            <a:r>
              <a:rPr lang="en-US" sz="1400" kern="0" cap="all" spc="50" dirty="0" smtClean="0">
                <a:solidFill>
                  <a:srgbClr val="000000"/>
                </a:solidFill>
              </a:rPr>
              <a:t>Donors for </a:t>
            </a:r>
            <a:r>
              <a:rPr lang="en-US" sz="1400" b="1" kern="0" cap="all" spc="50" dirty="0">
                <a:solidFill>
                  <a:srgbClr val="000000"/>
                </a:solidFill>
              </a:rPr>
              <a:t>$13 billion </a:t>
            </a:r>
            <a:r>
              <a:rPr lang="en-US" sz="1400" kern="0" cap="all" spc="50" dirty="0">
                <a:solidFill>
                  <a:srgbClr val="000000"/>
                </a:solidFill>
              </a:rPr>
              <a:t>over </a:t>
            </a:r>
            <a:r>
              <a:rPr lang="en-US" sz="1400" kern="0" cap="all" spc="50" dirty="0" smtClean="0">
                <a:solidFill>
                  <a:srgbClr val="000000"/>
                </a:solidFill>
              </a:rPr>
              <a:t>2017-2019 </a:t>
            </a:r>
            <a:endParaRPr lang="en-US" sz="1400" kern="0" cap="all" spc="50" dirty="0">
              <a:solidFill>
                <a:srgbClr val="000000"/>
              </a:solidFill>
            </a:endParaRPr>
          </a:p>
        </p:txBody>
      </p:sp>
      <p:cxnSp>
        <p:nvCxnSpPr>
          <p:cNvPr id="8" name="Straight Connector 7"/>
          <p:cNvCxnSpPr/>
          <p:nvPr/>
        </p:nvCxnSpPr>
        <p:spPr>
          <a:xfrm>
            <a:off x="891072" y="678363"/>
            <a:ext cx="7396508" cy="0"/>
          </a:xfrm>
          <a:prstGeom prst="line">
            <a:avLst/>
          </a:prstGeom>
          <a:ln w="12700">
            <a:solidFill>
              <a:schemeClr val="tx2"/>
            </a:solidFill>
          </a:ln>
          <a:effectLst/>
        </p:spPr>
        <p:style>
          <a:lnRef idx="2">
            <a:schemeClr val="accent1"/>
          </a:lnRef>
          <a:fillRef idx="0">
            <a:schemeClr val="accent1"/>
          </a:fillRef>
          <a:effectRef idx="1">
            <a:schemeClr val="accent1"/>
          </a:effectRef>
          <a:fontRef idx="minor">
            <a:schemeClr val="tx1"/>
          </a:fontRef>
        </p:style>
      </p:cxnSp>
      <p:graphicFrame>
        <p:nvGraphicFramePr>
          <p:cNvPr id="10" name="Chart 9"/>
          <p:cNvGraphicFramePr>
            <a:graphicFrameLocks/>
          </p:cNvGraphicFramePr>
          <p:nvPr>
            <p:extLst>
              <p:ext uri="{D42A27DB-BD31-4B8C-83A1-F6EECF244321}">
                <p14:modId xmlns:p14="http://schemas.microsoft.com/office/powerpoint/2010/main" val="842705213"/>
              </p:ext>
            </p:extLst>
          </p:nvPr>
        </p:nvGraphicFramePr>
        <p:xfrm>
          <a:off x="2098901" y="1428750"/>
          <a:ext cx="5076825" cy="3200400"/>
        </p:xfrm>
        <a:graphic>
          <a:graphicData uri="http://schemas.openxmlformats.org/drawingml/2006/chart">
            <c:chart xmlns:c="http://schemas.openxmlformats.org/drawingml/2006/chart" xmlns:r="http://schemas.openxmlformats.org/officeDocument/2006/relationships" r:id="rId2"/>
          </a:graphicData>
        </a:graphic>
      </p:graphicFrame>
      <p:sp>
        <p:nvSpPr>
          <p:cNvPr id="2" name="Slide Number Placeholder 1"/>
          <p:cNvSpPr>
            <a:spLocks noGrp="1"/>
          </p:cNvSpPr>
          <p:nvPr>
            <p:ph type="sldNum" sz="quarter" idx="12"/>
          </p:nvPr>
        </p:nvSpPr>
        <p:spPr/>
        <p:txBody>
          <a:bodyPr/>
          <a:lstStyle/>
          <a:p>
            <a:fld id="{1D1E3EDB-D7EB-F14E-A6D1-748C03EC5EDC}" type="slidenum">
              <a:rPr lang="en-US" smtClean="0"/>
              <a:t>1</a:t>
            </a:fld>
            <a:endParaRPr lang="en-US" dirty="0"/>
          </a:p>
        </p:txBody>
      </p:sp>
      <p:sp>
        <p:nvSpPr>
          <p:cNvPr id="9" name="TextBox 1"/>
          <p:cNvSpPr txBox="1"/>
          <p:nvPr/>
        </p:nvSpPr>
        <p:spPr>
          <a:xfrm>
            <a:off x="6720058" y="2883334"/>
            <a:ext cx="1799884" cy="752478"/>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GB" sz="1400" dirty="0" smtClean="0">
                <a:solidFill>
                  <a:srgbClr val="FF0000"/>
                </a:solidFill>
                <a:latin typeface="Arial" panose="020B0604020202020204" pitchFamily="34" charset="0"/>
                <a:cs typeface="Arial" panose="020B0604020202020204" pitchFamily="34" charset="0"/>
              </a:rPr>
              <a:t>80% resource need </a:t>
            </a:r>
            <a:endParaRPr lang="en-GB" sz="1400" dirty="0">
              <a:solidFill>
                <a:srgbClr val="FF0000"/>
              </a:solidFill>
              <a:latin typeface="Arial" panose="020B0604020202020204" pitchFamily="34" charset="0"/>
              <a:cs typeface="Arial" panose="020B0604020202020204" pitchFamily="34" charset="0"/>
            </a:endParaRPr>
          </a:p>
          <a:p>
            <a:pPr algn="ctr"/>
            <a:r>
              <a:rPr lang="en-GB" sz="1400" dirty="0">
                <a:solidFill>
                  <a:srgbClr val="FF0000"/>
                </a:solidFill>
                <a:latin typeface="Arial" panose="020B0604020202020204" pitchFamily="34" charset="0"/>
                <a:cs typeface="Arial" panose="020B0604020202020204" pitchFamily="34" charset="0"/>
              </a:rPr>
              <a:t>covered</a:t>
            </a:r>
          </a:p>
        </p:txBody>
      </p:sp>
    </p:spTree>
    <p:extLst>
      <p:ext uri="{BB962C8B-B14F-4D97-AF65-F5344CB8AC3E}">
        <p14:creationId xmlns:p14="http://schemas.microsoft.com/office/powerpoint/2010/main" val="3149434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D1E3EDB-D7EB-F14E-A6D1-748C03EC5EDC}" type="slidenum">
              <a:rPr lang="en-US" smtClean="0"/>
              <a:t>2</a:t>
            </a:fld>
            <a:endParaRPr lang="en-US" dirty="0"/>
          </a:p>
        </p:txBody>
      </p:sp>
      <p:sp>
        <p:nvSpPr>
          <p:cNvPr id="9" name="Content Placeholder 6"/>
          <p:cNvSpPr txBox="1">
            <a:spLocks/>
          </p:cNvSpPr>
          <p:nvPr/>
        </p:nvSpPr>
        <p:spPr>
          <a:xfrm>
            <a:off x="5453323" y="958418"/>
            <a:ext cx="3281374" cy="3515440"/>
          </a:xfrm>
          <a:prstGeom prst="rect">
            <a:avLst/>
          </a:prstGeom>
        </p:spPr>
        <p:txBody>
          <a:bodyPr/>
          <a:lstStyle>
            <a:lvl1pPr marL="0" indent="0" algn="l" defTabSz="685800" rtl="0" eaLnBrk="1" latinLnBrk="0" hangingPunct="1">
              <a:spcBef>
                <a:spcPct val="20000"/>
              </a:spcBef>
              <a:buFontTx/>
              <a:buNone/>
              <a:defRPr sz="1200" b="1" kern="1200">
                <a:solidFill>
                  <a:schemeClr val="tx1"/>
                </a:solidFill>
                <a:latin typeface="+mn-lt"/>
                <a:ea typeface="+mn-ea"/>
                <a:cs typeface="+mn-cs"/>
              </a:defRPr>
            </a:lvl1pPr>
            <a:lvl2pPr marL="342900" indent="-171450" algn="l" defTabSz="685800" rtl="0" eaLnBrk="1" latinLnBrk="0" hangingPunct="1">
              <a:spcBef>
                <a:spcPct val="20000"/>
              </a:spcBef>
              <a:buClr>
                <a:schemeClr val="tx2"/>
              </a:buClr>
              <a:buFont typeface="Arial" pitchFamily="34" charset="0"/>
              <a:buChar char="•"/>
              <a:defRPr sz="1200" kern="1200">
                <a:solidFill>
                  <a:schemeClr val="tx1"/>
                </a:solidFill>
                <a:latin typeface="+mn-lt"/>
                <a:ea typeface="+mn-ea"/>
                <a:cs typeface="+mn-cs"/>
              </a:defRPr>
            </a:lvl2pPr>
            <a:lvl3pPr marL="685800" indent="-171450" algn="l" defTabSz="685800" rtl="0" eaLnBrk="1" latinLnBrk="0" hangingPunct="1">
              <a:spcBef>
                <a:spcPct val="20000"/>
              </a:spcBef>
              <a:buClr>
                <a:schemeClr val="tx2"/>
              </a:buClr>
              <a:buFont typeface="Arial" pitchFamily="34" charset="0"/>
              <a:buChar char="–"/>
              <a:defRPr sz="1200" kern="1200">
                <a:solidFill>
                  <a:schemeClr val="tx1"/>
                </a:solidFill>
                <a:latin typeface="+mn-lt"/>
                <a:ea typeface="+mn-ea"/>
                <a:cs typeface="+mn-cs"/>
              </a:defRPr>
            </a:lvl3pPr>
            <a:lvl4pPr marL="1032272" indent="-175022" algn="l" defTabSz="685800" rtl="0" eaLnBrk="1" latinLnBrk="0" hangingPunct="1">
              <a:spcBef>
                <a:spcPct val="20000"/>
              </a:spcBef>
              <a:buClr>
                <a:schemeClr val="tx2"/>
              </a:buClr>
              <a:buFont typeface="Arial" pitchFamily="34" charset="0"/>
              <a:buChar char="·"/>
              <a:defRPr sz="1200" kern="1200">
                <a:solidFill>
                  <a:schemeClr val="tx1"/>
                </a:solidFill>
                <a:latin typeface="+mn-lt"/>
                <a:ea typeface="+mn-ea"/>
                <a:cs typeface="+mn-cs"/>
              </a:defRPr>
            </a:lvl4pPr>
            <a:lvl5pPr marL="1544241" indent="-172641" algn="l" defTabSz="685800" rtl="0" eaLnBrk="1" latinLnBrk="0" hangingPunct="1">
              <a:spcBef>
                <a:spcPct val="20000"/>
              </a:spcBef>
              <a:buClr>
                <a:schemeClr val="tx2"/>
              </a:buClr>
              <a:buFont typeface="Arial" pitchFamily="34" charset="0"/>
              <a:buChar char="–"/>
              <a:defRPr sz="12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285750" indent="-285750">
              <a:spcBef>
                <a:spcPts val="0"/>
              </a:spcBef>
              <a:spcAft>
                <a:spcPts val="600"/>
              </a:spcAft>
              <a:buFont typeface="Wingdings" panose="05000000000000000000" pitchFamily="2" charset="2"/>
              <a:buChar char="§"/>
            </a:pPr>
            <a:endParaRPr lang="en-US" sz="1600" b="0" dirty="0" smtClean="0"/>
          </a:p>
          <a:p>
            <a:pPr marL="285750" indent="-285750">
              <a:spcBef>
                <a:spcPts val="0"/>
              </a:spcBef>
              <a:spcAft>
                <a:spcPts val="600"/>
              </a:spcAft>
              <a:buFont typeface="Wingdings" panose="05000000000000000000" pitchFamily="2" charset="2"/>
              <a:buChar char="§"/>
            </a:pPr>
            <a:r>
              <a:rPr lang="en-US" sz="1600" b="0" dirty="0" smtClean="0"/>
              <a:t>Projections build on strong growth reflected in Concept Note commitments.</a:t>
            </a:r>
          </a:p>
          <a:p>
            <a:pPr marL="285750" indent="-285750">
              <a:spcBef>
                <a:spcPts val="0"/>
              </a:spcBef>
              <a:spcAft>
                <a:spcPts val="600"/>
              </a:spcAft>
              <a:buFont typeface="Wingdings" panose="05000000000000000000" pitchFamily="2" charset="2"/>
              <a:buChar char="§"/>
            </a:pPr>
            <a:r>
              <a:rPr lang="en-US" sz="1600" b="0" dirty="0" smtClean="0"/>
              <a:t>It will </a:t>
            </a:r>
            <a:r>
              <a:rPr lang="en-US" sz="1600" b="0" dirty="0"/>
              <a:t>be important that governments follow through on these commitments and that all partners continue to catalyze this </a:t>
            </a:r>
            <a:r>
              <a:rPr lang="en-US" sz="1600" b="0" dirty="0" smtClean="0"/>
              <a:t>increase.</a:t>
            </a:r>
          </a:p>
          <a:p>
            <a:pPr marL="285750" indent="-285750">
              <a:spcBef>
                <a:spcPts val="0"/>
              </a:spcBef>
              <a:spcAft>
                <a:spcPts val="600"/>
              </a:spcAft>
              <a:buFont typeface="Wingdings" panose="05000000000000000000" pitchFamily="2" charset="2"/>
              <a:buChar char="§"/>
            </a:pPr>
            <a:r>
              <a:rPr lang="en-US" sz="1600" b="0" dirty="0" smtClean="0"/>
              <a:t>The </a:t>
            </a:r>
            <a:r>
              <a:rPr lang="en-US" sz="1600" b="0" dirty="0"/>
              <a:t>Global Fund, through its leveraging ability, will have an important role in this </a:t>
            </a:r>
            <a:r>
              <a:rPr lang="en-US" sz="1600" b="0" dirty="0" smtClean="0"/>
              <a:t>effort.</a:t>
            </a:r>
          </a:p>
          <a:p>
            <a:pPr marL="285750" indent="-285750">
              <a:spcBef>
                <a:spcPts val="0"/>
              </a:spcBef>
              <a:spcAft>
                <a:spcPts val="600"/>
              </a:spcAft>
              <a:buFont typeface="Wingdings" panose="05000000000000000000" pitchFamily="2" charset="2"/>
              <a:buChar char="§"/>
            </a:pPr>
            <a:endParaRPr lang="en-US" sz="1600" b="0" dirty="0" smtClean="0"/>
          </a:p>
          <a:p>
            <a:pPr marL="285750" indent="-285750">
              <a:spcBef>
                <a:spcPts val="0"/>
              </a:spcBef>
              <a:spcAft>
                <a:spcPts val="600"/>
              </a:spcAft>
              <a:buFont typeface="Wingdings" panose="05000000000000000000" pitchFamily="2" charset="2"/>
              <a:buChar char="§"/>
            </a:pPr>
            <a:endParaRPr lang="en-US" sz="1600" b="0" dirty="0" smtClean="0"/>
          </a:p>
          <a:p>
            <a:pPr marL="285750" indent="-285750">
              <a:spcBef>
                <a:spcPts val="0"/>
              </a:spcBef>
              <a:spcAft>
                <a:spcPts val="600"/>
              </a:spcAft>
              <a:buFont typeface="Wingdings" panose="05000000000000000000" pitchFamily="2" charset="2"/>
              <a:buChar char="§"/>
            </a:pPr>
            <a:endParaRPr lang="en-US" sz="1600" b="0" dirty="0" smtClean="0"/>
          </a:p>
          <a:p>
            <a:pPr marL="285750" indent="-285750">
              <a:spcBef>
                <a:spcPts val="0"/>
              </a:spcBef>
              <a:spcAft>
                <a:spcPts val="600"/>
              </a:spcAft>
              <a:buFont typeface="Wingdings" panose="05000000000000000000" pitchFamily="2" charset="2"/>
              <a:buChar char="§"/>
            </a:pPr>
            <a:endParaRPr lang="en-US" sz="1600" b="0" dirty="0"/>
          </a:p>
        </p:txBody>
      </p:sp>
      <p:sp>
        <p:nvSpPr>
          <p:cNvPr id="6" name="TextBox 5"/>
          <p:cNvSpPr txBox="1"/>
          <p:nvPr/>
        </p:nvSpPr>
        <p:spPr>
          <a:xfrm>
            <a:off x="831413" y="260496"/>
            <a:ext cx="7481175" cy="421450"/>
          </a:xfrm>
          <a:prstGeom prst="rect">
            <a:avLst/>
          </a:prstGeom>
          <a:noFill/>
          <a:effectLst>
            <a:innerShdw blurRad="63500" dist="50800" dir="16200000">
              <a:schemeClr val="bg1">
                <a:alpha val="50000"/>
              </a:schemeClr>
            </a:innerShdw>
          </a:effectLst>
        </p:spPr>
        <p:txBody>
          <a:bodyPr wrap="square" lIns="0" rIns="0" rtlCol="0" anchor="ctr">
            <a:noAutofit/>
          </a:bodyPr>
          <a:lstStyle/>
          <a:p>
            <a:pPr algn="ctr"/>
            <a:r>
              <a:rPr lang="en-US" sz="1400" kern="0" cap="all" spc="50" dirty="0">
                <a:solidFill>
                  <a:srgbClr val="000000"/>
                </a:solidFill>
              </a:rPr>
              <a:t>Domestic financing will continue to play a key role in meeting the funding need for HIV, TB and malaria</a:t>
            </a:r>
          </a:p>
        </p:txBody>
      </p:sp>
      <p:cxnSp>
        <p:nvCxnSpPr>
          <p:cNvPr id="7" name="Straight Connector 6"/>
          <p:cNvCxnSpPr/>
          <p:nvPr/>
        </p:nvCxnSpPr>
        <p:spPr>
          <a:xfrm>
            <a:off x="891072" y="678363"/>
            <a:ext cx="7396508" cy="0"/>
          </a:xfrm>
          <a:prstGeom prst="line">
            <a:avLst/>
          </a:prstGeom>
          <a:ln w="12700">
            <a:solidFill>
              <a:schemeClr val="tx2"/>
            </a:solidFill>
          </a:ln>
          <a:effectLst/>
        </p:spPr>
        <p:style>
          <a:lnRef idx="2">
            <a:schemeClr val="accent1"/>
          </a:lnRef>
          <a:fillRef idx="0">
            <a:schemeClr val="accent1"/>
          </a:fillRef>
          <a:effectRef idx="1">
            <a:schemeClr val="accent1"/>
          </a:effectRef>
          <a:fontRef idx="minor">
            <a:schemeClr val="tx1"/>
          </a:fontRef>
        </p:style>
      </p:cxnSp>
      <p:graphicFrame>
        <p:nvGraphicFramePr>
          <p:cNvPr id="10" name="Chart 9"/>
          <p:cNvGraphicFramePr>
            <a:graphicFrameLocks/>
          </p:cNvGraphicFramePr>
          <p:nvPr>
            <p:extLst>
              <p:ext uri="{D42A27DB-BD31-4B8C-83A1-F6EECF244321}">
                <p14:modId xmlns:p14="http://schemas.microsoft.com/office/powerpoint/2010/main" val="3966071161"/>
              </p:ext>
            </p:extLst>
          </p:nvPr>
        </p:nvGraphicFramePr>
        <p:xfrm>
          <a:off x="82087" y="1454945"/>
          <a:ext cx="5429250" cy="2814639"/>
        </p:xfrm>
        <a:graphic>
          <a:graphicData uri="http://schemas.openxmlformats.org/drawingml/2006/chart">
            <c:chart xmlns:c="http://schemas.openxmlformats.org/drawingml/2006/chart" xmlns:r="http://schemas.openxmlformats.org/officeDocument/2006/relationships" r:id="rId2"/>
          </a:graphicData>
        </a:graphic>
      </p:graphicFrame>
      <p:sp>
        <p:nvSpPr>
          <p:cNvPr id="11" name="TextBox 4"/>
          <p:cNvSpPr txBox="1"/>
          <p:nvPr/>
        </p:nvSpPr>
        <p:spPr>
          <a:xfrm>
            <a:off x="1658475" y="1483868"/>
            <a:ext cx="2181225" cy="219075"/>
          </a:xfrm>
          <a:prstGeom prst="rect">
            <a:avLst/>
          </a:prstGeom>
          <a:noFill/>
          <a:ln w="9525" cmpd="sng">
            <a:noFill/>
          </a:ln>
          <a:effectLst/>
        </p:spPr>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+17% per year</a:t>
            </a:r>
          </a:p>
        </p:txBody>
      </p:sp>
      <p:cxnSp>
        <p:nvCxnSpPr>
          <p:cNvPr id="12" name="Straight Arrow Connector 11"/>
          <p:cNvCxnSpPr/>
          <p:nvPr/>
        </p:nvCxnSpPr>
        <p:spPr>
          <a:xfrm flipV="1">
            <a:off x="1436914" y="1678788"/>
            <a:ext cx="2912374" cy="568023"/>
          </a:xfrm>
          <a:prstGeom prst="straightConnector1">
            <a:avLst/>
          </a:prstGeom>
          <a:noFill/>
          <a:ln w="19050" cap="flat" cmpd="sng" algn="ctr">
            <a:solidFill>
              <a:sysClr val="windowText" lastClr="000000"/>
            </a:solidFill>
            <a:prstDash val="solid"/>
            <a:miter lim="800000"/>
            <a:tailEnd type="arrow"/>
          </a:ln>
          <a:effectLst/>
        </p:spPr>
      </p:cxnSp>
      <p:sp>
        <p:nvSpPr>
          <p:cNvPr id="13" name="TextBox 15"/>
          <p:cNvSpPr txBox="1"/>
          <p:nvPr/>
        </p:nvSpPr>
        <p:spPr>
          <a:xfrm>
            <a:off x="629562" y="1059867"/>
            <a:ext cx="3077743" cy="395078"/>
          </a:xfrm>
          <a:prstGeom prst="rect">
            <a:avLst/>
          </a:prstGeom>
          <a:noFill/>
          <a:ln>
            <a:noFill/>
          </a:ln>
        </p:spPr>
        <p:txBody>
          <a:bodyPr wrap="square" lIns="0" rIns="0" rtlCol="0" anchor="ctr">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200" b="0" dirty="0">
                <a:solidFill>
                  <a:srgbClr val="000000"/>
                </a:solidFill>
              </a:rPr>
              <a:t>US$ (BILLION)</a:t>
            </a:r>
          </a:p>
        </p:txBody>
      </p:sp>
    </p:spTree>
    <p:extLst>
      <p:ext uri="{BB962C8B-B14F-4D97-AF65-F5344CB8AC3E}">
        <p14:creationId xmlns:p14="http://schemas.microsoft.com/office/powerpoint/2010/main" val="28820489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D1E3EDB-D7EB-F14E-A6D1-748C03EC5EDC}" type="slidenum">
              <a:rPr lang="en-US" smtClean="0"/>
              <a:t>3</a:t>
            </a:fld>
            <a:endParaRPr lang="en-US" dirty="0"/>
          </a:p>
        </p:txBody>
      </p:sp>
      <p:pic>
        <p:nvPicPr>
          <p:cNvPr id="6" name="Picture 5"/>
          <p:cNvPicPr>
            <a:picLocks noChangeAspect="1"/>
          </p:cNvPicPr>
          <p:nvPr/>
        </p:nvPicPr>
        <p:blipFill>
          <a:blip r:embed="rId2"/>
          <a:stretch>
            <a:fillRect/>
          </a:stretch>
        </p:blipFill>
        <p:spPr>
          <a:xfrm>
            <a:off x="68826" y="562558"/>
            <a:ext cx="8976851" cy="4187773"/>
          </a:xfrm>
          <a:prstGeom prst="rect">
            <a:avLst/>
          </a:prstGeom>
        </p:spPr>
      </p:pic>
      <p:sp>
        <p:nvSpPr>
          <p:cNvPr id="7" name="Title 1"/>
          <p:cNvSpPr txBox="1">
            <a:spLocks/>
          </p:cNvSpPr>
          <p:nvPr/>
        </p:nvSpPr>
        <p:spPr>
          <a:xfrm>
            <a:off x="1331640" y="308918"/>
            <a:ext cx="6662995" cy="436281"/>
          </a:xfrm>
          <a:prstGeom prst="rect">
            <a:avLst/>
          </a:prstGeom>
        </p:spPr>
        <p:txBody>
          <a:bodyPr>
            <a:normAutofit fontScale="45000" lnSpcReduction="20000"/>
          </a:bodyPr>
          <a:lstStyle>
            <a:lvl1pPr algn="l" defTabSz="457200" rtl="0" eaLnBrk="1" latinLnBrk="0" hangingPunct="1">
              <a:spcBef>
                <a:spcPct val="0"/>
              </a:spcBef>
              <a:buNone/>
              <a:defRPr sz="2400" kern="1200" baseline="0">
                <a:solidFill>
                  <a:schemeClr val="tx1"/>
                </a:solidFill>
                <a:latin typeface="Arial"/>
                <a:ea typeface="+mj-ea"/>
                <a:cs typeface="+mj-cs"/>
              </a:defRPr>
            </a:lvl1pPr>
          </a:lstStyle>
          <a:p>
            <a:pPr algn="ctr"/>
            <a:r>
              <a:rPr lang="en-GB" sz="3600" b="1" dirty="0" smtClean="0"/>
              <a:t>    </a:t>
            </a:r>
            <a:r>
              <a:rPr lang="en-GB" sz="3600" dirty="0" smtClean="0">
                <a:latin typeface="Arial(body)"/>
              </a:rPr>
              <a:t>SUSTAINABILITY AND TRANSITION</a:t>
            </a:r>
            <a:r>
              <a:rPr lang="en-GB" sz="1300" dirty="0" smtClean="0">
                <a:latin typeface="Arial(body)"/>
              </a:rPr>
              <a:t/>
            </a:r>
            <a:br>
              <a:rPr lang="en-GB" sz="1300" dirty="0" smtClean="0">
                <a:latin typeface="Arial(body)"/>
              </a:rPr>
            </a:br>
            <a:r>
              <a:rPr lang="en-GB" sz="1300" dirty="0" smtClean="0">
                <a:latin typeface="Arial(body)"/>
              </a:rPr>
              <a:t>-----------------------------------------------------------------------------------------------------------------------------------------------------------------------------------------------------------------------------------------------------</a:t>
            </a:r>
            <a:br>
              <a:rPr lang="en-GB" sz="1300" dirty="0" smtClean="0">
                <a:latin typeface="Arial(body)"/>
              </a:rPr>
            </a:br>
            <a:endParaRPr lang="en-GB" sz="1300" dirty="0">
              <a:latin typeface="Arial(body)"/>
            </a:endParaRPr>
          </a:p>
        </p:txBody>
      </p:sp>
    </p:spTree>
    <p:extLst>
      <p:ext uri="{BB962C8B-B14F-4D97-AF65-F5344CB8AC3E}">
        <p14:creationId xmlns:p14="http://schemas.microsoft.com/office/powerpoint/2010/main" val="35192177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D1E3EDB-D7EB-F14E-A6D1-748C03EC5EDC}" type="slidenum">
              <a:rPr lang="en-US" smtClean="0"/>
              <a:pPr/>
              <a:t>4</a:t>
            </a:fld>
            <a:endParaRPr lang="en-US" dirty="0"/>
          </a:p>
        </p:txBody>
      </p:sp>
      <p:pic>
        <p:nvPicPr>
          <p:cNvPr id="3" name="Picture 2"/>
          <p:cNvPicPr>
            <a:picLocks noChangeAspect="1"/>
          </p:cNvPicPr>
          <p:nvPr/>
        </p:nvPicPr>
        <p:blipFill>
          <a:blip r:embed="rId2"/>
          <a:stretch>
            <a:fillRect/>
          </a:stretch>
        </p:blipFill>
        <p:spPr>
          <a:xfrm>
            <a:off x="840133" y="660741"/>
            <a:ext cx="8010525" cy="4273038"/>
          </a:xfrm>
          <a:prstGeom prst="rect">
            <a:avLst/>
          </a:prstGeom>
        </p:spPr>
      </p:pic>
      <p:sp>
        <p:nvSpPr>
          <p:cNvPr id="4" name="Title 1"/>
          <p:cNvSpPr txBox="1">
            <a:spLocks/>
          </p:cNvSpPr>
          <p:nvPr/>
        </p:nvSpPr>
        <p:spPr>
          <a:xfrm>
            <a:off x="1168730" y="266501"/>
            <a:ext cx="6662995" cy="436281"/>
          </a:xfrm>
          <a:prstGeom prst="rect">
            <a:avLst/>
          </a:prstGeom>
        </p:spPr>
        <p:txBody>
          <a:bodyPr>
            <a:normAutofit fontScale="45000" lnSpcReduction="20000"/>
          </a:bodyPr>
          <a:lstStyle>
            <a:lvl1pPr algn="l" defTabSz="457200" rtl="0" eaLnBrk="1" latinLnBrk="0" hangingPunct="1">
              <a:spcBef>
                <a:spcPct val="0"/>
              </a:spcBef>
              <a:buNone/>
              <a:defRPr sz="2400" kern="1200" baseline="0">
                <a:solidFill>
                  <a:schemeClr val="tx1"/>
                </a:solidFill>
                <a:latin typeface="Arial"/>
                <a:ea typeface="+mj-ea"/>
                <a:cs typeface="+mj-cs"/>
              </a:defRPr>
            </a:lvl1pPr>
          </a:lstStyle>
          <a:p>
            <a:pPr algn="ctr"/>
            <a:r>
              <a:rPr lang="en-GB" sz="3600" b="1" dirty="0" smtClean="0"/>
              <a:t>    </a:t>
            </a:r>
            <a:r>
              <a:rPr lang="en-GB" sz="3600" dirty="0" smtClean="0">
                <a:latin typeface="Arial(body)"/>
              </a:rPr>
              <a:t>SUSTAINABILITY AND TRANSITION</a:t>
            </a:r>
            <a:r>
              <a:rPr lang="en-GB" sz="1300" dirty="0" smtClean="0">
                <a:latin typeface="Arial(body)"/>
              </a:rPr>
              <a:t/>
            </a:r>
            <a:br>
              <a:rPr lang="en-GB" sz="1300" dirty="0" smtClean="0">
                <a:latin typeface="Arial(body)"/>
              </a:rPr>
            </a:br>
            <a:r>
              <a:rPr lang="en-GB" sz="1300" dirty="0" smtClean="0">
                <a:latin typeface="Arial(body)"/>
              </a:rPr>
              <a:t>-----------------------------------------------------------------------------------------------------------------------------------------------------------------------------------------------------------------------------------------------------</a:t>
            </a:r>
            <a:br>
              <a:rPr lang="en-GB" sz="1300" dirty="0" smtClean="0">
                <a:latin typeface="Arial(body)"/>
              </a:rPr>
            </a:br>
            <a:endParaRPr lang="en-GB" sz="1300" dirty="0">
              <a:latin typeface="Arial(body)"/>
            </a:endParaRPr>
          </a:p>
        </p:txBody>
      </p:sp>
    </p:spTree>
    <p:extLst>
      <p:ext uri="{BB962C8B-B14F-4D97-AF65-F5344CB8AC3E}">
        <p14:creationId xmlns:p14="http://schemas.microsoft.com/office/powerpoint/2010/main" val="7158988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D1E3EDB-D7EB-F14E-A6D1-748C03EC5EDC}" type="slidenum">
              <a:rPr lang="en-US" smtClean="0"/>
              <a:pPr/>
              <a:t>5</a:t>
            </a:fld>
            <a:endParaRPr lang="en-US" dirty="0"/>
          </a:p>
        </p:txBody>
      </p:sp>
      <p:sp>
        <p:nvSpPr>
          <p:cNvPr id="6" name="Content Placeholder 5"/>
          <p:cNvSpPr>
            <a:spLocks noGrp="1"/>
          </p:cNvSpPr>
          <p:nvPr>
            <p:ph idx="13"/>
          </p:nvPr>
        </p:nvSpPr>
        <p:spPr>
          <a:xfrm>
            <a:off x="187117" y="1184835"/>
            <a:ext cx="4342842" cy="1996966"/>
          </a:xfrm>
        </p:spPr>
        <p:txBody>
          <a:bodyPr/>
          <a:lstStyle/>
          <a:p>
            <a:pPr algn="just"/>
            <a:r>
              <a:rPr lang="en-GB" b="1" dirty="0" smtClean="0"/>
              <a:t>Sustainability</a:t>
            </a:r>
            <a:r>
              <a:rPr lang="en-GB" dirty="0"/>
              <a:t> </a:t>
            </a:r>
            <a:r>
              <a:rPr lang="en-GB" dirty="0" smtClean="0"/>
              <a:t>is the capacity of a country to independently manage their disease-specific </a:t>
            </a:r>
            <a:r>
              <a:rPr lang="en-US" dirty="0" smtClean="0"/>
              <a:t>programs  in the long-term without interruption or compromising quality by developing a sense of ownership and enabled by an adequate internal and external national </a:t>
            </a:r>
            <a:r>
              <a:rPr lang="en-GB" dirty="0" smtClean="0"/>
              <a:t>environment. (TERG)</a:t>
            </a:r>
            <a:endParaRPr lang="en-GB" dirty="0"/>
          </a:p>
        </p:txBody>
      </p:sp>
      <p:sp>
        <p:nvSpPr>
          <p:cNvPr id="3" name="Title 2"/>
          <p:cNvSpPr>
            <a:spLocks noGrp="1"/>
          </p:cNvSpPr>
          <p:nvPr>
            <p:ph type="ctrTitle"/>
          </p:nvPr>
        </p:nvSpPr>
        <p:spPr>
          <a:xfrm>
            <a:off x="130096" y="271784"/>
            <a:ext cx="8064000" cy="441960"/>
          </a:xfrm>
        </p:spPr>
        <p:txBody>
          <a:bodyPr/>
          <a:lstStyle/>
          <a:p>
            <a:r>
              <a:rPr lang="en-US" dirty="0" smtClean="0"/>
              <a:t>Sustainability of HIV/AIDS, TB and Malaria Programs</a:t>
            </a:r>
            <a:endParaRPr lang="en-GB" dirty="0"/>
          </a:p>
        </p:txBody>
      </p:sp>
      <p:sp>
        <p:nvSpPr>
          <p:cNvPr id="8" name="Subtitle 7"/>
          <p:cNvSpPr>
            <a:spLocks noGrp="1"/>
          </p:cNvSpPr>
          <p:nvPr>
            <p:ph type="subTitle" idx="16"/>
          </p:nvPr>
        </p:nvSpPr>
        <p:spPr>
          <a:xfrm>
            <a:off x="172138" y="760511"/>
            <a:ext cx="3989959" cy="432000"/>
          </a:xfrm>
        </p:spPr>
        <p:txBody>
          <a:bodyPr/>
          <a:lstStyle/>
          <a:p>
            <a:r>
              <a:rPr lang="en-US" dirty="0" smtClean="0"/>
              <a:t>Definition and Assessment Framework</a:t>
            </a:r>
            <a:endParaRPr lang="en-GB" dirty="0"/>
          </a:p>
        </p:txBody>
      </p:sp>
      <p:pic>
        <p:nvPicPr>
          <p:cNvPr id="12" name="Content Placeholder 11"/>
          <p:cNvPicPr>
            <a:picLocks noGrp="1" noChangeAspect="1"/>
          </p:cNvPicPr>
          <p:nvPr>
            <p:ph idx="17"/>
          </p:nvPr>
        </p:nvPicPr>
        <p:blipFill>
          <a:blip r:embed="rId2"/>
          <a:stretch>
            <a:fillRect/>
          </a:stretch>
        </p:blipFill>
        <p:spPr>
          <a:xfrm>
            <a:off x="4866641" y="836798"/>
            <a:ext cx="4195762" cy="3330055"/>
          </a:xfrm>
          <a:prstGeom prst="rect">
            <a:avLst/>
          </a:prstGeom>
        </p:spPr>
      </p:pic>
      <p:sp>
        <p:nvSpPr>
          <p:cNvPr id="13" name="TextBox 12"/>
          <p:cNvSpPr txBox="1"/>
          <p:nvPr/>
        </p:nvSpPr>
        <p:spPr>
          <a:xfrm>
            <a:off x="4935794" y="4422824"/>
            <a:ext cx="865943" cy="246221"/>
          </a:xfrm>
          <a:prstGeom prst="rect">
            <a:avLst/>
          </a:prstGeom>
          <a:noFill/>
        </p:spPr>
        <p:txBody>
          <a:bodyPr wrap="none" rtlCol="0">
            <a:spAutoFit/>
          </a:bodyPr>
          <a:lstStyle/>
          <a:p>
            <a:r>
              <a:rPr lang="en-US" sz="1000" dirty="0" smtClean="0"/>
              <a:t>Source: CIF</a:t>
            </a:r>
            <a:endParaRPr lang="en-GB" sz="1000" dirty="0"/>
          </a:p>
        </p:txBody>
      </p:sp>
    </p:spTree>
    <p:extLst>
      <p:ext uri="{BB962C8B-B14F-4D97-AF65-F5344CB8AC3E}">
        <p14:creationId xmlns:p14="http://schemas.microsoft.com/office/powerpoint/2010/main" val="36120609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8235" y="211462"/>
            <a:ext cx="8064000" cy="469370"/>
          </a:xfrm>
        </p:spPr>
        <p:txBody>
          <a:bodyPr/>
          <a:lstStyle/>
          <a:p>
            <a:r>
              <a:rPr lang="en-US" dirty="0" smtClean="0"/>
              <a:t>Sustainability Plan – Way forward: Description of Services*</a:t>
            </a:r>
            <a:endParaRPr lang="en-GB" dirty="0"/>
          </a:p>
        </p:txBody>
      </p:sp>
      <p:sp>
        <p:nvSpPr>
          <p:cNvPr id="3" name="Content Placeholder 2"/>
          <p:cNvSpPr>
            <a:spLocks noGrp="1"/>
          </p:cNvSpPr>
          <p:nvPr>
            <p:ph idx="1"/>
          </p:nvPr>
        </p:nvSpPr>
        <p:spPr>
          <a:xfrm>
            <a:off x="447262" y="834888"/>
            <a:ext cx="8443291" cy="3915444"/>
          </a:xfrm>
        </p:spPr>
        <p:txBody>
          <a:bodyPr>
            <a:normAutofit fontScale="85000" lnSpcReduction="10000"/>
          </a:bodyPr>
          <a:lstStyle/>
          <a:p>
            <a:pPr marL="285750" lvl="0" indent="-285750">
              <a:buFont typeface="Arial" panose="020B0604020202020204" pitchFamily="34" charset="0"/>
              <a:buChar char="•"/>
            </a:pPr>
            <a:r>
              <a:rPr lang="en-US" dirty="0"/>
              <a:t>Through </a:t>
            </a:r>
            <a:r>
              <a:rPr lang="en-US" dirty="0" smtClean="0"/>
              <a:t>a desk </a:t>
            </a:r>
            <a:r>
              <a:rPr lang="en-US" dirty="0"/>
              <a:t>review, determine the scale of external funding of HIV/AIDS, TB and Malaria during fiscal year 2015/2016;</a:t>
            </a:r>
            <a:endParaRPr lang="en-GB" dirty="0"/>
          </a:p>
          <a:p>
            <a:pPr marL="285750" lvl="0" indent="-285750">
              <a:buFont typeface="Arial" panose="020B0604020202020204" pitchFamily="34" charset="0"/>
              <a:buChar char="•"/>
            </a:pPr>
            <a:r>
              <a:rPr lang="en-US" dirty="0"/>
              <a:t>Conduct an analysis of the country’s economic and political situation – particularly as they relate to the three diseases and to health between fiscal year 2010/2011 and fiscal year 2015/2016;</a:t>
            </a:r>
            <a:endParaRPr lang="en-GB" dirty="0"/>
          </a:p>
          <a:p>
            <a:pPr marL="285750" lvl="0" indent="-285750">
              <a:buFont typeface="Arial" panose="020B0604020202020204" pitchFamily="34" charset="0"/>
              <a:buChar char="•"/>
            </a:pPr>
            <a:r>
              <a:rPr lang="en-US" dirty="0"/>
              <a:t>Determine the systems governing the management of public funds as they relate to health financing functions and particularly to the three diseases; </a:t>
            </a:r>
            <a:endParaRPr lang="en-GB" dirty="0"/>
          </a:p>
          <a:p>
            <a:pPr marL="285750" lvl="0" indent="-285750">
              <a:buFont typeface="Arial" panose="020B0604020202020204" pitchFamily="34" charset="0"/>
              <a:buChar char="•"/>
            </a:pPr>
            <a:r>
              <a:rPr lang="en-US" dirty="0"/>
              <a:t>Assess how HIV/AIDS, Malaria and TB programs are integrated in sustainable health financing;</a:t>
            </a:r>
            <a:endParaRPr lang="en-GB" dirty="0"/>
          </a:p>
          <a:p>
            <a:pPr marL="285750" lvl="0" indent="-285750">
              <a:buFont typeface="Arial" panose="020B0604020202020204" pitchFamily="34" charset="0"/>
              <a:buChar char="•"/>
            </a:pPr>
            <a:r>
              <a:rPr lang="en-US" dirty="0"/>
              <a:t>Evaluate prospects of and provide an analysis of programmatic and financial sustainability for the three disease programs between 2016 and 2025 with in the draft national health financing strategy</a:t>
            </a:r>
            <a:r>
              <a:rPr lang="en-US" dirty="0" smtClean="0"/>
              <a:t>; and</a:t>
            </a:r>
            <a:endParaRPr lang="en-GB" dirty="0"/>
          </a:p>
          <a:p>
            <a:pPr marL="285750" lvl="0" indent="-285750">
              <a:buFont typeface="Arial" panose="020B0604020202020204" pitchFamily="34" charset="0"/>
              <a:buChar char="•"/>
            </a:pPr>
            <a:r>
              <a:rPr lang="en-US" dirty="0"/>
              <a:t>Recommend optimal models for a sustainability plan for the three diseases using information collected on public financing management systems, health financing functions and programmatic gaps for the three diseases for the timeframe between 2016 and 2025. </a:t>
            </a:r>
            <a:endParaRPr lang="en-GB" dirty="0" smtClean="0"/>
          </a:p>
          <a:p>
            <a:r>
              <a:rPr lang="en-US" dirty="0" smtClean="0"/>
              <a:t> </a:t>
            </a:r>
          </a:p>
          <a:p>
            <a:r>
              <a:rPr lang="en-US" sz="1200" i="1" dirty="0" smtClean="0"/>
              <a:t>NOTE:  A </a:t>
            </a:r>
            <a:r>
              <a:rPr lang="en-US" sz="1200" i="1" dirty="0"/>
              <a:t>N</a:t>
            </a:r>
            <a:r>
              <a:rPr lang="en-US" sz="1200" i="1" dirty="0" smtClean="0"/>
              <a:t>ational </a:t>
            </a:r>
            <a:r>
              <a:rPr lang="en-US" sz="1200" i="1" dirty="0"/>
              <a:t>H</a:t>
            </a:r>
            <a:r>
              <a:rPr lang="en-US" sz="1200" i="1" dirty="0" smtClean="0"/>
              <a:t>ealth </a:t>
            </a:r>
            <a:r>
              <a:rPr lang="en-US" sz="1200" i="1" dirty="0"/>
              <a:t>F</a:t>
            </a:r>
            <a:r>
              <a:rPr lang="en-US" sz="1200" i="1" dirty="0" smtClean="0"/>
              <a:t>inancing </a:t>
            </a:r>
            <a:r>
              <a:rPr lang="en-US" sz="1200" i="1" dirty="0"/>
              <a:t>S</a:t>
            </a:r>
            <a:r>
              <a:rPr lang="en-US" sz="1200" i="1" dirty="0" smtClean="0"/>
              <a:t>trategy </a:t>
            </a:r>
            <a:r>
              <a:rPr lang="en-US" sz="1200" i="1" dirty="0"/>
              <a:t>is in the final stages of review by the </a:t>
            </a:r>
            <a:r>
              <a:rPr lang="en-US" sz="1200" i="1" dirty="0" smtClean="0"/>
              <a:t>Government. </a:t>
            </a:r>
          </a:p>
          <a:p>
            <a:r>
              <a:rPr lang="en-US" sz="1200" i="1" dirty="0" smtClean="0"/>
              <a:t>*Support for the development of a Sustainability Plan for HIV, TB and Malaria for Tanzania through landscape analysis.</a:t>
            </a:r>
            <a:endParaRPr lang="en-GB" sz="1200" i="1" dirty="0"/>
          </a:p>
        </p:txBody>
      </p:sp>
      <p:sp>
        <p:nvSpPr>
          <p:cNvPr id="4" name="Slide Number Placeholder 3"/>
          <p:cNvSpPr>
            <a:spLocks noGrp="1"/>
          </p:cNvSpPr>
          <p:nvPr>
            <p:ph type="sldNum" sz="quarter" idx="12"/>
          </p:nvPr>
        </p:nvSpPr>
        <p:spPr/>
        <p:txBody>
          <a:bodyPr/>
          <a:lstStyle/>
          <a:p>
            <a:fld id="{1D1E3EDB-D7EB-F14E-A6D1-748C03EC5EDC}" type="slidenum">
              <a:rPr lang="en-US" smtClean="0"/>
              <a:t>6</a:t>
            </a:fld>
            <a:endParaRPr lang="en-US" dirty="0"/>
          </a:p>
        </p:txBody>
      </p:sp>
    </p:spTree>
    <p:extLst>
      <p:ext uri="{BB962C8B-B14F-4D97-AF65-F5344CB8AC3E}">
        <p14:creationId xmlns:p14="http://schemas.microsoft.com/office/powerpoint/2010/main" val="36960687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D1E3EDB-D7EB-F14E-A6D1-748C03EC5EDC}" type="slidenum">
              <a:rPr lang="en-US" smtClean="0"/>
              <a:t>7</a:t>
            </a:fld>
            <a:endParaRPr lang="en-US" dirty="0"/>
          </a:p>
        </p:txBody>
      </p:sp>
      <p:sp>
        <p:nvSpPr>
          <p:cNvPr id="3" name="Content Placeholder 2"/>
          <p:cNvSpPr>
            <a:spLocks noGrp="1"/>
          </p:cNvSpPr>
          <p:nvPr>
            <p:ph idx="13"/>
          </p:nvPr>
        </p:nvSpPr>
        <p:spPr/>
        <p:txBody>
          <a:bodyPr/>
          <a:lstStyle/>
          <a:p>
            <a:pPr marL="285750" indent="-285750">
              <a:buFont typeface="Arial" panose="020B0604020202020204" pitchFamily="34" charset="0"/>
              <a:buChar char="•"/>
            </a:pPr>
            <a:r>
              <a:rPr lang="en-US" dirty="0" smtClean="0"/>
              <a:t>Agenda for Sustainable Socio-Economic Transformation Plan (</a:t>
            </a:r>
            <a:r>
              <a:rPr lang="en-US" dirty="0" err="1" smtClean="0"/>
              <a:t>ZimAsset</a:t>
            </a:r>
            <a:r>
              <a:rPr lang="en-US" dirty="0" smtClean="0"/>
              <a:t>) 2013 – 2018</a:t>
            </a:r>
          </a:p>
          <a:p>
            <a:pPr marL="560070" lvl="3" indent="-285750">
              <a:buFont typeface="Arial" panose="020B0604020202020204" pitchFamily="34" charset="0"/>
              <a:buChar char="•"/>
            </a:pPr>
            <a:r>
              <a:rPr lang="en-US" dirty="0" smtClean="0">
                <a:solidFill>
                  <a:schemeClr val="tx1"/>
                </a:solidFill>
              </a:rPr>
              <a:t>Target to Increase Budget Allocation to Health</a:t>
            </a:r>
          </a:p>
          <a:p>
            <a:pPr marL="560070" lvl="3" indent="-285750">
              <a:buFont typeface="Arial" panose="020B0604020202020204" pitchFamily="34" charset="0"/>
              <a:buChar char="•"/>
            </a:pPr>
            <a:r>
              <a:rPr lang="en-US" dirty="0" smtClean="0">
                <a:solidFill>
                  <a:schemeClr val="tx1"/>
                </a:solidFill>
              </a:rPr>
              <a:t>Development of domestic health care financing policy</a:t>
            </a:r>
          </a:p>
          <a:p>
            <a:pPr marL="560070" lvl="3" indent="-285750">
              <a:buFont typeface="Arial" panose="020B0604020202020204" pitchFamily="34" charset="0"/>
              <a:buChar char="•"/>
            </a:pPr>
            <a:r>
              <a:rPr lang="en-US" dirty="0" smtClean="0">
                <a:solidFill>
                  <a:schemeClr val="tx1"/>
                </a:solidFill>
              </a:rPr>
              <a:t>Government put in place legislative provision to ensure that 3% of both individual income tax and corporate income tax is wholly earmarked for HIV responses -&gt; which yielded 24% in co-financing for HIV national response</a:t>
            </a:r>
            <a:endParaRPr lang="en-GB" dirty="0">
              <a:solidFill>
                <a:schemeClr val="tx1"/>
              </a:solidFill>
            </a:endParaRPr>
          </a:p>
        </p:txBody>
      </p:sp>
      <p:sp>
        <p:nvSpPr>
          <p:cNvPr id="4" name="Title 3"/>
          <p:cNvSpPr>
            <a:spLocks noGrp="1"/>
          </p:cNvSpPr>
          <p:nvPr>
            <p:ph type="ctrTitle"/>
          </p:nvPr>
        </p:nvSpPr>
        <p:spPr/>
        <p:txBody>
          <a:bodyPr/>
          <a:lstStyle/>
          <a:p>
            <a:r>
              <a:rPr lang="en-US" dirty="0" smtClean="0"/>
              <a:t>Example of Zimbabwe</a:t>
            </a:r>
            <a:endParaRPr lang="en-GB" dirty="0"/>
          </a:p>
        </p:txBody>
      </p:sp>
      <p:sp>
        <p:nvSpPr>
          <p:cNvPr id="5" name="Subtitle 4"/>
          <p:cNvSpPr>
            <a:spLocks noGrp="1"/>
          </p:cNvSpPr>
          <p:nvPr>
            <p:ph type="subTitle" idx="16"/>
          </p:nvPr>
        </p:nvSpPr>
        <p:spPr/>
        <p:txBody>
          <a:bodyPr/>
          <a:lstStyle/>
          <a:p>
            <a:r>
              <a:rPr lang="en-US" dirty="0" smtClean="0">
                <a:solidFill>
                  <a:schemeClr val="tx1"/>
                </a:solidFill>
              </a:rPr>
              <a:t>Transition program steps</a:t>
            </a:r>
            <a:endParaRPr lang="en-GB" dirty="0">
              <a:solidFill>
                <a:schemeClr val="tx1"/>
              </a:solidFill>
            </a:endParaRPr>
          </a:p>
        </p:txBody>
      </p:sp>
      <p:sp>
        <p:nvSpPr>
          <p:cNvPr id="6" name="Content Placeholder 5"/>
          <p:cNvSpPr>
            <a:spLocks noGrp="1"/>
          </p:cNvSpPr>
          <p:nvPr>
            <p:ph idx="17"/>
          </p:nvPr>
        </p:nvSpPr>
        <p:spPr/>
        <p:txBody>
          <a:bodyPr/>
          <a:lstStyle/>
          <a:p>
            <a:pPr marL="285750" indent="-285750">
              <a:buFont typeface="Arial" panose="020B0604020202020204" pitchFamily="34" charset="0"/>
              <a:buChar char="•"/>
            </a:pPr>
            <a:r>
              <a:rPr lang="en-US" dirty="0" smtClean="0"/>
              <a:t>Quality Provisions: Integrated Human Resource Policy (supported by GF) and combined with Health Transition Fund</a:t>
            </a:r>
          </a:p>
          <a:p>
            <a:pPr marL="560070" lvl="3" indent="-285750">
              <a:buFont typeface="Arial" panose="020B0604020202020204" pitchFamily="34" charset="0"/>
              <a:buChar char="•"/>
            </a:pPr>
            <a:r>
              <a:rPr lang="en-US" dirty="0" smtClean="0">
                <a:solidFill>
                  <a:schemeClr val="tx1"/>
                </a:solidFill>
              </a:rPr>
              <a:t>Improved recruitment and retention of health workers in Zimbabwe’s public health institutions – particularly for doctors and nurses </a:t>
            </a:r>
          </a:p>
          <a:p>
            <a:pPr marL="560070" lvl="3" indent="-285750">
              <a:buFont typeface="Arial" panose="020B0604020202020204" pitchFamily="34" charset="0"/>
              <a:buChar char="•"/>
            </a:pPr>
            <a:r>
              <a:rPr lang="en-US" dirty="0" smtClean="0">
                <a:solidFill>
                  <a:schemeClr val="tx1"/>
                </a:solidFill>
              </a:rPr>
              <a:t>Enhanced quality of health services through out the system</a:t>
            </a:r>
            <a:endParaRPr lang="en-GB" dirty="0">
              <a:solidFill>
                <a:schemeClr val="tx1"/>
              </a:solidFill>
            </a:endParaRPr>
          </a:p>
        </p:txBody>
      </p:sp>
    </p:spTree>
    <p:extLst>
      <p:ext uri="{BB962C8B-B14F-4D97-AF65-F5344CB8AC3E}">
        <p14:creationId xmlns:p14="http://schemas.microsoft.com/office/powerpoint/2010/main" val="31762261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7171509" y="4760128"/>
            <a:ext cx="1515291" cy="273844"/>
          </a:xfrm>
          <a:prstGeom prst="rect">
            <a:avLst/>
          </a:prstGeom>
        </p:spPr>
        <p:txBody>
          <a:bodyPr/>
          <a:lstStyle/>
          <a:p>
            <a:endParaRPr lang="en-GB" dirty="0"/>
          </a:p>
        </p:txBody>
      </p:sp>
      <p:sp>
        <p:nvSpPr>
          <p:cNvPr id="2" name="Title 1"/>
          <p:cNvSpPr>
            <a:spLocks noGrp="1"/>
          </p:cNvSpPr>
          <p:nvPr>
            <p:ph type="ctrTitle"/>
          </p:nvPr>
        </p:nvSpPr>
        <p:spPr>
          <a:xfrm>
            <a:off x="660952" y="411480"/>
            <a:ext cx="8067109" cy="331470"/>
          </a:xfrm>
        </p:spPr>
        <p:txBody>
          <a:bodyPr>
            <a:normAutofit fontScale="90000"/>
          </a:bodyPr>
          <a:lstStyle/>
          <a:p>
            <a:r>
              <a:rPr lang="en-US" dirty="0" smtClean="0"/>
              <a:t>Innovative financing mechanisms</a:t>
            </a:r>
            <a:endParaRPr lang="en-GB" dirty="0"/>
          </a:p>
        </p:txBody>
      </p:sp>
      <p:sp>
        <p:nvSpPr>
          <p:cNvPr id="7" name="TextBox 6"/>
          <p:cNvSpPr txBox="1"/>
          <p:nvPr/>
        </p:nvSpPr>
        <p:spPr>
          <a:xfrm>
            <a:off x="592407" y="926747"/>
            <a:ext cx="3896466" cy="3454792"/>
          </a:xfrm>
          <a:prstGeom prst="rect">
            <a:avLst/>
          </a:prstGeom>
          <a:noFill/>
        </p:spPr>
        <p:txBody>
          <a:bodyPr wrap="square" rtlCol="0">
            <a:spAutoFit/>
          </a:bodyPr>
          <a:lstStyle/>
          <a:p>
            <a:r>
              <a:rPr lang="en-US" sz="1400" dirty="0"/>
              <a:t>The Global Fund works with recipient countries to explore alternative funding mechanisms and platforms for domestic resource mobilization for health. </a:t>
            </a:r>
            <a:endParaRPr lang="en-US" sz="1400" dirty="0" smtClean="0"/>
          </a:p>
          <a:p>
            <a:endParaRPr lang="en-US" sz="1400" dirty="0"/>
          </a:p>
          <a:p>
            <a:r>
              <a:rPr lang="en-US" sz="1350" dirty="0" smtClean="0"/>
              <a:t>These innovative solutions go hand in hand with investment by the government, the Global Fund and other partners, while </a:t>
            </a:r>
            <a:r>
              <a:rPr lang="en-US" sz="1350" b="1" dirty="0" smtClean="0">
                <a:solidFill>
                  <a:srgbClr val="C00000"/>
                </a:solidFill>
              </a:rPr>
              <a:t>attracting a new set of private sector stakeholders, </a:t>
            </a:r>
            <a:r>
              <a:rPr lang="en-US" sz="1350" dirty="0" smtClean="0"/>
              <a:t>foundations, impact investors and high net worth individuals into the ecosystem of sustainable domestic financing for health. </a:t>
            </a:r>
            <a:r>
              <a:rPr lang="en-US" sz="1350" dirty="0"/>
              <a:t>P</a:t>
            </a:r>
            <a:r>
              <a:rPr lang="en-US" sz="1350" dirty="0" smtClean="0"/>
              <a:t>latforms include:</a:t>
            </a:r>
          </a:p>
          <a:p>
            <a:r>
              <a:rPr lang="en-US" sz="1350" dirty="0" smtClean="0"/>
              <a:t>-Social Impact Bonds</a:t>
            </a:r>
          </a:p>
          <a:p>
            <a:r>
              <a:rPr lang="en-US" sz="1350" dirty="0" smtClean="0"/>
              <a:t>-Blended Finance platforms</a:t>
            </a:r>
          </a:p>
          <a:p>
            <a:r>
              <a:rPr lang="en-US" sz="1350" dirty="0" smtClean="0"/>
              <a:t>-Debt 2 Health</a:t>
            </a:r>
            <a:endParaRPr lang="en-GB" sz="1350" dirty="0" smtClean="0"/>
          </a:p>
          <a:p>
            <a:pPr lvl="0"/>
            <a:endParaRPr lang="en-GB" sz="1350" b="1" dirty="0">
              <a:solidFill>
                <a:srgbClr val="1E1E1E">
                  <a:hueOff val="0"/>
                  <a:satOff val="0"/>
                  <a:lumOff val="0"/>
                  <a:alphaOff val="0"/>
                </a:srgbClr>
              </a:solidFill>
              <a:ea typeface="SimHei"/>
            </a:endParaRPr>
          </a:p>
        </p:txBody>
      </p:sp>
      <p:sp>
        <p:nvSpPr>
          <p:cNvPr id="8" name="Rectangle 7"/>
          <p:cNvSpPr/>
          <p:nvPr/>
        </p:nvSpPr>
        <p:spPr>
          <a:xfrm>
            <a:off x="4994032" y="1622181"/>
            <a:ext cx="2470679" cy="241476"/>
          </a:xfrm>
          <a:prstGeom prst="rect">
            <a:avLst/>
          </a:prstGeom>
        </p:spPr>
        <p:txBody>
          <a:bodyPr wrap="square">
            <a:spAutoFit/>
          </a:bodyPr>
          <a:lstStyle/>
          <a:p>
            <a:endParaRPr lang="en-GB" sz="969" dirty="0">
              <a:latin typeface="Arial" panose="020B0604020202020204" pitchFamily="34" charset="0"/>
              <a:cs typeface="Arial" panose="020B0604020202020204" pitchFamily="34" charset="0"/>
            </a:endParaRPr>
          </a:p>
        </p:txBody>
      </p:sp>
      <p:grpSp>
        <p:nvGrpSpPr>
          <p:cNvPr id="9" name="Group 8"/>
          <p:cNvGrpSpPr/>
          <p:nvPr/>
        </p:nvGrpSpPr>
        <p:grpSpPr>
          <a:xfrm>
            <a:off x="4994032" y="975365"/>
            <a:ext cx="3262500" cy="3301758"/>
            <a:chOff x="6748800" y="1981200"/>
            <a:chExt cx="2808000" cy="5823116"/>
          </a:xfrm>
        </p:grpSpPr>
        <p:sp>
          <p:nvSpPr>
            <p:cNvPr id="10" name="Rounded Rectangle 9"/>
            <p:cNvSpPr/>
            <p:nvPr/>
          </p:nvSpPr>
          <p:spPr>
            <a:xfrm>
              <a:off x="6748800" y="2496725"/>
              <a:ext cx="2808000" cy="5307591"/>
            </a:xfrm>
            <a:prstGeom prst="roundRect">
              <a:avLst>
                <a:gd name="adj" fmla="val 8546"/>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1" name="TextBox 10"/>
            <p:cNvSpPr txBox="1"/>
            <p:nvPr/>
          </p:nvSpPr>
          <p:spPr>
            <a:xfrm>
              <a:off x="6748800" y="1981200"/>
              <a:ext cx="2808000" cy="468171"/>
            </a:xfrm>
            <a:prstGeom prst="rect">
              <a:avLst/>
            </a:prstGeom>
            <a:solidFill>
              <a:srgbClr val="0075D6"/>
            </a:solidFill>
            <a:ln/>
          </p:spPr>
          <p:style>
            <a:lnRef idx="1">
              <a:schemeClr val="accent3"/>
            </a:lnRef>
            <a:fillRef idx="3">
              <a:schemeClr val="accent3"/>
            </a:fillRef>
            <a:effectRef idx="2">
              <a:schemeClr val="accent3"/>
            </a:effectRef>
            <a:fontRef idx="minor">
              <a:schemeClr val="lt1"/>
            </a:fontRef>
          </p:style>
          <p:txBody>
            <a:bodyPr wrap="square" rtlCol="0">
              <a:spAutoFit/>
            </a:bodyPr>
            <a:lstStyle/>
            <a:p>
              <a:pPr algn="ctr"/>
              <a:r>
                <a:rPr lang="en-GB" sz="1125" b="1" dirty="0">
                  <a:solidFill>
                    <a:schemeClr val="bg1"/>
                  </a:solidFill>
                </a:rPr>
                <a:t>Areas of support:</a:t>
              </a:r>
            </a:p>
          </p:txBody>
        </p:sp>
        <p:sp>
          <p:nvSpPr>
            <p:cNvPr id="12" name="TextBox 11"/>
            <p:cNvSpPr txBox="1"/>
            <p:nvPr/>
          </p:nvSpPr>
          <p:spPr>
            <a:xfrm>
              <a:off x="6779756" y="2388280"/>
              <a:ext cx="2700000" cy="4985459"/>
            </a:xfrm>
            <a:prstGeom prst="rect">
              <a:avLst/>
            </a:prstGeom>
            <a:noFill/>
          </p:spPr>
          <p:txBody>
            <a:bodyPr wrap="square">
              <a:spAutoFit/>
            </a:bodyPr>
            <a:lstStyle/>
            <a:p>
              <a:pPr marL="197832" indent="-197832">
                <a:buFont typeface="Arial" panose="020B0604020202020204" pitchFamily="34" charset="0"/>
                <a:buChar char="•"/>
              </a:pPr>
              <a:endParaRPr lang="en-AU" sz="969" dirty="0"/>
            </a:p>
            <a:p>
              <a:pPr marL="197832" indent="-197832">
                <a:buFont typeface="Arial" panose="020B0604020202020204" pitchFamily="34" charset="0"/>
                <a:buChar char="•"/>
              </a:pPr>
              <a:r>
                <a:rPr lang="en-AU" sz="1050" b="1" dirty="0"/>
                <a:t>Identify and map multiple health financing sources </a:t>
              </a:r>
              <a:r>
                <a:rPr lang="en-AU" sz="1050" dirty="0"/>
                <a:t>(e.g. financial products, private sector commitments, disease specific tariffs) to fill funding gaps and satisfy future programmatic expenditure requirements; </a:t>
              </a:r>
            </a:p>
            <a:p>
              <a:endParaRPr lang="en-GB" sz="1050" dirty="0"/>
            </a:p>
            <a:p>
              <a:pPr marL="197832" indent="-197832">
                <a:buFont typeface="Arial" panose="020B0604020202020204" pitchFamily="34" charset="0"/>
                <a:buChar char="•"/>
              </a:pPr>
              <a:r>
                <a:rPr lang="en-AU" sz="1050" b="1" dirty="0"/>
                <a:t>Suggest appropriate funding mechanism, structures, and vehicles </a:t>
              </a:r>
              <a:r>
                <a:rPr lang="en-AU" sz="1050" dirty="0"/>
                <a:t>(e.g. trust funds, remittance savings account, philanthropic contributions &amp;/or impact investments) </a:t>
              </a:r>
            </a:p>
            <a:p>
              <a:endParaRPr lang="en-AU" sz="1050" dirty="0"/>
            </a:p>
            <a:p>
              <a:pPr marL="197832" indent="-197832">
                <a:buFont typeface="Arial" panose="020B0604020202020204" pitchFamily="34" charset="0"/>
                <a:buChar char="•"/>
              </a:pPr>
              <a:r>
                <a:rPr lang="en-AU" sz="1050" b="1" dirty="0"/>
                <a:t>Support advocacy and public awareness </a:t>
              </a:r>
              <a:r>
                <a:rPr lang="en-AU" sz="1050" dirty="0"/>
                <a:t>for funding solutions; and</a:t>
              </a:r>
            </a:p>
            <a:p>
              <a:endParaRPr lang="en-GB" sz="1050" dirty="0"/>
            </a:p>
            <a:p>
              <a:pPr marL="197832" indent="-197832">
                <a:buFont typeface="Arial" panose="020B0604020202020204" pitchFamily="34" charset="0"/>
                <a:buChar char="•"/>
              </a:pPr>
              <a:r>
                <a:rPr lang="en-AU" sz="1050" b="1" dirty="0"/>
                <a:t>Assist in the implementation and roll-out of new sustainable financing mechanisms.</a:t>
              </a:r>
              <a:endParaRPr lang="en-US" sz="1050" b="1" dirty="0">
                <a:ea typeface="MS PGothic" pitchFamily="34" charset="-128"/>
              </a:endParaRPr>
            </a:p>
          </p:txBody>
        </p:sp>
      </p:grpSp>
    </p:spTree>
    <p:extLst>
      <p:ext uri="{BB962C8B-B14F-4D97-AF65-F5344CB8AC3E}">
        <p14:creationId xmlns:p14="http://schemas.microsoft.com/office/powerpoint/2010/main" val="17682600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7171509" y="4760128"/>
            <a:ext cx="1515291" cy="273844"/>
          </a:xfrm>
          <a:prstGeom prst="rect">
            <a:avLst/>
          </a:prstGeom>
        </p:spPr>
        <p:txBody>
          <a:bodyPr/>
          <a:lstStyle/>
          <a:p>
            <a:endParaRPr lang="en-GB" dirty="0"/>
          </a:p>
        </p:txBody>
      </p:sp>
      <p:sp>
        <p:nvSpPr>
          <p:cNvPr id="2" name="Title 1"/>
          <p:cNvSpPr>
            <a:spLocks noGrp="1"/>
          </p:cNvSpPr>
          <p:nvPr>
            <p:ph type="ctrTitle"/>
          </p:nvPr>
        </p:nvSpPr>
        <p:spPr/>
        <p:txBody>
          <a:bodyPr>
            <a:normAutofit fontScale="90000"/>
          </a:bodyPr>
          <a:lstStyle/>
          <a:p>
            <a:r>
              <a:rPr lang="en-US" b="1" dirty="0" smtClean="0"/>
              <a:t>Global Fund Investments in the United Republic of Tanzania</a:t>
            </a:r>
            <a:endParaRPr lang="en-GB" b="1" dirty="0"/>
          </a:p>
        </p:txBody>
      </p:sp>
      <p:sp>
        <p:nvSpPr>
          <p:cNvPr id="7" name="TextBox 6"/>
          <p:cNvSpPr txBox="1"/>
          <p:nvPr/>
        </p:nvSpPr>
        <p:spPr>
          <a:xfrm>
            <a:off x="105102" y="926747"/>
            <a:ext cx="8923283" cy="4178067"/>
          </a:xfrm>
          <a:prstGeom prst="rect">
            <a:avLst/>
          </a:prstGeom>
          <a:noFill/>
        </p:spPr>
        <p:txBody>
          <a:bodyPr wrap="square" rtlCol="0">
            <a:spAutoFit/>
          </a:bodyPr>
          <a:lstStyle/>
          <a:p>
            <a:pPr marL="285750" indent="-285750">
              <a:buFont typeface="Arial" panose="020B0604020202020204" pitchFamily="34" charset="0"/>
              <a:buChar char="•"/>
            </a:pPr>
            <a:r>
              <a:rPr lang="en-US" sz="1400" dirty="0"/>
              <a:t>Since 2003, the Global Fund to Fight AIDS, TB and Malaria has supported the United Republic of Tanzania through a portfolio of 16 grants </a:t>
            </a:r>
            <a:r>
              <a:rPr lang="en-US" sz="1400" dirty="0" smtClean="0"/>
              <a:t>(HIV, TB, Malaria and HSS) funding </a:t>
            </a:r>
            <a:r>
              <a:rPr lang="en-US" sz="1400" dirty="0"/>
              <a:t>health programs in Tanzania mainland and a separate portfolio in Zanzibar.  </a:t>
            </a:r>
            <a:endParaRPr lang="en-US" sz="1400" dirty="0" smtClean="0"/>
          </a:p>
          <a:p>
            <a:pPr marL="285750" indent="-285750">
              <a:buFont typeface="Arial" panose="020B0604020202020204" pitchFamily="34" charset="0"/>
              <a:buChar char="•"/>
            </a:pPr>
            <a:endParaRPr lang="en-US" sz="1400" dirty="0"/>
          </a:p>
          <a:p>
            <a:pPr marL="285750" indent="-285750">
              <a:buFont typeface="Arial" panose="020B0604020202020204" pitchFamily="34" charset="0"/>
              <a:buChar char="•"/>
            </a:pPr>
            <a:r>
              <a:rPr lang="en-US" sz="1400" dirty="0"/>
              <a:t>To date, the signed grants for Tanzania mainland amount to US$ 1.8 billion, of which committed funds represent US$ 1.7 billion and disbursements reaching US$ 1.6 billion. </a:t>
            </a:r>
            <a:endParaRPr lang="en-US" sz="1400" dirty="0" smtClean="0"/>
          </a:p>
          <a:p>
            <a:endParaRPr lang="en-US" sz="1400" dirty="0"/>
          </a:p>
          <a:p>
            <a:pPr marL="285750" indent="-285750">
              <a:buFont typeface="Arial" panose="020B0604020202020204" pitchFamily="34" charset="0"/>
              <a:buChar char="•"/>
            </a:pPr>
            <a:r>
              <a:rPr lang="en-US" sz="1400" dirty="0" smtClean="0"/>
              <a:t>Programs are implemented through both Government institutions in Mainland (Ministry of Finance and Planning as the Principal Recipient and Lead Sub-recipient Ministry of Health, Community Development, Gender, Elderly and Children) and Civil Society Organizations and the through the Ministry of Health in Zanzibar supported by the national programs.</a:t>
            </a:r>
          </a:p>
          <a:p>
            <a:endParaRPr lang="en-US" sz="1400" dirty="0" smtClean="0"/>
          </a:p>
          <a:p>
            <a:pPr marL="285750" indent="-285750">
              <a:buFont typeface="Arial" panose="020B0604020202020204" pitchFamily="34" charset="0"/>
              <a:buChar char="•"/>
            </a:pPr>
            <a:r>
              <a:rPr lang="en-US" sz="1400" dirty="0"/>
              <a:t>The Global Fund principally funds </a:t>
            </a:r>
            <a:r>
              <a:rPr lang="en-US" sz="1400" dirty="0" smtClean="0"/>
              <a:t>the procurement </a:t>
            </a:r>
            <a:r>
              <a:rPr lang="en-US" sz="1400" dirty="0"/>
              <a:t>of health products such as </a:t>
            </a:r>
            <a:r>
              <a:rPr lang="en-US" sz="1400" dirty="0" smtClean="0"/>
              <a:t>medicines, </a:t>
            </a:r>
            <a:r>
              <a:rPr lang="en-US" sz="1400" dirty="0"/>
              <a:t>testing kits, laboratory reagents and long lasting nets. This component constitutes </a:t>
            </a:r>
            <a:r>
              <a:rPr lang="en-US" sz="1400" dirty="0" smtClean="0"/>
              <a:t>over </a:t>
            </a:r>
            <a:r>
              <a:rPr lang="en-US" sz="1400" dirty="0"/>
              <a:t>80% of the overall funding </a:t>
            </a:r>
            <a:r>
              <a:rPr lang="en-US" sz="1400" dirty="0" smtClean="0"/>
              <a:t>envelope, with remaining funds supporting investments </a:t>
            </a:r>
            <a:r>
              <a:rPr lang="en-US" sz="1400" dirty="0"/>
              <a:t>in improved health infrastructure and service delivery, mainly in human resources for health</a:t>
            </a:r>
            <a:r>
              <a:rPr lang="en-US" sz="1400" dirty="0" smtClean="0"/>
              <a:t>.</a:t>
            </a:r>
          </a:p>
          <a:p>
            <a:endParaRPr lang="en-US" sz="1400" dirty="0" smtClean="0"/>
          </a:p>
          <a:p>
            <a:endParaRPr lang="en-US" sz="1400" dirty="0"/>
          </a:p>
          <a:p>
            <a:pPr lvl="0"/>
            <a:endParaRPr lang="en-GB" sz="1350" b="1" dirty="0">
              <a:solidFill>
                <a:srgbClr val="1E1E1E">
                  <a:hueOff val="0"/>
                  <a:satOff val="0"/>
                  <a:lumOff val="0"/>
                  <a:alphaOff val="0"/>
                </a:srgbClr>
              </a:solidFill>
              <a:ea typeface="SimHei"/>
            </a:endParaRPr>
          </a:p>
        </p:txBody>
      </p:sp>
      <p:sp>
        <p:nvSpPr>
          <p:cNvPr id="8" name="Rectangle 7"/>
          <p:cNvSpPr/>
          <p:nvPr/>
        </p:nvSpPr>
        <p:spPr>
          <a:xfrm>
            <a:off x="4994032" y="1622181"/>
            <a:ext cx="2470679" cy="241476"/>
          </a:xfrm>
          <a:prstGeom prst="rect">
            <a:avLst/>
          </a:prstGeom>
        </p:spPr>
        <p:txBody>
          <a:bodyPr wrap="square">
            <a:spAutoFit/>
          </a:bodyPr>
          <a:lstStyle/>
          <a:p>
            <a:endParaRPr lang="en-GB" sz="969"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386574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7171509" y="4760128"/>
            <a:ext cx="1515291" cy="273844"/>
          </a:xfrm>
          <a:prstGeom prst="rect">
            <a:avLst/>
          </a:prstGeom>
        </p:spPr>
        <p:txBody>
          <a:bodyPr/>
          <a:lstStyle/>
          <a:p>
            <a:endParaRPr lang="en-GB" dirty="0"/>
          </a:p>
        </p:txBody>
      </p:sp>
      <p:sp>
        <p:nvSpPr>
          <p:cNvPr id="7" name="TextBox 6"/>
          <p:cNvSpPr txBox="1"/>
          <p:nvPr/>
        </p:nvSpPr>
        <p:spPr>
          <a:xfrm>
            <a:off x="105102" y="926747"/>
            <a:ext cx="8923283" cy="515526"/>
          </a:xfrm>
          <a:prstGeom prst="rect">
            <a:avLst/>
          </a:prstGeom>
          <a:noFill/>
        </p:spPr>
        <p:txBody>
          <a:bodyPr wrap="square" rtlCol="0">
            <a:spAutoFit/>
          </a:bodyPr>
          <a:lstStyle/>
          <a:p>
            <a:endParaRPr lang="en-US" sz="1400" dirty="0"/>
          </a:p>
          <a:p>
            <a:pPr lvl="0"/>
            <a:endParaRPr lang="en-GB" sz="1350" b="1" dirty="0">
              <a:solidFill>
                <a:srgbClr val="1E1E1E">
                  <a:hueOff val="0"/>
                  <a:satOff val="0"/>
                  <a:lumOff val="0"/>
                  <a:alphaOff val="0"/>
                </a:srgbClr>
              </a:solidFill>
              <a:ea typeface="SimHei"/>
            </a:endParaRPr>
          </a:p>
        </p:txBody>
      </p:sp>
      <p:sp>
        <p:nvSpPr>
          <p:cNvPr id="8" name="Rectangle 7"/>
          <p:cNvSpPr/>
          <p:nvPr/>
        </p:nvSpPr>
        <p:spPr>
          <a:xfrm>
            <a:off x="4994032" y="1622181"/>
            <a:ext cx="2470679" cy="241476"/>
          </a:xfrm>
          <a:prstGeom prst="rect">
            <a:avLst/>
          </a:prstGeom>
        </p:spPr>
        <p:txBody>
          <a:bodyPr wrap="square">
            <a:spAutoFit/>
          </a:bodyPr>
          <a:lstStyle/>
          <a:p>
            <a:endParaRPr lang="en-GB" sz="969" dirty="0">
              <a:latin typeface="Arial" panose="020B0604020202020204" pitchFamily="34" charset="0"/>
              <a:cs typeface="Arial" panose="020B0604020202020204" pitchFamily="34" charset="0"/>
            </a:endParaRPr>
          </a:p>
        </p:txBody>
      </p:sp>
      <p:graphicFrame>
        <p:nvGraphicFramePr>
          <p:cNvPr id="14" name="Table 13"/>
          <p:cNvGraphicFramePr>
            <a:graphicFrameLocks noGrp="1"/>
          </p:cNvGraphicFramePr>
          <p:nvPr>
            <p:extLst>
              <p:ext uri="{D42A27DB-BD31-4B8C-83A1-F6EECF244321}">
                <p14:modId xmlns:p14="http://schemas.microsoft.com/office/powerpoint/2010/main" val="1086203917"/>
              </p:ext>
            </p:extLst>
          </p:nvPr>
        </p:nvGraphicFramePr>
        <p:xfrm>
          <a:off x="99071" y="414177"/>
          <a:ext cx="8771661" cy="2416496"/>
        </p:xfrm>
        <a:graphic>
          <a:graphicData uri="http://schemas.openxmlformats.org/drawingml/2006/table">
            <a:tbl>
              <a:tblPr firstRow="1" firstCol="1" bandRow="1">
                <a:tableStyleId>{5C22544A-7EE6-4342-B048-85BDC9FD1C3A}</a:tableStyleId>
              </a:tblPr>
              <a:tblGrid>
                <a:gridCol w="2087083"/>
                <a:gridCol w="872358"/>
                <a:gridCol w="1298028"/>
                <a:gridCol w="1182414"/>
                <a:gridCol w="1292772"/>
                <a:gridCol w="1035269"/>
                <a:gridCol w="1003737"/>
              </a:tblGrid>
              <a:tr h="194724">
                <a:tc gridSpan="7">
                  <a:txBody>
                    <a:bodyPr/>
                    <a:lstStyle/>
                    <a:p>
                      <a:pPr algn="ctr">
                        <a:spcAft>
                          <a:spcPts val="0"/>
                        </a:spcAft>
                      </a:pPr>
                      <a:r>
                        <a:rPr lang="en-US" sz="1100" dirty="0" smtClean="0">
                          <a:effectLst/>
                        </a:rPr>
                        <a:t>TANZANIA ACTIVE GRANTS</a:t>
                      </a:r>
                      <a:endParaRPr lang="en-US" sz="1100" dirty="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54404">
                <a:tc>
                  <a:txBody>
                    <a:bodyPr/>
                    <a:lstStyle/>
                    <a:p>
                      <a:pPr algn="just">
                        <a:spcAft>
                          <a:spcPts val="0"/>
                        </a:spcAft>
                      </a:pPr>
                      <a:r>
                        <a:rPr lang="en-US" sz="1100" dirty="0">
                          <a:effectLst/>
                        </a:rPr>
                        <a:t>PR</a:t>
                      </a:r>
                      <a:endParaRPr lang="en-US" sz="1100" dirty="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spcAft>
                          <a:spcPts val="0"/>
                        </a:spcAft>
                      </a:pPr>
                      <a:r>
                        <a:rPr lang="en-US" sz="1100">
                          <a:effectLst/>
                        </a:rPr>
                        <a:t>Disease </a:t>
                      </a:r>
                      <a:endParaRPr lang="en-US" sz="110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spcAft>
                          <a:spcPts val="0"/>
                        </a:spcAft>
                      </a:pPr>
                      <a:r>
                        <a:rPr lang="en-US" sz="1100" dirty="0">
                          <a:effectLst/>
                        </a:rPr>
                        <a:t>Grant </a:t>
                      </a:r>
                      <a:r>
                        <a:rPr lang="en-US" sz="1100" dirty="0" smtClean="0">
                          <a:effectLst/>
                        </a:rPr>
                        <a:t>Number</a:t>
                      </a:r>
                      <a:endParaRPr lang="en-US" sz="1100" dirty="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spcAft>
                          <a:spcPts val="0"/>
                        </a:spcAft>
                      </a:pPr>
                      <a:r>
                        <a:rPr lang="en-US" sz="1100" dirty="0">
                          <a:effectLst/>
                        </a:rPr>
                        <a:t>Grant signed amount (US$)</a:t>
                      </a:r>
                      <a:endParaRPr lang="en-US" sz="1100" dirty="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spcAft>
                          <a:spcPts val="0"/>
                        </a:spcAft>
                      </a:pPr>
                      <a:r>
                        <a:rPr lang="en-US" sz="1100" dirty="0">
                          <a:effectLst/>
                        </a:rPr>
                        <a:t>Funds Committed (US$)</a:t>
                      </a:r>
                      <a:endParaRPr lang="en-US" sz="1100" dirty="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l">
                        <a:spcAft>
                          <a:spcPts val="0"/>
                        </a:spcAft>
                      </a:pPr>
                      <a:r>
                        <a:rPr lang="en-US" sz="1100" dirty="0">
                          <a:effectLst/>
                        </a:rPr>
                        <a:t>Funds disbursed to date (US$)</a:t>
                      </a:r>
                      <a:endParaRPr lang="en-US" sz="1100" dirty="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spcAft>
                          <a:spcPts val="0"/>
                        </a:spcAft>
                      </a:pPr>
                      <a:r>
                        <a:rPr lang="en-US" sz="1100" dirty="0">
                          <a:effectLst/>
                        </a:rPr>
                        <a:t>Grant end </a:t>
                      </a:r>
                    </a:p>
                    <a:p>
                      <a:pPr algn="just">
                        <a:spcAft>
                          <a:spcPts val="0"/>
                        </a:spcAft>
                      </a:pPr>
                      <a:r>
                        <a:rPr lang="en-US" sz="1100" dirty="0">
                          <a:effectLst/>
                        </a:rPr>
                        <a:t>date</a:t>
                      </a:r>
                      <a:endParaRPr lang="en-US" sz="1100" dirty="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r>
              <a:tr h="339491">
                <a:tc rowSpan="3">
                  <a:txBody>
                    <a:bodyPr/>
                    <a:lstStyle/>
                    <a:p>
                      <a:pPr algn="l">
                        <a:spcAft>
                          <a:spcPts val="0"/>
                        </a:spcAft>
                      </a:pPr>
                      <a:r>
                        <a:rPr lang="en-US" sz="1100" dirty="0">
                          <a:effectLst/>
                        </a:rPr>
                        <a:t>Ministry of Finance and Planning (MOFP)</a:t>
                      </a:r>
                      <a:endParaRPr lang="en-US" sz="1100" dirty="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spcAft>
                          <a:spcPts val="0"/>
                        </a:spcAft>
                      </a:pPr>
                      <a:r>
                        <a:rPr lang="en-US" sz="1100">
                          <a:effectLst/>
                        </a:rPr>
                        <a:t>HIV</a:t>
                      </a:r>
                      <a:endParaRPr lang="en-US" sz="110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spcAft>
                          <a:spcPts val="0"/>
                        </a:spcAft>
                      </a:pPr>
                      <a:r>
                        <a:rPr lang="en-US" sz="1100" dirty="0" smtClean="0">
                          <a:effectLst/>
                        </a:rPr>
                        <a:t>TZA-H-MOFP</a:t>
                      </a:r>
                      <a:endParaRPr lang="en-US" sz="1100" dirty="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spcAft>
                          <a:spcPts val="0"/>
                        </a:spcAft>
                      </a:pPr>
                      <a:r>
                        <a:rPr lang="en-US" sz="1100" kern="1200" dirty="0" smtClean="0">
                          <a:solidFill>
                            <a:schemeClr val="dk1"/>
                          </a:solidFill>
                          <a:effectLst/>
                          <a:latin typeface="+mn-lt"/>
                          <a:ea typeface="+mn-ea"/>
                          <a:cs typeface="+mn-cs"/>
                        </a:rPr>
                        <a:t>386,605,772</a:t>
                      </a:r>
                      <a:endParaRPr lang="en-US" sz="1100" dirty="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spcAft>
                          <a:spcPts val="0"/>
                        </a:spcAft>
                      </a:pPr>
                      <a:r>
                        <a:rPr lang="en-US" sz="1100" dirty="0">
                          <a:effectLst/>
                        </a:rPr>
                        <a:t>237,727,542</a:t>
                      </a:r>
                      <a:endParaRPr lang="en-US" sz="1100" dirty="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spcAft>
                          <a:spcPts val="0"/>
                        </a:spcAft>
                      </a:pPr>
                      <a:r>
                        <a:rPr lang="en-US" sz="1100" kern="1200" dirty="0" smtClean="0">
                          <a:solidFill>
                            <a:schemeClr val="dk1"/>
                          </a:solidFill>
                          <a:effectLst/>
                          <a:latin typeface="+mn-lt"/>
                          <a:ea typeface="+mn-ea"/>
                          <a:cs typeface="+mn-cs"/>
                        </a:rPr>
                        <a:t>180,334,494</a:t>
                      </a:r>
                      <a:endParaRPr lang="en-US" sz="1100" dirty="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spcAft>
                          <a:spcPts val="0"/>
                        </a:spcAft>
                      </a:pPr>
                      <a:r>
                        <a:rPr lang="en-US" sz="1100" dirty="0">
                          <a:effectLst/>
                        </a:rPr>
                        <a:t>31 Dec ‘17</a:t>
                      </a:r>
                      <a:endParaRPr lang="en-US" sz="1100" dirty="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r>
              <a:tr h="303787">
                <a:tc vMerge="1">
                  <a:txBody>
                    <a:bodyPr/>
                    <a:lstStyle/>
                    <a:p>
                      <a:endParaRPr lang="en-US"/>
                    </a:p>
                  </a:txBody>
                  <a:tcPr/>
                </a:tc>
                <a:tc>
                  <a:txBody>
                    <a:bodyPr/>
                    <a:lstStyle/>
                    <a:p>
                      <a:pPr algn="just">
                        <a:spcAft>
                          <a:spcPts val="0"/>
                        </a:spcAft>
                      </a:pPr>
                      <a:r>
                        <a:rPr lang="en-US" sz="1100">
                          <a:effectLst/>
                        </a:rPr>
                        <a:t>TB</a:t>
                      </a:r>
                      <a:endParaRPr lang="en-US" sz="110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spcAft>
                          <a:spcPts val="0"/>
                        </a:spcAft>
                      </a:pPr>
                      <a:r>
                        <a:rPr lang="en-US" sz="1100" dirty="0">
                          <a:effectLst/>
                        </a:rPr>
                        <a:t>TZA-T-MOF</a:t>
                      </a:r>
                      <a:endParaRPr lang="en-US" sz="1100" dirty="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spcAft>
                          <a:spcPts val="0"/>
                        </a:spcAft>
                      </a:pPr>
                      <a:r>
                        <a:rPr lang="en-US" sz="1100">
                          <a:effectLst/>
                        </a:rPr>
                        <a:t>21,377,285</a:t>
                      </a:r>
                      <a:endParaRPr lang="en-US" sz="110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spcAft>
                          <a:spcPts val="0"/>
                        </a:spcAft>
                      </a:pPr>
                      <a:r>
                        <a:rPr lang="en-US" sz="1100" dirty="0">
                          <a:effectLst/>
                        </a:rPr>
                        <a:t>12,562,249</a:t>
                      </a:r>
                      <a:endParaRPr lang="en-US" sz="1100" dirty="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spcAft>
                          <a:spcPts val="0"/>
                        </a:spcAft>
                      </a:pPr>
                      <a:r>
                        <a:rPr lang="en-US" sz="1100" kern="1200" dirty="0" smtClean="0">
                          <a:solidFill>
                            <a:schemeClr val="dk1"/>
                          </a:solidFill>
                          <a:effectLst/>
                          <a:latin typeface="+mn-lt"/>
                          <a:ea typeface="+mn-ea"/>
                          <a:cs typeface="+mn-cs"/>
                        </a:rPr>
                        <a:t>11,914,941</a:t>
                      </a:r>
                      <a:endParaRPr lang="en-US" sz="1100" dirty="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spcAft>
                          <a:spcPts val="0"/>
                        </a:spcAft>
                      </a:pPr>
                      <a:r>
                        <a:rPr lang="en-US" sz="1100" dirty="0">
                          <a:effectLst/>
                        </a:rPr>
                        <a:t>31 Dec ‘17</a:t>
                      </a:r>
                      <a:endParaRPr lang="en-US" sz="1100" dirty="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r>
              <a:tr h="386289">
                <a:tc vMerge="1">
                  <a:txBody>
                    <a:bodyPr/>
                    <a:lstStyle/>
                    <a:p>
                      <a:endParaRPr lang="en-US"/>
                    </a:p>
                  </a:txBody>
                  <a:tcPr/>
                </a:tc>
                <a:tc>
                  <a:txBody>
                    <a:bodyPr/>
                    <a:lstStyle/>
                    <a:p>
                      <a:pPr algn="just">
                        <a:spcAft>
                          <a:spcPts val="0"/>
                        </a:spcAft>
                      </a:pPr>
                      <a:r>
                        <a:rPr lang="en-US" sz="1100">
                          <a:effectLst/>
                        </a:rPr>
                        <a:t>Malaria</a:t>
                      </a:r>
                      <a:endParaRPr lang="en-US" sz="110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spcAft>
                          <a:spcPts val="0"/>
                        </a:spcAft>
                      </a:pPr>
                      <a:r>
                        <a:rPr lang="en-US" sz="1100">
                          <a:effectLst/>
                        </a:rPr>
                        <a:t>TZA-M-MOFP*</a:t>
                      </a:r>
                      <a:endParaRPr lang="en-US" sz="110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spcAft>
                          <a:spcPts val="0"/>
                        </a:spcAft>
                      </a:pPr>
                      <a:r>
                        <a:rPr lang="en-US" sz="1100">
                          <a:effectLst/>
                        </a:rPr>
                        <a:t>309,086,393</a:t>
                      </a:r>
                      <a:endParaRPr lang="en-US" sz="110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spcAft>
                          <a:spcPts val="0"/>
                        </a:spcAft>
                      </a:pPr>
                      <a:r>
                        <a:rPr lang="en-US" sz="1100" kern="1200" dirty="0" smtClean="0">
                          <a:solidFill>
                            <a:schemeClr val="dk1"/>
                          </a:solidFill>
                          <a:effectLst/>
                          <a:latin typeface="+mn-lt"/>
                          <a:ea typeface="+mn-ea"/>
                          <a:cs typeface="+mn-cs"/>
                        </a:rPr>
                        <a:t>272,587,846</a:t>
                      </a:r>
                      <a:endParaRPr lang="en-US" sz="1100" dirty="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spcAft>
                          <a:spcPts val="0"/>
                        </a:spcAft>
                      </a:pPr>
                      <a:r>
                        <a:rPr lang="en-US" sz="1100" kern="1200" dirty="0" smtClean="0">
                          <a:solidFill>
                            <a:schemeClr val="dk1"/>
                          </a:solidFill>
                          <a:effectLst/>
                          <a:latin typeface="+mn-lt"/>
                          <a:ea typeface="+mn-ea"/>
                          <a:cs typeface="+mn-cs"/>
                        </a:rPr>
                        <a:t>221,458,598</a:t>
                      </a:r>
                      <a:endParaRPr lang="en-US" sz="1100" dirty="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spcAft>
                          <a:spcPts val="0"/>
                        </a:spcAft>
                      </a:pPr>
                      <a:r>
                        <a:rPr lang="en-US" sz="1100">
                          <a:effectLst/>
                        </a:rPr>
                        <a:t>31 Dec ‘17</a:t>
                      </a:r>
                      <a:endParaRPr lang="en-US" sz="110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r>
              <a:tr h="423007">
                <a:tc>
                  <a:txBody>
                    <a:bodyPr/>
                    <a:lstStyle/>
                    <a:p>
                      <a:pPr algn="l">
                        <a:spcAft>
                          <a:spcPts val="0"/>
                        </a:spcAft>
                      </a:pPr>
                      <a:r>
                        <a:rPr lang="en-US" sz="1100" dirty="0">
                          <a:effectLst/>
                        </a:rPr>
                        <a:t>Population Services International (PSI)</a:t>
                      </a:r>
                      <a:endParaRPr lang="en-US" sz="1100" dirty="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spcAft>
                          <a:spcPts val="0"/>
                        </a:spcAft>
                      </a:pPr>
                      <a:r>
                        <a:rPr lang="en-US" sz="1100" dirty="0" smtClean="0">
                          <a:effectLst/>
                        </a:rPr>
                        <a:t>HIV</a:t>
                      </a:r>
                      <a:endParaRPr lang="en-US" sz="1100" dirty="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spcAft>
                          <a:spcPts val="0"/>
                        </a:spcAft>
                      </a:pPr>
                      <a:r>
                        <a:rPr lang="en-US" sz="1100" dirty="0" smtClean="0">
                          <a:effectLst/>
                        </a:rPr>
                        <a:t>TNZ-G06-H (RCCII)</a:t>
                      </a:r>
                      <a:endParaRPr lang="en-US" sz="1100" dirty="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spcAft>
                          <a:spcPts val="0"/>
                        </a:spcAft>
                      </a:pPr>
                      <a:r>
                        <a:rPr lang="en-US" sz="1100" dirty="0">
                          <a:effectLst/>
                        </a:rPr>
                        <a:t>61,192,309</a:t>
                      </a:r>
                      <a:endParaRPr lang="en-US" sz="1100" dirty="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spcAft>
                          <a:spcPts val="0"/>
                        </a:spcAft>
                      </a:pPr>
                      <a:r>
                        <a:rPr lang="en-US" sz="1100" dirty="0">
                          <a:effectLst/>
                        </a:rPr>
                        <a:t>56,113,288</a:t>
                      </a:r>
                      <a:endParaRPr lang="en-US" sz="1100" dirty="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spcAft>
                          <a:spcPts val="0"/>
                        </a:spcAft>
                      </a:pPr>
                      <a:r>
                        <a:rPr lang="en-US" sz="1100" kern="1200" dirty="0" smtClean="0">
                          <a:solidFill>
                            <a:schemeClr val="dk1"/>
                          </a:solidFill>
                          <a:effectLst/>
                          <a:latin typeface="+mn-lt"/>
                          <a:ea typeface="+mn-ea"/>
                          <a:cs typeface="+mn-cs"/>
                        </a:rPr>
                        <a:t>53,846,978</a:t>
                      </a:r>
                      <a:endParaRPr lang="en-US" sz="1100" dirty="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spcAft>
                          <a:spcPts val="0"/>
                        </a:spcAft>
                      </a:pPr>
                      <a:r>
                        <a:rPr lang="en-US" sz="1100" dirty="0">
                          <a:effectLst/>
                        </a:rPr>
                        <a:t>31 Dec ‘16</a:t>
                      </a:r>
                      <a:endParaRPr lang="en-US" sz="1100" dirty="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r>
              <a:tr h="266278">
                <a:tc>
                  <a:txBody>
                    <a:bodyPr/>
                    <a:lstStyle/>
                    <a:p>
                      <a:pPr algn="l">
                        <a:spcAft>
                          <a:spcPts val="0"/>
                        </a:spcAft>
                      </a:pPr>
                      <a:r>
                        <a:rPr lang="en-US" sz="1100" dirty="0">
                          <a:effectLst/>
                        </a:rPr>
                        <a:t>Save the Children (STC)</a:t>
                      </a:r>
                      <a:endParaRPr lang="en-US" sz="1100" dirty="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spcAft>
                          <a:spcPts val="0"/>
                        </a:spcAft>
                      </a:pPr>
                      <a:r>
                        <a:rPr lang="en-US" sz="1100">
                          <a:effectLst/>
                        </a:rPr>
                        <a:t>HIV/TB</a:t>
                      </a:r>
                      <a:endParaRPr lang="en-US" sz="110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spcAft>
                          <a:spcPts val="0"/>
                        </a:spcAft>
                      </a:pPr>
                      <a:r>
                        <a:rPr lang="en-US" sz="1100">
                          <a:effectLst/>
                        </a:rPr>
                        <a:t>TZA-C-STC</a:t>
                      </a:r>
                      <a:endParaRPr lang="en-US" sz="110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spcAft>
                          <a:spcPts val="0"/>
                        </a:spcAft>
                      </a:pPr>
                      <a:r>
                        <a:rPr lang="en-US" sz="1100">
                          <a:effectLst/>
                        </a:rPr>
                        <a:t>13,059,126</a:t>
                      </a:r>
                      <a:endParaRPr lang="en-US" sz="110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spcAft>
                          <a:spcPts val="0"/>
                        </a:spcAft>
                      </a:pPr>
                      <a:r>
                        <a:rPr lang="en-US" sz="1100">
                          <a:effectLst/>
                        </a:rPr>
                        <a:t>7,798,266</a:t>
                      </a:r>
                      <a:endParaRPr lang="en-US" sz="110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spcAft>
                          <a:spcPts val="0"/>
                        </a:spcAft>
                      </a:pPr>
                      <a:r>
                        <a:rPr lang="en-US" sz="1100" kern="1200" dirty="0" smtClean="0">
                          <a:solidFill>
                            <a:schemeClr val="dk1"/>
                          </a:solidFill>
                          <a:effectLst/>
                          <a:latin typeface="+mn-lt"/>
                          <a:ea typeface="+mn-ea"/>
                          <a:cs typeface="+mn-cs"/>
                        </a:rPr>
                        <a:t>5,753,349</a:t>
                      </a:r>
                      <a:endParaRPr lang="en-US" sz="1100" dirty="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spcAft>
                          <a:spcPts val="0"/>
                        </a:spcAft>
                      </a:pPr>
                      <a:r>
                        <a:rPr lang="en-US" sz="1100" dirty="0">
                          <a:effectLst/>
                        </a:rPr>
                        <a:t>31 Dec ‘17</a:t>
                      </a:r>
                      <a:endParaRPr lang="en-US" sz="1100" dirty="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r>
            </a:tbl>
          </a:graphicData>
        </a:graphic>
      </p:graphicFrame>
      <p:sp>
        <p:nvSpPr>
          <p:cNvPr id="15" name="Rectangle 4"/>
          <p:cNvSpPr>
            <a:spLocks noChangeArrowheads="1"/>
          </p:cNvSpPr>
          <p:nvPr/>
        </p:nvSpPr>
        <p:spPr bwMode="auto">
          <a:xfrm>
            <a:off x="1435155" y="162242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6" name="Table 15"/>
          <p:cNvGraphicFramePr>
            <a:graphicFrameLocks noGrp="1"/>
          </p:cNvGraphicFramePr>
          <p:nvPr>
            <p:extLst>
              <p:ext uri="{D42A27DB-BD31-4B8C-83A1-F6EECF244321}">
                <p14:modId xmlns:p14="http://schemas.microsoft.com/office/powerpoint/2010/main" val="79281952"/>
              </p:ext>
            </p:extLst>
          </p:nvPr>
        </p:nvGraphicFramePr>
        <p:xfrm>
          <a:off x="162132" y="3337309"/>
          <a:ext cx="8708600" cy="1247553"/>
        </p:xfrm>
        <a:graphic>
          <a:graphicData uri="http://schemas.openxmlformats.org/drawingml/2006/table">
            <a:tbl>
              <a:tblPr firstRow="1" firstCol="1" bandRow="1">
                <a:tableStyleId>{5C22544A-7EE6-4342-B048-85BDC9FD1C3A}</a:tableStyleId>
              </a:tblPr>
              <a:tblGrid>
                <a:gridCol w="2081827"/>
                <a:gridCol w="919655"/>
                <a:gridCol w="1245476"/>
                <a:gridCol w="1187669"/>
                <a:gridCol w="1298027"/>
                <a:gridCol w="1082566"/>
                <a:gridCol w="893380"/>
              </a:tblGrid>
              <a:tr h="0">
                <a:tc gridSpan="7">
                  <a:txBody>
                    <a:bodyPr/>
                    <a:lstStyle/>
                    <a:p>
                      <a:pPr algn="ctr">
                        <a:spcAft>
                          <a:spcPts val="0"/>
                        </a:spcAft>
                      </a:pPr>
                      <a:r>
                        <a:rPr lang="en-US" sz="1100" dirty="0" smtClean="0">
                          <a:effectLst/>
                        </a:rPr>
                        <a:t>ZANZIBAR ACTIVE GRANTS</a:t>
                      </a:r>
                      <a:endParaRPr lang="en-US" sz="1100" dirty="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0">
                <a:tc>
                  <a:txBody>
                    <a:bodyPr/>
                    <a:lstStyle/>
                    <a:p>
                      <a:pPr algn="just">
                        <a:spcAft>
                          <a:spcPts val="0"/>
                        </a:spcAft>
                      </a:pPr>
                      <a:r>
                        <a:rPr lang="en-US" sz="1100">
                          <a:effectLst/>
                        </a:rPr>
                        <a:t>PR</a:t>
                      </a:r>
                      <a:endParaRPr lang="en-US" sz="110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spcAft>
                          <a:spcPts val="0"/>
                        </a:spcAft>
                      </a:pPr>
                      <a:r>
                        <a:rPr lang="en-US" sz="1100">
                          <a:effectLst/>
                        </a:rPr>
                        <a:t>Disease </a:t>
                      </a:r>
                      <a:endParaRPr lang="en-US" sz="110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spcAft>
                          <a:spcPts val="0"/>
                        </a:spcAft>
                      </a:pPr>
                      <a:r>
                        <a:rPr lang="en-US" sz="1100" dirty="0">
                          <a:effectLst/>
                        </a:rPr>
                        <a:t>Grant </a:t>
                      </a:r>
                      <a:r>
                        <a:rPr lang="en-US" sz="1100" dirty="0" smtClean="0">
                          <a:effectLst/>
                        </a:rPr>
                        <a:t>Number</a:t>
                      </a:r>
                      <a:endParaRPr lang="en-US" sz="1100" dirty="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spcAft>
                          <a:spcPts val="0"/>
                        </a:spcAft>
                      </a:pPr>
                      <a:r>
                        <a:rPr lang="en-US" sz="1100" dirty="0">
                          <a:effectLst/>
                        </a:rPr>
                        <a:t>Grant signed amount (US$)</a:t>
                      </a:r>
                      <a:endParaRPr lang="en-US" sz="1100" dirty="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spcAft>
                          <a:spcPts val="0"/>
                        </a:spcAft>
                      </a:pPr>
                      <a:r>
                        <a:rPr lang="en-US" sz="1100">
                          <a:effectLst/>
                        </a:rPr>
                        <a:t>Funds Committed (US$)</a:t>
                      </a:r>
                      <a:endParaRPr lang="en-US" sz="110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l">
                        <a:spcAft>
                          <a:spcPts val="0"/>
                        </a:spcAft>
                      </a:pPr>
                      <a:r>
                        <a:rPr lang="en-US" sz="1100" dirty="0">
                          <a:effectLst/>
                        </a:rPr>
                        <a:t>Funds disbursed to date (US$)</a:t>
                      </a:r>
                      <a:endParaRPr lang="en-US" sz="1100" dirty="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spcAft>
                          <a:spcPts val="0"/>
                        </a:spcAft>
                      </a:pPr>
                      <a:r>
                        <a:rPr lang="en-US" sz="1100">
                          <a:effectLst/>
                        </a:rPr>
                        <a:t>Grant end </a:t>
                      </a:r>
                    </a:p>
                    <a:p>
                      <a:pPr algn="just">
                        <a:spcAft>
                          <a:spcPts val="0"/>
                        </a:spcAft>
                      </a:pPr>
                      <a:r>
                        <a:rPr lang="en-US" sz="1100">
                          <a:effectLst/>
                        </a:rPr>
                        <a:t>date</a:t>
                      </a:r>
                      <a:endParaRPr lang="en-US" sz="110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r>
              <a:tr h="311882">
                <a:tc rowSpan="2">
                  <a:txBody>
                    <a:bodyPr/>
                    <a:lstStyle/>
                    <a:p>
                      <a:pPr>
                        <a:spcAft>
                          <a:spcPts val="0"/>
                        </a:spcAft>
                      </a:pPr>
                      <a:r>
                        <a:rPr lang="en-US" sz="1100">
                          <a:effectLst/>
                        </a:rPr>
                        <a:t>Ministry of Health (MOH)</a:t>
                      </a:r>
                      <a:endParaRPr lang="en-US" sz="110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spcAft>
                          <a:spcPts val="0"/>
                        </a:spcAft>
                      </a:pPr>
                      <a:r>
                        <a:rPr lang="en-US" sz="1100">
                          <a:effectLst/>
                        </a:rPr>
                        <a:t>HIV/TB</a:t>
                      </a:r>
                      <a:endParaRPr lang="en-US" sz="110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spcAft>
                          <a:spcPts val="0"/>
                        </a:spcAft>
                      </a:pPr>
                      <a:r>
                        <a:rPr lang="en-US" sz="1100">
                          <a:effectLst/>
                        </a:rPr>
                        <a:t>QNB-C-MOH</a:t>
                      </a:r>
                      <a:endParaRPr lang="en-US" sz="110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spcAft>
                          <a:spcPts val="0"/>
                        </a:spcAft>
                      </a:pPr>
                      <a:r>
                        <a:rPr lang="en-US" sz="1100">
                          <a:effectLst/>
                        </a:rPr>
                        <a:t>10,224,371</a:t>
                      </a:r>
                      <a:endParaRPr lang="en-US" sz="110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spcAft>
                          <a:spcPts val="0"/>
                        </a:spcAft>
                      </a:pPr>
                      <a:r>
                        <a:rPr lang="en-US" sz="1100" kern="1200" dirty="0" smtClean="0">
                          <a:solidFill>
                            <a:schemeClr val="dk1"/>
                          </a:solidFill>
                          <a:effectLst/>
                          <a:latin typeface="+mn-lt"/>
                          <a:ea typeface="+mn-ea"/>
                          <a:cs typeface="+mn-cs"/>
                        </a:rPr>
                        <a:t>4,805,669</a:t>
                      </a:r>
                      <a:endParaRPr lang="en-US" sz="1100" dirty="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spcAft>
                          <a:spcPts val="0"/>
                        </a:spcAft>
                      </a:pPr>
                      <a:r>
                        <a:rPr lang="en-US" sz="1100" kern="1200" dirty="0" smtClean="0">
                          <a:solidFill>
                            <a:schemeClr val="dk1"/>
                          </a:solidFill>
                          <a:effectLst/>
                          <a:latin typeface="+mn-lt"/>
                          <a:ea typeface="+mn-ea"/>
                          <a:cs typeface="+mn-cs"/>
                        </a:rPr>
                        <a:t>3,062,136</a:t>
                      </a:r>
                      <a:endParaRPr lang="en-US" sz="1100" dirty="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spcAft>
                          <a:spcPts val="0"/>
                        </a:spcAft>
                      </a:pPr>
                      <a:r>
                        <a:rPr lang="en-US" sz="1100">
                          <a:effectLst/>
                        </a:rPr>
                        <a:t>31 Dec ‘17</a:t>
                      </a:r>
                      <a:endParaRPr lang="en-US" sz="110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r>
              <a:tr h="265111">
                <a:tc vMerge="1">
                  <a:txBody>
                    <a:bodyPr/>
                    <a:lstStyle/>
                    <a:p>
                      <a:endParaRPr lang="en-US"/>
                    </a:p>
                  </a:txBody>
                  <a:tcPr/>
                </a:tc>
                <a:tc>
                  <a:txBody>
                    <a:bodyPr/>
                    <a:lstStyle/>
                    <a:p>
                      <a:pPr algn="just">
                        <a:spcAft>
                          <a:spcPts val="0"/>
                        </a:spcAft>
                      </a:pPr>
                      <a:r>
                        <a:rPr lang="en-US" sz="1100">
                          <a:effectLst/>
                        </a:rPr>
                        <a:t>Malaria</a:t>
                      </a:r>
                      <a:endParaRPr lang="en-US" sz="110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spcAft>
                          <a:spcPts val="0"/>
                        </a:spcAft>
                      </a:pPr>
                      <a:r>
                        <a:rPr lang="en-US" sz="1100">
                          <a:effectLst/>
                        </a:rPr>
                        <a:t>QNB-M-MOH</a:t>
                      </a:r>
                      <a:endParaRPr lang="en-US" sz="110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spcAft>
                          <a:spcPts val="0"/>
                        </a:spcAft>
                      </a:pPr>
                      <a:r>
                        <a:rPr lang="en-US" sz="1100">
                          <a:effectLst/>
                        </a:rPr>
                        <a:t>5,666,833</a:t>
                      </a:r>
                      <a:endParaRPr lang="en-US" sz="110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spcAft>
                          <a:spcPts val="0"/>
                        </a:spcAft>
                      </a:pPr>
                      <a:r>
                        <a:rPr lang="en-US" sz="1100" kern="1200" dirty="0" smtClean="0">
                          <a:solidFill>
                            <a:schemeClr val="dk1"/>
                          </a:solidFill>
                          <a:effectLst/>
                          <a:latin typeface="+mn-lt"/>
                          <a:ea typeface="+mn-ea"/>
                          <a:cs typeface="+mn-cs"/>
                        </a:rPr>
                        <a:t>1,439,792</a:t>
                      </a:r>
                      <a:endParaRPr lang="en-US" sz="1100" dirty="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spcAft>
                          <a:spcPts val="0"/>
                        </a:spcAft>
                      </a:pPr>
                      <a:r>
                        <a:rPr lang="en-US" sz="1100" kern="1200" dirty="0" smtClean="0">
                          <a:solidFill>
                            <a:schemeClr val="dk1"/>
                          </a:solidFill>
                          <a:effectLst/>
                          <a:latin typeface="+mn-lt"/>
                          <a:ea typeface="+mn-ea"/>
                          <a:cs typeface="+mn-cs"/>
                        </a:rPr>
                        <a:t>1,272,952</a:t>
                      </a:r>
                      <a:endParaRPr lang="en-US" sz="1100" dirty="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c>
                  <a:txBody>
                    <a:bodyPr/>
                    <a:lstStyle/>
                    <a:p>
                      <a:pPr algn="just">
                        <a:spcAft>
                          <a:spcPts val="0"/>
                        </a:spcAft>
                      </a:pPr>
                      <a:r>
                        <a:rPr lang="en-US" sz="1100" dirty="0">
                          <a:effectLst/>
                        </a:rPr>
                        <a:t>31 Dec ‘17</a:t>
                      </a:r>
                      <a:endParaRPr lang="en-US" sz="1100" dirty="0">
                        <a:effectLst/>
                        <a:latin typeface="Georgia" panose="02040502050405020303" pitchFamily="18" charset="0"/>
                        <a:ea typeface="MS Mincho" panose="02020609040205080304" pitchFamily="49" charset="-128"/>
                        <a:cs typeface="Times New Roman" panose="02020603050405020304" pitchFamily="18" charset="0"/>
                      </a:endParaRPr>
                    </a:p>
                  </a:txBody>
                  <a:tcPr marL="68580" marR="68580" marT="0" marB="0"/>
                </a:tc>
              </a:tr>
            </a:tbl>
          </a:graphicData>
        </a:graphic>
      </p:graphicFrame>
      <p:sp>
        <p:nvSpPr>
          <p:cNvPr id="17" name="TextBox 16"/>
          <p:cNvSpPr txBox="1"/>
          <p:nvPr/>
        </p:nvSpPr>
        <p:spPr>
          <a:xfrm>
            <a:off x="162132" y="2942298"/>
            <a:ext cx="6601273" cy="261610"/>
          </a:xfrm>
          <a:prstGeom prst="rect">
            <a:avLst/>
          </a:prstGeom>
          <a:noFill/>
        </p:spPr>
        <p:txBody>
          <a:bodyPr wrap="square" rtlCol="0">
            <a:spAutoFit/>
          </a:bodyPr>
          <a:lstStyle/>
          <a:p>
            <a:r>
              <a:rPr lang="en-US" sz="1100" dirty="0" smtClean="0"/>
              <a:t>*includes funding for Health System Strengthening</a:t>
            </a:r>
            <a:endParaRPr lang="en-US" sz="1100" dirty="0"/>
          </a:p>
        </p:txBody>
      </p:sp>
    </p:spTree>
    <p:extLst>
      <p:ext uri="{BB962C8B-B14F-4D97-AF65-F5344CB8AC3E}">
        <p14:creationId xmlns:p14="http://schemas.microsoft.com/office/powerpoint/2010/main" val="11573540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7171509" y="4760128"/>
            <a:ext cx="1515291" cy="273844"/>
          </a:xfrm>
          <a:prstGeom prst="rect">
            <a:avLst/>
          </a:prstGeom>
        </p:spPr>
        <p:txBody>
          <a:bodyPr/>
          <a:lstStyle/>
          <a:p>
            <a:endParaRPr lang="en-GB" dirty="0"/>
          </a:p>
        </p:txBody>
      </p:sp>
      <p:sp>
        <p:nvSpPr>
          <p:cNvPr id="2" name="Title 1"/>
          <p:cNvSpPr>
            <a:spLocks noGrp="1"/>
          </p:cNvSpPr>
          <p:nvPr>
            <p:ph type="ctrTitle"/>
          </p:nvPr>
        </p:nvSpPr>
        <p:spPr>
          <a:xfrm>
            <a:off x="341586" y="232810"/>
            <a:ext cx="8386476" cy="331470"/>
          </a:xfrm>
        </p:spPr>
        <p:txBody>
          <a:bodyPr>
            <a:normAutofit fontScale="90000"/>
          </a:bodyPr>
          <a:lstStyle/>
          <a:p>
            <a:r>
              <a:rPr lang="en-US" b="1" dirty="0" smtClean="0"/>
              <a:t>Information on the Next Funding Cycle</a:t>
            </a:r>
            <a:endParaRPr lang="en-GB" b="1" dirty="0"/>
          </a:p>
        </p:txBody>
      </p:sp>
      <p:sp>
        <p:nvSpPr>
          <p:cNvPr id="7" name="TextBox 6"/>
          <p:cNvSpPr txBox="1"/>
          <p:nvPr/>
        </p:nvSpPr>
        <p:spPr>
          <a:xfrm>
            <a:off x="225973" y="585162"/>
            <a:ext cx="8781394" cy="4455066"/>
          </a:xfrm>
          <a:prstGeom prst="rect">
            <a:avLst/>
          </a:prstGeom>
          <a:noFill/>
        </p:spPr>
        <p:txBody>
          <a:bodyPr wrap="square" rtlCol="0">
            <a:spAutoFit/>
          </a:bodyPr>
          <a:lstStyle/>
          <a:p>
            <a:r>
              <a:rPr lang="en-US" sz="1000" b="1" dirty="0" smtClean="0"/>
              <a:t>1.	Global </a:t>
            </a:r>
            <a:r>
              <a:rPr lang="en-US" sz="1000" b="1" dirty="0"/>
              <a:t>Fund 2017 Eligibility List</a:t>
            </a:r>
          </a:p>
          <a:p>
            <a:r>
              <a:rPr lang="en-US" sz="1000" dirty="0"/>
              <a:t>The Global Fund’s Eligibility Policy is designed to ensure available resources are allocated to countries with the highest disease burden and lowest economic capacity, as well as to key and vulnerable populations disproportionately affected by the three diseases. Eligibility is determined by a country’s income classification, as measured by Gross National Income (GNI) per capita (World Bank Atlas Method), and official disease burden categorization.</a:t>
            </a:r>
          </a:p>
          <a:p>
            <a:r>
              <a:rPr lang="en-AU" sz="1000" b="1" dirty="0">
                <a:hlinkClick r:id="rId3"/>
              </a:rPr>
              <a:t>http://www.theglobalfund.org/en/fundingmodel/process/eligibility/</a:t>
            </a:r>
            <a:endParaRPr lang="en-AU" sz="1000" b="1" dirty="0"/>
          </a:p>
          <a:p>
            <a:endParaRPr lang="en-US" sz="1000" dirty="0"/>
          </a:p>
          <a:p>
            <a:pPr lvl="0"/>
            <a:endParaRPr lang="en-GB" sz="1000" b="1" dirty="0" smtClean="0">
              <a:solidFill>
                <a:srgbClr val="1E1E1E">
                  <a:hueOff val="0"/>
                  <a:satOff val="0"/>
                  <a:lumOff val="0"/>
                  <a:alphaOff val="0"/>
                </a:srgbClr>
              </a:solidFill>
              <a:ea typeface="SimHei"/>
            </a:endParaRPr>
          </a:p>
          <a:p>
            <a:r>
              <a:rPr lang="en-GB" sz="1000" b="1" dirty="0" smtClean="0"/>
              <a:t>2.	Frequently </a:t>
            </a:r>
            <a:r>
              <a:rPr lang="en-GB" sz="1000" b="1" dirty="0"/>
              <a:t>Asked Questions on the 2017-2019 </a:t>
            </a:r>
            <a:r>
              <a:rPr lang="en-GB" sz="1000" b="1" dirty="0" smtClean="0"/>
              <a:t>Funding </a:t>
            </a:r>
            <a:r>
              <a:rPr lang="en-GB" sz="1000" b="1" dirty="0"/>
              <a:t>C</a:t>
            </a:r>
            <a:r>
              <a:rPr lang="en-GB" sz="1000" b="1" dirty="0" smtClean="0"/>
              <a:t>ycle </a:t>
            </a:r>
          </a:p>
          <a:p>
            <a:r>
              <a:rPr lang="en-GB" sz="1000" u="sng" dirty="0" smtClean="0">
                <a:hlinkClick r:id="rId4"/>
              </a:rPr>
              <a:t>http</a:t>
            </a:r>
            <a:r>
              <a:rPr lang="en-GB" sz="1000" u="sng" dirty="0">
                <a:hlinkClick r:id="rId4"/>
              </a:rPr>
              <a:t>://www.theglobalfund.org/en/applying/updates/2016-09-19_FAQ_on_the_2017-2019_Funding_Cycle/</a:t>
            </a:r>
            <a:endParaRPr lang="en-US" sz="1000" dirty="0"/>
          </a:p>
          <a:p>
            <a:pPr lvl="0"/>
            <a:endParaRPr lang="en-GB" sz="1000" b="1" dirty="0" smtClean="0">
              <a:solidFill>
                <a:srgbClr val="1E1E1E">
                  <a:hueOff val="0"/>
                  <a:satOff val="0"/>
                  <a:lumOff val="0"/>
                  <a:alphaOff val="0"/>
                </a:srgbClr>
              </a:solidFill>
              <a:ea typeface="SimHei"/>
            </a:endParaRPr>
          </a:p>
          <a:p>
            <a:pPr marL="228600" indent="-228600">
              <a:buAutoNum type="arabicPeriod" startAt="3"/>
            </a:pPr>
            <a:r>
              <a:rPr lang="en-GB" sz="1000" b="1" dirty="0" smtClean="0"/>
              <a:t>Three </a:t>
            </a:r>
            <a:r>
              <a:rPr lang="en-GB" sz="1000" b="1" dirty="0"/>
              <a:t>(3) submission windows for funding requests in </a:t>
            </a:r>
            <a:r>
              <a:rPr lang="en-GB" sz="1000" b="1" dirty="0" smtClean="0"/>
              <a:t>2017</a:t>
            </a:r>
          </a:p>
          <a:p>
            <a:endParaRPr lang="en-US" sz="1000" b="1" dirty="0"/>
          </a:p>
          <a:p>
            <a:r>
              <a:rPr lang="en-GB" sz="1000" dirty="0"/>
              <a:t> </a:t>
            </a:r>
            <a:endParaRPr lang="en-US" sz="1000" dirty="0"/>
          </a:p>
          <a:p>
            <a:r>
              <a:rPr lang="en-GB" sz="1000" dirty="0"/>
              <a:t> </a:t>
            </a:r>
            <a:endParaRPr lang="en-US" sz="1000" dirty="0"/>
          </a:p>
          <a:p>
            <a:endParaRPr lang="en-GB" sz="1000" u="sng" dirty="0" smtClean="0">
              <a:hlinkClick r:id="rId5"/>
            </a:endParaRPr>
          </a:p>
          <a:p>
            <a:endParaRPr lang="en-GB" sz="1000" u="sng" dirty="0">
              <a:hlinkClick r:id="rId5"/>
            </a:endParaRPr>
          </a:p>
          <a:p>
            <a:endParaRPr lang="en-GB" sz="1000" u="sng" dirty="0" smtClean="0">
              <a:hlinkClick r:id="rId5"/>
            </a:endParaRPr>
          </a:p>
          <a:p>
            <a:endParaRPr lang="en-GB" sz="1000" u="sng" dirty="0">
              <a:hlinkClick r:id="rId5"/>
            </a:endParaRPr>
          </a:p>
          <a:p>
            <a:endParaRPr lang="en-GB" sz="1000" u="sng" dirty="0" smtClean="0">
              <a:hlinkClick r:id="rId5"/>
            </a:endParaRPr>
          </a:p>
          <a:p>
            <a:endParaRPr lang="en-GB" sz="1000" u="sng" dirty="0">
              <a:hlinkClick r:id="rId5"/>
            </a:endParaRPr>
          </a:p>
          <a:p>
            <a:endParaRPr lang="en-GB" sz="1000" u="sng" dirty="0" smtClean="0">
              <a:hlinkClick r:id="rId5"/>
            </a:endParaRPr>
          </a:p>
          <a:p>
            <a:endParaRPr lang="en-GB" sz="1000" u="sng" dirty="0" smtClean="0">
              <a:hlinkClick r:id="rId5"/>
            </a:endParaRPr>
          </a:p>
          <a:p>
            <a:r>
              <a:rPr lang="en-GB" sz="1000" u="sng" dirty="0" smtClean="0">
                <a:hlinkClick r:id="rId5"/>
              </a:rPr>
              <a:t>http</a:t>
            </a:r>
            <a:r>
              <a:rPr lang="en-GB" sz="1000" u="sng" dirty="0">
                <a:hlinkClick r:id="rId5"/>
              </a:rPr>
              <a:t>://www.theglobalfund.org/en/applying/country/registration</a:t>
            </a:r>
            <a:r>
              <a:rPr lang="en-GB" sz="1000" u="sng" dirty="0" smtClean="0">
                <a:hlinkClick r:id="rId5"/>
              </a:rPr>
              <a:t>/</a:t>
            </a:r>
            <a:endParaRPr lang="en-GB" sz="1000" u="sng" dirty="0" smtClean="0"/>
          </a:p>
          <a:p>
            <a:endParaRPr lang="en-GB" sz="1000" u="sng" dirty="0"/>
          </a:p>
          <a:p>
            <a:r>
              <a:rPr lang="en-GB" sz="1000" dirty="0" smtClean="0"/>
              <a:t>* </a:t>
            </a:r>
            <a:r>
              <a:rPr lang="en-US" sz="1000" dirty="0"/>
              <a:t>Please note that applicants applying for program continuation must submit their program continuation request for review in Window 1.</a:t>
            </a:r>
          </a:p>
          <a:p>
            <a:endParaRPr lang="en-US" sz="1000" dirty="0"/>
          </a:p>
          <a:p>
            <a:pPr lvl="0"/>
            <a:endParaRPr lang="en-GB" sz="1350" b="1" dirty="0">
              <a:solidFill>
                <a:srgbClr val="1E1E1E">
                  <a:hueOff val="0"/>
                  <a:satOff val="0"/>
                  <a:lumOff val="0"/>
                  <a:alphaOff val="0"/>
                </a:srgbClr>
              </a:solidFill>
              <a:ea typeface="SimHei"/>
            </a:endParaRPr>
          </a:p>
        </p:txBody>
      </p:sp>
      <p:sp>
        <p:nvSpPr>
          <p:cNvPr id="8" name="Rectangle 7"/>
          <p:cNvSpPr/>
          <p:nvPr/>
        </p:nvSpPr>
        <p:spPr>
          <a:xfrm>
            <a:off x="4994032" y="1622181"/>
            <a:ext cx="2470679" cy="241476"/>
          </a:xfrm>
          <a:prstGeom prst="rect">
            <a:avLst/>
          </a:prstGeom>
        </p:spPr>
        <p:txBody>
          <a:bodyPr wrap="square">
            <a:spAutoFit/>
          </a:bodyPr>
          <a:lstStyle/>
          <a:p>
            <a:endParaRPr lang="en-GB" sz="969" dirty="0">
              <a:latin typeface="Arial" panose="020B0604020202020204" pitchFamily="34" charset="0"/>
              <a:cs typeface="Arial" panose="020B0604020202020204" pitchFamily="34" charset="0"/>
            </a:endParaRPr>
          </a:p>
        </p:txBody>
      </p:sp>
      <p:graphicFrame>
        <p:nvGraphicFramePr>
          <p:cNvPr id="3" name="Table 2"/>
          <p:cNvGraphicFramePr>
            <a:graphicFrameLocks noGrp="1"/>
          </p:cNvGraphicFramePr>
          <p:nvPr>
            <p:extLst>
              <p:ext uri="{D42A27DB-BD31-4B8C-83A1-F6EECF244321}">
                <p14:modId xmlns:p14="http://schemas.microsoft.com/office/powerpoint/2010/main" val="2877770347"/>
              </p:ext>
            </p:extLst>
          </p:nvPr>
        </p:nvGraphicFramePr>
        <p:xfrm>
          <a:off x="539750" y="2333723"/>
          <a:ext cx="5435381" cy="1435862"/>
        </p:xfrm>
        <a:graphic>
          <a:graphicData uri="http://schemas.openxmlformats.org/drawingml/2006/table">
            <a:tbl>
              <a:tblPr firstRow="1" firstCol="1" bandRow="1">
                <a:tableStyleId>{5C22544A-7EE6-4342-B048-85BDC9FD1C3A}</a:tableStyleId>
              </a:tblPr>
              <a:tblGrid>
                <a:gridCol w="1010526"/>
                <a:gridCol w="1802524"/>
                <a:gridCol w="2622331"/>
              </a:tblGrid>
              <a:tr h="383413">
                <a:tc>
                  <a:txBody>
                    <a:bodyPr/>
                    <a:lstStyle/>
                    <a:p>
                      <a:pPr algn="ctr">
                        <a:lnSpc>
                          <a:spcPct val="107000"/>
                        </a:lnSpc>
                        <a:spcAft>
                          <a:spcPts val="0"/>
                        </a:spcAft>
                      </a:pPr>
                      <a:r>
                        <a:rPr lang="en-US" sz="1000" dirty="0">
                          <a:effectLst/>
                        </a:rPr>
                        <a:t>Window</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85725" marB="85725" anchor="ctr"/>
                </a:tc>
                <a:tc>
                  <a:txBody>
                    <a:bodyPr/>
                    <a:lstStyle/>
                    <a:p>
                      <a:pPr algn="ctr">
                        <a:lnSpc>
                          <a:spcPct val="107000"/>
                        </a:lnSpc>
                        <a:spcAft>
                          <a:spcPts val="0"/>
                        </a:spcAft>
                      </a:pPr>
                      <a:r>
                        <a:rPr lang="en-US" sz="1000" dirty="0">
                          <a:effectLst/>
                        </a:rPr>
                        <a:t>Submission date</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85725" marB="85725" anchor="ctr"/>
                </a:tc>
                <a:tc>
                  <a:txBody>
                    <a:bodyPr/>
                    <a:lstStyle/>
                    <a:p>
                      <a:pPr algn="ctr">
                        <a:lnSpc>
                          <a:spcPct val="107000"/>
                        </a:lnSpc>
                        <a:spcAft>
                          <a:spcPts val="0"/>
                        </a:spcAft>
                      </a:pPr>
                      <a:r>
                        <a:rPr lang="en-US" sz="1000" dirty="0">
                          <a:effectLst/>
                        </a:rPr>
                        <a:t>Technical Review Panel review</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85725" marB="85725" anchor="ctr"/>
                </a:tc>
              </a:tr>
              <a:tr h="246780">
                <a:tc>
                  <a:txBody>
                    <a:bodyPr/>
                    <a:lstStyle/>
                    <a:p>
                      <a:pPr>
                        <a:lnSpc>
                          <a:spcPct val="107000"/>
                        </a:lnSpc>
                        <a:spcAft>
                          <a:spcPts val="0"/>
                        </a:spcAft>
                      </a:pPr>
                      <a:r>
                        <a:rPr lang="en-US" sz="1000" b="1" cap="all" dirty="0" smtClean="0">
                          <a:solidFill>
                            <a:schemeClr val="tx1"/>
                          </a:solidFill>
                          <a:effectLst/>
                        </a:rPr>
                        <a:t>1*</a:t>
                      </a:r>
                      <a:endParaRPr lang="en-US" sz="1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85725" marB="85725" anchor="ctr">
                    <a:solidFill>
                      <a:schemeClr val="bg1">
                        <a:lumMod val="95000"/>
                      </a:schemeClr>
                    </a:solidFill>
                  </a:tcPr>
                </a:tc>
                <a:tc>
                  <a:txBody>
                    <a:bodyPr/>
                    <a:lstStyle/>
                    <a:p>
                      <a:pPr>
                        <a:lnSpc>
                          <a:spcPct val="107000"/>
                        </a:lnSpc>
                        <a:spcAft>
                          <a:spcPts val="0"/>
                        </a:spcAft>
                      </a:pPr>
                      <a:r>
                        <a:rPr lang="en-US" sz="1000" b="1" dirty="0">
                          <a:solidFill>
                            <a:schemeClr val="tx1"/>
                          </a:solidFill>
                          <a:effectLst/>
                        </a:rPr>
                        <a:t>20 March 2017</a:t>
                      </a:r>
                      <a:endParaRPr lang="en-US" sz="1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85725" marB="85725" anchor="ctr">
                    <a:solidFill>
                      <a:schemeClr val="bg1">
                        <a:lumMod val="95000"/>
                      </a:schemeClr>
                    </a:solidFill>
                  </a:tcPr>
                </a:tc>
                <a:tc>
                  <a:txBody>
                    <a:bodyPr/>
                    <a:lstStyle/>
                    <a:p>
                      <a:pPr>
                        <a:lnSpc>
                          <a:spcPct val="107000"/>
                        </a:lnSpc>
                        <a:spcAft>
                          <a:spcPts val="0"/>
                        </a:spcAft>
                      </a:pPr>
                      <a:r>
                        <a:rPr lang="en-US" sz="1000" b="1" dirty="0">
                          <a:solidFill>
                            <a:schemeClr val="tx1"/>
                          </a:solidFill>
                          <a:effectLst/>
                        </a:rPr>
                        <a:t>23 April - 02 May 2017</a:t>
                      </a:r>
                      <a:endParaRPr lang="en-US" sz="1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85725" marB="85725" anchor="ctr">
                    <a:solidFill>
                      <a:schemeClr val="bg1">
                        <a:lumMod val="95000"/>
                      </a:schemeClr>
                    </a:solidFill>
                  </a:tcPr>
                </a:tc>
              </a:tr>
              <a:tr h="293635">
                <a:tc>
                  <a:txBody>
                    <a:bodyPr/>
                    <a:lstStyle/>
                    <a:p>
                      <a:pPr>
                        <a:lnSpc>
                          <a:spcPct val="107000"/>
                        </a:lnSpc>
                        <a:spcAft>
                          <a:spcPts val="0"/>
                        </a:spcAft>
                      </a:pPr>
                      <a:r>
                        <a:rPr lang="en-US" sz="1000" b="1" cap="all">
                          <a:solidFill>
                            <a:schemeClr val="tx1"/>
                          </a:solidFill>
                          <a:effectLst/>
                        </a:rPr>
                        <a:t>2</a:t>
                      </a:r>
                      <a:endParaRPr lang="en-US" sz="1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85725" marB="85725" anchor="ctr">
                    <a:solidFill>
                      <a:schemeClr val="bg1">
                        <a:lumMod val="95000"/>
                      </a:schemeClr>
                    </a:solidFill>
                  </a:tcPr>
                </a:tc>
                <a:tc>
                  <a:txBody>
                    <a:bodyPr/>
                    <a:lstStyle/>
                    <a:p>
                      <a:pPr>
                        <a:lnSpc>
                          <a:spcPct val="107000"/>
                        </a:lnSpc>
                        <a:spcAft>
                          <a:spcPts val="0"/>
                        </a:spcAft>
                      </a:pPr>
                      <a:r>
                        <a:rPr lang="en-US" sz="1000" b="1" dirty="0">
                          <a:solidFill>
                            <a:schemeClr val="tx1"/>
                          </a:solidFill>
                          <a:effectLst/>
                        </a:rPr>
                        <a:t>23 May 2017</a:t>
                      </a:r>
                      <a:endParaRPr lang="en-US" sz="1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85725" marB="85725" anchor="ctr">
                    <a:solidFill>
                      <a:schemeClr val="bg1">
                        <a:lumMod val="95000"/>
                      </a:schemeClr>
                    </a:solidFill>
                  </a:tcPr>
                </a:tc>
                <a:tc>
                  <a:txBody>
                    <a:bodyPr/>
                    <a:lstStyle/>
                    <a:p>
                      <a:pPr>
                        <a:lnSpc>
                          <a:spcPct val="107000"/>
                        </a:lnSpc>
                        <a:spcAft>
                          <a:spcPts val="0"/>
                        </a:spcAft>
                      </a:pPr>
                      <a:r>
                        <a:rPr lang="en-US" sz="1000" b="1" dirty="0">
                          <a:solidFill>
                            <a:schemeClr val="tx1"/>
                          </a:solidFill>
                          <a:effectLst/>
                        </a:rPr>
                        <a:t>19 June - 28 June 2017</a:t>
                      </a:r>
                      <a:endParaRPr lang="en-US" sz="1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85725" marB="85725" anchor="ctr">
                    <a:solidFill>
                      <a:schemeClr val="bg1">
                        <a:lumMod val="95000"/>
                      </a:schemeClr>
                    </a:solidFill>
                  </a:tcPr>
                </a:tc>
              </a:tr>
              <a:tr h="383413">
                <a:tc>
                  <a:txBody>
                    <a:bodyPr/>
                    <a:lstStyle/>
                    <a:p>
                      <a:pPr>
                        <a:lnSpc>
                          <a:spcPct val="107000"/>
                        </a:lnSpc>
                        <a:spcAft>
                          <a:spcPts val="0"/>
                        </a:spcAft>
                      </a:pPr>
                      <a:r>
                        <a:rPr lang="en-US" sz="1000" b="1" cap="all" dirty="0">
                          <a:solidFill>
                            <a:schemeClr val="tx1"/>
                          </a:solidFill>
                          <a:effectLst/>
                        </a:rPr>
                        <a:t>3</a:t>
                      </a:r>
                      <a:endParaRPr lang="en-US" sz="1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85725" marB="85725" anchor="ctr">
                    <a:solidFill>
                      <a:schemeClr val="bg1">
                        <a:lumMod val="95000"/>
                      </a:schemeClr>
                    </a:solidFill>
                  </a:tcPr>
                </a:tc>
                <a:tc>
                  <a:txBody>
                    <a:bodyPr/>
                    <a:lstStyle/>
                    <a:p>
                      <a:pPr>
                        <a:lnSpc>
                          <a:spcPct val="107000"/>
                        </a:lnSpc>
                        <a:spcAft>
                          <a:spcPts val="0"/>
                        </a:spcAft>
                      </a:pPr>
                      <a:r>
                        <a:rPr lang="en-US" sz="1000" b="1" dirty="0">
                          <a:solidFill>
                            <a:schemeClr val="tx1"/>
                          </a:solidFill>
                          <a:effectLst/>
                        </a:rPr>
                        <a:t>28 August 2017</a:t>
                      </a:r>
                      <a:endParaRPr lang="en-US" sz="1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85725" marB="85725" anchor="ctr">
                    <a:solidFill>
                      <a:schemeClr val="bg1">
                        <a:lumMod val="95000"/>
                      </a:schemeClr>
                    </a:solidFill>
                  </a:tcPr>
                </a:tc>
                <a:tc>
                  <a:txBody>
                    <a:bodyPr/>
                    <a:lstStyle/>
                    <a:p>
                      <a:pPr>
                        <a:lnSpc>
                          <a:spcPct val="107000"/>
                        </a:lnSpc>
                        <a:spcAft>
                          <a:spcPts val="0"/>
                        </a:spcAft>
                      </a:pPr>
                      <a:r>
                        <a:rPr lang="en-US" sz="1000" b="1" dirty="0">
                          <a:solidFill>
                            <a:schemeClr val="tx1"/>
                          </a:solidFill>
                          <a:effectLst/>
                        </a:rPr>
                        <a:t>25 September - 04 October 2017</a:t>
                      </a:r>
                      <a:endParaRPr lang="en-US" sz="1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0" marR="95250" marT="85725" marB="85725" anchor="ctr">
                    <a:solidFill>
                      <a:schemeClr val="bg1">
                        <a:lumMod val="95000"/>
                      </a:schemeClr>
                    </a:solidFill>
                  </a:tcPr>
                </a:tc>
              </a:tr>
            </a:tbl>
          </a:graphicData>
        </a:graphic>
      </p:graphicFrame>
    </p:spTree>
    <p:extLst>
      <p:ext uri="{BB962C8B-B14F-4D97-AF65-F5344CB8AC3E}">
        <p14:creationId xmlns:p14="http://schemas.microsoft.com/office/powerpoint/2010/main" val="147880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7171509" y="4760128"/>
            <a:ext cx="1515291" cy="273844"/>
          </a:xfrm>
          <a:prstGeom prst="rect">
            <a:avLst/>
          </a:prstGeom>
        </p:spPr>
        <p:txBody>
          <a:bodyPr/>
          <a:lstStyle/>
          <a:p>
            <a:endParaRPr lang="en-GB" dirty="0"/>
          </a:p>
        </p:txBody>
      </p:sp>
      <p:sp>
        <p:nvSpPr>
          <p:cNvPr id="2" name="Title 1"/>
          <p:cNvSpPr>
            <a:spLocks noGrp="1"/>
          </p:cNvSpPr>
          <p:nvPr>
            <p:ph type="ctrTitle"/>
          </p:nvPr>
        </p:nvSpPr>
        <p:spPr>
          <a:xfrm>
            <a:off x="355702" y="327089"/>
            <a:ext cx="8387933" cy="3987407"/>
          </a:xfrm>
        </p:spPr>
        <p:txBody>
          <a:bodyPr>
            <a:noAutofit/>
          </a:bodyPr>
          <a:lstStyle/>
          <a:p>
            <a:r>
              <a:rPr lang="en-US" sz="1400" i="1" dirty="0"/>
              <a:t/>
            </a:r>
            <a:br>
              <a:rPr lang="en-US" sz="1400" i="1" dirty="0"/>
            </a:br>
            <a:r>
              <a:rPr lang="en-US" sz="1600" b="1" dirty="0" smtClean="0"/>
              <a:t>1.	What </a:t>
            </a:r>
            <a:r>
              <a:rPr lang="en-US" sz="1600" b="1" dirty="0"/>
              <a:t>is new about the funding model this time? </a:t>
            </a:r>
            <a:r>
              <a:rPr lang="en-US" sz="1400" dirty="0"/>
              <a:t/>
            </a:r>
            <a:br>
              <a:rPr lang="en-US" sz="1400" dirty="0"/>
            </a:br>
            <a:r>
              <a:rPr lang="en-US" sz="1400" dirty="0"/>
              <a:t>The allocation-based funding model remains largely unchanged for the 2017-2019 funding cycle. Eligible countries will receive a communication on their allocation amount in December 2016 and will be able to access new funding over the 2017-2019 period. </a:t>
            </a:r>
            <a:br>
              <a:rPr lang="en-US" sz="1400" dirty="0"/>
            </a:br>
            <a:r>
              <a:rPr lang="en-US" sz="1400" dirty="0"/>
              <a:t> </a:t>
            </a:r>
            <a:br>
              <a:rPr lang="en-US" sz="1400" dirty="0"/>
            </a:br>
            <a:r>
              <a:rPr lang="en-US" sz="1400" dirty="0"/>
              <a:t>However, elements of the funding model </a:t>
            </a:r>
            <a:r>
              <a:rPr lang="en-US" sz="1400" b="1" dirty="0"/>
              <a:t>have been amended to align with the new Global Fund Strategy 2017-2022 and new policies</a:t>
            </a:r>
            <a:r>
              <a:rPr lang="en-US" sz="1400" dirty="0"/>
              <a:t>. </a:t>
            </a:r>
            <a:r>
              <a:rPr lang="en-US" sz="1400" dirty="0" smtClean="0"/>
              <a:t>These </a:t>
            </a:r>
            <a:r>
              <a:rPr lang="en-US" sz="1400" dirty="0"/>
              <a:t>elements include an updated allocation methodology; </a:t>
            </a:r>
            <a:r>
              <a:rPr lang="en-US" sz="1400" b="1" dirty="0"/>
              <a:t>new sustainability and transition </a:t>
            </a:r>
            <a:r>
              <a:rPr lang="en-US" sz="1400" b="1" dirty="0" smtClean="0"/>
              <a:t>expectations, </a:t>
            </a:r>
            <a:r>
              <a:rPr lang="en-US" sz="1400" b="1" dirty="0"/>
              <a:t>including a new co-financing approach</a:t>
            </a:r>
            <a:r>
              <a:rPr lang="en-US" sz="1400" dirty="0"/>
              <a:t>; flexibilities for challenging operating environments and differentiation in the way the Global Fund works with countries. </a:t>
            </a:r>
            <a:br>
              <a:rPr lang="en-US" sz="1400" dirty="0"/>
            </a:br>
            <a:r>
              <a:rPr lang="en-US" sz="1400" dirty="0"/>
              <a:t> </a:t>
            </a:r>
            <a:br>
              <a:rPr lang="en-US" sz="1400" dirty="0"/>
            </a:br>
            <a:r>
              <a:rPr lang="en-US" sz="1600" b="1" dirty="0" smtClean="0"/>
              <a:t>2.</a:t>
            </a:r>
            <a:r>
              <a:rPr lang="en-US" sz="1600" dirty="0" smtClean="0"/>
              <a:t>	</a:t>
            </a:r>
            <a:r>
              <a:rPr lang="en-US" sz="1600" b="1" dirty="0" smtClean="0"/>
              <a:t>What </a:t>
            </a:r>
            <a:r>
              <a:rPr lang="en-US" sz="1600" b="1" dirty="0"/>
              <a:t>is the new Global Fund strategy?</a:t>
            </a:r>
            <a:r>
              <a:rPr lang="en-US" sz="1400" dirty="0"/>
              <a:t/>
            </a:r>
            <a:br>
              <a:rPr lang="en-US" sz="1400" dirty="0"/>
            </a:br>
            <a:r>
              <a:rPr lang="en-US" sz="1400" dirty="0"/>
              <a:t>In April 2016, the Board of the Global Fund approved the organization’s strategy for the period 2017 to 2022, titled Investing to End Epidemics. The strategy is based on a framework of four objectives: </a:t>
            </a:r>
            <a:br>
              <a:rPr lang="en-US" sz="1400" dirty="0"/>
            </a:br>
            <a:r>
              <a:rPr lang="en-US" sz="1400" dirty="0"/>
              <a:t>1) Maximize impact against HIV, TB and malaria; </a:t>
            </a:r>
            <a:br>
              <a:rPr lang="en-US" sz="1400" dirty="0"/>
            </a:br>
            <a:r>
              <a:rPr lang="en-US" sz="1400" b="1" dirty="0"/>
              <a:t>2) Build resilient and sustainable systems for health; </a:t>
            </a:r>
            <a:r>
              <a:rPr lang="en-US" sz="1400" dirty="0"/>
              <a:t/>
            </a:r>
            <a:br>
              <a:rPr lang="en-US" sz="1400" dirty="0"/>
            </a:br>
            <a:r>
              <a:rPr lang="en-US" sz="1400" dirty="0"/>
              <a:t>3) Promote and protect human rights and gender equality; </a:t>
            </a:r>
            <a:br>
              <a:rPr lang="en-US" sz="1400" dirty="0"/>
            </a:br>
            <a:r>
              <a:rPr lang="en-US" sz="1400" b="1" dirty="0"/>
              <a:t>4) Mobilize increased resources. </a:t>
            </a:r>
            <a:r>
              <a:rPr lang="en-US" sz="1400" dirty="0"/>
              <a:t/>
            </a:r>
            <a:br>
              <a:rPr lang="en-US" sz="1400" dirty="0"/>
            </a:br>
            <a:r>
              <a:rPr lang="en-US" sz="1400" b="1" i="1" dirty="0" smtClean="0"/>
              <a:t/>
            </a:r>
            <a:br>
              <a:rPr lang="en-US" sz="1400" b="1" i="1" dirty="0" smtClean="0"/>
            </a:br>
            <a:r>
              <a:rPr lang="en-US" sz="1400" b="1" dirty="0"/>
              <a:t/>
            </a:r>
            <a:br>
              <a:rPr lang="en-US" sz="1400" b="1" dirty="0"/>
            </a:br>
            <a:endParaRPr lang="en-GB" sz="1400" b="1" dirty="0"/>
          </a:p>
        </p:txBody>
      </p:sp>
      <p:sp>
        <p:nvSpPr>
          <p:cNvPr id="8" name="Rectangle 7"/>
          <p:cNvSpPr/>
          <p:nvPr/>
        </p:nvSpPr>
        <p:spPr>
          <a:xfrm>
            <a:off x="4994032" y="1622181"/>
            <a:ext cx="2470679" cy="241476"/>
          </a:xfrm>
          <a:prstGeom prst="rect">
            <a:avLst/>
          </a:prstGeom>
        </p:spPr>
        <p:txBody>
          <a:bodyPr wrap="square">
            <a:spAutoFit/>
          </a:bodyPr>
          <a:lstStyle/>
          <a:p>
            <a:endParaRPr lang="en-GB" sz="969"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951081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7171509" y="4760128"/>
            <a:ext cx="1515291" cy="273844"/>
          </a:xfrm>
          <a:prstGeom prst="rect">
            <a:avLst/>
          </a:prstGeom>
        </p:spPr>
        <p:txBody>
          <a:bodyPr/>
          <a:lstStyle/>
          <a:p>
            <a:endParaRPr lang="en-GB" dirty="0"/>
          </a:p>
        </p:txBody>
      </p:sp>
      <p:sp>
        <p:nvSpPr>
          <p:cNvPr id="2" name="Title 1"/>
          <p:cNvSpPr>
            <a:spLocks noGrp="1"/>
          </p:cNvSpPr>
          <p:nvPr>
            <p:ph type="ctrTitle"/>
          </p:nvPr>
        </p:nvSpPr>
        <p:spPr>
          <a:xfrm>
            <a:off x="224324" y="254001"/>
            <a:ext cx="8387933" cy="491269"/>
          </a:xfrm>
        </p:spPr>
        <p:txBody>
          <a:bodyPr>
            <a:noAutofit/>
          </a:bodyPr>
          <a:lstStyle/>
          <a:p>
            <a:r>
              <a:rPr lang="en-US" sz="1600" b="1" dirty="0"/>
              <a:t>What does the increased focus on Resilient and Sustainable Systems for health (RSSH) mean</a:t>
            </a:r>
            <a:r>
              <a:rPr lang="en-US" sz="1600" b="1" dirty="0" smtClean="0"/>
              <a:t>? </a:t>
            </a:r>
            <a:r>
              <a:rPr lang="en-US" sz="900" b="1" i="1" dirty="0"/>
              <a:t>Lower income countries (LIC) are strongly encouraged to include RSSH interventions in </a:t>
            </a:r>
            <a:r>
              <a:rPr lang="en-US" sz="900" b="1" i="1" dirty="0" smtClean="0"/>
              <a:t>their funding </a:t>
            </a:r>
            <a:r>
              <a:rPr lang="en-US" sz="900" b="1" i="1" dirty="0"/>
              <a:t>requests</a:t>
            </a:r>
            <a:r>
              <a:rPr lang="en-US" sz="1400" i="1" dirty="0"/>
              <a:t/>
            </a:r>
            <a:br>
              <a:rPr lang="en-US" sz="1400" i="1" dirty="0"/>
            </a:br>
            <a:r>
              <a:rPr lang="en-US" sz="1400" b="1" i="1" dirty="0" smtClean="0"/>
              <a:t/>
            </a:r>
            <a:br>
              <a:rPr lang="en-US" sz="1400" b="1" i="1" dirty="0" smtClean="0"/>
            </a:br>
            <a:r>
              <a:rPr lang="en-US" sz="1400" b="1" dirty="0"/>
              <a:t/>
            </a:r>
            <a:br>
              <a:rPr lang="en-US" sz="1400" b="1" dirty="0"/>
            </a:br>
            <a:endParaRPr lang="en-GB" sz="1400" b="1" dirty="0"/>
          </a:p>
        </p:txBody>
      </p:sp>
      <p:sp>
        <p:nvSpPr>
          <p:cNvPr id="8" name="Rectangle 7"/>
          <p:cNvSpPr/>
          <p:nvPr/>
        </p:nvSpPr>
        <p:spPr>
          <a:xfrm>
            <a:off x="4994032" y="1622181"/>
            <a:ext cx="2470679" cy="241476"/>
          </a:xfrm>
          <a:prstGeom prst="rect">
            <a:avLst/>
          </a:prstGeom>
        </p:spPr>
        <p:txBody>
          <a:bodyPr wrap="square">
            <a:spAutoFit/>
          </a:bodyPr>
          <a:lstStyle/>
          <a:p>
            <a:endParaRPr lang="en-GB" sz="969" dirty="0">
              <a:latin typeface="Arial" panose="020B0604020202020204" pitchFamily="34" charset="0"/>
              <a:cs typeface="Arial" panose="020B0604020202020204" pitchFamily="34" charset="0"/>
            </a:endParaRPr>
          </a:p>
        </p:txBody>
      </p:sp>
      <p:sp>
        <p:nvSpPr>
          <p:cNvPr id="4" name="Rectangle 3"/>
          <p:cNvSpPr/>
          <p:nvPr/>
        </p:nvSpPr>
        <p:spPr>
          <a:xfrm>
            <a:off x="224324" y="789844"/>
            <a:ext cx="8245823" cy="3970318"/>
          </a:xfrm>
          <a:prstGeom prst="rect">
            <a:avLst/>
          </a:prstGeom>
        </p:spPr>
        <p:txBody>
          <a:bodyPr wrap="square">
            <a:spAutoFit/>
          </a:bodyPr>
          <a:lstStyle/>
          <a:p>
            <a:r>
              <a:rPr lang="en-US" sz="1200" dirty="0"/>
              <a:t>Building resilient and sustainable systems for health (formerly referred to as health systems strengthening interventions) are crucial to ensure people have access to effective, efficient, and accessible services through well-functioning and responsive health and community systems. The Global Fund expects each applicant to critically examine their health system and identify areas that need strengthening in order to become more resilient and sustainable and enable effective delivery of disease programs. </a:t>
            </a:r>
          </a:p>
          <a:p>
            <a:r>
              <a:rPr lang="en-US" sz="1200" dirty="0"/>
              <a:t> </a:t>
            </a:r>
          </a:p>
          <a:p>
            <a:r>
              <a:rPr lang="en-US" sz="1200" dirty="0"/>
              <a:t>The revised Eligibility Policy and application focus requirements encourage targeted investments in RSSH in all countries, with broader focus at the lower end of the development </a:t>
            </a:r>
            <a:r>
              <a:rPr lang="en-US" sz="1200" dirty="0" smtClean="0"/>
              <a:t>continuum* </a:t>
            </a:r>
            <a:r>
              <a:rPr lang="en-US" sz="1200" dirty="0"/>
              <a:t>and more targeted focus in areas critical to sustainability at the upper end. </a:t>
            </a:r>
          </a:p>
          <a:p>
            <a:r>
              <a:rPr lang="en-US" sz="1200" dirty="0"/>
              <a:t> </a:t>
            </a:r>
          </a:p>
          <a:p>
            <a:r>
              <a:rPr lang="en-US" sz="1200" dirty="0"/>
              <a:t>Global Fund’s new strategy seeks to build resilient and sustainable systems for health by: </a:t>
            </a:r>
          </a:p>
          <a:p>
            <a:r>
              <a:rPr lang="en-US" sz="1200" dirty="0">
                <a:sym typeface="Symbol" panose="05050102010706020507" pitchFamily="18" charset="2"/>
              </a:rPr>
              <a:t></a:t>
            </a:r>
            <a:r>
              <a:rPr lang="en-US" sz="1200" dirty="0"/>
              <a:t> Investing in strengthened community responses and systems; </a:t>
            </a:r>
          </a:p>
          <a:p>
            <a:r>
              <a:rPr lang="en-US" sz="1200" dirty="0">
                <a:sym typeface="Symbol" panose="05050102010706020507" pitchFamily="18" charset="2"/>
              </a:rPr>
              <a:t></a:t>
            </a:r>
            <a:r>
              <a:rPr lang="en-US" sz="1200" dirty="0"/>
              <a:t> Supporting programs focused on reproductive, women’s, children’s, and adolescent health, and platforms for integrated service delivery; </a:t>
            </a:r>
          </a:p>
          <a:p>
            <a:r>
              <a:rPr lang="en-US" sz="1200" dirty="0">
                <a:sym typeface="Symbol" panose="05050102010706020507" pitchFamily="18" charset="2"/>
              </a:rPr>
              <a:t></a:t>
            </a:r>
            <a:r>
              <a:rPr lang="en-US" sz="1200" dirty="0"/>
              <a:t> Strengthening global and in-country procurement and supply chain systems; </a:t>
            </a:r>
          </a:p>
          <a:p>
            <a:r>
              <a:rPr lang="en-US" sz="1200" dirty="0">
                <a:sym typeface="Symbol" panose="05050102010706020507" pitchFamily="18" charset="2"/>
              </a:rPr>
              <a:t></a:t>
            </a:r>
            <a:r>
              <a:rPr lang="en-US" sz="1200" dirty="0"/>
              <a:t> Leveraging critical investments in human resources for health; </a:t>
            </a:r>
          </a:p>
          <a:p>
            <a:r>
              <a:rPr lang="en-US" sz="1200" dirty="0">
                <a:sym typeface="Symbol" panose="05050102010706020507" pitchFamily="18" charset="2"/>
              </a:rPr>
              <a:t></a:t>
            </a:r>
            <a:r>
              <a:rPr lang="en-US" sz="1200" dirty="0"/>
              <a:t> Strengthening data systems for health and countries’ capacities for analysis and use; </a:t>
            </a:r>
          </a:p>
          <a:p>
            <a:r>
              <a:rPr lang="en-US" sz="1200" dirty="0">
                <a:sym typeface="Symbol" panose="05050102010706020507" pitchFamily="18" charset="2"/>
              </a:rPr>
              <a:t></a:t>
            </a:r>
            <a:r>
              <a:rPr lang="en-US" sz="1200" dirty="0"/>
              <a:t> Strengthening and aligning to robust national health strategies and national disease specific strategic plans; and</a:t>
            </a:r>
          </a:p>
          <a:p>
            <a:pPr marL="171450" indent="-171450">
              <a:buFont typeface="Symbol" panose="05050102010706020507" pitchFamily="18" charset="2"/>
              <a:buChar char="·"/>
            </a:pPr>
            <a:r>
              <a:rPr lang="en-US" sz="1200" dirty="0" smtClean="0"/>
              <a:t>Strengthening </a:t>
            </a:r>
            <a:r>
              <a:rPr lang="en-US" sz="1200" dirty="0"/>
              <a:t>financial management and oversight</a:t>
            </a:r>
            <a:r>
              <a:rPr lang="en-US" sz="1200" dirty="0" smtClean="0"/>
              <a:t>.</a:t>
            </a:r>
          </a:p>
          <a:p>
            <a:pPr marL="171450" indent="-171450">
              <a:buFont typeface="Symbol" panose="05050102010706020507" pitchFamily="18" charset="2"/>
              <a:buChar char="·"/>
            </a:pPr>
            <a:endParaRPr lang="en-US" sz="1200" dirty="0"/>
          </a:p>
          <a:p>
            <a:r>
              <a:rPr lang="en-US" sz="1200" dirty="0"/>
              <a:t> </a:t>
            </a:r>
          </a:p>
        </p:txBody>
      </p:sp>
      <p:sp>
        <p:nvSpPr>
          <p:cNvPr id="6" name="TextBox 5"/>
          <p:cNvSpPr txBox="1"/>
          <p:nvPr/>
        </p:nvSpPr>
        <p:spPr>
          <a:xfrm>
            <a:off x="224324" y="4404625"/>
            <a:ext cx="8245823" cy="400110"/>
          </a:xfrm>
          <a:prstGeom prst="rect">
            <a:avLst/>
          </a:prstGeom>
          <a:noFill/>
        </p:spPr>
        <p:txBody>
          <a:bodyPr wrap="square" rtlCol="0">
            <a:spAutoFit/>
          </a:bodyPr>
          <a:lstStyle/>
          <a:p>
            <a:r>
              <a:rPr lang="en-US" sz="1000" b="1" i="1" dirty="0" smtClean="0"/>
              <a:t>*The </a:t>
            </a:r>
            <a:r>
              <a:rPr lang="en-US" sz="1000" b="1" i="1" dirty="0"/>
              <a:t>development continuum refers to the trajectory of development that occurs in different ways at different speeds in each country. It can include economic, demographic, political and cultural development factors. </a:t>
            </a:r>
          </a:p>
        </p:txBody>
      </p:sp>
    </p:spTree>
    <p:extLst>
      <p:ext uri="{BB962C8B-B14F-4D97-AF65-F5344CB8AC3E}">
        <p14:creationId xmlns:p14="http://schemas.microsoft.com/office/powerpoint/2010/main" val="33642880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7171509" y="4760128"/>
            <a:ext cx="1515291" cy="273844"/>
          </a:xfrm>
          <a:prstGeom prst="rect">
            <a:avLst/>
          </a:prstGeom>
        </p:spPr>
        <p:txBody>
          <a:bodyPr/>
          <a:lstStyle/>
          <a:p>
            <a:endParaRPr lang="en-GB" dirty="0"/>
          </a:p>
        </p:txBody>
      </p:sp>
      <p:sp>
        <p:nvSpPr>
          <p:cNvPr id="2" name="Title 1"/>
          <p:cNvSpPr>
            <a:spLocks noGrp="1"/>
          </p:cNvSpPr>
          <p:nvPr>
            <p:ph type="ctrTitle"/>
          </p:nvPr>
        </p:nvSpPr>
        <p:spPr>
          <a:xfrm>
            <a:off x="440977" y="293610"/>
            <a:ext cx="8386476" cy="331470"/>
          </a:xfrm>
        </p:spPr>
        <p:txBody>
          <a:bodyPr>
            <a:normAutofit fontScale="90000"/>
          </a:bodyPr>
          <a:lstStyle/>
          <a:p>
            <a:r>
              <a:rPr lang="en-US" sz="1800" b="1" dirty="0"/>
              <a:t>How do co-financing requirements relate to the funding request and what has changed?</a:t>
            </a:r>
            <a:endParaRPr lang="en-GB" sz="1800" b="1" dirty="0"/>
          </a:p>
        </p:txBody>
      </p:sp>
      <p:sp>
        <p:nvSpPr>
          <p:cNvPr id="8" name="Rectangle 7"/>
          <p:cNvSpPr/>
          <p:nvPr/>
        </p:nvSpPr>
        <p:spPr>
          <a:xfrm>
            <a:off x="4994032" y="1622181"/>
            <a:ext cx="2470679" cy="241476"/>
          </a:xfrm>
          <a:prstGeom prst="rect">
            <a:avLst/>
          </a:prstGeom>
        </p:spPr>
        <p:txBody>
          <a:bodyPr wrap="square">
            <a:spAutoFit/>
          </a:bodyPr>
          <a:lstStyle/>
          <a:p>
            <a:endParaRPr lang="en-GB" sz="969" dirty="0">
              <a:latin typeface="Arial" panose="020B0604020202020204" pitchFamily="34" charset="0"/>
              <a:cs typeface="Arial" panose="020B0604020202020204" pitchFamily="34" charset="0"/>
            </a:endParaRPr>
          </a:p>
        </p:txBody>
      </p:sp>
      <p:sp>
        <p:nvSpPr>
          <p:cNvPr id="4" name="Rectangle 3"/>
          <p:cNvSpPr/>
          <p:nvPr/>
        </p:nvSpPr>
        <p:spPr>
          <a:xfrm>
            <a:off x="341586" y="877363"/>
            <a:ext cx="8345214" cy="3985706"/>
          </a:xfrm>
          <a:prstGeom prst="rect">
            <a:avLst/>
          </a:prstGeom>
        </p:spPr>
        <p:txBody>
          <a:bodyPr wrap="square">
            <a:spAutoFit/>
          </a:bodyPr>
          <a:lstStyle/>
          <a:p>
            <a:r>
              <a:rPr lang="en-US" sz="1100" i="1" dirty="0"/>
              <a:t>A new co-financing (formerly known as ‘counterpart financing’) policy was approved in April 2016 as part of the new </a:t>
            </a:r>
            <a:r>
              <a:rPr lang="en-US" sz="1100" b="1" i="1" dirty="0"/>
              <a:t>Sustainability, Transition and Co-financing </a:t>
            </a:r>
            <a:r>
              <a:rPr lang="en-US" sz="1100" b="1" i="1" dirty="0" smtClean="0"/>
              <a:t>Policy</a:t>
            </a:r>
            <a:r>
              <a:rPr lang="en-US" sz="1100" i="1" dirty="0" smtClean="0"/>
              <a:t>. </a:t>
            </a:r>
            <a:r>
              <a:rPr lang="en-US" sz="1100" i="1" dirty="0"/>
              <a:t>Its purpose is to incentivize domestic investments in line with national priorities, epidemiological context, and fiscal capacity.</a:t>
            </a:r>
            <a:endParaRPr lang="en-US" sz="1100" i="1" dirty="0" smtClean="0"/>
          </a:p>
          <a:p>
            <a:endParaRPr lang="en-US" sz="1100" dirty="0"/>
          </a:p>
          <a:p>
            <a:pPr marL="171450" indent="-171450">
              <a:buFont typeface="Arial" panose="020B0604020202020204" pitchFamily="34" charset="0"/>
              <a:buChar char="•"/>
            </a:pPr>
            <a:r>
              <a:rPr lang="en-US" sz="1100" dirty="0" smtClean="0"/>
              <a:t>A </a:t>
            </a:r>
            <a:r>
              <a:rPr lang="en-US" sz="1100" dirty="0"/>
              <a:t>focus on progressively increasing government expenditure on health, particularly in high burden countries with a low prioritization of spending on health and/or low capacity for domestic revenue </a:t>
            </a:r>
            <a:r>
              <a:rPr lang="en-US" sz="1100" dirty="0" smtClean="0"/>
              <a:t>capture </a:t>
            </a:r>
            <a:r>
              <a:rPr lang="en-US" sz="1100" dirty="0"/>
              <a:t>through implementation of robust health financing strategies to meet universal health coverage goals; </a:t>
            </a:r>
            <a:endParaRPr lang="en-US" sz="1100" dirty="0" smtClean="0"/>
          </a:p>
          <a:p>
            <a:endParaRPr lang="en-US" sz="1100" dirty="0" smtClean="0"/>
          </a:p>
          <a:p>
            <a:pPr marL="171450" indent="-171450">
              <a:buFont typeface="Arial" panose="020B0604020202020204" pitchFamily="34" charset="0"/>
              <a:buChar char="•"/>
            </a:pPr>
            <a:r>
              <a:rPr lang="en-US" sz="1100" dirty="0" smtClean="0"/>
              <a:t>Requiring </a:t>
            </a:r>
            <a:r>
              <a:rPr lang="en-US" sz="1100" dirty="0"/>
              <a:t>all countries to demonstrate the progressive absorption of key program components, such as recurrent human resources, procurement of essential drugs and commodities, and programs that address human rights and gender related barriers and programs for key and vulnerable populations; </a:t>
            </a:r>
            <a:endParaRPr lang="en-US" sz="1100" dirty="0" smtClean="0"/>
          </a:p>
          <a:p>
            <a:endParaRPr lang="en-US" sz="1100" dirty="0" smtClean="0"/>
          </a:p>
          <a:p>
            <a:pPr marL="171450" indent="-171450">
              <a:buFont typeface="Arial" panose="020B0604020202020204" pitchFamily="34" charset="0"/>
              <a:buChar char="•"/>
            </a:pPr>
            <a:r>
              <a:rPr lang="en-US" sz="1100" dirty="0" smtClean="0"/>
              <a:t>With </a:t>
            </a:r>
            <a:r>
              <a:rPr lang="en-US" sz="1100" dirty="0"/>
              <a:t>its focus on progressive increases in domestic financing, the minimum threshold requirement for co-financing is </a:t>
            </a:r>
            <a:r>
              <a:rPr lang="en-US" sz="1100" dirty="0" smtClean="0"/>
              <a:t>removed;</a:t>
            </a:r>
          </a:p>
          <a:p>
            <a:pPr marL="171450" indent="-171450">
              <a:buFont typeface="Arial" panose="020B0604020202020204" pitchFamily="34" charset="0"/>
              <a:buChar char="•"/>
            </a:pPr>
            <a:endParaRPr lang="en-US" sz="1100" dirty="0"/>
          </a:p>
          <a:p>
            <a:pPr marL="171450" indent="-171450">
              <a:buFont typeface="Arial" panose="020B0604020202020204" pitchFamily="34" charset="0"/>
              <a:buChar char="•"/>
            </a:pPr>
            <a:r>
              <a:rPr lang="en-US" sz="1100" dirty="0" smtClean="0"/>
              <a:t>Requiring </a:t>
            </a:r>
            <a:r>
              <a:rPr lang="en-US" sz="1100" dirty="0"/>
              <a:t>engagement with key stakeholders, such as Ministries of Finance, and putting in place mechanisms for annual monitoring of co-financing requirements; </a:t>
            </a:r>
            <a:endParaRPr lang="en-US" sz="1100" dirty="0" smtClean="0"/>
          </a:p>
          <a:p>
            <a:endParaRPr lang="en-US" sz="1100" dirty="0" smtClean="0"/>
          </a:p>
          <a:p>
            <a:pPr marL="171450" indent="-171450">
              <a:buFont typeface="Arial" panose="020B0604020202020204" pitchFamily="34" charset="0"/>
              <a:buChar char="•"/>
            </a:pPr>
            <a:r>
              <a:rPr lang="en-US" sz="1100" dirty="0" smtClean="0"/>
              <a:t>A </a:t>
            </a:r>
            <a:r>
              <a:rPr lang="en-US" sz="1100" dirty="0"/>
              <a:t>co-financing incentive of not less than 15 percent of the Global Fund allocation for each eligible component will be available to countries upon demonstrated increases in </a:t>
            </a:r>
            <a:r>
              <a:rPr lang="en-US" sz="1100" dirty="0" smtClean="0"/>
              <a:t>co-financing </a:t>
            </a:r>
            <a:r>
              <a:rPr lang="en-US" sz="1100" dirty="0"/>
              <a:t>in priority areas of the disease program and/or related RSSH investments. The requirements to access this incentive depend on a country’s economic capacity and disease burden; </a:t>
            </a:r>
            <a:endParaRPr lang="en-US" sz="1100" dirty="0" smtClean="0"/>
          </a:p>
          <a:p>
            <a:endParaRPr lang="en-US" sz="1100" dirty="0" smtClean="0"/>
          </a:p>
          <a:p>
            <a:pPr marL="171450" indent="-171450">
              <a:buFont typeface="Arial" panose="020B0604020202020204" pitchFamily="34" charset="0"/>
              <a:buChar char="•"/>
            </a:pPr>
            <a:r>
              <a:rPr lang="en-US" sz="1100" dirty="0" smtClean="0"/>
              <a:t>Greater </a:t>
            </a:r>
            <a:r>
              <a:rPr lang="en-US" sz="1100" dirty="0"/>
              <a:t>flexibility to engage on co-financing issues depending on fiscal situation, disease burden, transition requirements, regional and other operating contexts, including challenging operating environments.</a:t>
            </a:r>
          </a:p>
        </p:txBody>
      </p:sp>
    </p:spTree>
    <p:extLst>
      <p:ext uri="{BB962C8B-B14F-4D97-AF65-F5344CB8AC3E}">
        <p14:creationId xmlns:p14="http://schemas.microsoft.com/office/powerpoint/2010/main" val="2586762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b="15595"/>
          <a:stretch/>
        </p:blipFill>
        <p:spPr>
          <a:xfrm>
            <a:off x="0" y="182880"/>
            <a:ext cx="9144000" cy="4960620"/>
          </a:xfrm>
          <a:prstGeom prst="rect">
            <a:avLst/>
          </a:prstGeom>
        </p:spPr>
      </p:pic>
      <p:sp>
        <p:nvSpPr>
          <p:cNvPr id="2" name="Title 1"/>
          <p:cNvSpPr>
            <a:spLocks noGrp="1"/>
          </p:cNvSpPr>
          <p:nvPr>
            <p:ph type="title"/>
          </p:nvPr>
        </p:nvSpPr>
        <p:spPr/>
        <p:txBody>
          <a:bodyPr/>
          <a:lstStyle/>
          <a:p>
            <a:r>
              <a:rPr lang="fr-CH" dirty="0" err="1" smtClean="0">
                <a:solidFill>
                  <a:schemeClr val="tx2">
                    <a:lumMod val="50000"/>
                  </a:schemeClr>
                </a:solidFill>
              </a:rPr>
              <a:t>Thank</a:t>
            </a:r>
            <a:r>
              <a:rPr lang="fr-CH" dirty="0" smtClean="0">
                <a:solidFill>
                  <a:schemeClr val="tx2">
                    <a:lumMod val="50000"/>
                  </a:schemeClr>
                </a:solidFill>
              </a:rPr>
              <a:t> </a:t>
            </a:r>
            <a:r>
              <a:rPr lang="fr-CH" dirty="0" err="1" smtClean="0">
                <a:solidFill>
                  <a:schemeClr val="tx2">
                    <a:lumMod val="50000"/>
                  </a:schemeClr>
                </a:solidFill>
              </a:rPr>
              <a:t>you</a:t>
            </a:r>
            <a:endParaRPr lang="en-US" dirty="0">
              <a:solidFill>
                <a:schemeClr val="tx2">
                  <a:lumMod val="50000"/>
                </a:schemeClr>
              </a:solidFill>
            </a:endParaRPr>
          </a:p>
        </p:txBody>
      </p:sp>
      <p:sp>
        <p:nvSpPr>
          <p:cNvPr id="4" name="Slide Number Placeholder 3"/>
          <p:cNvSpPr>
            <a:spLocks noGrp="1"/>
          </p:cNvSpPr>
          <p:nvPr>
            <p:ph type="sldNum" sz="quarter" idx="12"/>
          </p:nvPr>
        </p:nvSpPr>
        <p:spPr/>
        <p:txBody>
          <a:bodyPr/>
          <a:lstStyle/>
          <a:p>
            <a:fld id="{1D1E3EDB-D7EB-F14E-A6D1-748C03EC5EDC}" type="slidenum">
              <a:rPr lang="en-US" smtClean="0"/>
              <a:t>15</a:t>
            </a:fld>
            <a:endParaRPr lang="en-US" dirty="0"/>
          </a:p>
        </p:txBody>
      </p:sp>
    </p:spTree>
    <p:extLst>
      <p:ext uri="{BB962C8B-B14F-4D97-AF65-F5344CB8AC3E}">
        <p14:creationId xmlns:p14="http://schemas.microsoft.com/office/powerpoint/2010/main" val="20429017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F_presentation_Graphic_Dark blue.potx" id="{FC59B6BB-44E3-4AEA-A954-39FB0A75B64A}" vid="{4793B631-CD2F-4334-8C82-3D8A814B6ED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2251DE90A538740BC6F460ACF393171" ma:contentTypeVersion="0" ma:contentTypeDescription="Create a new document." ma:contentTypeScope="" ma:versionID="8745cf6a0f3657c263584a7ed12219ad">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C225289-532A-4F9C-A0CB-7D8A0A1BB6F9}">
  <ds:schemaRefs>
    <ds:schemaRef ds:uri="http://schemas.openxmlformats.org/package/2006/metadata/core-properties"/>
    <ds:schemaRef ds:uri="http://schemas.microsoft.com/office/2006/metadata/properties"/>
    <ds:schemaRef ds:uri="http://schemas.microsoft.com/office/2006/documentManagement/types"/>
    <ds:schemaRef ds:uri="http://www.w3.org/XML/1998/namespace"/>
    <ds:schemaRef ds:uri="http://purl.org/dc/terms/"/>
    <ds:schemaRef ds:uri="http://purl.org/dc/elements/1.1/"/>
    <ds:schemaRef ds:uri="http://purl.org/dc/dcmitype/"/>
  </ds:schemaRefs>
</ds:datastoreItem>
</file>

<file path=customXml/itemProps2.xml><?xml version="1.0" encoding="utf-8"?>
<ds:datastoreItem xmlns:ds="http://schemas.openxmlformats.org/officeDocument/2006/customXml" ds:itemID="{FDEE3641-9100-44F3-A4F8-4EC87C0DEF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56237A7E-EF2D-4381-AD2D-09EBA29F588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GF_presentation-dark blue-graphic</Template>
  <TotalTime>8399</TotalTime>
  <Words>1544</Words>
  <Application>Microsoft Office PowerPoint</Application>
  <PresentationFormat>On-screen Show (16:9)</PresentationFormat>
  <Paragraphs>218</Paragraphs>
  <Slides>16</Slides>
  <Notes>9</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16</vt:i4>
      </vt:variant>
    </vt:vector>
  </HeadingPairs>
  <TitlesOfParts>
    <vt:vector size="28" baseType="lpstr">
      <vt:lpstr>MS Mincho</vt:lpstr>
      <vt:lpstr>MS PGothic</vt:lpstr>
      <vt:lpstr>SimHei</vt:lpstr>
      <vt:lpstr>Arial</vt:lpstr>
      <vt:lpstr>Arial(body)</vt:lpstr>
      <vt:lpstr>Calibri</vt:lpstr>
      <vt:lpstr>Georgia</vt:lpstr>
      <vt:lpstr>Lucida Grande</vt:lpstr>
      <vt:lpstr>Symbol</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Sustainability of HIV/AIDS, TB and Malaria Programs</vt:lpstr>
      <vt:lpstr>Sustainability Plan – Way forward: Description of Services*</vt:lpstr>
      <vt:lpstr>Example of Zimbabwe</vt:lpstr>
      <vt:lpstr>Innovative financing mechanisms</vt:lpstr>
      <vt:lpstr>Global Fund Investments in the United Republic of Tanzania</vt:lpstr>
      <vt:lpstr>PowerPoint Presentation</vt:lpstr>
      <vt:lpstr>Information on the Next Funding Cycle</vt:lpstr>
      <vt:lpstr> 1. What is new about the funding model this time?  The allocation-based funding model remains largely unchanged for the 2017-2019 funding cycle. Eligible countries will receive a communication on their allocation amount in December 2016 and will be able to access new funding over the 2017-2019 period.    However, elements of the funding model have been amended to align with the new Global Fund Strategy 2017-2022 and new policies. These elements include an updated allocation methodology; new sustainability and transition expectations, including a new co-financing approach; flexibilities for challenging operating environments and differentiation in the way the Global Fund works with countries.    2. What is the new Global Fund strategy? In April 2016, the Board of the Global Fund approved the organization’s strategy for the period 2017 to 2022, titled Investing to End Epidemics. The strategy is based on a framework of four objectives:  1) Maximize impact against HIV, TB and malaria;  2) Build resilient and sustainable systems for health;  3) Promote and protect human rights and gender equality;  4) Mobilize increased resources.    </vt:lpstr>
      <vt:lpstr>What does the increased focus on Resilient and Sustainable Systems for health (RSSH) mean? Lower income countries (LIC) are strongly encouraged to include RSSH interventions in their funding requests   </vt:lpstr>
      <vt:lpstr>How do co-financing requirements relate to the funding request and what has changed?</vt:lpstr>
      <vt:lpstr>Thank you</vt:lpstr>
    </vt:vector>
  </TitlesOfParts>
  <Company>The Global Fund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Sofia Cordero</dc:creator>
  <cp:lastModifiedBy>Lee, Bryant</cp:lastModifiedBy>
  <cp:revision>191</cp:revision>
  <cp:lastPrinted>2015-12-21T10:56:46Z</cp:lastPrinted>
  <dcterms:created xsi:type="dcterms:W3CDTF">2015-03-10T10:53:17Z</dcterms:created>
  <dcterms:modified xsi:type="dcterms:W3CDTF">2016-10-25T18:38:38Z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0x01010052251DE90A538740BC6F460ACF393171</vt:lpwstr>
  </property>
</Properties>
</file>