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8"/>
  </p:notesMasterIdLst>
  <p:sldIdLst>
    <p:sldId id="292" r:id="rId3"/>
    <p:sldId id="337" r:id="rId4"/>
    <p:sldId id="341" r:id="rId5"/>
    <p:sldId id="313" r:id="rId6"/>
    <p:sldId id="360" r:id="rId7"/>
    <p:sldId id="361" r:id="rId8"/>
    <p:sldId id="364" r:id="rId9"/>
    <p:sldId id="362" r:id="rId10"/>
    <p:sldId id="350" r:id="rId11"/>
    <p:sldId id="367" r:id="rId12"/>
    <p:sldId id="368" r:id="rId13"/>
    <p:sldId id="371" r:id="rId14"/>
    <p:sldId id="373" r:id="rId15"/>
    <p:sldId id="375" r:id="rId16"/>
    <p:sldId id="3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nit Mehtsun" initials="SM"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DBAFF"/>
    <a:srgbClr val="4BB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93" autoAdjust="0"/>
    <p:restoredTop sz="77829" autoAdjust="0"/>
  </p:normalViewPr>
  <p:slideViewPr>
    <p:cSldViewPr snapToGrid="0">
      <p:cViewPr varScale="1">
        <p:scale>
          <a:sx n="71" d="100"/>
          <a:sy n="71" d="100"/>
        </p:scale>
        <p:origin x="-1026"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0" d="100"/>
          <a:sy n="90" d="100"/>
        </p:scale>
        <p:origin x="-68" y="-1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heryl\Dropbox\Consulting\Japanese%20Grant\Synthesis%20report\HF%20Section\health%20as%20%25%20of%20govt%20budget.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heryl\AppData\Roaming\Microsoft\Excel\Book3%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3689989700654"/>
          <c:y val="0.14515008661109499"/>
          <c:w val="0.57574238346788897"/>
          <c:h val="0.73600934044966404"/>
        </c:manualLayout>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1-D5B9-4EE1-9ACD-F7F679F2FD68}"/>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3-D5B9-4EE1-9ACD-F7F679F2FD68}"/>
              </c:ext>
            </c:extLst>
          </c:dPt>
          <c:dPt>
            <c:idx val="2"/>
            <c:bubble3D val="0"/>
            <c:spPr>
              <a:solidFill>
                <a:schemeClr val="accent6"/>
              </a:soli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5-D5B9-4EE1-9ACD-F7F679F2FD68}"/>
              </c:ext>
            </c:extLst>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7-D5B9-4EE1-9ACD-F7F679F2FD68}"/>
              </c:ext>
            </c:extLst>
          </c:dPt>
          <c:dLbls>
            <c:dLbl>
              <c:idx val="1"/>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0"/>
              <c:showCatName val="0"/>
              <c:showSerName val="0"/>
              <c:showPercent val="1"/>
              <c:showBubbleSize val="0"/>
            </c:dLbl>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0"/>
              <c:showCatName val="0"/>
              <c:showSerName val="0"/>
              <c:showPercent val="1"/>
              <c:showBubbleSize val="0"/>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Calibri" panose="020F0502020204030204" pitchFamily="34" charset="0"/>
                    <a:ea typeface="+mn-ea"/>
                    <a:cs typeface="+mn-cs"/>
                  </a:defRPr>
                </a:pPr>
                <a:endParaRPr lang="en-US"/>
              </a:p>
            </c:txPr>
            <c:dLblPos val="inEnd"/>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xmlns:c16r2="http://schemas.microsoft.com/office/drawing/2015/06/chart">
              <c:ext xmlns:c15="http://schemas.microsoft.com/office/drawing/2012/chart" uri="{CE6537A1-D6FC-4f65-9D91-7224C49458BB}">
                <c15:layout/>
              </c:ext>
            </c:extLst>
          </c:dLbls>
          <c:cat>
            <c:strRef>
              <c:f>Sheet3!$D$7:$D$10</c:f>
              <c:strCache>
                <c:ptCount val="4"/>
                <c:pt idx="0">
                  <c:v>Salaries</c:v>
                </c:pt>
                <c:pt idx="1">
                  <c:v>Administration</c:v>
                </c:pt>
                <c:pt idx="2">
                  <c:v>Service</c:v>
                </c:pt>
                <c:pt idx="3">
                  <c:v>Investment</c:v>
                </c:pt>
              </c:strCache>
            </c:strRef>
          </c:cat>
          <c:val>
            <c:numRef>
              <c:f>Sheet3!$E$7:$E$10</c:f>
              <c:numCache>
                <c:formatCode>General</c:formatCode>
                <c:ptCount val="4"/>
                <c:pt idx="0">
                  <c:v>53.7</c:v>
                </c:pt>
                <c:pt idx="1">
                  <c:v>4</c:v>
                </c:pt>
                <c:pt idx="2">
                  <c:v>38.1</c:v>
                </c:pt>
                <c:pt idx="3">
                  <c:v>4.2</c:v>
                </c:pt>
              </c:numCache>
            </c:numRef>
          </c:val>
          <c:extLst xmlns:c16r2="http://schemas.microsoft.com/office/drawing/2015/06/chart">
            <c:ext xmlns:c16="http://schemas.microsoft.com/office/drawing/2014/chart" uri="{C3380CC4-5D6E-409C-BE32-E72D297353CC}">
              <c16:uniqueId val="{00000008-D5B9-4EE1-9ACD-F7F679F2FD68}"/>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3.1163924332542399E-2"/>
          <c:y val="0.86459143170172903"/>
          <c:w val="0.948858666561748"/>
          <c:h val="0.12997758328864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536119569480896E-2"/>
          <c:y val="1.2309203298398901E-2"/>
          <c:w val="0.89966732721307596"/>
          <c:h val="0.89234240177017399"/>
        </c:manualLayout>
      </c:layout>
      <c:barChart>
        <c:barDir val="col"/>
        <c:grouping val="stacked"/>
        <c:varyColors val="0"/>
        <c:ser>
          <c:idx val="1"/>
          <c:order val="0"/>
          <c:tx>
            <c:strRef>
              <c:f>Sheet1!$F$6</c:f>
              <c:strCache>
                <c:ptCount val="1"/>
                <c:pt idx="0">
                  <c:v>Non-PHC</c:v>
                </c:pt>
              </c:strCache>
            </c:strRef>
          </c:tx>
          <c:spPr>
            <a:solidFill>
              <a:schemeClr val="tx1">
                <a:lumMod val="50000"/>
                <a:lumOff val="50000"/>
              </a:schemeClr>
            </a:solidFill>
            <a:ln>
              <a:noFill/>
            </a:ln>
            <a:effectLst/>
          </c:spPr>
          <c:invertIfNegative val="0"/>
          <c:cat>
            <c:strRef>
              <c:f>Sheet1!$E$6</c:f>
              <c:strCache>
                <c:ptCount val="1"/>
                <c:pt idx="0">
                  <c:v>Region</c:v>
                </c:pt>
              </c:strCache>
            </c:strRef>
          </c:cat>
          <c:val>
            <c:numRef>
              <c:f>Sheet1!$F$7:$F$16</c:f>
              <c:numCache>
                <c:formatCode>General</c:formatCode>
                <c:ptCount val="10"/>
                <c:pt idx="0">
                  <c:v>13.9</c:v>
                </c:pt>
                <c:pt idx="1">
                  <c:v>13</c:v>
                </c:pt>
                <c:pt idx="2">
                  <c:v>14.3</c:v>
                </c:pt>
                <c:pt idx="3">
                  <c:v>11.2</c:v>
                </c:pt>
                <c:pt idx="4">
                  <c:v>8.1</c:v>
                </c:pt>
                <c:pt idx="5">
                  <c:v>7.3</c:v>
                </c:pt>
                <c:pt idx="6">
                  <c:v>3.2</c:v>
                </c:pt>
                <c:pt idx="7">
                  <c:v>6</c:v>
                </c:pt>
                <c:pt idx="8">
                  <c:v>6</c:v>
                </c:pt>
                <c:pt idx="9">
                  <c:v>4</c:v>
                </c:pt>
              </c:numCache>
            </c:numRef>
          </c:val>
          <c:extLst xmlns:c16r2="http://schemas.microsoft.com/office/drawing/2015/06/chart">
            <c:ext xmlns:c16="http://schemas.microsoft.com/office/drawing/2014/chart" uri="{C3380CC4-5D6E-409C-BE32-E72D297353CC}">
              <c16:uniqueId val="{00000000-6F78-4135-BC17-EA64FC415AEE}"/>
            </c:ext>
          </c:extLst>
        </c:ser>
        <c:ser>
          <c:idx val="2"/>
          <c:order val="1"/>
          <c:tx>
            <c:strRef>
              <c:f>Sheet1!$G$6</c:f>
              <c:strCache>
                <c:ptCount val="1"/>
                <c:pt idx="0">
                  <c:v>PHC</c:v>
                </c:pt>
              </c:strCache>
            </c:strRef>
          </c:tx>
          <c:spPr>
            <a:solidFill>
              <a:schemeClr val="accent2"/>
            </a:solidFill>
            <a:ln>
              <a:noFill/>
            </a:ln>
            <a:effectLst/>
          </c:spPr>
          <c:invertIfNegative val="0"/>
          <c:cat>
            <c:strRef>
              <c:f>Sheet1!$E$6</c:f>
              <c:strCache>
                <c:ptCount val="1"/>
                <c:pt idx="0">
                  <c:v>Region</c:v>
                </c:pt>
              </c:strCache>
            </c:strRef>
          </c:cat>
          <c:val>
            <c:numRef>
              <c:f>Sheet1!$G$7:$G$16</c:f>
              <c:numCache>
                <c:formatCode>General</c:formatCode>
                <c:ptCount val="10"/>
                <c:pt idx="0">
                  <c:v>3.9</c:v>
                </c:pt>
                <c:pt idx="1">
                  <c:v>3</c:v>
                </c:pt>
                <c:pt idx="2">
                  <c:v>1.1000000000000021</c:v>
                </c:pt>
                <c:pt idx="3">
                  <c:v>4.1999999999999966</c:v>
                </c:pt>
                <c:pt idx="4">
                  <c:v>2.1999999999999988</c:v>
                </c:pt>
                <c:pt idx="5">
                  <c:v>1.2</c:v>
                </c:pt>
                <c:pt idx="6">
                  <c:v>4.7</c:v>
                </c:pt>
                <c:pt idx="7">
                  <c:v>0.7</c:v>
                </c:pt>
                <c:pt idx="8">
                  <c:v>0.3</c:v>
                </c:pt>
                <c:pt idx="9">
                  <c:v>0.2</c:v>
                </c:pt>
              </c:numCache>
            </c:numRef>
          </c:val>
          <c:extLst xmlns:c16r2="http://schemas.microsoft.com/office/drawing/2015/06/chart">
            <c:ext xmlns:c16="http://schemas.microsoft.com/office/drawing/2014/chart" uri="{C3380CC4-5D6E-409C-BE32-E72D297353CC}">
              <c16:uniqueId val="{00000001-6F78-4135-BC17-EA64FC415AEE}"/>
            </c:ext>
          </c:extLst>
        </c:ser>
        <c:dLbls>
          <c:showLegendKey val="0"/>
          <c:showVal val="0"/>
          <c:showCatName val="0"/>
          <c:showSerName val="0"/>
          <c:showPercent val="0"/>
          <c:showBubbleSize val="0"/>
        </c:dLbls>
        <c:gapWidth val="150"/>
        <c:overlap val="100"/>
        <c:axId val="94190976"/>
        <c:axId val="43885696"/>
      </c:barChart>
      <c:catAx>
        <c:axId val="94190976"/>
        <c:scaling>
          <c:orientation val="minMax"/>
        </c:scaling>
        <c:delete val="1"/>
        <c:axPos val="b"/>
        <c:numFmt formatCode="General" sourceLinked="1"/>
        <c:majorTickMark val="none"/>
        <c:minorTickMark val="none"/>
        <c:tickLblPos val="nextTo"/>
        <c:crossAx val="43885696"/>
        <c:crosses val="autoZero"/>
        <c:auto val="1"/>
        <c:lblAlgn val="ctr"/>
        <c:lblOffset val="100"/>
        <c:noMultiLvlLbl val="0"/>
      </c:catAx>
      <c:valAx>
        <c:axId val="43885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Per</a:t>
                </a:r>
                <a:r>
                  <a:rPr lang="en-US" sz="1400" baseline="0"/>
                  <a:t> capita health expenditure (somoni)</a:t>
                </a:r>
                <a:endParaRPr lang="en-US" sz="1400"/>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1909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74455D-CE3F-4E8E-AEBB-FD6C78CFD2F1}" type="datetimeFigureOut">
              <a:rPr lang="en-US" smtClean="0"/>
              <a:t>6/3/2016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1D0D74-4579-4E0F-AD01-29FFAA6CBA0C}" type="slidenum">
              <a:rPr lang="en-US" smtClean="0"/>
              <a:t>‹#›</a:t>
            </a:fld>
            <a:endParaRPr lang="en-US"/>
          </a:p>
        </p:txBody>
      </p:sp>
    </p:spTree>
    <p:extLst>
      <p:ext uri="{BB962C8B-B14F-4D97-AF65-F5344CB8AC3E}">
        <p14:creationId xmlns:p14="http://schemas.microsoft.com/office/powerpoint/2010/main" val="1292645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042988" rtl="1" eaLnBrk="1" fontAlgn="base" latinLnBrk="0" hangingPunct="1">
              <a:lnSpc>
                <a:spcPct val="100000"/>
              </a:lnSpc>
              <a:spcBef>
                <a:spcPct val="0"/>
              </a:spcBef>
              <a:spcAft>
                <a:spcPct val="0"/>
              </a:spcAft>
              <a:buClrTx/>
              <a:buSzTx/>
              <a:buFontTx/>
              <a:buNone/>
              <a:tabLst/>
            </a:pPr>
            <a:endParaRPr lang="en-GB" dirty="0"/>
          </a:p>
        </p:txBody>
      </p:sp>
      <p:sp>
        <p:nvSpPr>
          <p:cNvPr id="4" name="Header Placeholder 3"/>
          <p:cNvSpPr>
            <a:spLocks noGrp="1"/>
          </p:cNvSpPr>
          <p:nvPr>
            <p:ph type="hdr" sz="quarter" idx="10"/>
          </p:nvPr>
        </p:nvSpPr>
        <p:spPr/>
        <p:txBody>
          <a:bodyPr/>
          <a:lstStyle/>
          <a:p>
            <a:pPr>
              <a:defRPr/>
            </a:pPr>
            <a:r>
              <a:rPr lang="en-US">
                <a:solidFill>
                  <a:srgbClr val="000000"/>
                </a:solidFill>
              </a:rPr>
              <a:t>World Health Organization</a:t>
            </a:r>
          </a:p>
        </p:txBody>
      </p:sp>
      <p:sp>
        <p:nvSpPr>
          <p:cNvPr id="5" name="Date Placeholder 4"/>
          <p:cNvSpPr>
            <a:spLocks noGrp="1"/>
          </p:cNvSpPr>
          <p:nvPr>
            <p:ph type="dt" idx="11"/>
          </p:nvPr>
        </p:nvSpPr>
        <p:spPr/>
        <p:txBody>
          <a:bodyPr/>
          <a:lstStyle/>
          <a:p>
            <a:fld id="{768CE872-0F7A-4B44-915F-3E27CEC96197}" type="datetime3">
              <a:rPr lang="en-US" smtClean="0">
                <a:solidFill>
                  <a:srgbClr val="000000"/>
                </a:solidFill>
              </a:rPr>
              <a:pPr/>
              <a:t>3 June 2016</a:t>
            </a:fld>
            <a:endParaRPr lang="en-US">
              <a:solidFill>
                <a:srgbClr val="000000"/>
              </a:solidFill>
            </a:endParaRPr>
          </a:p>
        </p:txBody>
      </p:sp>
      <p:sp>
        <p:nvSpPr>
          <p:cNvPr id="6" name="Slide Number Placeholder 5"/>
          <p:cNvSpPr>
            <a:spLocks noGrp="1"/>
          </p:cNvSpPr>
          <p:nvPr>
            <p:ph type="sldNum" sz="quarter" idx="12"/>
          </p:nvPr>
        </p:nvSpPr>
        <p:spPr/>
        <p:txBody>
          <a:bodyPr/>
          <a:lstStyle/>
          <a:p>
            <a:fld id="{1CCBE50F-D1B7-4EC9-9CF4-5F68FBCC29CC}" type="slidenum">
              <a:rPr lang="en-US" smtClean="0">
                <a:solidFill>
                  <a:srgbClr val="000000"/>
                </a:solidFill>
              </a:rPr>
              <a:pPr/>
              <a:t>1</a:t>
            </a:fld>
            <a:endParaRPr lang="en-US">
              <a:solidFill>
                <a:srgbClr val="000000"/>
              </a:solidFill>
            </a:endParaRPr>
          </a:p>
        </p:txBody>
      </p:sp>
    </p:spTree>
    <p:extLst>
      <p:ext uri="{BB962C8B-B14F-4D97-AF65-F5344CB8AC3E}">
        <p14:creationId xmlns:p14="http://schemas.microsoft.com/office/powerpoint/2010/main" val="2671125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1042988" rtl="1" eaLnBrk="1" fontAlgn="base" latinLnBrk="0" hangingPunct="1">
              <a:lnSpc>
                <a:spcPct val="100000"/>
              </a:lnSpc>
              <a:spcBef>
                <a:spcPct val="0"/>
              </a:spcBef>
              <a:spcAft>
                <a:spcPct val="0"/>
              </a:spcAft>
              <a:buClrTx/>
              <a:buSzTx/>
              <a:buFontTx/>
              <a:buNone/>
              <a:tabLst/>
            </a:pPr>
            <a:r>
              <a:rPr lang="en-US" sz="1200" dirty="0" smtClean="0">
                <a:solidFill>
                  <a:schemeClr val="bg1"/>
                </a:solidFill>
                <a:latin typeface="Arial" charset="0"/>
                <a:cs typeface="Arial" charset="0"/>
              </a:rPr>
              <a:t>More funding for health and UHC alone will not achieve sector objectives.  </a:t>
            </a:r>
            <a:r>
              <a:rPr lang="en-US" sz="1200" baseline="0" dirty="0" smtClean="0">
                <a:solidFill>
                  <a:schemeClr val="bg1"/>
                </a:solidFill>
                <a:latin typeface="Arial" charset="0"/>
                <a:cs typeface="Arial" charset="0"/>
              </a:rPr>
              <a:t> There is a n</a:t>
            </a:r>
            <a:r>
              <a:rPr lang="en-US" sz="1200" dirty="0" smtClean="0">
                <a:solidFill>
                  <a:schemeClr val="bg1"/>
                </a:solidFill>
                <a:latin typeface="Arial" charset="0"/>
                <a:cs typeface="Arial" charset="0"/>
              </a:rPr>
              <a:t>eed to be able to direct the money to priorities.</a:t>
            </a:r>
          </a:p>
          <a:p>
            <a:pPr marL="0" marR="0" indent="0" algn="l" defTabSz="1042988" rtl="1" eaLnBrk="1" fontAlgn="base" latinLnBrk="0" hangingPunct="1">
              <a:lnSpc>
                <a:spcPct val="100000"/>
              </a:lnSpc>
              <a:spcBef>
                <a:spcPct val="0"/>
              </a:spcBef>
              <a:spcAft>
                <a:spcPct val="0"/>
              </a:spcAft>
              <a:buClrTx/>
              <a:buSzTx/>
              <a:buFontTx/>
              <a:buNone/>
              <a:tabLst/>
            </a:pPr>
            <a:endParaRPr lang="en-US" sz="1200" dirty="0" smtClean="0">
              <a:solidFill>
                <a:schemeClr val="bg1"/>
              </a:solidFill>
              <a:latin typeface="Arial" charset="0"/>
              <a:cs typeface="Arial" charset="0"/>
            </a:endParaRPr>
          </a:p>
          <a:p>
            <a:pPr marL="0" marR="0" indent="0" algn="l" defTabSz="1042988" rtl="1" eaLnBrk="1" fontAlgn="base" latinLnBrk="0" hangingPunct="1">
              <a:lnSpc>
                <a:spcPct val="100000"/>
              </a:lnSpc>
              <a:spcBef>
                <a:spcPct val="0"/>
              </a:spcBef>
              <a:spcAft>
                <a:spcPct val="0"/>
              </a:spcAft>
              <a:buClrTx/>
              <a:buSzTx/>
              <a:buFontTx/>
              <a:buNone/>
              <a:tabLst/>
            </a:pPr>
            <a:r>
              <a:rPr lang="en-US" sz="1200" kern="1200" dirty="0" smtClean="0">
                <a:solidFill>
                  <a:schemeClr val="tx1"/>
                </a:solidFill>
                <a:effectLst/>
                <a:latin typeface="+mn-lt"/>
                <a:ea typeface="+mn-ea"/>
                <a:cs typeface="+mn-cs"/>
              </a:rPr>
              <a:t>But more resources will not help achieve goals if they cannot be efficiently directed to priority populations, programs and services.  </a:t>
            </a:r>
            <a:endParaRPr lang="en-US" sz="1200" dirty="0" smtClean="0">
              <a:solidFill>
                <a:schemeClr val="bg1"/>
              </a:solidFill>
              <a:latin typeface="Arial" charset="0"/>
              <a:cs typeface="Arial" charset="0"/>
            </a:endParaRPr>
          </a:p>
          <a:p>
            <a:pPr marL="0" marR="0" indent="0" algn="l" defTabSz="1042988" rtl="1" eaLnBrk="1" fontAlgn="base" latinLnBrk="0" hangingPunct="1">
              <a:lnSpc>
                <a:spcPct val="100000"/>
              </a:lnSpc>
              <a:spcBef>
                <a:spcPct val="0"/>
              </a:spcBef>
              <a:spcAft>
                <a:spcPct val="0"/>
              </a:spcAft>
              <a:buClrTx/>
              <a:buSzTx/>
              <a:buFontTx/>
              <a:buNone/>
              <a:tabLst/>
              <a:defRPr/>
            </a:pPr>
            <a:endParaRPr lang="en-US" sz="1200" dirty="0" smtClean="0"/>
          </a:p>
          <a:p>
            <a:pPr marL="0" marR="0" indent="0" algn="l" defTabSz="1042988" rtl="1" eaLnBrk="1" fontAlgn="base" latinLnBrk="0" hangingPunct="1">
              <a:lnSpc>
                <a:spcPct val="100000"/>
              </a:lnSpc>
              <a:spcBef>
                <a:spcPct val="0"/>
              </a:spcBef>
              <a:spcAft>
                <a:spcPct val="0"/>
              </a:spcAft>
              <a:buClrTx/>
              <a:buSzTx/>
              <a:buFontTx/>
              <a:buNone/>
              <a:tabLst/>
              <a:defRPr/>
            </a:pPr>
            <a:r>
              <a:rPr lang="en-US" sz="1200" dirty="0" smtClean="0"/>
              <a:t>Purchasing misalignment example:  because of the line item budget rigidities most funds in Ghana go to support infrastructure rather than directed at services</a:t>
            </a:r>
          </a:p>
          <a:p>
            <a:pPr marL="0" marR="0" indent="0" algn="l" defTabSz="1042988" rtl="1" eaLnBrk="1" fontAlgn="base" latinLnBrk="0" hangingPunct="1">
              <a:lnSpc>
                <a:spcPct val="100000"/>
              </a:lnSpc>
              <a:spcBef>
                <a:spcPct val="0"/>
              </a:spcBef>
              <a:spcAft>
                <a:spcPct val="0"/>
              </a:spcAft>
              <a:buClrTx/>
              <a:buSzTx/>
              <a:buFontTx/>
              <a:buNone/>
              <a:tabLst/>
            </a:pPr>
            <a:endParaRPr lang="en-US" sz="1200" dirty="0" smtClean="0">
              <a:solidFill>
                <a:schemeClr val="bg1"/>
              </a:solidFill>
              <a:latin typeface="Arial" charset="0"/>
              <a:cs typeface="Arial" charset="0"/>
            </a:endParaRPr>
          </a:p>
          <a:p>
            <a:pPr marL="0" marR="0" indent="0" algn="l" defTabSz="1042988" rtl="1" eaLnBrk="1" fontAlgn="base" latinLnBrk="0" hangingPunct="1">
              <a:lnSpc>
                <a:spcPct val="100000"/>
              </a:lnSpc>
              <a:spcBef>
                <a:spcPct val="0"/>
              </a:spcBef>
              <a:spcAft>
                <a:spcPct val="0"/>
              </a:spcAft>
              <a:buClrTx/>
              <a:buSzTx/>
              <a:buFontTx/>
              <a:buNone/>
              <a:tabLst/>
            </a:pPr>
            <a:r>
              <a:rPr lang="en-US" sz="1200" b="1" dirty="0" smtClean="0">
                <a:solidFill>
                  <a:schemeClr val="bg1"/>
                </a:solidFill>
                <a:latin typeface="Arial" charset="0"/>
                <a:cs typeface="Arial" charset="0"/>
              </a:rPr>
              <a:t>Main</a:t>
            </a:r>
            <a:r>
              <a:rPr lang="en-US" sz="1200" b="1" baseline="0" dirty="0" smtClean="0">
                <a:solidFill>
                  <a:schemeClr val="bg1"/>
                </a:solidFill>
                <a:latin typeface="Arial" charset="0"/>
                <a:cs typeface="Arial" charset="0"/>
              </a:rPr>
              <a:t> Message: </a:t>
            </a:r>
            <a:r>
              <a:rPr lang="en-US" sz="1200" dirty="0" smtClean="0">
                <a:solidFill>
                  <a:schemeClr val="bg1"/>
                </a:solidFill>
                <a:latin typeface="Arial" charset="0"/>
                <a:cs typeface="Arial" charset="0"/>
              </a:rPr>
              <a:t>Money has to be able to be pooled so can move money to where it is needed most and improve equity. It also means being able to get money to the front line providers in a way that can be used to deliver priority services and interventions in the most effective way and creates incentives for quality and efficiency. </a:t>
            </a:r>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2</a:t>
            </a:fld>
            <a:endParaRPr lang="en-US"/>
          </a:p>
        </p:txBody>
      </p:sp>
    </p:spTree>
    <p:extLst>
      <p:ext uri="{BB962C8B-B14F-4D97-AF65-F5344CB8AC3E}">
        <p14:creationId xmlns:p14="http://schemas.microsoft.com/office/powerpoint/2010/main" val="3542718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goal is to ensure that public funds are used efficiently and effectively to deliver public services and commodities to the population entitled to them.  In health, this means that funds are spent efficiently and equitably, and ultimately used to purchase quality interventions that generate good health outcomes for populations. </a:t>
            </a:r>
          </a:p>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3</a:t>
            </a:fld>
            <a:endParaRPr lang="en-US"/>
          </a:p>
        </p:txBody>
      </p:sp>
    </p:spTree>
    <p:extLst>
      <p:ext uri="{BB962C8B-B14F-4D97-AF65-F5344CB8AC3E}">
        <p14:creationId xmlns:p14="http://schemas.microsoft.com/office/powerpoint/2010/main" val="75539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While public financial management (PFM) systems provide a standard set of rules that must be broad enough to govern the entire public sector; the health sector has often evolved its own mechanisms to deal with fragmented and unpredictable funding sources,</a:t>
            </a:r>
            <a:r>
              <a:rPr lang="en-US" sz="1200" kern="1200" baseline="0" dirty="0">
                <a:solidFill>
                  <a:schemeClr val="tx1"/>
                </a:solidFill>
                <a:effectLst/>
                <a:latin typeface="+mn-lt"/>
                <a:ea typeface="+mn-ea"/>
                <a:cs typeface="+mn-cs"/>
              </a:rPr>
              <a:t> equity issues and</a:t>
            </a:r>
            <a:r>
              <a:rPr lang="en-US" sz="1200" kern="1200" dirty="0">
                <a:solidFill>
                  <a:schemeClr val="tx1"/>
                </a:solidFill>
                <a:effectLst/>
                <a:latin typeface="+mn-lt"/>
                <a:ea typeface="+mn-ea"/>
                <a:cs typeface="+mn-cs"/>
              </a:rPr>
              <a:t> unpredictable population needs, and historical</a:t>
            </a:r>
            <a:r>
              <a:rPr lang="en-US" sz="1200" kern="1200" baseline="0" dirty="0">
                <a:solidFill>
                  <a:schemeClr val="tx1"/>
                </a:solidFill>
                <a:effectLst/>
                <a:latin typeface="+mn-lt"/>
                <a:ea typeface="+mn-ea"/>
                <a:cs typeface="+mn-cs"/>
              </a:rPr>
              <a:t> line item budgets that limit incentives. The sector has</a:t>
            </a:r>
            <a:r>
              <a:rPr lang="en-US" sz="1200" kern="1200" dirty="0">
                <a:solidFill>
                  <a:schemeClr val="tx1"/>
                </a:solidFill>
                <a:effectLst/>
                <a:latin typeface="+mn-lt"/>
                <a:ea typeface="+mn-ea"/>
                <a:cs typeface="+mn-cs"/>
              </a:rPr>
              <a:t> its own planning</a:t>
            </a:r>
            <a:r>
              <a:rPr lang="en-US" sz="1200" kern="1200" baseline="0" dirty="0">
                <a:solidFill>
                  <a:schemeClr val="tx1"/>
                </a:solidFill>
                <a:effectLst/>
                <a:latin typeface="+mn-lt"/>
                <a:ea typeface="+mn-ea"/>
                <a:cs typeface="+mn-cs"/>
              </a:rPr>
              <a:t> cycles</a:t>
            </a:r>
            <a:r>
              <a:rPr lang="en-US" sz="1200" kern="1200" dirty="0">
                <a:solidFill>
                  <a:schemeClr val="tx1"/>
                </a:solidFill>
                <a:effectLst/>
                <a:latin typeface="+mn-lt"/>
                <a:ea typeface="+mn-ea"/>
                <a:cs typeface="+mn-cs"/>
              </a:rPr>
              <a:t> that may or may not align to budget requests, and requirements</a:t>
            </a:r>
            <a:r>
              <a:rPr lang="en-US" sz="1200" kern="1200" baseline="0" dirty="0">
                <a:solidFill>
                  <a:schemeClr val="tx1"/>
                </a:solidFill>
                <a:effectLst/>
                <a:latin typeface="+mn-lt"/>
                <a:ea typeface="+mn-ea"/>
                <a:cs typeface="+mn-cs"/>
              </a:rPr>
              <a:t> for </a:t>
            </a:r>
            <a:r>
              <a:rPr lang="en-US" sz="1200" kern="1200" dirty="0">
                <a:solidFill>
                  <a:schemeClr val="tx1"/>
                </a:solidFill>
                <a:effectLst/>
                <a:latin typeface="+mn-lt"/>
                <a:ea typeface="+mn-ea"/>
                <a:cs typeface="+mn-cs"/>
              </a:rPr>
              <a:t>flexible and predictable funding at the front line that can buy services instead of pay</a:t>
            </a:r>
            <a:r>
              <a:rPr lang="en-US" sz="1200" kern="1200" baseline="0" dirty="0">
                <a:solidFill>
                  <a:schemeClr val="tx1"/>
                </a:solidFill>
                <a:effectLst/>
                <a:latin typeface="+mn-lt"/>
                <a:ea typeface="+mn-ea"/>
                <a:cs typeface="+mn-cs"/>
              </a:rPr>
              <a:t> for buildings and staff.</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a:t>
            </a:r>
            <a:r>
              <a:rPr lang="en-US" sz="1200" kern="1200" baseline="0" dirty="0">
                <a:solidFill>
                  <a:schemeClr val="tx1"/>
                </a:solidFill>
                <a:effectLst/>
                <a:latin typeface="+mn-lt"/>
                <a:ea typeface="+mn-ea"/>
                <a:cs typeface="+mn-cs"/>
              </a:rPr>
              <a:t> a result of lack of dialogue, the public finance system often lacks visibility into health needs and is thus not well equipped to deal with these unique issues. In turn, the health financing system may not be maximizing what flexibilities do exist as a result of a similar lack of understanding</a:t>
            </a:r>
          </a:p>
          <a:p>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For</a:t>
            </a:r>
            <a:r>
              <a:rPr lang="en-US" sz="1200" baseline="0" dirty="0">
                <a:solidFill>
                  <a:schemeClr val="bg1"/>
                </a:solidFill>
              </a:rPr>
              <a:t> instance, in Mongolia a Provider payment assessment review revealed that while providers were still being paid based on line item budgets, that the new budget law theoretically allowed for using more flexible forms of provider payment, even though they were not yet being implemented. </a:t>
            </a:r>
          </a:p>
        </p:txBody>
      </p:sp>
      <p:sp>
        <p:nvSpPr>
          <p:cNvPr id="4" name="Slide Number Placeholder 3"/>
          <p:cNvSpPr>
            <a:spLocks noGrp="1"/>
          </p:cNvSpPr>
          <p:nvPr>
            <p:ph type="sldNum" sz="quarter" idx="10"/>
          </p:nvPr>
        </p:nvSpPr>
        <p:spPr/>
        <p:txBody>
          <a:bodyPr/>
          <a:lstStyle/>
          <a:p>
            <a:fld id="{F71D0D74-4579-4E0F-AD01-29FFAA6CBA0C}" type="slidenum">
              <a:rPr lang="en-US" smtClean="0"/>
              <a:t>4</a:t>
            </a:fld>
            <a:endParaRPr lang="en-US"/>
          </a:p>
        </p:txBody>
      </p:sp>
    </p:spTree>
    <p:extLst>
      <p:ext uri="{BB962C8B-B14F-4D97-AF65-F5344CB8AC3E}">
        <p14:creationId xmlns:p14="http://schemas.microsoft.com/office/powerpoint/2010/main" val="3526430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kern="1200" dirty="0" smtClean="0">
                <a:solidFill>
                  <a:srgbClr val="002060"/>
                </a:solidFill>
              </a:rPr>
              <a:t>Distribution of government health spending under fiscal decentralization in Tajikistan</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Pooling misalignment example:  Tajikistan fiscal decentralization with no mandate or effective mechanism to reallocate health funds led to fragmented, highly inequitable pools across regions</a:t>
            </a:r>
            <a:endParaRPr lang="en-US" dirty="0" smtClean="0"/>
          </a:p>
          <a:p>
            <a:endParaRPr lang="en-US" dirty="0" smtClean="0"/>
          </a:p>
          <a:p>
            <a:r>
              <a:rPr lang="en-US" dirty="0" smtClean="0"/>
              <a:t>Inequity </a:t>
            </a:r>
            <a:r>
              <a:rPr lang="en-US" dirty="0"/>
              <a:t>in service utilization can stem in part from</a:t>
            </a:r>
            <a:r>
              <a:rPr lang="en-US" baseline="0" dirty="0"/>
              <a:t> inequity in resource allocation—both financial and service supply (buildings and health workers), which are of course relate</a:t>
            </a:r>
          </a:p>
          <a:p>
            <a:endParaRPr lang="en-US" baseline="0" dirty="0"/>
          </a:p>
          <a:p>
            <a:r>
              <a:rPr lang="en-US" baseline="0" dirty="0"/>
              <a:t>When government revenue generation is decentralized, the distribution of resources is highly linked to the ability to raise revenue at the local level</a:t>
            </a:r>
          </a:p>
          <a:p>
            <a:endParaRPr lang="en-US" baseline="0" dirty="0"/>
          </a:p>
          <a:p>
            <a:r>
              <a:rPr lang="en-US" baseline="0" dirty="0"/>
              <a:t>In Tajikistan per capita spending in the highest spending region was almost 5 times the per capita spending in the lowest spending region.  We do not have data on service need and utilization, but it is difficult to imagine that it could have been </a:t>
            </a:r>
            <a:r>
              <a:rPr lang="en-US" baseline="0" dirty="0" smtClean="0"/>
              <a:t>equitable</a:t>
            </a:r>
          </a:p>
          <a:p>
            <a:endParaRPr lang="en-US" baseline="0" dirty="0" smtClean="0"/>
          </a:p>
          <a:p>
            <a:endParaRPr lang="en-US" baseline="0" dirty="0"/>
          </a:p>
        </p:txBody>
      </p:sp>
      <p:sp>
        <p:nvSpPr>
          <p:cNvPr id="4" name="Slide Number Placeholder 3"/>
          <p:cNvSpPr>
            <a:spLocks noGrp="1"/>
          </p:cNvSpPr>
          <p:nvPr>
            <p:ph type="sldNum" sz="quarter" idx="10"/>
          </p:nvPr>
        </p:nvSpPr>
        <p:spPr/>
        <p:txBody>
          <a:bodyPr/>
          <a:lstStyle/>
          <a:p>
            <a:fld id="{8302473D-B7AF-46DF-BA1B-D44A1020D767}" type="slidenum">
              <a:rPr lang="en-GB" smtClean="0"/>
              <a:t>7</a:t>
            </a:fld>
            <a:endParaRPr lang="en-GB"/>
          </a:p>
        </p:txBody>
      </p:sp>
    </p:spTree>
    <p:extLst>
      <p:ext uri="{BB962C8B-B14F-4D97-AF65-F5344CB8AC3E}">
        <p14:creationId xmlns:p14="http://schemas.microsoft.com/office/powerpoint/2010/main" val="1538935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8</a:t>
            </a:fld>
            <a:endParaRPr lang="en-US"/>
          </a:p>
        </p:txBody>
      </p:sp>
    </p:spTree>
    <p:extLst>
      <p:ext uri="{BB962C8B-B14F-4D97-AF65-F5344CB8AC3E}">
        <p14:creationId xmlns:p14="http://schemas.microsoft.com/office/powerpoint/2010/main" val="3963562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a:t>
            </a:r>
            <a:r>
              <a:rPr lang="en-US" sz="1200" kern="1200" baseline="0" dirty="0" smtClean="0">
                <a:solidFill>
                  <a:schemeClr val="tx1"/>
                </a:solidFill>
                <a:effectLst/>
                <a:latin typeface="+mn-lt"/>
                <a:ea typeface="+mn-ea"/>
                <a:cs typeface="+mn-cs"/>
              </a:rPr>
              <a:t> aligned, </a:t>
            </a:r>
            <a:r>
              <a:rPr lang="en-US" sz="1200" kern="1200" dirty="0" smtClean="0">
                <a:solidFill>
                  <a:schemeClr val="tx1"/>
                </a:solidFill>
                <a:effectLst/>
                <a:latin typeface="+mn-lt"/>
                <a:ea typeface="+mn-ea"/>
                <a:cs typeface="+mn-cs"/>
              </a:rPr>
              <a:t> PFM rules can positively affect health financing in the level and allocation of public funding (budget preparation), the effectiveness of spending (budget execution) and the flexibility in which funds can be used (pooling, sub-national PFM arrangements, and purchasing).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Rules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regulations can be effectively leveraged for health outcomes, and so that resources, incentives, pooling functions, and systems are aligned to get the most flexible funding to providers, so that they can provide services to populations that are in line with UHC and population health objectives</a:t>
            </a:r>
            <a:r>
              <a:rPr lang="en-US" dirty="0" smtClean="0">
                <a:effectLst/>
              </a:rPr>
              <a:t> </a:t>
            </a:r>
          </a:p>
          <a:p>
            <a:endParaRPr lang="en-US"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9</a:t>
            </a:fld>
            <a:endParaRPr lang="en-US"/>
          </a:p>
        </p:txBody>
      </p:sp>
    </p:spTree>
    <p:extLst>
      <p:ext uri="{BB962C8B-B14F-4D97-AF65-F5344CB8AC3E}">
        <p14:creationId xmlns:p14="http://schemas.microsoft.com/office/powerpoint/2010/main" val="90365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guide can help to</a:t>
            </a:r>
            <a:r>
              <a:rPr lang="en-US" sz="1200" b="1" kern="1200" dirty="0" smtClean="0">
                <a:solidFill>
                  <a:schemeClr val="tx1"/>
                </a:solidFill>
                <a:effectLst/>
                <a:latin typeface="+mn-lt"/>
                <a:ea typeface="+mn-ea"/>
                <a:cs typeface="+mn-cs"/>
              </a:rPr>
              <a:t> identify issues and create a space for dialogue to occur, so that PFM and health financing systems can work to achieve their mutual goals, and get the funds where they need to go!!</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10</a:t>
            </a:fld>
            <a:endParaRPr lang="en-US"/>
          </a:p>
        </p:txBody>
      </p:sp>
    </p:spTree>
    <p:extLst>
      <p:ext uri="{BB962C8B-B14F-4D97-AF65-F5344CB8AC3E}">
        <p14:creationId xmlns:p14="http://schemas.microsoft.com/office/powerpoint/2010/main" val="4200403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General </a:t>
            </a:r>
            <a:r>
              <a:rPr lang="en-US" sz="1200" kern="1200" dirty="0">
                <a:solidFill>
                  <a:schemeClr val="tx1"/>
                </a:solidFill>
                <a:effectLst/>
                <a:latin typeface="+mn-lt"/>
                <a:ea typeface="+mn-ea"/>
                <a:cs typeface="+mn-cs"/>
              </a:rPr>
              <a:t>purpose of this work is to help guide a constructive dialogue between health and finance actors to do three things: 1) gain a better understanding of the health and financing environment in a country and resulting bottlenecks, 2) to create a collaborative roadmap for action that will allow countries to strengthen alignment  3) to have a lasting and constructive impact on dialogue between health and finance officials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guide can be an important entry point to demonstrate </a:t>
            </a:r>
            <a:r>
              <a:rPr lang="en-US" sz="1200" b="1" kern="1200" dirty="0" smtClean="0">
                <a:solidFill>
                  <a:schemeClr val="tx1"/>
                </a:solidFill>
                <a:effectLst/>
                <a:latin typeface="+mn-lt"/>
                <a:ea typeface="+mn-ea"/>
                <a:cs typeface="+mn-cs"/>
              </a:rPr>
              <a:t>where underlying issues exist before implementing system changes </a:t>
            </a:r>
            <a:r>
              <a:rPr lang="en-US" sz="1200" kern="1200" dirty="0" smtClean="0">
                <a:solidFill>
                  <a:schemeClr val="tx1"/>
                </a:solidFill>
                <a:effectLst/>
                <a:latin typeface="+mn-lt"/>
                <a:ea typeface="+mn-ea"/>
                <a:cs typeface="+mn-cs"/>
              </a:rPr>
              <a:t>that might impact the health financing or public financial management system and require them to work in tandem.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we have found in all three countries where they have expressed interest in this diagnostic guide – is that they are articulating some health sector strategies or reform directions around universal health coverage and recognizing at a fairly early stage that there is a parallel process happening in Finance that may or may not be in alignment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example, in Myanmar they want to get money to front line providers to deliver their essential benefits package but there are a lot of bottlenecks and the money is not getting to where it needs to go -- </a:t>
            </a:r>
            <a:r>
              <a:rPr lang="en-US" sz="1200" b="1" kern="1200" dirty="0" smtClean="0">
                <a:solidFill>
                  <a:schemeClr val="tx1"/>
                </a:solidFill>
                <a:effectLst/>
                <a:latin typeface="+mn-lt"/>
                <a:ea typeface="+mn-ea"/>
                <a:cs typeface="+mn-cs"/>
              </a:rPr>
              <a:t>and they want to understand why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11</a:t>
            </a:fld>
            <a:endParaRPr lang="en-US"/>
          </a:p>
        </p:txBody>
      </p:sp>
    </p:spTree>
    <p:extLst>
      <p:ext uri="{BB962C8B-B14F-4D97-AF65-F5344CB8AC3E}">
        <p14:creationId xmlns:p14="http://schemas.microsoft.com/office/powerpoint/2010/main" val="1089107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that allows you to place</a:t>
            </a:r>
            <a:r>
              <a:rPr lang="en-US" baseline="0" dirty="0"/>
              <a:t> your country on a continuum of alignment </a:t>
            </a:r>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13</a:t>
            </a:fld>
            <a:endParaRPr lang="en-US"/>
          </a:p>
        </p:txBody>
      </p:sp>
    </p:spTree>
    <p:extLst>
      <p:ext uri="{BB962C8B-B14F-4D97-AF65-F5344CB8AC3E}">
        <p14:creationId xmlns:p14="http://schemas.microsoft.com/office/powerpoint/2010/main" val="2389812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we need to serve a couple of purposes with this process guide, we need to first get the dialogue going. we need to get the health sector informed on the issues they need to be looking at on the Finance and PFM side, and to actually address some of the bottlenecks, so we need to know what they are which ones are the most severe/highest priority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we are also finding, is that we anticipated this would be a liner process where both sides comes to the table and discuss these issues and decide how they would want to use the guide in their particular context. And in fact, we are sensing that the health sector wants another step before that - to bring themselves up to speed in their understanding of these issues and knowledge and just vocabulary even, before they can feel comfortable entering into a dialogue with the MOF – </a:t>
            </a:r>
            <a:r>
              <a:rPr lang="en-US" sz="1200" b="1" kern="1200" dirty="0" smtClean="0">
                <a:solidFill>
                  <a:schemeClr val="tx1"/>
                </a:solidFill>
                <a:effectLst/>
                <a:latin typeface="+mn-lt"/>
                <a:ea typeface="+mn-ea"/>
                <a:cs typeface="+mn-cs"/>
              </a:rPr>
              <a:t>This is an extra purpose this guide is serving.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imagined this differently as we were pulling this together and as we have started working with the countries we realize this is not a linear process – We work through this whole guide following the steps in the budget cycle as it is conceptualized and it is there on paper in that way so it makes sense but the countries are picking and choosing and looking at it as a </a:t>
            </a:r>
            <a:r>
              <a:rPr lang="en-US" sz="1200" b="1" kern="1200" dirty="0" smtClean="0">
                <a:solidFill>
                  <a:schemeClr val="tx1"/>
                </a:solidFill>
                <a:effectLst/>
                <a:latin typeface="+mn-lt"/>
                <a:ea typeface="+mn-ea"/>
                <a:cs typeface="+mn-cs"/>
              </a:rPr>
              <a:t>package of resources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Last point– we don’t have experience in that yet, we have not gotten that far in any of the countries, but our indication at least from Myanmar is having the benchmarks and placing countries in whatever process they are using ( right now it is in the internal phase of the health sector in Myanmar) putting themselves on the alignment continuum in these areas is helping them to prioritize where they really need to focus in making things better, where things are on the extreme of alignment, so it is helping to prioritize – just a way to guide people towards where they might have the biggest impact in making improvement </a:t>
            </a:r>
          </a:p>
          <a:p>
            <a:r>
              <a:rPr lang="en-US" sz="1200" kern="1200" dirty="0" smtClean="0">
                <a:solidFill>
                  <a:schemeClr val="tx1"/>
                </a:solidFill>
                <a:effectLst/>
                <a:latin typeface="+mn-lt"/>
                <a:ea typeface="+mn-ea"/>
                <a:cs typeface="+mn-cs"/>
              </a:rPr>
              <a:t>We have some indication already from what is coming out of Myanmar – that this could be helpful although it is to early in the process to say. </a:t>
            </a:r>
          </a:p>
          <a:p>
            <a:pPr lvl="0"/>
            <a:r>
              <a:rPr lang="en-US" sz="1200" kern="1200" dirty="0" smtClean="0">
                <a:solidFill>
                  <a:schemeClr val="tx1"/>
                </a:solidFill>
                <a:effectLst/>
                <a:latin typeface="+mn-lt"/>
                <a:ea typeface="+mn-ea"/>
                <a:cs typeface="+mn-cs"/>
              </a:rPr>
              <a:t>We have gotten to a </a:t>
            </a:r>
            <a:r>
              <a:rPr lang="en-US" sz="1200" b="1" kern="1200" dirty="0" smtClean="0">
                <a:solidFill>
                  <a:schemeClr val="tx1"/>
                </a:solidFill>
                <a:effectLst/>
                <a:latin typeface="+mn-lt"/>
                <a:ea typeface="+mn-ea"/>
                <a:cs typeface="+mn-cs"/>
              </a:rPr>
              <a:t>newer level</a:t>
            </a:r>
            <a:r>
              <a:rPr lang="en-US" sz="1200" kern="1200" dirty="0" smtClean="0">
                <a:solidFill>
                  <a:schemeClr val="tx1"/>
                </a:solidFill>
                <a:effectLst/>
                <a:latin typeface="+mn-lt"/>
                <a:ea typeface="+mn-ea"/>
                <a:cs typeface="+mn-cs"/>
              </a:rPr>
              <a:t> of understanding what </a:t>
            </a:r>
            <a:r>
              <a:rPr lang="en-US" sz="1200" b="1" kern="1200" dirty="0" smtClean="0">
                <a:solidFill>
                  <a:schemeClr val="tx1"/>
                </a:solidFill>
                <a:effectLst/>
                <a:latin typeface="+mn-lt"/>
                <a:ea typeface="+mn-ea"/>
                <a:cs typeface="+mn-cs"/>
              </a:rPr>
              <a:t>dialogue between health and finance means</a:t>
            </a:r>
            <a:r>
              <a:rPr lang="en-US" sz="1200" kern="1200" dirty="0" smtClean="0">
                <a:solidFill>
                  <a:schemeClr val="tx1"/>
                </a:solidFill>
                <a:effectLst/>
                <a:latin typeface="+mn-lt"/>
                <a:ea typeface="+mn-ea"/>
                <a:cs typeface="+mn-cs"/>
              </a:rPr>
              <a:t> – hearing that the </a:t>
            </a:r>
            <a:r>
              <a:rPr lang="en-US" sz="1200" b="1" kern="1200" dirty="0" smtClean="0">
                <a:solidFill>
                  <a:schemeClr val="tx1"/>
                </a:solidFill>
                <a:effectLst/>
                <a:latin typeface="+mn-lt"/>
                <a:ea typeface="+mn-ea"/>
                <a:cs typeface="+mn-cs"/>
              </a:rPr>
              <a:t>Ministry of Health wants to be prepared for the dialogue</a:t>
            </a:r>
            <a:r>
              <a:rPr lang="en-US" sz="1200" kern="1200" dirty="0" smtClean="0">
                <a:solidFill>
                  <a:schemeClr val="tx1"/>
                </a:solidFill>
                <a:effectLst/>
                <a:latin typeface="+mn-lt"/>
                <a:ea typeface="+mn-ea"/>
                <a:cs typeface="+mn-cs"/>
              </a:rPr>
              <a:t> and this process guide is helping them becoming informed on the issues and provides a framework for them to understand the issues – even before the dialogue can begin. Its way to build the confidence of the health sector to build the dialogue, where is it is lacking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Framework that links to the conceptual thinking on the topic but with very concrete issues to look at based on what we know are the common bottlenecks - leaving it open and adaptable for bottlenecks we can’t conceive of. A basked of resources for countries to gather around and dialogue on. And this idea of benchmarks and continuums to help prioritize issues that need to be at the heart of the dialogue to develop clear steps for improvement.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These are what have emerged from the little experience we have working with countries. Part of our hope for this meeting is to get more feedback on the approach, the benchmarks – especially from the countries who encounter this as a daily issue.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are hitting on something we think is resonating, but it is to early to tell for sure – However, there certainly is a need for a framework and resources for MOH to become more educated for the dialogue, there is a need for some sort of a framing or focal point for the dialogue itself, and something systematic you can do with the information and what is happening in your country to inform the way forward – and that is what we are trying to provide </a:t>
            </a:r>
          </a:p>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14</a:t>
            </a:fld>
            <a:endParaRPr lang="en-US"/>
          </a:p>
        </p:txBody>
      </p:sp>
    </p:spTree>
    <p:extLst>
      <p:ext uri="{BB962C8B-B14F-4D97-AF65-F5344CB8AC3E}">
        <p14:creationId xmlns:p14="http://schemas.microsoft.com/office/powerpoint/2010/main" val="4173628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D0D74-4579-4E0F-AD01-29FFAA6CBA0C}" type="slidenum">
              <a:rPr lang="en-US" smtClean="0"/>
              <a:t>15</a:t>
            </a:fld>
            <a:endParaRPr lang="en-US"/>
          </a:p>
        </p:txBody>
      </p:sp>
    </p:spTree>
    <p:extLst>
      <p:ext uri="{BB962C8B-B14F-4D97-AF65-F5344CB8AC3E}">
        <p14:creationId xmlns:p14="http://schemas.microsoft.com/office/powerpoint/2010/main" val="3431624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CC8D988-94C2-4482-A608-A079062475DA}" type="datetime1">
              <a:rPr lang="en-US" smtClean="0"/>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2174051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1">
                    <a:lumMod val="50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spcBef>
                <a:spcPts val="600"/>
              </a:spcBef>
              <a:spcAft>
                <a:spcPts val="600"/>
              </a:spcAft>
              <a:defRPr/>
            </a:lvl1pPr>
            <a:lvl2pPr>
              <a:spcBef>
                <a:spcPts val="0"/>
              </a:spcBef>
              <a:spcAft>
                <a:spcPts val="600"/>
              </a:spcAft>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A4CA9BC-3B07-4770-984F-50A996EBB93A}" type="datetime1">
              <a:rPr lang="en-US" smtClean="0"/>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138670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1D90C6-7E81-4AC8-8C40-4527EA38DE5E}" type="datetime1">
              <a:rPr lang="en-US" smtClean="0"/>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3577622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079612-AE49-4D2C-A7A7-251A41635D79}" type="datetime1">
              <a:rPr lang="en-US" smtClean="0"/>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346844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375F6A-BA00-4D27-BCA4-4FB97ACEC6E4}" type="datetime1">
              <a:rPr lang="en-US" smtClean="0"/>
              <a:t>6/3/2016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52887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036CA1-1394-4365-BEC8-5F9AB19ADB3E}" type="datetime1">
              <a:rPr lang="en-US" smtClean="0"/>
              <a:t>6/3/2016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473719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6E50A-49B3-4C26-A828-57688303EDD8}" type="datetime1">
              <a:rPr lang="en-US" smtClean="0"/>
              <a:t>6/3/2016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3549990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3B16B6-CCA6-4E9E-B9B4-E5B59778FC66}" type="datetime1">
              <a:rPr lang="en-US" smtClean="0"/>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2270532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FB5503-21AB-4ABE-B9AA-8C67D4260696}" type="datetime1">
              <a:rPr lang="en-US" smtClean="0"/>
              <a:t>6/3/2016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3732626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D2606D-D389-467D-BA76-B371E6C8E8F8}" type="datetime1">
              <a:rPr lang="en-US" smtClean="0"/>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401347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C5D4ED-78FF-41C6-8ACF-9BF23C965BB1}" type="datetime1">
              <a:rPr lang="en-US" smtClean="0"/>
              <a:t>6/3/2016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11EA8-F273-437A-A267-33848766ADBA}" type="slidenum">
              <a:rPr lang="en-US" smtClean="0"/>
              <a:t>‹#›</a:t>
            </a:fld>
            <a:endParaRPr lang="en-US"/>
          </a:p>
        </p:txBody>
      </p:sp>
    </p:spTree>
    <p:extLst>
      <p:ext uri="{BB962C8B-B14F-4D97-AF65-F5344CB8AC3E}">
        <p14:creationId xmlns:p14="http://schemas.microsoft.com/office/powerpoint/2010/main" val="2161449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lgn="l">
              <a:buFont typeface="Arial" pitchFamily="34" charset="0"/>
              <a:buNone/>
              <a:defRPr sz="2400" b="0" i="0">
                <a:solidFill>
                  <a:srgbClr val="00A6B6"/>
                </a:solidFill>
                <a:latin typeface="Museo Sans 500"/>
                <a:cs typeface="Museo Sans 500"/>
              </a:defRPr>
            </a:lvl1pPr>
          </a:lstStyle>
          <a:p>
            <a:r>
              <a:rPr lang="en-US"/>
              <a:t>Click to edit Master title style</a:t>
            </a:r>
            <a:endParaRPr lang="en-US" dirty="0"/>
          </a:p>
        </p:txBody>
      </p:sp>
      <p:sp>
        <p:nvSpPr>
          <p:cNvPr id="7" name="Content Placeholder 2"/>
          <p:cNvSpPr>
            <a:spLocks noGrp="1"/>
          </p:cNvSpPr>
          <p:nvPr>
            <p:ph idx="1"/>
          </p:nvPr>
        </p:nvSpPr>
        <p:spPr>
          <a:xfrm>
            <a:off x="609600" y="2209800"/>
            <a:ext cx="10972800" cy="3053038"/>
          </a:xfrm>
        </p:spPr>
        <p:txBody>
          <a:bodyPr/>
          <a:lstStyle>
            <a:lvl1pPr>
              <a:buClr>
                <a:srgbClr val="00A6B6"/>
              </a:buClr>
              <a:buFont typeface="Wingdings" pitchFamily="2" charset="2"/>
              <a:buChar char="§"/>
              <a:defRPr sz="2000" b="0" i="0">
                <a:solidFill>
                  <a:srgbClr val="313231"/>
                </a:solidFill>
                <a:latin typeface="Museo Slab 300"/>
                <a:cs typeface="Museo Slab 300"/>
              </a:defRPr>
            </a:lvl1pPr>
            <a:lvl2pPr>
              <a:buClr>
                <a:srgbClr val="00A6B6"/>
              </a:buClr>
              <a:buFont typeface="Wingdings" pitchFamily="2" charset="2"/>
              <a:buChar char="§"/>
              <a:defRPr sz="1800" b="0" i="0">
                <a:solidFill>
                  <a:srgbClr val="313231"/>
                </a:solidFill>
                <a:latin typeface="Museo Slab 300"/>
                <a:cs typeface="Museo Slab 300"/>
              </a:defRPr>
            </a:lvl2pPr>
            <a:lvl3pPr>
              <a:buClr>
                <a:srgbClr val="00A6B6"/>
              </a:buClr>
              <a:buFont typeface="Wingdings" pitchFamily="2" charset="2"/>
              <a:buChar char="§"/>
              <a:defRPr sz="1600" b="0" i="0">
                <a:solidFill>
                  <a:srgbClr val="313231"/>
                </a:solidFill>
                <a:latin typeface="Museo Slab 300"/>
                <a:cs typeface="Museo Slab 300"/>
              </a:defRPr>
            </a:lvl3pPr>
            <a:lvl4pPr>
              <a:buClr>
                <a:srgbClr val="00A6B6"/>
              </a:buClr>
              <a:buFont typeface="Wingdings" pitchFamily="2" charset="2"/>
              <a:buChar char="§"/>
              <a:defRPr sz="1400" b="0" i="0">
                <a:solidFill>
                  <a:srgbClr val="313231"/>
                </a:solidFill>
                <a:latin typeface="Museo Slab 300"/>
                <a:cs typeface="Museo Slab 300"/>
              </a:defRPr>
            </a:lvl4pPr>
            <a:lvl5pPr>
              <a:buClr>
                <a:srgbClr val="00A6B6"/>
              </a:buClr>
              <a:buFont typeface="Wingdings" pitchFamily="2" charset="2"/>
              <a:buChar char="§"/>
              <a:defRPr sz="1200" b="0" i="0">
                <a:solidFill>
                  <a:srgbClr val="313231"/>
                </a:solidFill>
                <a:latin typeface="Museo Slab 300"/>
                <a:cs typeface="Museo Slab 3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0" hasCustomPrompt="1"/>
          </p:nvPr>
        </p:nvSpPr>
        <p:spPr>
          <a:xfrm>
            <a:off x="609600" y="1524000"/>
            <a:ext cx="10972800" cy="609600"/>
          </a:xfrm>
        </p:spPr>
        <p:txBody>
          <a:bodyPr/>
          <a:lstStyle>
            <a:lvl1pPr>
              <a:buNone/>
              <a:defRPr sz="2200" b="1" baseline="0">
                <a:solidFill>
                  <a:srgbClr val="313231"/>
                </a:solidFill>
              </a:defRPr>
            </a:lvl1pPr>
          </a:lstStyle>
          <a:p>
            <a:pPr lvl="0"/>
            <a:r>
              <a:rPr lang="en-US" dirty="0"/>
              <a:t>Click to edit main sentence</a:t>
            </a:r>
          </a:p>
        </p:txBody>
      </p:sp>
      <p:grpSp>
        <p:nvGrpSpPr>
          <p:cNvPr id="6" name="Group 5"/>
          <p:cNvGrpSpPr/>
          <p:nvPr userDrawn="1"/>
        </p:nvGrpSpPr>
        <p:grpSpPr>
          <a:xfrm>
            <a:off x="0" y="6268720"/>
            <a:ext cx="12192000" cy="589280"/>
            <a:chOff x="-6980" y="6334545"/>
            <a:chExt cx="9157960" cy="534472"/>
          </a:xfrm>
        </p:grpSpPr>
        <p:sp>
          <p:nvSpPr>
            <p:cNvPr id="8" name="Rectangle 7"/>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42872" fontAlgn="auto">
                <a:spcBef>
                  <a:spcPts val="0"/>
                </a:spcBef>
                <a:spcAft>
                  <a:spcPts val="0"/>
                </a:spcAft>
              </a:pPr>
              <a:endParaRPr lang="en-GB" sz="2100" b="0">
                <a:solidFill>
                  <a:prstClr val="white"/>
                </a:solidFill>
              </a:endParaRPr>
            </a:p>
          </p:txBody>
        </p:sp>
        <p:grpSp>
          <p:nvGrpSpPr>
            <p:cNvPr id="10" name="Group 9"/>
            <p:cNvGrpSpPr/>
            <p:nvPr/>
          </p:nvGrpSpPr>
          <p:grpSpPr>
            <a:xfrm>
              <a:off x="78191" y="6355061"/>
              <a:ext cx="8987803" cy="425095"/>
              <a:chOff x="104765" y="7014280"/>
              <a:chExt cx="10510736" cy="468687"/>
            </a:xfrm>
          </p:grpSpPr>
          <p:pic>
            <p:nvPicPr>
              <p:cNvPr id="11"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12"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13"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4" name="Straight Connector 13"/>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4114467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fr-FR"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grpSp>
        <p:nvGrpSpPr>
          <p:cNvPr id="4" name="Group 3"/>
          <p:cNvGrpSpPr/>
          <p:nvPr userDrawn="1"/>
        </p:nvGrpSpPr>
        <p:grpSpPr>
          <a:xfrm>
            <a:off x="-9307" y="6334545"/>
            <a:ext cx="12210613" cy="534472"/>
            <a:chOff x="-6980" y="6334545"/>
            <a:chExt cx="9157960" cy="534472"/>
          </a:xfrm>
        </p:grpSpPr>
        <p:sp>
          <p:nvSpPr>
            <p:cNvPr id="5" name="Rectangle 4"/>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45885"/>
              <a:endParaRPr lang="en-GB" sz="1905">
                <a:solidFill>
                  <a:prstClr val="white"/>
                </a:solidFill>
              </a:endParaRPr>
            </a:p>
          </p:txBody>
        </p:sp>
        <p:grpSp>
          <p:nvGrpSpPr>
            <p:cNvPr id="6" name="Group 5"/>
            <p:cNvGrpSpPr/>
            <p:nvPr/>
          </p:nvGrpSpPr>
          <p:grpSpPr>
            <a:xfrm>
              <a:off x="78191" y="6355061"/>
              <a:ext cx="8987803" cy="425095"/>
              <a:chOff x="104765" y="7014280"/>
              <a:chExt cx="10510736" cy="468687"/>
            </a:xfrm>
          </p:grpSpPr>
          <p:pic>
            <p:nvPicPr>
              <p:cNvPr id="7"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8"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9"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0" name="Straight Connector 9"/>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752656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590055" y="1380815"/>
            <a:ext cx="5440787" cy="4611835"/>
          </a:xfrm>
        </p:spPr>
        <p:txBody>
          <a:bodyPr/>
          <a:lstStyle>
            <a:lvl1pPr>
              <a:defRPr sz="2630"/>
            </a:lvl1pPr>
            <a:lvl2pPr>
              <a:defRPr sz="2177"/>
            </a:lvl2pPr>
            <a:lvl3pPr>
              <a:defRPr sz="1905"/>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204601" y="1380815"/>
            <a:ext cx="5440787" cy="4611835"/>
          </a:xfrm>
        </p:spPr>
        <p:txBody>
          <a:bodyPr/>
          <a:lstStyle>
            <a:lvl1pPr>
              <a:defRPr sz="2630"/>
            </a:lvl1pPr>
            <a:lvl2pPr>
              <a:defRPr sz="2177"/>
            </a:lvl2pPr>
            <a:lvl3pPr>
              <a:defRPr sz="1905"/>
            </a:lvl3pPr>
            <a:lvl4pPr>
              <a:defRPr sz="1633"/>
            </a:lvl4pPr>
            <a:lvl5pPr>
              <a:defRPr sz="1633"/>
            </a:lvl5pPr>
            <a:lvl6pPr>
              <a:defRPr sz="1633"/>
            </a:lvl6pPr>
            <a:lvl7pPr>
              <a:defRPr sz="1633"/>
            </a:lvl7pPr>
            <a:lvl8pPr>
              <a:defRPr sz="1633"/>
            </a:lvl8pPr>
            <a:lvl9pPr>
              <a:defRPr sz="16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grpSp>
        <p:nvGrpSpPr>
          <p:cNvPr id="5" name="Group 4"/>
          <p:cNvGrpSpPr/>
          <p:nvPr userDrawn="1"/>
        </p:nvGrpSpPr>
        <p:grpSpPr>
          <a:xfrm>
            <a:off x="-9307" y="6334545"/>
            <a:ext cx="12210613" cy="534472"/>
            <a:chOff x="-6980" y="6334545"/>
            <a:chExt cx="9157960" cy="534472"/>
          </a:xfrm>
        </p:grpSpPr>
        <p:sp>
          <p:nvSpPr>
            <p:cNvPr id="6" name="Rectangle 5"/>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45885"/>
              <a:endParaRPr lang="en-GB" sz="1905">
                <a:solidFill>
                  <a:prstClr val="white"/>
                </a:solidFill>
              </a:endParaRPr>
            </a:p>
          </p:txBody>
        </p:sp>
        <p:grpSp>
          <p:nvGrpSpPr>
            <p:cNvPr id="7" name="Group 6"/>
            <p:cNvGrpSpPr/>
            <p:nvPr/>
          </p:nvGrpSpPr>
          <p:grpSpPr>
            <a:xfrm>
              <a:off x="78191" y="6355061"/>
              <a:ext cx="8987803" cy="425095"/>
              <a:chOff x="104765" y="7014280"/>
              <a:chExt cx="10510736" cy="468687"/>
            </a:xfrm>
          </p:grpSpPr>
          <p:pic>
            <p:nvPicPr>
              <p:cNvPr id="8"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9"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10"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1" name="Straight Connector 10"/>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351256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0" cy="1470025"/>
          </a:xfrm>
        </p:spPr>
        <p:txBody>
          <a:bodyPr/>
          <a:lstStyle/>
          <a:p>
            <a:r>
              <a:rPr lang="fr-FR"/>
              <a:t>Cliquez et modifiez le titre</a:t>
            </a:r>
          </a:p>
        </p:txBody>
      </p:sp>
      <p:sp>
        <p:nvSpPr>
          <p:cNvPr id="3" name="Sous-titre 2"/>
          <p:cNvSpPr>
            <a:spLocks noGrp="1"/>
          </p:cNvSpPr>
          <p:nvPr>
            <p:ph type="subTitle" idx="1"/>
          </p:nvPr>
        </p:nvSpPr>
        <p:spPr>
          <a:xfrm>
            <a:off x="1828800" y="3886201"/>
            <a:ext cx="8534400" cy="1752600"/>
          </a:xfrm>
        </p:spPr>
        <p:txBody>
          <a:bodyPr/>
          <a:lstStyle>
            <a:lvl1pPr marL="0" indent="0" algn="ctr">
              <a:buNone/>
              <a:defRPr>
                <a:solidFill>
                  <a:schemeClr val="tx1">
                    <a:tint val="75000"/>
                  </a:schemeClr>
                </a:solidFill>
              </a:defRPr>
            </a:lvl1pPr>
            <a:lvl2pPr marL="473026" indent="0" algn="ctr">
              <a:buNone/>
              <a:defRPr>
                <a:solidFill>
                  <a:schemeClr val="tx1">
                    <a:tint val="75000"/>
                  </a:schemeClr>
                </a:solidFill>
              </a:defRPr>
            </a:lvl2pPr>
            <a:lvl3pPr marL="946052" indent="0" algn="ctr">
              <a:buNone/>
              <a:defRPr>
                <a:solidFill>
                  <a:schemeClr val="tx1">
                    <a:tint val="75000"/>
                  </a:schemeClr>
                </a:solidFill>
              </a:defRPr>
            </a:lvl3pPr>
            <a:lvl4pPr marL="1419078" indent="0" algn="ctr">
              <a:buNone/>
              <a:defRPr>
                <a:solidFill>
                  <a:schemeClr val="tx1">
                    <a:tint val="75000"/>
                  </a:schemeClr>
                </a:solidFill>
              </a:defRPr>
            </a:lvl4pPr>
            <a:lvl5pPr marL="1892104" indent="0" algn="ctr">
              <a:buNone/>
              <a:defRPr>
                <a:solidFill>
                  <a:schemeClr val="tx1">
                    <a:tint val="75000"/>
                  </a:schemeClr>
                </a:solidFill>
              </a:defRPr>
            </a:lvl5pPr>
            <a:lvl6pPr marL="2365129" indent="0" algn="ctr">
              <a:buNone/>
              <a:defRPr>
                <a:solidFill>
                  <a:schemeClr val="tx1">
                    <a:tint val="75000"/>
                  </a:schemeClr>
                </a:solidFill>
              </a:defRPr>
            </a:lvl6pPr>
            <a:lvl7pPr marL="2838155" indent="0" algn="ctr">
              <a:buNone/>
              <a:defRPr>
                <a:solidFill>
                  <a:schemeClr val="tx1">
                    <a:tint val="75000"/>
                  </a:schemeClr>
                </a:solidFill>
              </a:defRPr>
            </a:lvl7pPr>
            <a:lvl8pPr marL="3311181" indent="0" algn="ctr">
              <a:buNone/>
              <a:defRPr>
                <a:solidFill>
                  <a:schemeClr val="tx1">
                    <a:tint val="75000"/>
                  </a:schemeClr>
                </a:solidFill>
              </a:defRPr>
            </a:lvl8pPr>
            <a:lvl9pPr marL="3784207"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609601" y="6356352"/>
            <a:ext cx="2844800" cy="365125"/>
          </a:xfrm>
          <a:prstGeom prst="rect">
            <a:avLst/>
          </a:prstGeom>
        </p:spPr>
        <p:txBody>
          <a:bodyPr/>
          <a:lstStyle/>
          <a:p>
            <a:pPr fontAlgn="base">
              <a:spcBef>
                <a:spcPct val="0"/>
              </a:spcBef>
              <a:spcAft>
                <a:spcPct val="0"/>
              </a:spcAft>
            </a:pPr>
            <a:fld id="{066F5E7C-036A-EC48-9250-FE79EA1F5DBC}" type="datetimeFigureOut">
              <a:rPr lang="fr-FR" sz="3537" b="1" smtClean="0">
                <a:solidFill>
                  <a:prstClr val="black">
                    <a:tint val="75000"/>
                  </a:prstClr>
                </a:solidFill>
              </a:rPr>
              <a:pPr fontAlgn="base">
                <a:spcBef>
                  <a:spcPct val="0"/>
                </a:spcBef>
                <a:spcAft>
                  <a:spcPct val="0"/>
                </a:spcAft>
              </a:pPr>
              <a:t>03/06/2016</a:t>
            </a:fld>
            <a:endParaRPr lang="fr-FR" sz="3537" b="1">
              <a:solidFill>
                <a:prstClr val="black">
                  <a:tint val="75000"/>
                </a:prstClr>
              </a:solidFill>
            </a:endParaRPr>
          </a:p>
        </p:txBody>
      </p:sp>
      <p:sp>
        <p:nvSpPr>
          <p:cNvPr id="5" name="Espace réservé du pied de page 4"/>
          <p:cNvSpPr>
            <a:spLocks noGrp="1"/>
          </p:cNvSpPr>
          <p:nvPr>
            <p:ph type="ftr" sz="quarter" idx="11"/>
          </p:nvPr>
        </p:nvSpPr>
        <p:spPr>
          <a:xfrm>
            <a:off x="4165601" y="6356352"/>
            <a:ext cx="3860800" cy="365125"/>
          </a:xfrm>
          <a:prstGeom prst="rect">
            <a:avLst/>
          </a:prstGeom>
        </p:spPr>
        <p:txBody>
          <a:bodyPr/>
          <a:lstStyle/>
          <a:p>
            <a:pPr fontAlgn="base">
              <a:spcBef>
                <a:spcPct val="0"/>
              </a:spcBef>
              <a:spcAft>
                <a:spcPct val="0"/>
              </a:spcAft>
            </a:pPr>
            <a:endParaRPr lang="fr-FR" sz="3537" b="1">
              <a:solidFill>
                <a:prstClr val="black">
                  <a:tint val="75000"/>
                </a:prstClr>
              </a:solidFill>
            </a:endParaRPr>
          </a:p>
        </p:txBody>
      </p:sp>
      <p:sp>
        <p:nvSpPr>
          <p:cNvPr id="6" name="Espace réservé du numéro de diapositive 5"/>
          <p:cNvSpPr>
            <a:spLocks noGrp="1"/>
          </p:cNvSpPr>
          <p:nvPr>
            <p:ph type="sldNum" sz="quarter" idx="12"/>
          </p:nvPr>
        </p:nvSpPr>
        <p:spPr>
          <a:xfrm>
            <a:off x="8737600" y="6356352"/>
            <a:ext cx="2844800" cy="365125"/>
          </a:xfrm>
          <a:prstGeom prst="rect">
            <a:avLst/>
          </a:prstGeom>
        </p:spPr>
        <p:txBody>
          <a:bodyPr/>
          <a:lstStyle/>
          <a:p>
            <a:pPr fontAlgn="base">
              <a:spcBef>
                <a:spcPct val="0"/>
              </a:spcBef>
              <a:spcAft>
                <a:spcPct val="0"/>
              </a:spcAft>
            </a:pPr>
            <a:fld id="{137E0F63-2B0F-6543-A5A7-6D05BFEB5147}" type="slidenum">
              <a:rPr lang="fr-FR" sz="3537" b="1" smtClean="0">
                <a:solidFill>
                  <a:prstClr val="black">
                    <a:tint val="75000"/>
                  </a:prstClr>
                </a:solidFill>
              </a:rPr>
              <a:pPr fontAlgn="base">
                <a:spcBef>
                  <a:spcPct val="0"/>
                </a:spcBef>
                <a:spcAft>
                  <a:spcPct val="0"/>
                </a:spcAft>
              </a:pPr>
              <a:t>‹#›</a:t>
            </a:fld>
            <a:endParaRPr lang="fr-FR" sz="3537" b="1">
              <a:solidFill>
                <a:prstClr val="black">
                  <a:tint val="75000"/>
                </a:prstClr>
              </a:solidFill>
            </a:endParaRPr>
          </a:p>
        </p:txBody>
      </p:sp>
    </p:spTree>
    <p:extLst>
      <p:ext uri="{BB962C8B-B14F-4D97-AF65-F5344CB8AC3E}">
        <p14:creationId xmlns:p14="http://schemas.microsoft.com/office/powerpoint/2010/main" val="592125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a:xfrm>
            <a:off x="609601" y="6356351"/>
            <a:ext cx="2844800" cy="365125"/>
          </a:xfrm>
          <a:prstGeom prst="rect">
            <a:avLst/>
          </a:prstGeom>
        </p:spPr>
        <p:txBody>
          <a:bodyPr/>
          <a:lstStyle>
            <a:lvl1pPr fontAlgn="auto">
              <a:spcBef>
                <a:spcPts val="0"/>
              </a:spcBef>
              <a:spcAft>
                <a:spcPts val="0"/>
              </a:spcAft>
              <a:defRPr>
                <a:latin typeface="+mn-lt"/>
              </a:defRPr>
            </a:lvl1pPr>
          </a:lstStyle>
          <a:p>
            <a:pPr>
              <a:defRPr/>
            </a:pPr>
            <a:fld id="{3DC33E3A-DF19-4C04-8C4D-8A45372A4B6A}" type="datetimeFigureOut">
              <a:rPr lang="en-GB" sz="3537" b="1">
                <a:solidFill>
                  <a:srgbClr val="000066"/>
                </a:solidFill>
              </a:rPr>
              <a:pPr>
                <a:defRPr/>
              </a:pPr>
              <a:t>03/06/2016</a:t>
            </a:fld>
            <a:endParaRPr lang="en-GB" sz="3537" b="1">
              <a:solidFill>
                <a:srgbClr val="000066"/>
              </a:solidFill>
            </a:endParaRPr>
          </a:p>
        </p:txBody>
      </p:sp>
      <p:sp>
        <p:nvSpPr>
          <p:cNvPr id="4" name="Footer Placeholder 4"/>
          <p:cNvSpPr>
            <a:spLocks noGrp="1"/>
          </p:cNvSpPr>
          <p:nvPr>
            <p:ph type="ftr" sz="quarter" idx="11"/>
          </p:nvPr>
        </p:nvSpPr>
        <p:spPr>
          <a:xfrm>
            <a:off x="4165601" y="6356351"/>
            <a:ext cx="3860800" cy="365125"/>
          </a:xfrm>
          <a:prstGeom prst="rect">
            <a:avLst/>
          </a:prstGeom>
        </p:spPr>
        <p:txBody>
          <a:bodyPr/>
          <a:lstStyle>
            <a:lvl1pPr fontAlgn="auto">
              <a:spcBef>
                <a:spcPts val="0"/>
              </a:spcBef>
              <a:spcAft>
                <a:spcPts val="0"/>
              </a:spcAft>
              <a:defRPr>
                <a:latin typeface="+mn-lt"/>
              </a:defRPr>
            </a:lvl1pPr>
          </a:lstStyle>
          <a:p>
            <a:pPr>
              <a:defRPr/>
            </a:pPr>
            <a:endParaRPr lang="en-GB" sz="3537" b="1">
              <a:solidFill>
                <a:srgbClr val="000066"/>
              </a:solidFill>
            </a:endParaRPr>
          </a:p>
        </p:txBody>
      </p:sp>
      <p:sp>
        <p:nvSpPr>
          <p:cNvPr id="5" name="Slide Number Placeholder 5"/>
          <p:cNvSpPr>
            <a:spLocks noGrp="1"/>
          </p:cNvSpPr>
          <p:nvPr>
            <p:ph type="sldNum" sz="quarter" idx="12"/>
          </p:nvPr>
        </p:nvSpPr>
        <p:spPr>
          <a:xfrm>
            <a:off x="8737600" y="6356351"/>
            <a:ext cx="2844800" cy="365125"/>
          </a:xfrm>
          <a:prstGeom prst="rect">
            <a:avLst/>
          </a:prstGeom>
        </p:spPr>
        <p:txBody>
          <a:bodyPr/>
          <a:lstStyle>
            <a:lvl1pPr fontAlgn="auto">
              <a:spcBef>
                <a:spcPts val="0"/>
              </a:spcBef>
              <a:spcAft>
                <a:spcPts val="0"/>
              </a:spcAft>
              <a:defRPr>
                <a:latin typeface="+mn-lt"/>
              </a:defRPr>
            </a:lvl1pPr>
          </a:lstStyle>
          <a:p>
            <a:pPr>
              <a:defRPr/>
            </a:pPr>
            <a:fld id="{5283E364-788E-44C6-9750-0E0FDB93E1B4}" type="slidenum">
              <a:rPr lang="en-GB" sz="3537" b="1">
                <a:solidFill>
                  <a:srgbClr val="000066"/>
                </a:solidFill>
              </a:rPr>
              <a:pPr>
                <a:defRPr/>
              </a:pPr>
              <a:t>‹#›</a:t>
            </a:fld>
            <a:endParaRPr lang="en-GB" sz="3537" b="1">
              <a:solidFill>
                <a:srgbClr val="000066"/>
              </a:solidFill>
            </a:endParaRPr>
          </a:p>
        </p:txBody>
      </p:sp>
      <p:grpSp>
        <p:nvGrpSpPr>
          <p:cNvPr id="6" name="Group 5"/>
          <p:cNvGrpSpPr/>
          <p:nvPr userDrawn="1"/>
        </p:nvGrpSpPr>
        <p:grpSpPr>
          <a:xfrm>
            <a:off x="-9307" y="6334545"/>
            <a:ext cx="12210613" cy="534472"/>
            <a:chOff x="-6980" y="6334545"/>
            <a:chExt cx="9157960" cy="534472"/>
          </a:xfrm>
        </p:grpSpPr>
        <p:sp>
          <p:nvSpPr>
            <p:cNvPr id="7" name="Rectangle 6"/>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45885"/>
              <a:endParaRPr lang="en-GB" sz="1905">
                <a:solidFill>
                  <a:prstClr val="white"/>
                </a:solidFill>
              </a:endParaRPr>
            </a:p>
          </p:txBody>
        </p:sp>
        <p:grpSp>
          <p:nvGrpSpPr>
            <p:cNvPr id="8" name="Group 7"/>
            <p:cNvGrpSpPr/>
            <p:nvPr/>
          </p:nvGrpSpPr>
          <p:grpSpPr>
            <a:xfrm>
              <a:off x="78191" y="6355061"/>
              <a:ext cx="8987803" cy="425095"/>
              <a:chOff x="104765" y="7014280"/>
              <a:chExt cx="10510736" cy="468687"/>
            </a:xfrm>
          </p:grpSpPr>
          <p:pic>
            <p:nvPicPr>
              <p:cNvPr id="9"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10"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11"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2" name="Straight Connector 11"/>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286246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609601" y="6356352"/>
            <a:ext cx="2844800" cy="365125"/>
          </a:xfrm>
          <a:prstGeom prst="rect">
            <a:avLst/>
          </a:prstGeom>
        </p:spPr>
        <p:txBody>
          <a:bodyPr/>
          <a:lstStyle/>
          <a:p>
            <a:pPr fontAlgn="base">
              <a:spcBef>
                <a:spcPct val="0"/>
              </a:spcBef>
              <a:spcAft>
                <a:spcPct val="0"/>
              </a:spcAft>
            </a:pPr>
            <a:fld id="{066F5E7C-036A-EC48-9250-FE79EA1F5DBC}" type="datetimeFigureOut">
              <a:rPr lang="fr-FR" sz="3537" b="1" smtClean="0">
                <a:solidFill>
                  <a:prstClr val="black">
                    <a:tint val="75000"/>
                  </a:prstClr>
                </a:solidFill>
              </a:rPr>
              <a:pPr fontAlgn="base">
                <a:spcBef>
                  <a:spcPct val="0"/>
                </a:spcBef>
                <a:spcAft>
                  <a:spcPct val="0"/>
                </a:spcAft>
              </a:pPr>
              <a:t>03/06/2016</a:t>
            </a:fld>
            <a:endParaRPr lang="fr-FR" sz="3537" b="1">
              <a:solidFill>
                <a:prstClr val="black">
                  <a:tint val="75000"/>
                </a:prstClr>
              </a:solidFill>
            </a:endParaRPr>
          </a:p>
        </p:txBody>
      </p:sp>
      <p:sp>
        <p:nvSpPr>
          <p:cNvPr id="3" name="Espace réservé du pied de page 2"/>
          <p:cNvSpPr>
            <a:spLocks noGrp="1"/>
          </p:cNvSpPr>
          <p:nvPr>
            <p:ph type="ftr" sz="quarter" idx="11"/>
          </p:nvPr>
        </p:nvSpPr>
        <p:spPr>
          <a:xfrm>
            <a:off x="4165601" y="6356352"/>
            <a:ext cx="3860800" cy="365125"/>
          </a:xfrm>
          <a:prstGeom prst="rect">
            <a:avLst/>
          </a:prstGeom>
        </p:spPr>
        <p:txBody>
          <a:bodyPr/>
          <a:lstStyle/>
          <a:p>
            <a:pPr fontAlgn="base">
              <a:spcBef>
                <a:spcPct val="0"/>
              </a:spcBef>
              <a:spcAft>
                <a:spcPct val="0"/>
              </a:spcAft>
            </a:pPr>
            <a:endParaRPr lang="fr-FR" sz="3537" b="1">
              <a:solidFill>
                <a:prstClr val="black">
                  <a:tint val="75000"/>
                </a:prstClr>
              </a:solidFill>
            </a:endParaRPr>
          </a:p>
        </p:txBody>
      </p:sp>
      <p:sp>
        <p:nvSpPr>
          <p:cNvPr id="4" name="Espace réservé du numéro de diapositive 3"/>
          <p:cNvSpPr>
            <a:spLocks noGrp="1"/>
          </p:cNvSpPr>
          <p:nvPr>
            <p:ph type="sldNum" sz="quarter" idx="12"/>
          </p:nvPr>
        </p:nvSpPr>
        <p:spPr>
          <a:xfrm>
            <a:off x="8737600" y="6356352"/>
            <a:ext cx="2844800" cy="365125"/>
          </a:xfrm>
          <a:prstGeom prst="rect">
            <a:avLst/>
          </a:prstGeom>
        </p:spPr>
        <p:txBody>
          <a:bodyPr/>
          <a:lstStyle/>
          <a:p>
            <a:pPr fontAlgn="base">
              <a:spcBef>
                <a:spcPct val="0"/>
              </a:spcBef>
              <a:spcAft>
                <a:spcPct val="0"/>
              </a:spcAft>
            </a:pPr>
            <a:fld id="{137E0F63-2B0F-6543-A5A7-6D05BFEB5147}" type="slidenum">
              <a:rPr lang="fr-FR" sz="3537" b="1" smtClean="0">
                <a:solidFill>
                  <a:prstClr val="black">
                    <a:tint val="75000"/>
                  </a:prstClr>
                </a:solidFill>
              </a:rPr>
              <a:pPr fontAlgn="base">
                <a:spcBef>
                  <a:spcPct val="0"/>
                </a:spcBef>
                <a:spcAft>
                  <a:spcPct val="0"/>
                </a:spcAft>
              </a:pPr>
              <a:t>‹#›</a:t>
            </a:fld>
            <a:endParaRPr lang="fr-FR" sz="3537" b="1">
              <a:solidFill>
                <a:prstClr val="black">
                  <a:tint val="75000"/>
                </a:prstClr>
              </a:solidFill>
            </a:endParaRPr>
          </a:p>
        </p:txBody>
      </p:sp>
      <p:grpSp>
        <p:nvGrpSpPr>
          <p:cNvPr id="5" name="Group 4"/>
          <p:cNvGrpSpPr/>
          <p:nvPr userDrawn="1"/>
        </p:nvGrpSpPr>
        <p:grpSpPr>
          <a:xfrm>
            <a:off x="-9307" y="6334545"/>
            <a:ext cx="12210613" cy="534472"/>
            <a:chOff x="-6980" y="6334545"/>
            <a:chExt cx="9157960" cy="534472"/>
          </a:xfrm>
        </p:grpSpPr>
        <p:sp>
          <p:nvSpPr>
            <p:cNvPr id="6" name="Rectangle 5"/>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45885"/>
              <a:endParaRPr lang="en-GB" sz="1905">
                <a:solidFill>
                  <a:prstClr val="white"/>
                </a:solidFill>
              </a:endParaRPr>
            </a:p>
          </p:txBody>
        </p:sp>
        <p:grpSp>
          <p:nvGrpSpPr>
            <p:cNvPr id="7" name="Group 6"/>
            <p:cNvGrpSpPr/>
            <p:nvPr/>
          </p:nvGrpSpPr>
          <p:grpSpPr>
            <a:xfrm>
              <a:off x="78191" y="6355061"/>
              <a:ext cx="8987803" cy="425095"/>
              <a:chOff x="104765" y="7014280"/>
              <a:chExt cx="10510736" cy="468687"/>
            </a:xfrm>
          </p:grpSpPr>
          <p:pic>
            <p:nvPicPr>
              <p:cNvPr id="8"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9"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10"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1" name="Straight Connector 10"/>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116713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with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lvl1pPr algn="l">
              <a:buFont typeface="Arial" pitchFamily="34" charset="0"/>
              <a:buNone/>
              <a:defRPr sz="2400" b="0" i="0">
                <a:solidFill>
                  <a:srgbClr val="00A6B6"/>
                </a:solidFill>
                <a:latin typeface="Museo Sans 500"/>
                <a:cs typeface="Museo Sans 500"/>
              </a:defRPr>
            </a:lvl1pPr>
          </a:lstStyle>
          <a:p>
            <a:r>
              <a:rPr lang="en-US"/>
              <a:t>Click to edit Master title style</a:t>
            </a:r>
            <a:endParaRPr lang="en-US" dirty="0"/>
          </a:p>
        </p:txBody>
      </p:sp>
      <p:sp>
        <p:nvSpPr>
          <p:cNvPr id="7" name="Content Placeholder 2"/>
          <p:cNvSpPr>
            <a:spLocks noGrp="1"/>
          </p:cNvSpPr>
          <p:nvPr>
            <p:ph idx="1"/>
          </p:nvPr>
        </p:nvSpPr>
        <p:spPr>
          <a:xfrm>
            <a:off x="609600" y="2209800"/>
            <a:ext cx="10972800" cy="3053038"/>
          </a:xfrm>
        </p:spPr>
        <p:txBody>
          <a:bodyPr/>
          <a:lstStyle>
            <a:lvl1pPr>
              <a:buClr>
                <a:srgbClr val="00A6B6"/>
              </a:buClr>
              <a:buFont typeface="Wingdings" pitchFamily="2" charset="2"/>
              <a:buChar char="§"/>
              <a:defRPr sz="2000" b="0" i="0">
                <a:solidFill>
                  <a:srgbClr val="313231"/>
                </a:solidFill>
                <a:latin typeface="Museo Slab 300"/>
                <a:cs typeface="Museo Slab 300"/>
              </a:defRPr>
            </a:lvl1pPr>
            <a:lvl2pPr>
              <a:buClr>
                <a:srgbClr val="00A6B6"/>
              </a:buClr>
              <a:buFont typeface="Wingdings" pitchFamily="2" charset="2"/>
              <a:buChar char="§"/>
              <a:defRPr sz="1800" b="0" i="0">
                <a:solidFill>
                  <a:srgbClr val="313231"/>
                </a:solidFill>
                <a:latin typeface="Museo Slab 300"/>
                <a:cs typeface="Museo Slab 300"/>
              </a:defRPr>
            </a:lvl2pPr>
            <a:lvl3pPr>
              <a:buClr>
                <a:srgbClr val="00A6B6"/>
              </a:buClr>
              <a:buFont typeface="Wingdings" pitchFamily="2" charset="2"/>
              <a:buChar char="§"/>
              <a:defRPr sz="1600" b="0" i="0">
                <a:solidFill>
                  <a:srgbClr val="313231"/>
                </a:solidFill>
                <a:latin typeface="Museo Slab 300"/>
                <a:cs typeface="Museo Slab 300"/>
              </a:defRPr>
            </a:lvl3pPr>
            <a:lvl4pPr>
              <a:buClr>
                <a:srgbClr val="00A6B6"/>
              </a:buClr>
              <a:buFont typeface="Wingdings" pitchFamily="2" charset="2"/>
              <a:buChar char="§"/>
              <a:defRPr sz="1400" b="0" i="0">
                <a:solidFill>
                  <a:srgbClr val="313231"/>
                </a:solidFill>
                <a:latin typeface="Museo Slab 300"/>
                <a:cs typeface="Museo Slab 300"/>
              </a:defRPr>
            </a:lvl4pPr>
            <a:lvl5pPr>
              <a:buClr>
                <a:srgbClr val="00A6B6"/>
              </a:buClr>
              <a:buFont typeface="Wingdings" pitchFamily="2" charset="2"/>
              <a:buChar char="§"/>
              <a:defRPr sz="1200" b="0" i="0">
                <a:solidFill>
                  <a:srgbClr val="313231"/>
                </a:solidFill>
                <a:latin typeface="Museo Slab 300"/>
                <a:cs typeface="Museo Slab 3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0" hasCustomPrompt="1"/>
          </p:nvPr>
        </p:nvSpPr>
        <p:spPr>
          <a:xfrm>
            <a:off x="609600" y="1524000"/>
            <a:ext cx="10972800" cy="609600"/>
          </a:xfrm>
        </p:spPr>
        <p:txBody>
          <a:bodyPr/>
          <a:lstStyle>
            <a:lvl1pPr>
              <a:buNone/>
              <a:defRPr sz="2200" b="1" baseline="0">
                <a:solidFill>
                  <a:srgbClr val="313231"/>
                </a:solidFill>
              </a:defRPr>
            </a:lvl1pPr>
          </a:lstStyle>
          <a:p>
            <a:pPr lvl="0"/>
            <a:r>
              <a:rPr lang="en-US" dirty="0"/>
              <a:t>Click to edit main sentence</a:t>
            </a:r>
          </a:p>
        </p:txBody>
      </p:sp>
      <p:grpSp>
        <p:nvGrpSpPr>
          <p:cNvPr id="6" name="Group 5"/>
          <p:cNvGrpSpPr/>
          <p:nvPr userDrawn="1"/>
        </p:nvGrpSpPr>
        <p:grpSpPr>
          <a:xfrm>
            <a:off x="0" y="6268720"/>
            <a:ext cx="12192000" cy="589280"/>
            <a:chOff x="-6980" y="6334545"/>
            <a:chExt cx="9157960" cy="534472"/>
          </a:xfrm>
        </p:grpSpPr>
        <p:sp>
          <p:nvSpPr>
            <p:cNvPr id="8" name="Rectangle 7"/>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42872" fontAlgn="auto">
                <a:spcBef>
                  <a:spcPts val="0"/>
                </a:spcBef>
                <a:spcAft>
                  <a:spcPts val="0"/>
                </a:spcAft>
              </a:pPr>
              <a:endParaRPr lang="en-GB" sz="2100" b="0">
                <a:solidFill>
                  <a:prstClr val="white"/>
                </a:solidFill>
              </a:endParaRPr>
            </a:p>
          </p:txBody>
        </p:sp>
        <p:grpSp>
          <p:nvGrpSpPr>
            <p:cNvPr id="10" name="Group 9"/>
            <p:cNvGrpSpPr/>
            <p:nvPr/>
          </p:nvGrpSpPr>
          <p:grpSpPr>
            <a:xfrm>
              <a:off x="78191" y="6355061"/>
              <a:ext cx="8987803" cy="425095"/>
              <a:chOff x="104765" y="7014280"/>
              <a:chExt cx="10510736" cy="468687"/>
            </a:xfrm>
          </p:grpSpPr>
          <p:pic>
            <p:nvPicPr>
              <p:cNvPr id="11" name="Image 17" descr="OMS.png"/>
              <p:cNvPicPr>
                <a:picLocks noChangeAspect="1"/>
              </p:cNvPicPr>
              <p:nvPr/>
            </p:nvPicPr>
            <p:blipFill>
              <a:blip r:embed="rId2"/>
              <a:stretch>
                <a:fillRect/>
              </a:stretch>
            </p:blipFill>
            <p:spPr>
              <a:xfrm>
                <a:off x="9216732" y="7076277"/>
                <a:ext cx="1398769" cy="406690"/>
              </a:xfrm>
              <a:prstGeom prst="rect">
                <a:avLst/>
              </a:prstGeom>
            </p:spPr>
          </p:pic>
          <p:pic>
            <p:nvPicPr>
              <p:cNvPr id="12" name="Image 7" descr="OMS-HGF-Logo-blanc.png"/>
              <p:cNvPicPr>
                <a:picLocks noChangeAspect="1"/>
              </p:cNvPicPr>
              <p:nvPr/>
            </p:nvPicPr>
            <p:blipFill>
              <a:blip r:embed="rId3"/>
              <a:stretch>
                <a:fillRect/>
              </a:stretch>
            </p:blipFill>
            <p:spPr>
              <a:xfrm>
                <a:off x="104765" y="7076277"/>
                <a:ext cx="446344" cy="406690"/>
              </a:xfrm>
              <a:prstGeom prst="rect">
                <a:avLst/>
              </a:prstGeom>
            </p:spPr>
          </p:pic>
          <p:pic>
            <p:nvPicPr>
              <p:cNvPr id="13" name="Image 10" descr="Fond-logo-blanc.png"/>
              <p:cNvPicPr>
                <a:picLocks noChangeAspect="1"/>
              </p:cNvPicPr>
              <p:nvPr/>
            </p:nvPicPr>
            <p:blipFill>
              <a:blip r:embed="rId4"/>
              <a:stretch>
                <a:fillRect/>
              </a:stretch>
            </p:blipFill>
            <p:spPr>
              <a:xfrm>
                <a:off x="644922" y="7076277"/>
                <a:ext cx="955271" cy="406689"/>
              </a:xfrm>
              <a:prstGeom prst="rect">
                <a:avLst/>
              </a:prstGeom>
            </p:spPr>
          </p:pic>
          <p:cxnSp>
            <p:nvCxnSpPr>
              <p:cNvPr id="14" name="Straight Connector 13"/>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17590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11864-AA60-49CB-9C5F-2EA9D3AED008}" type="datetime1">
              <a:rPr lang="en-US" smtClean="0"/>
              <a:t>6/3/2016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911EA8-F273-437A-A267-33848766ADBA}" type="slidenum">
              <a:rPr lang="en-US" smtClean="0"/>
              <a:t>‹#›</a:t>
            </a:fld>
            <a:endParaRPr lang="en-US"/>
          </a:p>
        </p:txBody>
      </p:sp>
      <p:grpSp>
        <p:nvGrpSpPr>
          <p:cNvPr id="7" name="Group 6"/>
          <p:cNvGrpSpPr/>
          <p:nvPr userDrawn="1"/>
        </p:nvGrpSpPr>
        <p:grpSpPr>
          <a:xfrm>
            <a:off x="0" y="6268720"/>
            <a:ext cx="12192000" cy="589280"/>
            <a:chOff x="-6980" y="6334545"/>
            <a:chExt cx="9157960" cy="534472"/>
          </a:xfrm>
        </p:grpSpPr>
        <p:sp>
          <p:nvSpPr>
            <p:cNvPr id="8" name="Rectangle 7"/>
            <p:cNvSpPr/>
            <p:nvPr/>
          </p:nvSpPr>
          <p:spPr>
            <a:xfrm>
              <a:off x="-6980" y="6334545"/>
              <a:ext cx="9157960" cy="534472"/>
            </a:xfrm>
            <a:prstGeom prst="rect">
              <a:avLst/>
            </a:prstGeom>
            <a:solidFill>
              <a:srgbClr val="0E1E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42872" fontAlgn="auto">
                <a:spcBef>
                  <a:spcPts val="0"/>
                </a:spcBef>
                <a:spcAft>
                  <a:spcPts val="0"/>
                </a:spcAft>
              </a:pPr>
              <a:endParaRPr lang="en-GB" sz="2100" b="0">
                <a:solidFill>
                  <a:prstClr val="white"/>
                </a:solidFill>
              </a:endParaRPr>
            </a:p>
          </p:txBody>
        </p:sp>
        <p:grpSp>
          <p:nvGrpSpPr>
            <p:cNvPr id="9" name="Group 8"/>
            <p:cNvGrpSpPr/>
            <p:nvPr/>
          </p:nvGrpSpPr>
          <p:grpSpPr>
            <a:xfrm>
              <a:off x="78191" y="6355061"/>
              <a:ext cx="8987803" cy="425095"/>
              <a:chOff x="104765" y="7014280"/>
              <a:chExt cx="10510736" cy="468687"/>
            </a:xfrm>
          </p:grpSpPr>
          <p:pic>
            <p:nvPicPr>
              <p:cNvPr id="10" name="Image 17" descr="OMS.png"/>
              <p:cNvPicPr>
                <a:picLocks noChangeAspect="1"/>
              </p:cNvPicPr>
              <p:nvPr/>
            </p:nvPicPr>
            <p:blipFill>
              <a:blip r:embed="rId14"/>
              <a:stretch>
                <a:fillRect/>
              </a:stretch>
            </p:blipFill>
            <p:spPr>
              <a:xfrm>
                <a:off x="9216732" y="7076277"/>
                <a:ext cx="1398769" cy="406690"/>
              </a:xfrm>
              <a:prstGeom prst="rect">
                <a:avLst/>
              </a:prstGeom>
            </p:spPr>
          </p:pic>
          <p:pic>
            <p:nvPicPr>
              <p:cNvPr id="11" name="Image 7" descr="OMS-HGF-Logo-blanc.png"/>
              <p:cNvPicPr>
                <a:picLocks noChangeAspect="1"/>
              </p:cNvPicPr>
              <p:nvPr/>
            </p:nvPicPr>
            <p:blipFill>
              <a:blip r:embed="rId15"/>
              <a:stretch>
                <a:fillRect/>
              </a:stretch>
            </p:blipFill>
            <p:spPr>
              <a:xfrm>
                <a:off x="104765" y="7076277"/>
                <a:ext cx="446344" cy="406690"/>
              </a:xfrm>
              <a:prstGeom prst="rect">
                <a:avLst/>
              </a:prstGeom>
            </p:spPr>
          </p:pic>
          <p:pic>
            <p:nvPicPr>
              <p:cNvPr id="12" name="Image 10" descr="Fond-logo-blanc.png"/>
              <p:cNvPicPr>
                <a:picLocks noChangeAspect="1"/>
              </p:cNvPicPr>
              <p:nvPr/>
            </p:nvPicPr>
            <p:blipFill>
              <a:blip r:embed="rId16"/>
              <a:stretch>
                <a:fillRect/>
              </a:stretch>
            </p:blipFill>
            <p:spPr>
              <a:xfrm>
                <a:off x="644922" y="7076277"/>
                <a:ext cx="955271" cy="406689"/>
              </a:xfrm>
              <a:prstGeom prst="rect">
                <a:avLst/>
              </a:prstGeom>
            </p:spPr>
          </p:pic>
          <p:cxnSp>
            <p:nvCxnSpPr>
              <p:cNvPr id="13" name="Straight Connector 12"/>
              <p:cNvCxnSpPr/>
              <p:nvPr/>
            </p:nvCxnSpPr>
            <p:spPr>
              <a:xfrm>
                <a:off x="104765" y="7014280"/>
                <a:ext cx="10510736" cy="0"/>
              </a:xfrm>
              <a:prstGeom prst="line">
                <a:avLst/>
              </a:prstGeom>
              <a:ln w="12700"/>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932439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12192000" cy="123827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US" dirty="0"/>
              <a:t>Click to edit Master title style</a:t>
            </a:r>
          </a:p>
        </p:txBody>
      </p:sp>
      <p:sp>
        <p:nvSpPr>
          <p:cNvPr id="1027" name="Rectangle 4"/>
          <p:cNvSpPr>
            <a:spLocks noGrp="1" noChangeArrowheads="1"/>
          </p:cNvSpPr>
          <p:nvPr>
            <p:ph type="body" idx="1"/>
          </p:nvPr>
        </p:nvSpPr>
        <p:spPr bwMode="auto">
          <a:xfrm>
            <a:off x="590052" y="1380815"/>
            <a:ext cx="11055335" cy="4611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1031" name="Picture 17" descr="WHO-EN-white-H"/>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75668" y="6040166"/>
            <a:ext cx="2943021" cy="71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64490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sldNum="0" hdr="0" dt="0"/>
  <p:txStyles>
    <p:titleStyle>
      <a:lvl1pPr algn="ctr" defTabSz="944550" rtl="0" eaLnBrk="0" fontAlgn="base" hangingPunct="0">
        <a:spcBef>
          <a:spcPct val="0"/>
        </a:spcBef>
        <a:spcAft>
          <a:spcPct val="0"/>
        </a:spcAft>
        <a:defRPr sz="3628" b="1">
          <a:solidFill>
            <a:srgbClr val="000066"/>
          </a:solidFill>
          <a:latin typeface="+mj-lt"/>
          <a:ea typeface="+mj-ea"/>
          <a:cs typeface="+mj-cs"/>
        </a:defRPr>
      </a:lvl1pPr>
      <a:lvl2pPr algn="ctr" defTabSz="944550" rtl="0" eaLnBrk="0" fontAlgn="base" hangingPunct="0">
        <a:spcBef>
          <a:spcPct val="0"/>
        </a:spcBef>
        <a:spcAft>
          <a:spcPct val="0"/>
        </a:spcAft>
        <a:defRPr sz="3628" b="1">
          <a:solidFill>
            <a:srgbClr val="000066"/>
          </a:solidFill>
          <a:latin typeface="Arial" charset="0"/>
          <a:cs typeface="Arial" charset="0"/>
        </a:defRPr>
      </a:lvl2pPr>
      <a:lvl3pPr algn="ctr" defTabSz="944550" rtl="0" eaLnBrk="0" fontAlgn="base" hangingPunct="0">
        <a:spcBef>
          <a:spcPct val="0"/>
        </a:spcBef>
        <a:spcAft>
          <a:spcPct val="0"/>
        </a:spcAft>
        <a:defRPr sz="3628" b="1">
          <a:solidFill>
            <a:srgbClr val="000066"/>
          </a:solidFill>
          <a:latin typeface="Arial" charset="0"/>
          <a:cs typeface="Arial" charset="0"/>
        </a:defRPr>
      </a:lvl3pPr>
      <a:lvl4pPr algn="ctr" defTabSz="944550" rtl="0" eaLnBrk="0" fontAlgn="base" hangingPunct="0">
        <a:spcBef>
          <a:spcPct val="0"/>
        </a:spcBef>
        <a:spcAft>
          <a:spcPct val="0"/>
        </a:spcAft>
        <a:defRPr sz="3628" b="1">
          <a:solidFill>
            <a:srgbClr val="000066"/>
          </a:solidFill>
          <a:latin typeface="Arial" charset="0"/>
          <a:cs typeface="Arial" charset="0"/>
        </a:defRPr>
      </a:lvl4pPr>
      <a:lvl5pPr algn="ctr" defTabSz="944550" rtl="0" eaLnBrk="0" fontAlgn="base" hangingPunct="0">
        <a:spcBef>
          <a:spcPct val="0"/>
        </a:spcBef>
        <a:spcAft>
          <a:spcPct val="0"/>
        </a:spcAft>
        <a:defRPr sz="3628" b="1">
          <a:solidFill>
            <a:srgbClr val="000066"/>
          </a:solidFill>
          <a:latin typeface="Arial" charset="0"/>
          <a:cs typeface="Arial" charset="0"/>
        </a:defRPr>
      </a:lvl5pPr>
      <a:lvl6pPr marL="414608" algn="ctr" defTabSz="945823" rtl="0" fontAlgn="base">
        <a:spcBef>
          <a:spcPct val="0"/>
        </a:spcBef>
        <a:spcAft>
          <a:spcPct val="0"/>
        </a:spcAft>
        <a:defRPr sz="3628" b="1">
          <a:solidFill>
            <a:srgbClr val="000066"/>
          </a:solidFill>
          <a:latin typeface="Arial" charset="0"/>
          <a:cs typeface="Arial" charset="0"/>
        </a:defRPr>
      </a:lvl6pPr>
      <a:lvl7pPr marL="829215" algn="ctr" defTabSz="945823" rtl="0" fontAlgn="base">
        <a:spcBef>
          <a:spcPct val="0"/>
        </a:spcBef>
        <a:spcAft>
          <a:spcPct val="0"/>
        </a:spcAft>
        <a:defRPr sz="3628" b="1">
          <a:solidFill>
            <a:srgbClr val="000066"/>
          </a:solidFill>
          <a:latin typeface="Arial" charset="0"/>
          <a:cs typeface="Arial" charset="0"/>
        </a:defRPr>
      </a:lvl7pPr>
      <a:lvl8pPr marL="1243822" algn="ctr" defTabSz="945823" rtl="0" fontAlgn="base">
        <a:spcBef>
          <a:spcPct val="0"/>
        </a:spcBef>
        <a:spcAft>
          <a:spcPct val="0"/>
        </a:spcAft>
        <a:defRPr sz="3628" b="1">
          <a:solidFill>
            <a:srgbClr val="000066"/>
          </a:solidFill>
          <a:latin typeface="Arial" charset="0"/>
          <a:cs typeface="Arial" charset="0"/>
        </a:defRPr>
      </a:lvl8pPr>
      <a:lvl9pPr marL="1658429" algn="ctr" defTabSz="945823" rtl="0" fontAlgn="base">
        <a:spcBef>
          <a:spcPct val="0"/>
        </a:spcBef>
        <a:spcAft>
          <a:spcPct val="0"/>
        </a:spcAft>
        <a:defRPr sz="3628" b="1">
          <a:solidFill>
            <a:srgbClr val="000066"/>
          </a:solidFill>
          <a:latin typeface="Arial" charset="0"/>
          <a:cs typeface="Arial" charset="0"/>
        </a:defRPr>
      </a:lvl9pPr>
    </p:titleStyle>
    <p:bodyStyle>
      <a:lvl1pPr marL="352767" indent="-352767" algn="l" defTabSz="944550" rtl="0" eaLnBrk="0" fontAlgn="base" hangingPunct="0">
        <a:spcBef>
          <a:spcPct val="80000"/>
        </a:spcBef>
        <a:spcAft>
          <a:spcPct val="0"/>
        </a:spcAft>
        <a:buClr>
          <a:srgbClr val="1E7FB8"/>
        </a:buClr>
        <a:buFont typeface="Wingdings" pitchFamily="2" charset="2"/>
        <a:buChar char="l"/>
        <a:defRPr sz="2540">
          <a:solidFill>
            <a:srgbClr val="000066"/>
          </a:solidFill>
          <a:latin typeface="+mn-lt"/>
          <a:ea typeface="+mn-ea"/>
          <a:cs typeface="+mn-cs"/>
        </a:defRPr>
      </a:lvl1pPr>
      <a:lvl2pPr marL="832241" indent="-290852" algn="l" defTabSz="944550" rtl="0" eaLnBrk="0" fontAlgn="base" hangingPunct="0">
        <a:spcBef>
          <a:spcPct val="20000"/>
        </a:spcBef>
        <a:spcAft>
          <a:spcPct val="0"/>
        </a:spcAft>
        <a:buClr>
          <a:srgbClr val="1E7FB8"/>
        </a:buClr>
        <a:buFont typeface="Arial" charset="0"/>
        <a:buChar char="–"/>
        <a:defRPr sz="2177">
          <a:solidFill>
            <a:srgbClr val="000066"/>
          </a:solidFill>
          <a:latin typeface="+mn-lt"/>
          <a:cs typeface="+mn-cs"/>
        </a:defRPr>
      </a:lvl2pPr>
      <a:lvl3pPr marL="1298756" indent="-277894" algn="l" defTabSz="944550" rtl="0" eaLnBrk="0" fontAlgn="base" hangingPunct="0">
        <a:spcBef>
          <a:spcPct val="20000"/>
        </a:spcBef>
        <a:spcAft>
          <a:spcPct val="0"/>
        </a:spcAft>
        <a:buClr>
          <a:srgbClr val="1E7FB8"/>
        </a:buClr>
        <a:buChar char="•"/>
        <a:defRPr sz="1814">
          <a:solidFill>
            <a:srgbClr val="000066"/>
          </a:solidFill>
          <a:latin typeface="Arial" charset="0"/>
          <a:cs typeface="+mn-cs"/>
        </a:defRPr>
      </a:lvl3pPr>
      <a:lvl4pPr marL="1720636" indent="-233258" algn="l" defTabSz="944550" rtl="0" eaLnBrk="0" fontAlgn="base" hangingPunct="0">
        <a:spcBef>
          <a:spcPct val="20000"/>
        </a:spcBef>
        <a:spcAft>
          <a:spcPct val="0"/>
        </a:spcAft>
        <a:buClr>
          <a:srgbClr val="1E7FB8"/>
        </a:buClr>
        <a:buChar char="–"/>
        <a:defRPr>
          <a:solidFill>
            <a:srgbClr val="000066"/>
          </a:solidFill>
          <a:latin typeface="Arial" charset="0"/>
          <a:cs typeface="+mn-cs"/>
        </a:defRPr>
      </a:lvl4pPr>
      <a:lvl5pPr marL="2056124" indent="-148306" algn="r" defTabSz="944550" rtl="1" eaLnBrk="0" fontAlgn="base" hangingPunct="0">
        <a:spcBef>
          <a:spcPct val="20000"/>
        </a:spcBef>
        <a:spcAft>
          <a:spcPct val="0"/>
        </a:spcAft>
        <a:buChar char="»"/>
        <a:defRPr sz="2086">
          <a:solidFill>
            <a:srgbClr val="000066"/>
          </a:solidFill>
          <a:latin typeface="+mn-lt"/>
          <a:cs typeface="+mn-cs"/>
        </a:defRPr>
      </a:lvl5pPr>
      <a:lvl6pPr marL="2471808" indent="-149719" algn="r" defTabSz="945823" rtl="1" fontAlgn="base">
        <a:spcBef>
          <a:spcPct val="20000"/>
        </a:spcBef>
        <a:spcAft>
          <a:spcPct val="0"/>
        </a:spcAft>
        <a:buChar char="»"/>
        <a:defRPr sz="2086">
          <a:solidFill>
            <a:srgbClr val="000066"/>
          </a:solidFill>
          <a:latin typeface="+mn-lt"/>
          <a:cs typeface="+mn-cs"/>
        </a:defRPr>
      </a:lvl6pPr>
      <a:lvl7pPr marL="2886415" indent="-149719" algn="r" defTabSz="945823" rtl="1" fontAlgn="base">
        <a:spcBef>
          <a:spcPct val="20000"/>
        </a:spcBef>
        <a:spcAft>
          <a:spcPct val="0"/>
        </a:spcAft>
        <a:buChar char="»"/>
        <a:defRPr sz="2086">
          <a:solidFill>
            <a:srgbClr val="000066"/>
          </a:solidFill>
          <a:latin typeface="+mn-lt"/>
          <a:cs typeface="+mn-cs"/>
        </a:defRPr>
      </a:lvl7pPr>
      <a:lvl8pPr marL="3301023" indent="-149719" algn="r" defTabSz="945823" rtl="1" fontAlgn="base">
        <a:spcBef>
          <a:spcPct val="20000"/>
        </a:spcBef>
        <a:spcAft>
          <a:spcPct val="0"/>
        </a:spcAft>
        <a:buChar char="»"/>
        <a:defRPr sz="2086">
          <a:solidFill>
            <a:srgbClr val="000066"/>
          </a:solidFill>
          <a:latin typeface="+mn-lt"/>
          <a:cs typeface="+mn-cs"/>
        </a:defRPr>
      </a:lvl8pPr>
      <a:lvl9pPr marL="3715630" indent="-149719" algn="r" defTabSz="945823" rtl="1" fontAlgn="base">
        <a:spcBef>
          <a:spcPct val="20000"/>
        </a:spcBef>
        <a:spcAft>
          <a:spcPct val="0"/>
        </a:spcAft>
        <a:buChar char="»"/>
        <a:defRPr sz="2086">
          <a:solidFill>
            <a:srgbClr val="000066"/>
          </a:solidFill>
          <a:latin typeface="+mn-lt"/>
          <a:cs typeface="+mn-cs"/>
        </a:defRPr>
      </a:lvl9pPr>
    </p:bodyStyle>
    <p:otherStyle>
      <a:defPPr>
        <a:defRPr lang="fr-FR"/>
      </a:defPPr>
      <a:lvl1pPr marL="0" algn="l" defTabSz="829215" rtl="0" eaLnBrk="1" latinLnBrk="0" hangingPunct="1">
        <a:defRPr sz="1633" kern="1200">
          <a:solidFill>
            <a:schemeClr val="tx1"/>
          </a:solidFill>
          <a:latin typeface="+mn-lt"/>
          <a:ea typeface="+mn-ea"/>
          <a:cs typeface="+mn-cs"/>
        </a:defRPr>
      </a:lvl1pPr>
      <a:lvl2pPr marL="414608" algn="l" defTabSz="829215" rtl="0" eaLnBrk="1" latinLnBrk="0" hangingPunct="1">
        <a:defRPr sz="1633" kern="1200">
          <a:solidFill>
            <a:schemeClr val="tx1"/>
          </a:solidFill>
          <a:latin typeface="+mn-lt"/>
          <a:ea typeface="+mn-ea"/>
          <a:cs typeface="+mn-cs"/>
        </a:defRPr>
      </a:lvl2pPr>
      <a:lvl3pPr marL="829215" algn="l" defTabSz="829215" rtl="0" eaLnBrk="1" latinLnBrk="0" hangingPunct="1">
        <a:defRPr sz="1633" kern="1200">
          <a:solidFill>
            <a:schemeClr val="tx1"/>
          </a:solidFill>
          <a:latin typeface="+mn-lt"/>
          <a:ea typeface="+mn-ea"/>
          <a:cs typeface="+mn-cs"/>
        </a:defRPr>
      </a:lvl3pPr>
      <a:lvl4pPr marL="1243822" algn="l" defTabSz="829215" rtl="0" eaLnBrk="1" latinLnBrk="0" hangingPunct="1">
        <a:defRPr sz="1633" kern="1200">
          <a:solidFill>
            <a:schemeClr val="tx1"/>
          </a:solidFill>
          <a:latin typeface="+mn-lt"/>
          <a:ea typeface="+mn-ea"/>
          <a:cs typeface="+mn-cs"/>
        </a:defRPr>
      </a:lvl4pPr>
      <a:lvl5pPr marL="1658429" algn="l" defTabSz="829215" rtl="0" eaLnBrk="1" latinLnBrk="0" hangingPunct="1">
        <a:defRPr sz="1633" kern="1200">
          <a:solidFill>
            <a:schemeClr val="tx1"/>
          </a:solidFill>
          <a:latin typeface="+mn-lt"/>
          <a:ea typeface="+mn-ea"/>
          <a:cs typeface="+mn-cs"/>
        </a:defRPr>
      </a:lvl5pPr>
      <a:lvl6pPr marL="2073036" algn="l" defTabSz="829215" rtl="0" eaLnBrk="1" latinLnBrk="0" hangingPunct="1">
        <a:defRPr sz="1633" kern="1200">
          <a:solidFill>
            <a:schemeClr val="tx1"/>
          </a:solidFill>
          <a:latin typeface="+mn-lt"/>
          <a:ea typeface="+mn-ea"/>
          <a:cs typeface="+mn-cs"/>
        </a:defRPr>
      </a:lvl6pPr>
      <a:lvl7pPr marL="2487643" algn="l" defTabSz="829215" rtl="0" eaLnBrk="1" latinLnBrk="0" hangingPunct="1">
        <a:defRPr sz="1633" kern="1200">
          <a:solidFill>
            <a:schemeClr val="tx1"/>
          </a:solidFill>
          <a:latin typeface="+mn-lt"/>
          <a:ea typeface="+mn-ea"/>
          <a:cs typeface="+mn-cs"/>
        </a:defRPr>
      </a:lvl7pPr>
      <a:lvl8pPr marL="2902251" algn="l" defTabSz="829215" rtl="0" eaLnBrk="1" latinLnBrk="0" hangingPunct="1">
        <a:defRPr sz="1633" kern="1200">
          <a:solidFill>
            <a:schemeClr val="tx1"/>
          </a:solidFill>
          <a:latin typeface="+mn-lt"/>
          <a:ea typeface="+mn-ea"/>
          <a:cs typeface="+mn-cs"/>
        </a:defRPr>
      </a:lvl8pPr>
      <a:lvl9pPr marL="3316857" algn="l" defTabSz="829215" rtl="0" eaLnBrk="1" latinLnBrk="0" hangingPunct="1">
        <a:defRPr sz="16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1E29"/>
        </a:solidFill>
        <a:effectLst/>
      </p:bgPr>
    </p:bg>
    <p:spTree>
      <p:nvGrpSpPr>
        <p:cNvPr id="1" name=""/>
        <p:cNvGrpSpPr/>
        <p:nvPr/>
      </p:nvGrpSpPr>
      <p:grpSpPr>
        <a:xfrm>
          <a:off x="0" y="0"/>
          <a:ext cx="0" cy="0"/>
          <a:chOff x="0" y="0"/>
          <a:chExt cx="0" cy="0"/>
        </a:xfrm>
      </p:grpSpPr>
      <p:pic>
        <p:nvPicPr>
          <p:cNvPr id="11" name="Image 10" descr="Fond-logo-blanc.png"/>
          <p:cNvPicPr>
            <a:picLocks noChangeAspect="1"/>
          </p:cNvPicPr>
          <p:nvPr/>
        </p:nvPicPr>
        <p:blipFill>
          <a:blip r:embed="rId3"/>
          <a:stretch>
            <a:fillRect/>
          </a:stretch>
        </p:blipFill>
        <p:spPr>
          <a:xfrm>
            <a:off x="1855451" y="474151"/>
            <a:ext cx="2499254" cy="1064009"/>
          </a:xfrm>
          <a:prstGeom prst="rect">
            <a:avLst/>
          </a:prstGeom>
        </p:spPr>
      </p:pic>
      <p:sp>
        <p:nvSpPr>
          <p:cNvPr id="24" name="ZoneTexte 23"/>
          <p:cNvSpPr txBox="1"/>
          <p:nvPr/>
        </p:nvSpPr>
        <p:spPr>
          <a:xfrm>
            <a:off x="2044047" y="2098487"/>
            <a:ext cx="8497873" cy="1746733"/>
          </a:xfrm>
          <a:prstGeom prst="rect">
            <a:avLst/>
          </a:prstGeom>
          <a:noFill/>
        </p:spPr>
        <p:txBody>
          <a:bodyPr wrap="square" lIns="94587" tIns="47294" rIns="94587" bIns="47294" rtlCol="0">
            <a:spAutoFit/>
          </a:bodyPr>
          <a:lstStyle/>
          <a:p>
            <a:pPr algn="r" defTabSz="472942"/>
            <a:r>
              <a:rPr lang="en-US" sz="3265" b="1" i="1" dirty="0">
                <a:solidFill>
                  <a:srgbClr val="FFFFFF"/>
                </a:solidFill>
              </a:rPr>
              <a:t>Integrated Framework and Process Guide</a:t>
            </a:r>
          </a:p>
          <a:p>
            <a:pPr algn="r" defTabSz="472942"/>
            <a:endParaRPr lang="en-US" sz="3265" b="1" i="1" dirty="0">
              <a:solidFill>
                <a:srgbClr val="FFFFFF"/>
              </a:solidFill>
            </a:endParaRPr>
          </a:p>
          <a:p>
            <a:pPr algn="r" defTabSz="472942"/>
            <a:endParaRPr lang="en-US" sz="1400" b="1" i="1" cap="all" spc="310" dirty="0">
              <a:solidFill>
                <a:srgbClr val="FFFFFF"/>
              </a:solidFill>
              <a:latin typeface="Helvatica"/>
              <a:cs typeface="Helvatica"/>
            </a:endParaRPr>
          </a:p>
          <a:p>
            <a:pPr algn="r" defTabSz="472942"/>
            <a:r>
              <a:rPr lang="en-US" sz="1400" b="1" i="1" cap="all" spc="310" dirty="0">
                <a:solidFill>
                  <a:srgbClr val="FFFFFF"/>
                </a:solidFill>
                <a:latin typeface="Helvatica"/>
                <a:cs typeface="Helvatica"/>
              </a:rPr>
              <a:t>A tool for examining alignment between health Financing and Public financial management systems  </a:t>
            </a:r>
            <a:endParaRPr lang="fr-FR" sz="1400" cap="all" spc="310" dirty="0">
              <a:solidFill>
                <a:srgbClr val="FFFFFF"/>
              </a:solidFill>
              <a:latin typeface="Helvatica"/>
              <a:cs typeface="Helvatica"/>
            </a:endParaRPr>
          </a:p>
        </p:txBody>
      </p:sp>
      <p:pic>
        <p:nvPicPr>
          <p:cNvPr id="8" name="Image 7" descr="OMS-HGF-Logo-blanc.png"/>
          <p:cNvPicPr>
            <a:picLocks noChangeAspect="1"/>
          </p:cNvPicPr>
          <p:nvPr/>
        </p:nvPicPr>
        <p:blipFill>
          <a:blip r:embed="rId4"/>
          <a:stretch>
            <a:fillRect/>
          </a:stretch>
        </p:blipFill>
        <p:spPr>
          <a:xfrm>
            <a:off x="4338585" y="474151"/>
            <a:ext cx="1167756" cy="1064009"/>
          </a:xfrm>
          <a:prstGeom prst="rect">
            <a:avLst/>
          </a:prstGeom>
        </p:spPr>
      </p:pic>
      <p:sp>
        <p:nvSpPr>
          <p:cNvPr id="12" name="Title 5"/>
          <p:cNvSpPr txBox="1">
            <a:spLocks/>
          </p:cNvSpPr>
          <p:nvPr/>
        </p:nvSpPr>
        <p:spPr bwMode="auto">
          <a:xfrm>
            <a:off x="5742942" y="4239470"/>
            <a:ext cx="4774439" cy="1309376"/>
          </a:xfrm>
          <a:prstGeom prst="rect">
            <a:avLst/>
          </a:prstGeom>
          <a:noFill/>
          <a:ln w="9525">
            <a:noFill/>
            <a:miter lim="800000"/>
            <a:headEnd/>
            <a:tailEnd/>
          </a:ln>
        </p:spPr>
        <p:txBody>
          <a:bodyPr vert="horz" wrap="square" lIns="94587" tIns="47294" rIns="94587" bIns="47294" numCol="1" anchor="ctr" anchorCtr="0" compatLnSpc="1">
            <a:prstTxWarp prst="textNoShape">
              <a:avLst/>
            </a:prstTxWarp>
          </a:bodyPr>
          <a:lstStyle/>
          <a:p>
            <a:pPr algn="r" fontAlgn="base">
              <a:spcBef>
                <a:spcPct val="0"/>
              </a:spcBef>
              <a:spcAft>
                <a:spcPct val="0"/>
              </a:spcAft>
            </a:pPr>
            <a:r>
              <a:rPr lang="en-GB" sz="1451" b="1" dirty="0" smtClean="0">
                <a:solidFill>
                  <a:srgbClr val="FFFFFF"/>
                </a:solidFill>
              </a:rPr>
              <a:t> </a:t>
            </a:r>
            <a:endParaRPr lang="en-GB" sz="1451" b="1" dirty="0">
              <a:solidFill>
                <a:srgbClr val="FFFFFF"/>
              </a:solidFill>
            </a:endParaRPr>
          </a:p>
          <a:p>
            <a:pPr algn="r" fontAlgn="base">
              <a:spcBef>
                <a:spcPct val="0"/>
              </a:spcBef>
              <a:spcAft>
                <a:spcPct val="0"/>
              </a:spcAft>
            </a:pPr>
            <a:r>
              <a:rPr lang="en-GB" sz="1451" b="1" dirty="0">
                <a:solidFill>
                  <a:srgbClr val="FFFFFF"/>
                </a:solidFill>
              </a:rPr>
              <a:t>Dar </a:t>
            </a:r>
            <a:r>
              <a:rPr lang="en-GB" sz="1451" b="1" dirty="0" err="1">
                <a:solidFill>
                  <a:srgbClr val="FFFFFF"/>
                </a:solidFill>
              </a:rPr>
              <a:t>e</a:t>
            </a:r>
            <a:r>
              <a:rPr lang="en-GB" sz="1451" b="1" dirty="0" err="1" smtClean="0">
                <a:solidFill>
                  <a:srgbClr val="FFFFFF"/>
                </a:solidFill>
              </a:rPr>
              <a:t>s</a:t>
            </a:r>
            <a:r>
              <a:rPr lang="en-GB" sz="1451" b="1" dirty="0" smtClean="0">
                <a:solidFill>
                  <a:srgbClr val="FFFFFF"/>
                </a:solidFill>
              </a:rPr>
              <a:t> </a:t>
            </a:r>
            <a:r>
              <a:rPr lang="en-GB" sz="1451" b="1" dirty="0">
                <a:solidFill>
                  <a:srgbClr val="FFFFFF"/>
                </a:solidFill>
              </a:rPr>
              <a:t>Salaam, Tanzania </a:t>
            </a:r>
          </a:p>
          <a:p>
            <a:pPr algn="r" fontAlgn="base">
              <a:spcBef>
                <a:spcPct val="0"/>
              </a:spcBef>
              <a:spcAft>
                <a:spcPct val="0"/>
              </a:spcAft>
            </a:pPr>
            <a:r>
              <a:rPr lang="en-GB" sz="1451" b="1" dirty="0" smtClean="0">
                <a:solidFill>
                  <a:srgbClr val="FFFFFF"/>
                </a:solidFill>
              </a:rPr>
              <a:t>2016</a:t>
            </a:r>
            <a:endParaRPr lang="en-GB" sz="1451" b="1" dirty="0">
              <a:solidFill>
                <a:srgbClr val="FFFFFF"/>
              </a:solidFill>
            </a:endParaRPr>
          </a:p>
        </p:txBody>
      </p:sp>
    </p:spTree>
    <p:extLst>
      <p:ext uri="{BB962C8B-B14F-4D97-AF65-F5344CB8AC3E}">
        <p14:creationId xmlns:p14="http://schemas.microsoft.com/office/powerpoint/2010/main" val="1963866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111388" y="6336370"/>
            <a:ext cx="2844800" cy="365125"/>
          </a:xfrm>
        </p:spPr>
        <p:txBody>
          <a:bodyPr/>
          <a:lstStyle/>
          <a:p>
            <a:fld id="{6113E31D-E2AB-40D1-8B51-AFA5AFEF393A}" type="slidenum">
              <a:rPr lang="en-US" smtClean="0"/>
              <a:t>2</a:t>
            </a:fld>
            <a:endParaRPr lang="en-US" dirty="0"/>
          </a:p>
        </p:txBody>
      </p:sp>
      <p:grpSp>
        <p:nvGrpSpPr>
          <p:cNvPr id="25" name="Group 24"/>
          <p:cNvGrpSpPr/>
          <p:nvPr/>
        </p:nvGrpSpPr>
        <p:grpSpPr>
          <a:xfrm>
            <a:off x="5901246" y="3440463"/>
            <a:ext cx="5500052" cy="2472064"/>
            <a:chOff x="5901245" y="3444282"/>
            <a:chExt cx="5500051" cy="2875298"/>
          </a:xfrm>
        </p:grpSpPr>
        <p:graphicFrame>
          <p:nvGraphicFramePr>
            <p:cNvPr id="18" name="Chart 17"/>
            <p:cNvGraphicFramePr>
              <a:graphicFrameLocks/>
            </p:cNvGraphicFramePr>
            <p:nvPr>
              <p:extLst/>
            </p:nvPr>
          </p:nvGraphicFramePr>
          <p:xfrm>
            <a:off x="5901245" y="3599709"/>
            <a:ext cx="4541062" cy="2719871"/>
          </p:xfrm>
          <a:graphic>
            <a:graphicData uri="http://schemas.openxmlformats.org/drawingml/2006/chart">
              <c:chart xmlns:c="http://schemas.openxmlformats.org/drawingml/2006/chart" xmlns:r="http://schemas.openxmlformats.org/officeDocument/2006/relationships" r:id="rId3"/>
            </a:graphicData>
          </a:graphic>
        </p:graphicFrame>
        <p:cxnSp>
          <p:nvCxnSpPr>
            <p:cNvPr id="27" name="Straight Arrow Connector 26"/>
            <p:cNvCxnSpPr/>
            <p:nvPr/>
          </p:nvCxnSpPr>
          <p:spPr>
            <a:xfrm>
              <a:off x="8171777" y="3444282"/>
              <a:ext cx="0" cy="5595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119151" y="3503085"/>
              <a:ext cx="2183906" cy="349030"/>
            </a:xfrm>
            <a:prstGeom prst="rect">
              <a:avLst/>
            </a:prstGeom>
            <a:noFill/>
          </p:spPr>
          <p:txBody>
            <a:bodyPr wrap="square" rtlCol="0">
              <a:spAutoFit/>
            </a:bodyPr>
            <a:lstStyle/>
            <a:p>
              <a:pPr algn="ctr"/>
              <a:r>
                <a:rPr lang="en-US" sz="1350" dirty="0">
                  <a:latin typeface="Calibri" panose="020F0502020204030204" pitchFamily="34" charset="0"/>
                </a:rPr>
                <a:t>Inputs</a:t>
              </a:r>
            </a:p>
          </p:txBody>
        </p:sp>
        <p:pic>
          <p:nvPicPr>
            <p:cNvPr id="1033" name="Picture 9" descr="http://www.jhr.ca/blog/wp-content/uploads/2012/02/DSC_05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12749" y="4315716"/>
              <a:ext cx="1988547" cy="13227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684445" y="3484564"/>
            <a:ext cx="5379003" cy="2109388"/>
            <a:chOff x="684445" y="3503085"/>
            <a:chExt cx="5379002" cy="2812517"/>
          </a:xfrm>
        </p:grpSpPr>
        <p:grpSp>
          <p:nvGrpSpPr>
            <p:cNvPr id="23" name="Group 22"/>
            <p:cNvGrpSpPr/>
            <p:nvPr/>
          </p:nvGrpSpPr>
          <p:grpSpPr>
            <a:xfrm>
              <a:off x="684445" y="3503085"/>
              <a:ext cx="5379002" cy="2812517"/>
              <a:chOff x="853122" y="3503085"/>
              <a:chExt cx="4874188" cy="2812517"/>
            </a:xfrm>
          </p:grpSpPr>
          <p:cxnSp>
            <p:nvCxnSpPr>
              <p:cNvPr id="15" name="Straight Arrow Connector 14"/>
              <p:cNvCxnSpPr/>
              <p:nvPr/>
            </p:nvCxnSpPr>
            <p:spPr>
              <a:xfrm>
                <a:off x="3186661" y="3503085"/>
                <a:ext cx="316011" cy="487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193858" y="5638494"/>
                <a:ext cx="2533452" cy="677108"/>
              </a:xfrm>
              <a:prstGeom prst="rect">
                <a:avLst/>
              </a:prstGeom>
              <a:noFill/>
            </p:spPr>
            <p:txBody>
              <a:bodyPr wrap="square" rtlCol="0">
                <a:spAutoFit/>
              </a:bodyPr>
              <a:lstStyle/>
              <a:p>
                <a:pPr algn="ctr"/>
                <a:r>
                  <a:rPr lang="en-US" sz="1350" dirty="0">
                    <a:latin typeface="Calibri" panose="020F0502020204030204" pitchFamily="34" charset="0"/>
                  </a:rPr>
                  <a:t>Services and medicines in the NHIS benefits package</a:t>
                </a:r>
              </a:p>
            </p:txBody>
          </p:sp>
          <p:cxnSp>
            <p:nvCxnSpPr>
              <p:cNvPr id="36" name="Straight Arrow Connector 35"/>
              <p:cNvCxnSpPr/>
              <p:nvPr/>
            </p:nvCxnSpPr>
            <p:spPr>
              <a:xfrm>
                <a:off x="2500424" y="3584461"/>
                <a:ext cx="9511" cy="9595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853122" y="4544008"/>
                <a:ext cx="2183907" cy="400109"/>
              </a:xfrm>
              <a:prstGeom prst="rect">
                <a:avLst/>
              </a:prstGeom>
              <a:noFill/>
            </p:spPr>
            <p:txBody>
              <a:bodyPr wrap="square" rtlCol="0">
                <a:spAutoFit/>
              </a:bodyPr>
              <a:lstStyle/>
              <a:p>
                <a:pPr algn="ctr"/>
                <a:r>
                  <a:rPr lang="en-US" sz="1350" dirty="0">
                    <a:latin typeface="Calibri" panose="020F0502020204030204" pitchFamily="34" charset="0"/>
                  </a:rPr>
                  <a:t>Other services and medicines</a:t>
                </a:r>
              </a:p>
            </p:txBody>
          </p:sp>
          <p:pic>
            <p:nvPicPr>
              <p:cNvPr id="1031" name="Picture 7" descr="Health clinic in Bonsaaso, Ghana Millennium Vill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2193" y="4059821"/>
                <a:ext cx="2190947" cy="1650513"/>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flipH="1">
                <a:off x="5391796" y="3506192"/>
                <a:ext cx="316011" cy="4879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2276677" y="3511240"/>
              <a:ext cx="2183906" cy="400109"/>
            </a:xfrm>
            <a:prstGeom prst="rect">
              <a:avLst/>
            </a:prstGeom>
            <a:noFill/>
          </p:spPr>
          <p:txBody>
            <a:bodyPr wrap="square" rtlCol="0">
              <a:spAutoFit/>
            </a:bodyPr>
            <a:lstStyle/>
            <a:p>
              <a:pPr algn="ctr"/>
              <a:r>
                <a:rPr lang="en-US" sz="1350" dirty="0">
                  <a:latin typeface="Calibri" panose="020F0502020204030204" pitchFamily="34" charset="0"/>
                </a:rPr>
                <a:t>Uninsured</a:t>
              </a:r>
            </a:p>
          </p:txBody>
        </p:sp>
      </p:grpSp>
      <p:sp>
        <p:nvSpPr>
          <p:cNvPr id="41" name="Rectangle 40"/>
          <p:cNvSpPr/>
          <p:nvPr/>
        </p:nvSpPr>
        <p:spPr>
          <a:xfrm>
            <a:off x="46732" y="5812554"/>
            <a:ext cx="3796685" cy="230832"/>
          </a:xfrm>
          <a:prstGeom prst="rect">
            <a:avLst/>
          </a:prstGeom>
        </p:spPr>
        <p:txBody>
          <a:bodyPr wrap="square">
            <a:spAutoFit/>
          </a:bodyPr>
          <a:lstStyle/>
          <a:p>
            <a:pPr>
              <a:spcAft>
                <a:spcPts val="750"/>
              </a:spcAft>
            </a:pPr>
            <a:r>
              <a:rPr lang="en-US" sz="900" dirty="0">
                <a:ea typeface="Calibri" panose="020F0502020204030204" pitchFamily="34" charset="0"/>
              </a:rPr>
              <a:t>Source:  </a:t>
            </a:r>
            <a:r>
              <a:rPr lang="en-US" sz="900" dirty="0" err="1">
                <a:ea typeface="Calibri" panose="020F0502020204030204" pitchFamily="34" charset="0"/>
              </a:rPr>
              <a:t>Schieber</a:t>
            </a:r>
            <a:r>
              <a:rPr lang="en-US" sz="900" dirty="0">
                <a:ea typeface="Calibri" panose="020F0502020204030204" pitchFamily="34" charset="0"/>
              </a:rPr>
              <a:t>, Cashin and Saleh (2012).</a:t>
            </a:r>
          </a:p>
        </p:txBody>
      </p:sp>
      <p:sp>
        <p:nvSpPr>
          <p:cNvPr id="38" name="Text Placeholder 3"/>
          <p:cNvSpPr>
            <a:spLocks noGrp="1"/>
          </p:cNvSpPr>
          <p:nvPr>
            <p:ph type="body" sz="quarter" idx="10"/>
          </p:nvPr>
        </p:nvSpPr>
        <p:spPr>
          <a:xfrm>
            <a:off x="347798" y="216115"/>
            <a:ext cx="10972800" cy="801951"/>
          </a:xfrm>
        </p:spPr>
        <p:txBody>
          <a:bodyPr>
            <a:noAutofit/>
          </a:bodyPr>
          <a:lstStyle/>
          <a:p>
            <a:pPr marL="0" indent="0">
              <a:lnSpc>
                <a:spcPct val="100000"/>
              </a:lnSpc>
              <a:spcBef>
                <a:spcPct val="0"/>
              </a:spcBef>
            </a:pPr>
            <a:r>
              <a:rPr lang="en-US" sz="2400" b="0" dirty="0" smtClean="0">
                <a:solidFill>
                  <a:srgbClr val="002060"/>
                </a:solidFill>
                <a:latin typeface="Museo Sans 500"/>
                <a:ea typeface="+mj-ea"/>
                <a:cs typeface="Museo Sans 500"/>
              </a:rPr>
              <a:t>More money for health will not get a country closer to UHC if funds cannot be directed to priority populations, programs, and services</a:t>
            </a:r>
            <a:endParaRPr lang="en-US" sz="2400" b="0" dirty="0">
              <a:solidFill>
                <a:srgbClr val="002060"/>
              </a:solidFill>
              <a:latin typeface="Museo Sans 500"/>
              <a:ea typeface="+mj-ea"/>
              <a:cs typeface="Museo Sans 500"/>
            </a:endParaRPr>
          </a:p>
        </p:txBody>
      </p:sp>
      <p:grpSp>
        <p:nvGrpSpPr>
          <p:cNvPr id="26" name="Group 25"/>
          <p:cNvGrpSpPr/>
          <p:nvPr/>
        </p:nvGrpSpPr>
        <p:grpSpPr>
          <a:xfrm>
            <a:off x="570961" y="1340496"/>
            <a:ext cx="8972416" cy="2099967"/>
            <a:chOff x="428221" y="1340495"/>
            <a:chExt cx="6729312" cy="2099967"/>
          </a:xfrm>
        </p:grpSpPr>
        <p:grpSp>
          <p:nvGrpSpPr>
            <p:cNvPr id="10" name="Group 9"/>
            <p:cNvGrpSpPr/>
            <p:nvPr/>
          </p:nvGrpSpPr>
          <p:grpSpPr>
            <a:xfrm>
              <a:off x="1531326" y="1802727"/>
              <a:ext cx="2343150" cy="1637735"/>
              <a:chOff x="5181600" y="2718122"/>
              <a:chExt cx="3124200" cy="2819400"/>
            </a:xfrm>
          </p:grpSpPr>
          <p:sp>
            <p:nvSpPr>
              <p:cNvPr id="11" name="Rectangle 10"/>
              <p:cNvSpPr/>
              <p:nvPr/>
            </p:nvSpPr>
            <p:spPr>
              <a:xfrm>
                <a:off x="5181600" y="2718122"/>
                <a:ext cx="3124200" cy="2819400"/>
              </a:xfrm>
              <a:prstGeom prst="rect">
                <a:avLst/>
              </a:prstGeom>
              <a:solidFill>
                <a:schemeClr val="tx2">
                  <a:lumMod val="75000"/>
                </a:schemeClr>
              </a:solidFill>
              <a:ln>
                <a:noFill/>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endParaRPr lang="en-US" sz="1350" b="1" dirty="0">
                  <a:latin typeface="Calibri" panose="020F0502020204030204" pitchFamily="34" charset="0"/>
                </a:endParaRPr>
              </a:p>
              <a:p>
                <a:pPr algn="ctr"/>
                <a:r>
                  <a:rPr lang="en-US" sz="1350" b="1" dirty="0">
                    <a:latin typeface="Calibri" panose="020F0502020204030204" pitchFamily="34" charset="0"/>
                  </a:rPr>
                  <a:t>44%</a:t>
                </a:r>
              </a:p>
            </p:txBody>
          </p:sp>
          <p:sp>
            <p:nvSpPr>
              <p:cNvPr id="12" name="TextBox 11"/>
              <p:cNvSpPr txBox="1"/>
              <p:nvPr/>
            </p:nvSpPr>
            <p:spPr>
              <a:xfrm>
                <a:off x="5867400" y="4094195"/>
                <a:ext cx="1905000" cy="516598"/>
              </a:xfrm>
              <a:prstGeom prst="rect">
                <a:avLst/>
              </a:prstGeom>
              <a:noFill/>
            </p:spPr>
            <p:txBody>
              <a:bodyPr wrap="square" rtlCol="0">
                <a:spAutoFit/>
              </a:bodyPr>
              <a:lstStyle/>
              <a:p>
                <a:pPr algn="ctr"/>
                <a:r>
                  <a:rPr lang="en-US" sz="1350" b="1" dirty="0">
                    <a:solidFill>
                      <a:schemeClr val="bg1"/>
                    </a:solidFill>
                    <a:latin typeface="Calibri" panose="020F0502020204030204" pitchFamily="34" charset="0"/>
                  </a:rPr>
                  <a:t>Out-of-Pocket</a:t>
                </a:r>
              </a:p>
            </p:txBody>
          </p:sp>
        </p:grpSp>
        <p:sp>
          <p:nvSpPr>
            <p:cNvPr id="6" name="Rectangle 5"/>
            <p:cNvSpPr/>
            <p:nvPr/>
          </p:nvSpPr>
          <p:spPr>
            <a:xfrm>
              <a:off x="3966654" y="1802727"/>
              <a:ext cx="1028700" cy="1637735"/>
            </a:xfrm>
            <a:prstGeom prst="rect">
              <a:avLst/>
            </a:prstGeom>
            <a:solidFill>
              <a:schemeClr val="accent1">
                <a:lumMod val="40000"/>
                <a:lumOff val="60000"/>
              </a:schemeClr>
            </a:solidFill>
            <a:ln>
              <a:noFill/>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endParaRPr lang="en-US" sz="1350" b="1" dirty="0">
                <a:solidFill>
                  <a:schemeClr val="tx1"/>
                </a:solidFill>
                <a:latin typeface="Calibri" panose="020F0502020204030204" pitchFamily="34" charset="0"/>
              </a:endParaRPr>
            </a:p>
            <a:p>
              <a:pPr algn="ctr"/>
              <a:r>
                <a:rPr lang="en-US" sz="1350" b="1" dirty="0">
                  <a:solidFill>
                    <a:schemeClr val="tx1"/>
                  </a:solidFill>
                  <a:latin typeface="Calibri" panose="020F0502020204030204" pitchFamily="34" charset="0"/>
                </a:rPr>
                <a:t>16%</a:t>
              </a:r>
            </a:p>
            <a:p>
              <a:pPr algn="ctr"/>
              <a:endParaRPr lang="en-US" sz="1350" b="1" dirty="0">
                <a:solidFill>
                  <a:schemeClr val="tx1"/>
                </a:solidFill>
                <a:latin typeface="Calibri" panose="020F0502020204030204" pitchFamily="34" charset="0"/>
              </a:endParaRPr>
            </a:p>
          </p:txBody>
        </p:sp>
        <p:sp>
          <p:nvSpPr>
            <p:cNvPr id="13" name="TextBox 12"/>
            <p:cNvSpPr txBox="1"/>
            <p:nvPr/>
          </p:nvSpPr>
          <p:spPr>
            <a:xfrm>
              <a:off x="4106197" y="2376519"/>
              <a:ext cx="667490" cy="923330"/>
            </a:xfrm>
            <a:prstGeom prst="rect">
              <a:avLst/>
            </a:prstGeom>
            <a:noFill/>
          </p:spPr>
          <p:txBody>
            <a:bodyPr wrap="none" rtlCol="0">
              <a:spAutoFit/>
            </a:bodyPr>
            <a:lstStyle/>
            <a:p>
              <a:r>
                <a:rPr lang="en-US" sz="1350" b="1" dirty="0">
                  <a:latin typeface="Calibri" panose="020F0502020204030204" pitchFamily="34" charset="0"/>
                </a:rPr>
                <a:t>National</a:t>
              </a:r>
            </a:p>
            <a:p>
              <a:r>
                <a:rPr lang="en-US" sz="1350" b="1" dirty="0">
                  <a:latin typeface="Calibri" panose="020F0502020204030204" pitchFamily="34" charset="0"/>
                </a:rPr>
                <a:t>Health</a:t>
              </a:r>
            </a:p>
            <a:p>
              <a:r>
                <a:rPr lang="en-US" sz="1350" b="1" dirty="0">
                  <a:latin typeface="Calibri" panose="020F0502020204030204" pitchFamily="34" charset="0"/>
                </a:rPr>
                <a:t>Insurance</a:t>
              </a:r>
            </a:p>
            <a:p>
              <a:r>
                <a:rPr lang="en-US" sz="1350" b="1" dirty="0">
                  <a:latin typeface="Calibri" panose="020F0502020204030204" pitchFamily="34" charset="0"/>
                </a:rPr>
                <a:t>Scheme</a:t>
              </a:r>
            </a:p>
          </p:txBody>
        </p:sp>
        <p:sp>
          <p:nvSpPr>
            <p:cNvPr id="33" name="TextBox 32"/>
            <p:cNvSpPr txBox="1"/>
            <p:nvPr/>
          </p:nvSpPr>
          <p:spPr>
            <a:xfrm>
              <a:off x="428221" y="2263869"/>
              <a:ext cx="1179872" cy="507831"/>
            </a:xfrm>
            <a:prstGeom prst="rect">
              <a:avLst/>
            </a:prstGeom>
            <a:noFill/>
          </p:spPr>
          <p:txBody>
            <a:bodyPr wrap="square" rtlCol="0">
              <a:spAutoFit/>
            </a:bodyPr>
            <a:lstStyle/>
            <a:p>
              <a:r>
                <a:rPr lang="en-US" sz="1350" dirty="0">
                  <a:latin typeface="Calibri" panose="020F0502020204030204" pitchFamily="34" charset="0"/>
                </a:rPr>
                <a:t>Total Health Expenditure:</a:t>
              </a:r>
            </a:p>
          </p:txBody>
        </p:sp>
        <p:grpSp>
          <p:nvGrpSpPr>
            <p:cNvPr id="7" name="Group 6"/>
            <p:cNvGrpSpPr/>
            <p:nvPr/>
          </p:nvGrpSpPr>
          <p:grpSpPr>
            <a:xfrm>
              <a:off x="5100133" y="1802727"/>
              <a:ext cx="2057400" cy="1637735"/>
              <a:chOff x="2362200" y="3353876"/>
              <a:chExt cx="2743200" cy="2183646"/>
            </a:xfrm>
          </p:grpSpPr>
          <p:sp>
            <p:nvSpPr>
              <p:cNvPr id="8" name="Rectangle 7"/>
              <p:cNvSpPr/>
              <p:nvPr/>
            </p:nvSpPr>
            <p:spPr>
              <a:xfrm>
                <a:off x="2362200" y="3353876"/>
                <a:ext cx="2743200" cy="2183646"/>
              </a:xfrm>
              <a:prstGeom prst="rect">
                <a:avLst/>
              </a:prstGeom>
              <a:ln/>
            </p:spPr>
            <p:style>
              <a:lnRef idx="1">
                <a:schemeClr val="accent3"/>
              </a:lnRef>
              <a:fillRef idx="3">
                <a:schemeClr val="accent3"/>
              </a:fillRef>
              <a:effectRef idx="2">
                <a:schemeClr val="accent3"/>
              </a:effectRef>
              <a:fontRef idx="minor">
                <a:schemeClr val="lt1"/>
              </a:fontRef>
            </p:style>
            <p:txBody>
              <a:bodyPr rtlCol="0" anchor="t"/>
              <a:lstStyle/>
              <a:p>
                <a:pPr algn="ctr"/>
                <a:endParaRPr lang="en-US" sz="1350" b="1" dirty="0">
                  <a:latin typeface="Calibri" panose="020F0502020204030204" pitchFamily="34" charset="0"/>
                </a:endParaRPr>
              </a:p>
              <a:p>
                <a:pPr algn="ctr"/>
                <a:r>
                  <a:rPr lang="en-US" sz="1350" b="1" dirty="0">
                    <a:latin typeface="Calibri" panose="020F0502020204030204" pitchFamily="34" charset="0"/>
                  </a:rPr>
                  <a:t>40%</a:t>
                </a:r>
              </a:p>
            </p:txBody>
          </p:sp>
          <p:sp>
            <p:nvSpPr>
              <p:cNvPr id="9" name="TextBox 8"/>
              <p:cNvSpPr txBox="1"/>
              <p:nvPr/>
            </p:nvSpPr>
            <p:spPr>
              <a:xfrm>
                <a:off x="2819400" y="4151934"/>
                <a:ext cx="1905000" cy="677108"/>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US" sz="1350" b="1" dirty="0">
                    <a:solidFill>
                      <a:schemeClr val="bg1"/>
                    </a:solidFill>
                    <a:latin typeface="Calibri" panose="020F0502020204030204" pitchFamily="34" charset="0"/>
                  </a:rPr>
                  <a:t>Ministry of Health Budget</a:t>
                </a:r>
              </a:p>
            </p:txBody>
          </p:sp>
        </p:grpSp>
        <p:sp>
          <p:nvSpPr>
            <p:cNvPr id="42" name="Text Placeholder 3"/>
            <p:cNvSpPr txBox="1">
              <a:spLocks/>
            </p:cNvSpPr>
            <p:nvPr/>
          </p:nvSpPr>
          <p:spPr>
            <a:xfrm>
              <a:off x="2229959" y="1340495"/>
              <a:ext cx="4428293" cy="80195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F7F7F7"/>
                </a:buClr>
                <a:buFont typeface="Wingdings" charset="2"/>
                <a:buNone/>
                <a:defRPr sz="2200" b="1" i="0" kern="1200" baseline="0">
                  <a:solidFill>
                    <a:srgbClr val="313231"/>
                  </a:solidFill>
                  <a:latin typeface="Museo Slab 300"/>
                  <a:ea typeface="+mn-ea"/>
                  <a:cs typeface="Museo Slab 300"/>
                </a:defRPr>
              </a:lvl1pPr>
              <a:lvl2pPr marL="742950" indent="-285750" algn="l" defTabSz="914400" rtl="0" eaLnBrk="1" latinLnBrk="0" hangingPunct="1">
                <a:spcBef>
                  <a:spcPct val="20000"/>
                </a:spcBef>
                <a:buClr>
                  <a:srgbClr val="F7F7F7"/>
                </a:buClr>
                <a:buFont typeface="Wingdings" charset="2"/>
                <a:buChar char="§"/>
                <a:defRPr sz="2800" b="0" i="0" kern="1200">
                  <a:solidFill>
                    <a:srgbClr val="FFFFFF"/>
                  </a:solidFill>
                  <a:latin typeface="Museo Slab 300"/>
                  <a:ea typeface="+mn-ea"/>
                  <a:cs typeface="Museo Slab 300"/>
                </a:defRPr>
              </a:lvl2pPr>
              <a:lvl3pPr marL="1143000" indent="-228600" algn="l" defTabSz="914400" rtl="0" eaLnBrk="1" latinLnBrk="0" hangingPunct="1">
                <a:spcBef>
                  <a:spcPct val="20000"/>
                </a:spcBef>
                <a:buClr>
                  <a:srgbClr val="F7F7F7"/>
                </a:buClr>
                <a:buFont typeface="Wingdings" charset="2"/>
                <a:buChar char="§"/>
                <a:defRPr sz="2400" b="0" i="0" kern="1200">
                  <a:solidFill>
                    <a:srgbClr val="FFFFFF"/>
                  </a:solidFill>
                  <a:latin typeface="Museo Slab 300"/>
                  <a:ea typeface="+mn-ea"/>
                  <a:cs typeface="Museo Slab 300"/>
                </a:defRPr>
              </a:lvl3pPr>
              <a:lvl4pPr marL="1600200" indent="-228600" algn="l" defTabSz="914400" rtl="0" eaLnBrk="1" latinLnBrk="0" hangingPunct="1">
                <a:spcBef>
                  <a:spcPct val="20000"/>
                </a:spcBef>
                <a:buClr>
                  <a:srgbClr val="F7F7F7"/>
                </a:buClr>
                <a:buFont typeface="Wingdings" charset="2"/>
                <a:buChar char="§"/>
                <a:defRPr sz="2000" b="0" i="0" kern="1200">
                  <a:solidFill>
                    <a:srgbClr val="FFFFFF"/>
                  </a:solidFill>
                  <a:latin typeface="Museo Slab 300"/>
                  <a:ea typeface="+mn-ea"/>
                  <a:cs typeface="Museo Slab 300"/>
                </a:defRPr>
              </a:lvl4pPr>
              <a:lvl5pPr marL="2057400" indent="-228600" algn="l" defTabSz="914400" rtl="0" eaLnBrk="1" latinLnBrk="0" hangingPunct="1">
                <a:spcBef>
                  <a:spcPct val="20000"/>
                </a:spcBef>
                <a:buClr>
                  <a:srgbClr val="F7F7F7"/>
                </a:buClr>
                <a:buFont typeface="Wingdings" charset="2"/>
                <a:buChar char="§"/>
                <a:defRPr sz="2000" b="0" i="0" kern="1200">
                  <a:solidFill>
                    <a:srgbClr val="FFFFFF"/>
                  </a:solidFill>
                  <a:latin typeface="Museo Slab 300"/>
                  <a:ea typeface="+mn-ea"/>
                  <a:cs typeface="Museo Slab 30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3175">
                <a:lnSpc>
                  <a:spcPct val="120000"/>
                </a:lnSpc>
                <a:spcBef>
                  <a:spcPts val="0"/>
                </a:spcBef>
              </a:pPr>
              <a:r>
                <a:rPr lang="en-US" dirty="0">
                  <a:solidFill>
                    <a:schemeClr val="accent4">
                      <a:lumMod val="75000"/>
                      <a:lumOff val="25000"/>
                    </a:schemeClr>
                  </a:solidFill>
                </a:rPr>
                <a:t>Health Spending in Ghana</a:t>
              </a:r>
            </a:p>
          </p:txBody>
        </p:sp>
      </p:grpSp>
    </p:spTree>
    <p:extLst>
      <p:ext uri="{BB962C8B-B14F-4D97-AF65-F5344CB8AC3E}">
        <p14:creationId xmlns:p14="http://schemas.microsoft.com/office/powerpoint/2010/main" val="217518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868" y="181317"/>
            <a:ext cx="10515600" cy="1036357"/>
          </a:xfrm>
        </p:spPr>
        <p:txBody>
          <a:bodyPr>
            <a:normAutofit/>
          </a:bodyPr>
          <a:lstStyle/>
          <a:p>
            <a:r>
              <a:rPr lang="en-US" sz="2400" b="0" dirty="0" smtClean="0">
                <a:solidFill>
                  <a:srgbClr val="002060"/>
                </a:solidFill>
                <a:latin typeface="Museo Sans 500"/>
              </a:rPr>
              <a:t>Health Financing policy and PFM systems have the same ultimate goal</a:t>
            </a:r>
            <a:endParaRPr lang="en-US" sz="2400" b="0" dirty="0">
              <a:solidFill>
                <a:srgbClr val="002060"/>
              </a:solidFill>
              <a:latin typeface="Museo Sans 500"/>
            </a:endParaRPr>
          </a:p>
        </p:txBody>
      </p:sp>
      <p:sp>
        <p:nvSpPr>
          <p:cNvPr id="4" name="Rectangle 3"/>
          <p:cNvSpPr/>
          <p:nvPr/>
        </p:nvSpPr>
        <p:spPr>
          <a:xfrm>
            <a:off x="1111197" y="1849922"/>
            <a:ext cx="1793448" cy="1091822"/>
          </a:xfrm>
          <a:prstGeom prst="rect">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Budget Formulation</a:t>
            </a:r>
          </a:p>
        </p:txBody>
      </p:sp>
      <p:sp>
        <p:nvSpPr>
          <p:cNvPr id="5" name="Rectangle 4"/>
          <p:cNvSpPr/>
          <p:nvPr/>
        </p:nvSpPr>
        <p:spPr>
          <a:xfrm>
            <a:off x="1111197" y="3069583"/>
            <a:ext cx="1793448" cy="1106437"/>
          </a:xfrm>
          <a:prstGeom prst="rect">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Budget Execution</a:t>
            </a:r>
          </a:p>
        </p:txBody>
      </p:sp>
      <p:sp>
        <p:nvSpPr>
          <p:cNvPr id="10" name="Rectangle 9"/>
          <p:cNvSpPr/>
          <p:nvPr/>
        </p:nvSpPr>
        <p:spPr>
          <a:xfrm>
            <a:off x="8190096" y="1849922"/>
            <a:ext cx="1793448" cy="1091822"/>
          </a:xfrm>
          <a:prstGeom prst="rect">
            <a:avLst/>
          </a:prstGeom>
          <a:solidFill>
            <a:srgbClr val="7DB3A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Generation of Health Revenue</a:t>
            </a:r>
          </a:p>
        </p:txBody>
      </p:sp>
      <p:sp>
        <p:nvSpPr>
          <p:cNvPr id="11" name="Rectangle 10"/>
          <p:cNvSpPr/>
          <p:nvPr/>
        </p:nvSpPr>
        <p:spPr>
          <a:xfrm>
            <a:off x="8190096" y="3069583"/>
            <a:ext cx="1793448" cy="1106437"/>
          </a:xfrm>
          <a:prstGeom prst="rect">
            <a:avLst/>
          </a:prstGeom>
          <a:solidFill>
            <a:srgbClr val="7DB3A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Pooling of Health Funds</a:t>
            </a:r>
          </a:p>
        </p:txBody>
      </p:sp>
      <p:sp>
        <p:nvSpPr>
          <p:cNvPr id="12" name="Rectangle 11"/>
          <p:cNvSpPr/>
          <p:nvPr/>
        </p:nvSpPr>
        <p:spPr>
          <a:xfrm>
            <a:off x="8190096" y="4303859"/>
            <a:ext cx="1793448" cy="1106437"/>
          </a:xfrm>
          <a:prstGeom prst="rect">
            <a:avLst/>
          </a:prstGeom>
          <a:solidFill>
            <a:srgbClr val="7DB3A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Purchasing of Health Services</a:t>
            </a:r>
          </a:p>
        </p:txBody>
      </p:sp>
      <p:sp>
        <p:nvSpPr>
          <p:cNvPr id="13" name="Right Arrow 12"/>
          <p:cNvSpPr/>
          <p:nvPr/>
        </p:nvSpPr>
        <p:spPr>
          <a:xfrm rot="1941163">
            <a:off x="3721131" y="3089329"/>
            <a:ext cx="1401815" cy="278191"/>
          </a:xfrm>
          <a:prstGeom prst="rightArrow">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725956" y="3798194"/>
            <a:ext cx="1644229" cy="1106437"/>
          </a:xfrm>
          <a:prstGeom prst="rect">
            <a:avLst/>
          </a:prstGeom>
          <a:solidFill>
            <a:srgbClr val="1A0DC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Service Delivery</a:t>
            </a:r>
            <a:endParaRPr lang="en-US" sz="2400" dirty="0"/>
          </a:p>
        </p:txBody>
      </p:sp>
      <p:sp>
        <p:nvSpPr>
          <p:cNvPr id="16" name="Rectangle 15"/>
          <p:cNvSpPr/>
          <p:nvPr/>
        </p:nvSpPr>
        <p:spPr>
          <a:xfrm>
            <a:off x="4045215" y="5038351"/>
            <a:ext cx="2989779" cy="725841"/>
          </a:xfrm>
          <a:prstGeom prst="rect">
            <a:avLst/>
          </a:prstGeom>
          <a:solidFill>
            <a:srgbClr val="8FC5FB"/>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Improved Population Health </a:t>
            </a:r>
            <a:endParaRPr lang="en-US" sz="2400" b="1" dirty="0">
              <a:solidFill>
                <a:schemeClr val="tx1"/>
              </a:solidFill>
            </a:endParaRPr>
          </a:p>
        </p:txBody>
      </p:sp>
      <p:sp>
        <p:nvSpPr>
          <p:cNvPr id="17" name="Right Brace 16"/>
          <p:cNvSpPr/>
          <p:nvPr/>
        </p:nvSpPr>
        <p:spPr>
          <a:xfrm>
            <a:off x="3094108" y="2039205"/>
            <a:ext cx="291426" cy="2709062"/>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Arrow 17"/>
          <p:cNvSpPr/>
          <p:nvPr/>
        </p:nvSpPr>
        <p:spPr>
          <a:xfrm rot="19658837" flipH="1">
            <a:off x="6016712" y="3032798"/>
            <a:ext cx="1401815" cy="278191"/>
          </a:xfrm>
          <a:prstGeom prst="rightArrow">
            <a:avLst/>
          </a:prstGeom>
          <a:solidFill>
            <a:srgbClr val="7DB3A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285856" y="1430267"/>
            <a:ext cx="1351139" cy="369332"/>
          </a:xfrm>
          <a:prstGeom prst="rect">
            <a:avLst/>
          </a:prstGeom>
          <a:noFill/>
        </p:spPr>
        <p:txBody>
          <a:bodyPr wrap="none" rtlCol="0">
            <a:spAutoFit/>
          </a:bodyPr>
          <a:lstStyle/>
          <a:p>
            <a:r>
              <a:rPr lang="en-US" b="1" dirty="0">
                <a:solidFill>
                  <a:schemeClr val="accent1">
                    <a:lumMod val="75000"/>
                  </a:schemeClr>
                </a:solidFill>
              </a:rPr>
              <a:t>PFM System</a:t>
            </a:r>
          </a:p>
        </p:txBody>
      </p:sp>
      <p:sp>
        <p:nvSpPr>
          <p:cNvPr id="21" name="TextBox 20"/>
          <p:cNvSpPr txBox="1"/>
          <p:nvPr/>
        </p:nvSpPr>
        <p:spPr>
          <a:xfrm>
            <a:off x="7849331" y="1430267"/>
            <a:ext cx="2514919" cy="369332"/>
          </a:xfrm>
          <a:prstGeom prst="rect">
            <a:avLst/>
          </a:prstGeom>
          <a:noFill/>
        </p:spPr>
        <p:txBody>
          <a:bodyPr wrap="none" rtlCol="0">
            <a:spAutoFit/>
          </a:bodyPr>
          <a:lstStyle/>
          <a:p>
            <a:r>
              <a:rPr lang="en-US" b="1" dirty="0">
                <a:solidFill>
                  <a:schemeClr val="accent1">
                    <a:lumMod val="75000"/>
                  </a:schemeClr>
                </a:solidFill>
              </a:rPr>
              <a:t>Health Financing System</a:t>
            </a:r>
          </a:p>
        </p:txBody>
      </p:sp>
      <p:sp>
        <p:nvSpPr>
          <p:cNvPr id="22" name="TextBox 21"/>
          <p:cNvSpPr txBox="1"/>
          <p:nvPr/>
        </p:nvSpPr>
        <p:spPr>
          <a:xfrm>
            <a:off x="4501686" y="2423252"/>
            <a:ext cx="2076852" cy="1015663"/>
          </a:xfrm>
          <a:prstGeom prst="rect">
            <a:avLst/>
          </a:prstGeom>
          <a:noFill/>
        </p:spPr>
        <p:txBody>
          <a:bodyPr wrap="none" rtlCol="0">
            <a:spAutoFit/>
          </a:bodyPr>
          <a:lstStyle/>
          <a:p>
            <a:pPr algn="ctr"/>
            <a:r>
              <a:rPr lang="en-US" sz="2400" b="1" dirty="0" smtClean="0">
                <a:solidFill>
                  <a:schemeClr val="accent1">
                    <a:lumMod val="75000"/>
                  </a:schemeClr>
                </a:solidFill>
              </a:rPr>
              <a:t>Accountability</a:t>
            </a:r>
            <a:r>
              <a:rPr lang="en-US" sz="2000" b="1" dirty="0" smtClean="0">
                <a:solidFill>
                  <a:schemeClr val="accent1">
                    <a:lumMod val="75000"/>
                  </a:schemeClr>
                </a:solidFill>
              </a:rPr>
              <a:t> </a:t>
            </a:r>
          </a:p>
          <a:p>
            <a:pPr algn="ctr"/>
            <a:r>
              <a:rPr lang="en-US" b="1" dirty="0" smtClean="0">
                <a:solidFill>
                  <a:schemeClr val="accent1">
                    <a:lumMod val="75000"/>
                  </a:schemeClr>
                </a:solidFill>
              </a:rPr>
              <a:t>Efficiency</a:t>
            </a:r>
            <a:endParaRPr lang="en-US" b="1" dirty="0">
              <a:solidFill>
                <a:schemeClr val="accent1">
                  <a:lumMod val="75000"/>
                </a:schemeClr>
              </a:solidFill>
            </a:endParaRPr>
          </a:p>
          <a:p>
            <a:pPr algn="ctr"/>
            <a:r>
              <a:rPr lang="en-US" b="1" dirty="0" smtClean="0">
                <a:solidFill>
                  <a:schemeClr val="accent1">
                    <a:lumMod val="75000"/>
                  </a:schemeClr>
                </a:solidFill>
              </a:rPr>
              <a:t>Equity</a:t>
            </a:r>
          </a:p>
        </p:txBody>
      </p:sp>
      <p:sp>
        <p:nvSpPr>
          <p:cNvPr id="23" name="Rectangle 22"/>
          <p:cNvSpPr/>
          <p:nvPr/>
        </p:nvSpPr>
        <p:spPr>
          <a:xfrm>
            <a:off x="1111197" y="4303859"/>
            <a:ext cx="1793448" cy="1106437"/>
          </a:xfrm>
          <a:prstGeom prst="rect">
            <a:avLst/>
          </a:prstGeom>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Budget Monitoring and Reporting</a:t>
            </a:r>
          </a:p>
        </p:txBody>
      </p:sp>
      <p:sp>
        <p:nvSpPr>
          <p:cNvPr id="24" name="Right Brace 23"/>
          <p:cNvSpPr/>
          <p:nvPr/>
        </p:nvSpPr>
        <p:spPr>
          <a:xfrm>
            <a:off x="7523550" y="2053956"/>
            <a:ext cx="291426" cy="2709062"/>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41624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218" y="316422"/>
            <a:ext cx="10956758" cy="721124"/>
          </a:xfrm>
          <a:noFill/>
          <a:ln>
            <a:noFill/>
          </a:ln>
          <a:effectLst>
            <a:outerShdw dist="17961" dir="2700000" sx="1000" sy="1000" algn="ctr" rotWithShape="0">
              <a:srgbClr val="96CCEE"/>
            </a:outerShdw>
          </a:effectLst>
        </p:spPr>
        <p:txBody>
          <a:bodyPr>
            <a:noAutofit/>
          </a:bodyPr>
          <a:lstStyle/>
          <a:p>
            <a:r>
              <a:rPr lang="en-US" kern="1200" dirty="0">
                <a:solidFill>
                  <a:srgbClr val="002060"/>
                </a:solidFill>
              </a:rPr>
              <a:t>The rules and systems governing the management of public funds can often be at odds with how health financing systems function.</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1660543" y="1358389"/>
            <a:ext cx="8494109" cy="4348498"/>
          </a:xfrm>
          <a:prstGeom prst="rect">
            <a:avLst/>
          </a:prstGeom>
        </p:spPr>
      </p:pic>
    </p:spTree>
    <p:extLst>
      <p:ext uri="{BB962C8B-B14F-4D97-AF65-F5344CB8AC3E}">
        <p14:creationId xmlns:p14="http://schemas.microsoft.com/office/powerpoint/2010/main" val="862122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6187" y="2789807"/>
            <a:ext cx="1368152" cy="3380173"/>
          </a:xfrm>
          <a:prstGeom prst="rect">
            <a:avLst/>
          </a:prstGeom>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a:t>Revenue collection</a:t>
            </a:r>
          </a:p>
        </p:txBody>
      </p:sp>
      <p:sp>
        <p:nvSpPr>
          <p:cNvPr id="15" name="Rectangle 14"/>
          <p:cNvSpPr/>
          <p:nvPr/>
        </p:nvSpPr>
        <p:spPr>
          <a:xfrm>
            <a:off x="936338" y="2013068"/>
            <a:ext cx="1368152" cy="693883"/>
          </a:xfrm>
          <a:prstGeom prst="rect">
            <a:avLst/>
          </a:prstGeom>
          <a:ln w="3810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a:t>Financing Function</a:t>
            </a:r>
          </a:p>
        </p:txBody>
      </p:sp>
      <p:sp>
        <p:nvSpPr>
          <p:cNvPr id="14" name="Rectangle 13"/>
          <p:cNvSpPr/>
          <p:nvPr/>
        </p:nvSpPr>
        <p:spPr>
          <a:xfrm>
            <a:off x="2452777" y="2789807"/>
            <a:ext cx="2566722" cy="3380173"/>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Sufficient and stable resources to meet stated objectives</a:t>
            </a:r>
          </a:p>
        </p:txBody>
      </p:sp>
      <p:sp>
        <p:nvSpPr>
          <p:cNvPr id="19" name="Rectangle 18"/>
          <p:cNvSpPr/>
          <p:nvPr/>
        </p:nvSpPr>
        <p:spPr>
          <a:xfrm>
            <a:off x="2456911" y="1991733"/>
            <a:ext cx="2562588" cy="715218"/>
          </a:xfrm>
          <a:prstGeom prst="rect">
            <a:avLst/>
          </a:prstGeom>
          <a:solidFill>
            <a:schemeClr val="accent6">
              <a:lumMod val="20000"/>
              <a:lumOff val="8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Implementation Conditions</a:t>
            </a:r>
          </a:p>
        </p:txBody>
      </p:sp>
      <p:grpSp>
        <p:nvGrpSpPr>
          <p:cNvPr id="2" name="Group 1"/>
          <p:cNvGrpSpPr/>
          <p:nvPr/>
        </p:nvGrpSpPr>
        <p:grpSpPr>
          <a:xfrm>
            <a:off x="5175003" y="1986871"/>
            <a:ext cx="6206684" cy="4183110"/>
            <a:chOff x="5175003" y="1986871"/>
            <a:chExt cx="6206684" cy="4183110"/>
          </a:xfrm>
        </p:grpSpPr>
        <p:sp>
          <p:nvSpPr>
            <p:cNvPr id="20" name="Rectangle 19"/>
            <p:cNvSpPr/>
            <p:nvPr/>
          </p:nvSpPr>
          <p:spPr>
            <a:xfrm>
              <a:off x="7206712" y="2798685"/>
              <a:ext cx="4174975" cy="3371296"/>
            </a:xfrm>
            <a:prstGeom prst="rect">
              <a:avLst/>
            </a:prstGeom>
            <a:solidFill>
              <a:schemeClr val="accent1">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lvl="0" indent="-285750">
                <a:spcAft>
                  <a:spcPts val="1200"/>
                </a:spcAft>
                <a:buFont typeface="Arial" panose="020B0604020202020204" pitchFamily="34" charset="0"/>
                <a:buChar char="•"/>
              </a:pPr>
              <a:r>
                <a:rPr lang="en-US" sz="2000" b="1" dirty="0"/>
                <a:t>Unpredictable resource envelopes</a:t>
              </a:r>
              <a:endParaRPr lang="en-US" sz="2000" dirty="0"/>
            </a:p>
            <a:p>
              <a:pPr marL="285750" lvl="0" indent="-285750">
                <a:spcAft>
                  <a:spcPts val="1200"/>
                </a:spcAft>
                <a:buFont typeface="Arial" panose="020B0604020202020204" pitchFamily="34" charset="0"/>
                <a:buChar char="•"/>
              </a:pPr>
              <a:r>
                <a:rPr lang="en-US" sz="2000" b="1" dirty="0"/>
                <a:t>Budget classification by inputs</a:t>
              </a:r>
              <a:r>
                <a:rPr lang="en-US" sz="2000" dirty="0"/>
                <a:t> rather than objectives, activities, and outputs</a:t>
              </a:r>
            </a:p>
            <a:p>
              <a:pPr marL="285750" lvl="0" indent="-285750">
                <a:buFont typeface="Arial" panose="020B0604020202020204" pitchFamily="34" charset="0"/>
                <a:buChar char="•"/>
              </a:pPr>
              <a:r>
                <a:rPr lang="en-US" sz="2000" b="1" dirty="0"/>
                <a:t>Budget allocations separate from objectives and planning</a:t>
              </a:r>
              <a:endParaRPr lang="en-US" sz="2000" dirty="0"/>
            </a:p>
          </p:txBody>
        </p:sp>
        <p:sp>
          <p:nvSpPr>
            <p:cNvPr id="21" name="Rectangle 20"/>
            <p:cNvSpPr/>
            <p:nvPr/>
          </p:nvSpPr>
          <p:spPr>
            <a:xfrm>
              <a:off x="7206712" y="1986871"/>
              <a:ext cx="4174975" cy="720080"/>
            </a:xfrm>
            <a:prstGeom prst="rect">
              <a:avLst/>
            </a:prstGeom>
            <a:solidFill>
              <a:schemeClr val="accent1">
                <a:lumMod val="75000"/>
              </a:schemeClr>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spcAft>
                  <a:spcPts val="600"/>
                </a:spcAft>
              </a:pPr>
              <a:r>
                <a:rPr lang="en-US" b="1" dirty="0"/>
                <a:t>PFM Challenges</a:t>
              </a:r>
            </a:p>
          </p:txBody>
        </p:sp>
        <p:sp>
          <p:nvSpPr>
            <p:cNvPr id="16" name="Rectangle 15"/>
            <p:cNvSpPr/>
            <p:nvPr/>
          </p:nvSpPr>
          <p:spPr>
            <a:xfrm>
              <a:off x="5175004" y="2789807"/>
              <a:ext cx="1873270" cy="3380174"/>
            </a:xfrm>
            <a:prstGeom prst="rect">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spcAft>
                  <a:spcPts val="600"/>
                </a:spcAft>
                <a:buFont typeface="Arial" panose="020B0604020202020204" pitchFamily="34" charset="0"/>
                <a:buChar char="•"/>
              </a:pPr>
              <a:r>
                <a:rPr lang="en-US" sz="2000" dirty="0"/>
                <a:t>Revenue forecasting</a:t>
              </a:r>
            </a:p>
            <a:p>
              <a:pPr marL="285750" indent="-285750">
                <a:spcAft>
                  <a:spcPts val="600"/>
                </a:spcAft>
                <a:buFont typeface="Arial" panose="020B0604020202020204" pitchFamily="34" charset="0"/>
                <a:buChar char="•"/>
              </a:pPr>
              <a:r>
                <a:rPr lang="en-US" sz="2000" dirty="0"/>
                <a:t>Budget formulation</a:t>
              </a:r>
            </a:p>
          </p:txBody>
        </p:sp>
        <p:sp>
          <p:nvSpPr>
            <p:cNvPr id="22" name="Rectangle 21"/>
            <p:cNvSpPr/>
            <p:nvPr/>
          </p:nvSpPr>
          <p:spPr>
            <a:xfrm>
              <a:off x="5175003" y="1986871"/>
              <a:ext cx="1873271" cy="720080"/>
            </a:xfrm>
            <a:prstGeom prst="rect">
              <a:avLst/>
            </a:prstGeom>
            <a:solidFill>
              <a:schemeClr val="accent1"/>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a:t>PFM Functions</a:t>
              </a:r>
            </a:p>
          </p:txBody>
        </p:sp>
      </p:grpSp>
      <p:sp>
        <p:nvSpPr>
          <p:cNvPr id="17" name="Rectangle 16"/>
          <p:cNvSpPr/>
          <p:nvPr/>
        </p:nvSpPr>
        <p:spPr>
          <a:xfrm>
            <a:off x="1136341" y="360740"/>
            <a:ext cx="11159231" cy="830997"/>
          </a:xfrm>
          <a:prstGeom prst="rect">
            <a:avLst/>
          </a:prstGeom>
        </p:spPr>
        <p:txBody>
          <a:bodyPr wrap="square">
            <a:spAutoFit/>
          </a:bodyPr>
          <a:lstStyle/>
          <a:p>
            <a:r>
              <a:rPr lang="en-US" sz="2400" dirty="0">
                <a:solidFill>
                  <a:srgbClr val="002060"/>
                </a:solidFill>
                <a:latin typeface="Museo Sans 500"/>
              </a:rPr>
              <a:t>Areas for improving alignment between health financing functions and PFM:  REVENUE COLLECTION</a:t>
            </a:r>
          </a:p>
        </p:txBody>
      </p:sp>
    </p:spTree>
    <p:extLst>
      <p:ext uri="{BB962C8B-B14F-4D97-AF65-F5344CB8AC3E}">
        <p14:creationId xmlns:p14="http://schemas.microsoft.com/office/powerpoint/2010/main" val="415461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033993" y="1514493"/>
            <a:ext cx="1368152" cy="693883"/>
          </a:xfrm>
          <a:prstGeom prst="rect">
            <a:avLst/>
          </a:prstGeom>
          <a:ln w="3810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t>Financing Function</a:t>
            </a:r>
          </a:p>
        </p:txBody>
      </p:sp>
      <p:sp>
        <p:nvSpPr>
          <p:cNvPr id="23" name="Rectangle 22"/>
          <p:cNvSpPr/>
          <p:nvPr/>
        </p:nvSpPr>
        <p:spPr>
          <a:xfrm>
            <a:off x="1033993" y="2315651"/>
            <a:ext cx="1368152" cy="3151568"/>
          </a:xfrm>
          <a:prstGeom prst="rect">
            <a:avLst/>
          </a:prstGeom>
          <a:ln>
            <a:solidFill>
              <a:schemeClr val="accent6">
                <a:lumMod val="60000"/>
                <a:lumOff val="4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t>Pooling</a:t>
            </a:r>
          </a:p>
        </p:txBody>
      </p:sp>
      <p:sp>
        <p:nvSpPr>
          <p:cNvPr id="19" name="Rectangle 18"/>
          <p:cNvSpPr/>
          <p:nvPr/>
        </p:nvSpPr>
        <p:spPr>
          <a:xfrm>
            <a:off x="2554566" y="1493158"/>
            <a:ext cx="2562588" cy="715218"/>
          </a:xfrm>
          <a:prstGeom prst="rect">
            <a:avLst/>
          </a:prstGeom>
          <a:solidFill>
            <a:schemeClr val="accent6">
              <a:lumMod val="20000"/>
              <a:lumOff val="8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Implementation Conditions</a:t>
            </a:r>
          </a:p>
        </p:txBody>
      </p:sp>
      <p:sp>
        <p:nvSpPr>
          <p:cNvPr id="27" name="Rectangle 26"/>
          <p:cNvSpPr/>
          <p:nvPr/>
        </p:nvSpPr>
        <p:spPr>
          <a:xfrm>
            <a:off x="2559560" y="2315651"/>
            <a:ext cx="2566722" cy="3151568"/>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Mandate and mechanism to accumulate and redistribute funds</a:t>
            </a:r>
          </a:p>
        </p:txBody>
      </p:sp>
      <p:grpSp>
        <p:nvGrpSpPr>
          <p:cNvPr id="2" name="Group 1"/>
          <p:cNvGrpSpPr/>
          <p:nvPr/>
        </p:nvGrpSpPr>
        <p:grpSpPr>
          <a:xfrm>
            <a:off x="5272658" y="1488296"/>
            <a:ext cx="6206684" cy="3978924"/>
            <a:chOff x="5272658" y="2182179"/>
            <a:chExt cx="6206684" cy="3978924"/>
          </a:xfrm>
        </p:grpSpPr>
        <p:sp>
          <p:nvSpPr>
            <p:cNvPr id="21" name="Rectangle 20"/>
            <p:cNvSpPr/>
            <p:nvPr/>
          </p:nvSpPr>
          <p:spPr>
            <a:xfrm>
              <a:off x="7304367" y="2182179"/>
              <a:ext cx="4174975" cy="720080"/>
            </a:xfrm>
            <a:prstGeom prst="rect">
              <a:avLst/>
            </a:prstGeom>
            <a:solidFill>
              <a:schemeClr val="accent1">
                <a:lumMod val="75000"/>
              </a:schemeClr>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spcAft>
                  <a:spcPts val="600"/>
                </a:spcAft>
              </a:pPr>
              <a:r>
                <a:rPr lang="en-US" sz="1600" b="1" dirty="0"/>
                <a:t>PFM Challenges</a:t>
              </a:r>
            </a:p>
          </p:txBody>
        </p:sp>
        <p:sp>
          <p:nvSpPr>
            <p:cNvPr id="26" name="Rectangle 25"/>
            <p:cNvSpPr/>
            <p:nvPr/>
          </p:nvSpPr>
          <p:spPr>
            <a:xfrm>
              <a:off x="7303345" y="3009534"/>
              <a:ext cx="4174975" cy="3151569"/>
            </a:xfrm>
            <a:prstGeom prst="rect">
              <a:avLst/>
            </a:prstGeom>
            <a:solidFill>
              <a:schemeClr val="accent1">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lvl="0" indent="-285750">
                <a:spcAft>
                  <a:spcPts val="1200"/>
                </a:spcAft>
                <a:buFont typeface="Arial" panose="020B0604020202020204" pitchFamily="34" charset="0"/>
                <a:buChar char="•"/>
              </a:pPr>
              <a:r>
                <a:rPr lang="en-US" sz="2000" b="1" dirty="0"/>
                <a:t>Fiscal decentralization</a:t>
              </a:r>
              <a:endParaRPr lang="en-US" sz="2000" dirty="0"/>
            </a:p>
            <a:p>
              <a:pPr marL="285750" lvl="0" indent="-285750">
                <a:spcAft>
                  <a:spcPts val="1200"/>
                </a:spcAft>
                <a:buFont typeface="Arial" panose="020B0604020202020204" pitchFamily="34" charset="0"/>
                <a:buChar char="•"/>
              </a:pPr>
              <a:r>
                <a:rPr lang="en-US" sz="2000" b="1" dirty="0"/>
                <a:t>Fragmented revenue streams, input budgets, donor funds </a:t>
              </a:r>
            </a:p>
            <a:p>
              <a:pPr marL="285750" lvl="0" indent="-285750">
                <a:spcAft>
                  <a:spcPts val="1200"/>
                </a:spcAft>
                <a:buFont typeface="Arial" panose="020B0604020202020204" pitchFamily="34" charset="0"/>
                <a:buChar char="•"/>
              </a:pPr>
              <a:r>
                <a:rPr lang="en-US" sz="2000" b="1" dirty="0"/>
                <a:t>With no mandate or mechanism to accumulate and redistribute</a:t>
              </a:r>
            </a:p>
          </p:txBody>
        </p:sp>
        <p:sp>
          <p:nvSpPr>
            <p:cNvPr id="22" name="Rectangle 21"/>
            <p:cNvSpPr/>
            <p:nvPr/>
          </p:nvSpPr>
          <p:spPr>
            <a:xfrm>
              <a:off x="5272658" y="2182179"/>
              <a:ext cx="1873271" cy="720080"/>
            </a:xfrm>
            <a:prstGeom prst="rect">
              <a:avLst/>
            </a:prstGeom>
            <a:solidFill>
              <a:schemeClr val="accent1"/>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PFM Functions</a:t>
              </a:r>
            </a:p>
          </p:txBody>
        </p:sp>
        <p:sp>
          <p:nvSpPr>
            <p:cNvPr id="28" name="Rectangle 27"/>
            <p:cNvSpPr/>
            <p:nvPr/>
          </p:nvSpPr>
          <p:spPr>
            <a:xfrm>
              <a:off x="5274569" y="3009533"/>
              <a:ext cx="1880488" cy="3151569"/>
            </a:xfrm>
            <a:prstGeom prst="rect">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buFont typeface="Arial" panose="020B0604020202020204" pitchFamily="34" charset="0"/>
                <a:buChar char="•"/>
              </a:pPr>
              <a:r>
                <a:rPr lang="en-US" dirty="0"/>
                <a:t>Budget formulation</a:t>
              </a:r>
            </a:p>
          </p:txBody>
        </p:sp>
      </p:grpSp>
      <p:sp>
        <p:nvSpPr>
          <p:cNvPr id="24" name="Rectangle 23"/>
          <p:cNvSpPr/>
          <p:nvPr/>
        </p:nvSpPr>
        <p:spPr>
          <a:xfrm>
            <a:off x="1136341" y="360740"/>
            <a:ext cx="11159231" cy="830997"/>
          </a:xfrm>
          <a:prstGeom prst="rect">
            <a:avLst/>
          </a:prstGeom>
        </p:spPr>
        <p:txBody>
          <a:bodyPr wrap="square">
            <a:spAutoFit/>
          </a:bodyPr>
          <a:lstStyle/>
          <a:p>
            <a:r>
              <a:rPr lang="en-US" sz="2400" dirty="0">
                <a:solidFill>
                  <a:srgbClr val="002060"/>
                </a:solidFill>
                <a:latin typeface="Museo Sans 500"/>
              </a:rPr>
              <a:t>Areas for improving alignment between health financing functions and PFM:  POOLING</a:t>
            </a:r>
          </a:p>
        </p:txBody>
      </p:sp>
    </p:spTree>
    <p:extLst>
      <p:ext uri="{BB962C8B-B14F-4D97-AF65-F5344CB8AC3E}">
        <p14:creationId xmlns:p14="http://schemas.microsoft.com/office/powerpoint/2010/main" val="393814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1503285" y="1127464"/>
          <a:ext cx="9481353" cy="447434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87404" y="5727584"/>
            <a:ext cx="4608512" cy="230832"/>
          </a:xfrm>
          <a:prstGeom prst="rect">
            <a:avLst/>
          </a:prstGeom>
          <a:noFill/>
        </p:spPr>
        <p:txBody>
          <a:bodyPr wrap="square" rtlCol="0">
            <a:spAutoFit/>
          </a:bodyPr>
          <a:lstStyle/>
          <a:p>
            <a:r>
              <a:rPr lang="en-US" sz="900" dirty="0"/>
              <a:t>Source:  </a:t>
            </a:r>
            <a:r>
              <a:rPr lang="en-US" sz="900" dirty="0" err="1"/>
              <a:t>Langenbrunner</a:t>
            </a:r>
            <a:r>
              <a:rPr lang="en-US" sz="900" dirty="0"/>
              <a:t>, Cashin and </a:t>
            </a:r>
            <a:r>
              <a:rPr lang="en-US" sz="900" dirty="0" err="1"/>
              <a:t>O’Dougherty</a:t>
            </a:r>
            <a:r>
              <a:rPr lang="en-US" sz="900" dirty="0"/>
              <a:t> (2009). </a:t>
            </a:r>
          </a:p>
        </p:txBody>
      </p:sp>
      <p:sp>
        <p:nvSpPr>
          <p:cNvPr id="6" name="TextBox 5"/>
          <p:cNvSpPr txBox="1"/>
          <p:nvPr/>
        </p:nvSpPr>
        <p:spPr>
          <a:xfrm>
            <a:off x="5538683" y="2299416"/>
            <a:ext cx="3816423" cy="507831"/>
          </a:xfrm>
          <a:prstGeom prst="rect">
            <a:avLst/>
          </a:prstGeom>
          <a:noFill/>
        </p:spPr>
        <p:txBody>
          <a:bodyPr wrap="square" rtlCol="0">
            <a:spAutoFit/>
          </a:bodyPr>
          <a:lstStyle/>
          <a:p>
            <a:r>
              <a:rPr lang="en-US" sz="1350" dirty="0"/>
              <a:t>Per capita government health spending across regions (2007)</a:t>
            </a:r>
          </a:p>
        </p:txBody>
      </p:sp>
      <p:sp>
        <p:nvSpPr>
          <p:cNvPr id="10" name="Title 9"/>
          <p:cNvSpPr>
            <a:spLocks noGrp="1"/>
          </p:cNvSpPr>
          <p:nvPr>
            <p:ph type="title"/>
          </p:nvPr>
        </p:nvSpPr>
        <p:spPr>
          <a:xfrm>
            <a:off x="329894" y="254111"/>
            <a:ext cx="11828133" cy="873353"/>
          </a:xfrm>
          <a:noFill/>
        </p:spPr>
        <p:txBody>
          <a:bodyPr/>
          <a:lstStyle/>
          <a:p>
            <a:r>
              <a:rPr lang="en-US" kern="1200" dirty="0">
                <a:solidFill>
                  <a:srgbClr val="002060"/>
                </a:solidFill>
              </a:rPr>
              <a:t>Distribution of government health spending under fiscal decentralization in Tajikistan</a:t>
            </a:r>
            <a:r>
              <a:rPr lang="en-US" dirty="0">
                <a:solidFill>
                  <a:srgbClr val="002060"/>
                </a:solidFill>
              </a:rPr>
              <a:t/>
            </a:r>
            <a:br>
              <a:rPr lang="en-US" dirty="0">
                <a:solidFill>
                  <a:srgbClr val="002060"/>
                </a:solidFill>
              </a:rPr>
            </a:br>
            <a:endParaRPr lang="en-US" dirty="0">
              <a:solidFill>
                <a:srgbClr val="002060"/>
              </a:solidFill>
            </a:endParaRPr>
          </a:p>
        </p:txBody>
      </p:sp>
    </p:spTree>
    <p:extLst>
      <p:ext uri="{BB962C8B-B14F-4D97-AF65-F5344CB8AC3E}">
        <p14:creationId xmlns:p14="http://schemas.microsoft.com/office/powerpoint/2010/main" val="2186763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032769" y="1176965"/>
            <a:ext cx="1368152" cy="5111378"/>
            <a:chOff x="878962" y="1406295"/>
            <a:chExt cx="1368152" cy="4531384"/>
          </a:xfrm>
        </p:grpSpPr>
        <p:sp>
          <p:nvSpPr>
            <p:cNvPr id="4" name="Rectangle 3"/>
            <p:cNvSpPr/>
            <p:nvPr/>
          </p:nvSpPr>
          <p:spPr>
            <a:xfrm>
              <a:off x="878962" y="2271078"/>
              <a:ext cx="1368152" cy="366660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t>Purchasing</a:t>
              </a:r>
              <a:endParaRPr lang="en-US" sz="1600" i="1" dirty="0"/>
            </a:p>
          </p:txBody>
        </p:sp>
        <p:sp>
          <p:nvSpPr>
            <p:cNvPr id="31" name="Rectangle 30"/>
            <p:cNvSpPr/>
            <p:nvPr/>
          </p:nvSpPr>
          <p:spPr>
            <a:xfrm>
              <a:off x="878962" y="1406295"/>
              <a:ext cx="1368152" cy="786251"/>
            </a:xfrm>
            <a:prstGeom prst="rect">
              <a:avLst/>
            </a:prstGeom>
            <a:ln w="38100">
              <a:solidFill>
                <a:schemeClr val="accent6">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b="1" dirty="0"/>
                <a:t>Health Financing Function</a:t>
              </a:r>
            </a:p>
          </p:txBody>
        </p:sp>
      </p:grpSp>
      <p:grpSp>
        <p:nvGrpSpPr>
          <p:cNvPr id="7" name="Group 6"/>
          <p:cNvGrpSpPr/>
          <p:nvPr/>
        </p:nvGrpSpPr>
        <p:grpSpPr>
          <a:xfrm>
            <a:off x="6823721" y="1183867"/>
            <a:ext cx="4337423" cy="5104477"/>
            <a:chOff x="6822648" y="1413197"/>
            <a:chExt cx="4337423" cy="5104477"/>
          </a:xfrm>
        </p:grpSpPr>
        <p:sp>
          <p:nvSpPr>
            <p:cNvPr id="20" name="Rectangle 19"/>
            <p:cNvSpPr/>
            <p:nvPr/>
          </p:nvSpPr>
          <p:spPr>
            <a:xfrm>
              <a:off x="6822648" y="2271078"/>
              <a:ext cx="4337423" cy="4246596"/>
            </a:xfrm>
            <a:prstGeom prst="rect">
              <a:avLst/>
            </a:prstGeom>
            <a:solidFill>
              <a:schemeClr val="accent1">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lvl="0" indent="-285750">
                <a:spcAft>
                  <a:spcPts val="1200"/>
                </a:spcAft>
                <a:buFont typeface="Arial" panose="020B0604020202020204" pitchFamily="34" charset="0"/>
                <a:buChar char="•"/>
              </a:pPr>
              <a:r>
                <a:rPr lang="en-US" sz="2000" b="1" dirty="0"/>
                <a:t>Difficult to match health spending to needs and priorities</a:t>
              </a:r>
              <a:endParaRPr lang="en-US" sz="2000" dirty="0"/>
            </a:p>
            <a:p>
              <a:pPr marL="285750" lvl="0" indent="-285750">
                <a:spcAft>
                  <a:spcPts val="1200"/>
                </a:spcAft>
                <a:buFont typeface="Arial" panose="020B0604020202020204" pitchFamily="34" charset="0"/>
                <a:buChar char="•"/>
              </a:pPr>
              <a:r>
                <a:rPr lang="en-US" sz="2000" b="1" dirty="0"/>
                <a:t>Different purchasing arrangements and accounting for different revenue streams</a:t>
              </a:r>
              <a:r>
                <a:rPr lang="en-US" sz="2000" dirty="0"/>
                <a:t> </a:t>
              </a:r>
            </a:p>
            <a:p>
              <a:pPr marL="285750" lvl="0" indent="-285750">
                <a:spcAft>
                  <a:spcPts val="1200"/>
                </a:spcAft>
                <a:buFont typeface="Arial" panose="020B0604020202020204" pitchFamily="34" charset="0"/>
                <a:buChar char="•"/>
              </a:pPr>
              <a:r>
                <a:rPr lang="en-US" sz="2000" b="1" dirty="0"/>
                <a:t>Challenges to engagement with the private sector</a:t>
              </a:r>
              <a:endParaRPr lang="en-US" sz="2000" dirty="0"/>
            </a:p>
            <a:p>
              <a:pPr marL="285750" lvl="0" indent="-285750">
                <a:spcAft>
                  <a:spcPts val="1200"/>
                </a:spcAft>
                <a:buFont typeface="Arial" panose="020B0604020202020204" pitchFamily="34" charset="0"/>
                <a:buChar char="•"/>
              </a:pPr>
              <a:r>
                <a:rPr lang="en-US" sz="2000" b="1" dirty="0"/>
                <a:t>Delays in the release of funds</a:t>
              </a:r>
              <a:r>
                <a:rPr lang="en-US" sz="2000" dirty="0"/>
                <a:t> </a:t>
              </a:r>
            </a:p>
            <a:p>
              <a:pPr marL="285750" lvl="0" indent="-285750">
                <a:spcAft>
                  <a:spcPts val="1200"/>
                </a:spcAft>
                <a:buFont typeface="Arial" panose="020B0604020202020204" pitchFamily="34" charset="0"/>
                <a:buChar char="•"/>
              </a:pPr>
              <a:r>
                <a:rPr lang="en-US" sz="2000" b="1" dirty="0"/>
                <a:t>Lack of provider autonomy</a:t>
              </a:r>
            </a:p>
            <a:p>
              <a:pPr marL="285750" lvl="0" indent="-285750">
                <a:spcAft>
                  <a:spcPts val="1200"/>
                </a:spcAft>
                <a:buFont typeface="Arial" panose="020B0604020202020204" pitchFamily="34" charset="0"/>
                <a:buChar char="•"/>
              </a:pPr>
              <a:r>
                <a:rPr lang="en-US" sz="2000" b="1" dirty="0"/>
                <a:t>Poor information systems and monitoring capacity</a:t>
              </a:r>
              <a:endParaRPr lang="en-US" dirty="0"/>
            </a:p>
          </p:txBody>
        </p:sp>
        <p:sp>
          <p:nvSpPr>
            <p:cNvPr id="32" name="Rectangle 31"/>
            <p:cNvSpPr/>
            <p:nvPr/>
          </p:nvSpPr>
          <p:spPr>
            <a:xfrm>
              <a:off x="6822648" y="1413197"/>
              <a:ext cx="4337423" cy="779349"/>
            </a:xfrm>
            <a:prstGeom prst="rect">
              <a:avLst/>
            </a:prstGeom>
            <a:solidFill>
              <a:schemeClr val="accent1">
                <a:lumMod val="75000"/>
              </a:schemeClr>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a:t>PFM Challenges</a:t>
              </a:r>
            </a:p>
          </p:txBody>
        </p:sp>
      </p:grpSp>
      <p:grpSp>
        <p:nvGrpSpPr>
          <p:cNvPr id="9" name="Group 8"/>
          <p:cNvGrpSpPr/>
          <p:nvPr/>
        </p:nvGrpSpPr>
        <p:grpSpPr>
          <a:xfrm>
            <a:off x="2501037" y="1176964"/>
            <a:ext cx="2261474" cy="5111379"/>
            <a:chOff x="2501704" y="1406295"/>
            <a:chExt cx="2261474" cy="4531384"/>
          </a:xfrm>
        </p:grpSpPr>
        <p:sp>
          <p:nvSpPr>
            <p:cNvPr id="14" name="Rectangle 13"/>
            <p:cNvSpPr/>
            <p:nvPr/>
          </p:nvSpPr>
          <p:spPr>
            <a:xfrm>
              <a:off x="2501704" y="2271078"/>
              <a:ext cx="2261474" cy="3666601"/>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Mandate to purchase services for the population (benefits package, essential services, etc</a:t>
              </a:r>
              <a:r>
                <a:rPr lang="en-US" sz="1600" dirty="0" smtClean="0">
                  <a:solidFill>
                    <a:schemeClr val="tx1"/>
                  </a:solidFill>
                </a:rPr>
                <a:t>.) rather than infrastructure  </a:t>
              </a:r>
              <a:endParaRPr lang="en-US" sz="1600" dirty="0">
                <a:solidFill>
                  <a:schemeClr val="tx1"/>
                </a:solidFill>
              </a:endParaRPr>
            </a:p>
          </p:txBody>
        </p:sp>
        <p:sp>
          <p:nvSpPr>
            <p:cNvPr id="33" name="Rectangle 32"/>
            <p:cNvSpPr/>
            <p:nvPr/>
          </p:nvSpPr>
          <p:spPr>
            <a:xfrm>
              <a:off x="2503525" y="1406295"/>
              <a:ext cx="2257832" cy="786251"/>
            </a:xfrm>
            <a:prstGeom prst="rect">
              <a:avLst/>
            </a:prstGeom>
            <a:solidFill>
              <a:schemeClr val="accent6">
                <a:lumMod val="20000"/>
                <a:lumOff val="80000"/>
              </a:schemeClr>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Implementation Conditions</a:t>
              </a:r>
            </a:p>
          </p:txBody>
        </p:sp>
      </p:grpSp>
      <p:sp>
        <p:nvSpPr>
          <p:cNvPr id="35" name="Rectangle 34"/>
          <p:cNvSpPr/>
          <p:nvPr/>
        </p:nvSpPr>
        <p:spPr>
          <a:xfrm>
            <a:off x="4856481" y="2041748"/>
            <a:ext cx="1873270" cy="4246596"/>
          </a:xfrm>
          <a:prstGeom prst="rect">
            <a:avLst/>
          </a:prstGeom>
          <a:solidFill>
            <a:schemeClr val="accent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285750" indent="-285750">
              <a:spcAft>
                <a:spcPts val="600"/>
              </a:spcAft>
              <a:buFont typeface="Arial" panose="020B0604020202020204" pitchFamily="34" charset="0"/>
              <a:buChar char="•"/>
            </a:pPr>
            <a:r>
              <a:rPr lang="en-US" dirty="0"/>
              <a:t>Budget classification</a:t>
            </a:r>
          </a:p>
          <a:p>
            <a:pPr marL="285750" indent="-285750">
              <a:spcAft>
                <a:spcPts val="600"/>
              </a:spcAft>
              <a:buFont typeface="Arial" panose="020B0604020202020204" pitchFamily="34" charset="0"/>
              <a:buChar char="•"/>
            </a:pPr>
            <a:r>
              <a:rPr lang="en-US" dirty="0"/>
              <a:t>Budget formulation</a:t>
            </a:r>
          </a:p>
        </p:txBody>
      </p:sp>
      <p:sp>
        <p:nvSpPr>
          <p:cNvPr id="36" name="Rectangle 35"/>
          <p:cNvSpPr/>
          <p:nvPr/>
        </p:nvSpPr>
        <p:spPr>
          <a:xfrm>
            <a:off x="4856480" y="1176965"/>
            <a:ext cx="1873271" cy="786251"/>
          </a:xfrm>
          <a:prstGeom prst="rect">
            <a:avLst/>
          </a:prstGeom>
          <a:solidFill>
            <a:schemeClr val="accent1"/>
          </a:solidFill>
          <a:ln w="38100">
            <a:solidFill>
              <a:schemeClr val="accent6">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PFM Functions</a:t>
            </a:r>
          </a:p>
        </p:txBody>
      </p:sp>
      <p:sp>
        <p:nvSpPr>
          <p:cNvPr id="18" name="Rectangle 17"/>
          <p:cNvSpPr/>
          <p:nvPr/>
        </p:nvSpPr>
        <p:spPr>
          <a:xfrm>
            <a:off x="1032769" y="31878"/>
            <a:ext cx="11159231" cy="830997"/>
          </a:xfrm>
          <a:prstGeom prst="rect">
            <a:avLst/>
          </a:prstGeom>
        </p:spPr>
        <p:txBody>
          <a:bodyPr wrap="square">
            <a:spAutoFit/>
          </a:bodyPr>
          <a:lstStyle/>
          <a:p>
            <a:r>
              <a:rPr lang="en-US" sz="2400" dirty="0">
                <a:solidFill>
                  <a:srgbClr val="002060"/>
                </a:solidFill>
                <a:latin typeface="Museo Sans 500"/>
              </a:rPr>
              <a:t>Areas for improving alignment between health financing functions and PFM:  PURCHASING</a:t>
            </a:r>
          </a:p>
        </p:txBody>
      </p:sp>
    </p:spTree>
    <p:extLst>
      <p:ext uri="{BB962C8B-B14F-4D97-AF65-F5344CB8AC3E}">
        <p14:creationId xmlns:p14="http://schemas.microsoft.com/office/powerpoint/2010/main" val="95322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up)">
                                      <p:cBhvr>
                                        <p:cTn id="10" dur="500"/>
                                        <p:tgtEl>
                                          <p:spTgt spid="35"/>
                                        </p:tgtEl>
                                      </p:cBhvr>
                                    </p:animEffect>
                                  </p:childTnLst>
                                </p:cTn>
                              </p:par>
                              <p:par>
                                <p:cTn id="11" presetID="22" presetClass="entr" presetSubtype="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9" y="333040"/>
            <a:ext cx="10936705" cy="805949"/>
          </a:xfrm>
        </p:spPr>
        <p:txBody>
          <a:bodyPr/>
          <a:lstStyle/>
          <a:p>
            <a:r>
              <a:rPr lang="en-US" dirty="0">
                <a:solidFill>
                  <a:srgbClr val="002060"/>
                </a:solidFill>
              </a:rPr>
              <a:t>What is good alignment between the PFM system &amp; health financing policy?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3329" y="786211"/>
            <a:ext cx="9532312" cy="5047430"/>
          </a:xfrm>
          <a:prstGeom prst="rect">
            <a:avLst/>
          </a:prstGeom>
        </p:spPr>
      </p:pic>
    </p:spTree>
    <p:extLst>
      <p:ext uri="{BB962C8B-B14F-4D97-AF65-F5344CB8AC3E}">
        <p14:creationId xmlns:p14="http://schemas.microsoft.com/office/powerpoint/2010/main" val="1156059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9624" y="147918"/>
            <a:ext cx="11645152" cy="1411941"/>
          </a:xfrm>
        </p:spPr>
        <p:txBody>
          <a:bodyPr>
            <a:noAutofit/>
          </a:bodyPr>
          <a:lstStyle/>
          <a:p>
            <a:r>
              <a:rPr lang="en-US" sz="3200" dirty="0" smtClean="0">
                <a:solidFill>
                  <a:srgbClr val="002060"/>
                </a:solidFill>
                <a:latin typeface="Century Gothic" panose="020B0502020202020204" pitchFamily="34" charset="0"/>
              </a:rPr>
              <a:t>MOH and MOF Joint Process to Improve Communication</a:t>
            </a:r>
            <a:br>
              <a:rPr lang="en-US" sz="3200" dirty="0" smtClean="0">
                <a:solidFill>
                  <a:srgbClr val="002060"/>
                </a:solidFill>
                <a:latin typeface="Century Gothic" panose="020B0502020202020204" pitchFamily="34" charset="0"/>
              </a:rPr>
            </a:br>
            <a:r>
              <a:rPr lang="en-US" sz="3200" dirty="0" smtClean="0">
                <a:solidFill>
                  <a:srgbClr val="002060"/>
                </a:solidFill>
                <a:latin typeface="Century Gothic" panose="020B0502020202020204" pitchFamily="34" charset="0"/>
              </a:rPr>
              <a:t>The </a:t>
            </a:r>
            <a:r>
              <a:rPr lang="en-US" sz="3200" dirty="0" smtClean="0">
                <a:solidFill>
                  <a:srgbClr val="002060"/>
                </a:solidFill>
                <a:latin typeface="Century Gothic" panose="020B0502020202020204" pitchFamily="34" charset="0"/>
              </a:rPr>
              <a:t>over-arching questions to be answered through the Process Guide are: </a:t>
            </a:r>
            <a:endParaRPr lang="en-US" sz="3200" dirty="0">
              <a:solidFill>
                <a:srgbClr val="002060"/>
              </a:solidFill>
              <a:latin typeface="Century Gothic" panose="020B0502020202020204" pitchFamily="34" charset="0"/>
            </a:endParaRPr>
          </a:p>
        </p:txBody>
      </p:sp>
      <p:sp>
        <p:nvSpPr>
          <p:cNvPr id="34" name="Content Placeholder 33"/>
          <p:cNvSpPr>
            <a:spLocks noGrp="1"/>
          </p:cNvSpPr>
          <p:nvPr>
            <p:ph idx="1"/>
          </p:nvPr>
        </p:nvSpPr>
        <p:spPr>
          <a:xfrm>
            <a:off x="4264361" y="2469483"/>
            <a:ext cx="7390678" cy="3326822"/>
          </a:xfrm>
          <a:ln>
            <a:solidFill>
              <a:schemeClr val="accent1">
                <a:lumMod val="40000"/>
                <a:lumOff val="60000"/>
              </a:schemeClr>
            </a:solidFill>
          </a:ln>
        </p:spPr>
        <p:txBody>
          <a:bodyPr>
            <a:normAutofit/>
          </a:bodyPr>
          <a:lstStyle/>
          <a:p>
            <a:pPr>
              <a:lnSpc>
                <a:spcPct val="80000"/>
              </a:lnSpc>
            </a:pPr>
            <a:r>
              <a:rPr lang="en-US" b="1" dirty="0" smtClean="0">
                <a:solidFill>
                  <a:schemeClr val="accent1"/>
                </a:solidFill>
                <a:latin typeface="+mn-lt"/>
              </a:rPr>
              <a:t>ENSURE SUSTAINABILITY </a:t>
            </a:r>
            <a:r>
              <a:rPr lang="en-US" dirty="0" smtClean="0">
                <a:solidFill>
                  <a:schemeClr val="tx1"/>
                </a:solidFill>
                <a:latin typeface="+mn-lt"/>
              </a:rPr>
              <a:t>-  </a:t>
            </a:r>
            <a:r>
              <a:rPr lang="en-US" dirty="0" smtClean="0">
                <a:solidFill>
                  <a:schemeClr val="tx1">
                    <a:lumMod val="65000"/>
                    <a:lumOff val="35000"/>
                  </a:schemeClr>
                </a:solidFill>
                <a:latin typeface="+mn-lt"/>
              </a:rPr>
              <a:t>Allocate </a:t>
            </a:r>
            <a:r>
              <a:rPr lang="en-US" dirty="0">
                <a:solidFill>
                  <a:schemeClr val="tx1">
                    <a:lumMod val="65000"/>
                    <a:lumOff val="35000"/>
                  </a:schemeClr>
                </a:solidFill>
                <a:latin typeface="+mn-lt"/>
              </a:rPr>
              <a:t>sufficient funds to the health sector to meet sector objectives and fulfill strategic plans given the macro-fiscal realities of the </a:t>
            </a:r>
            <a:r>
              <a:rPr lang="en-US" dirty="0" smtClean="0">
                <a:solidFill>
                  <a:schemeClr val="tx1">
                    <a:lumMod val="65000"/>
                    <a:lumOff val="35000"/>
                  </a:schemeClr>
                </a:solidFill>
                <a:latin typeface="+mn-lt"/>
              </a:rPr>
              <a:t>country</a:t>
            </a:r>
            <a:endParaRPr lang="en-US" dirty="0">
              <a:solidFill>
                <a:schemeClr val="tx1">
                  <a:lumMod val="65000"/>
                  <a:lumOff val="35000"/>
                </a:schemeClr>
              </a:solidFill>
              <a:latin typeface="+mn-lt"/>
            </a:endParaRPr>
          </a:p>
          <a:p>
            <a:pPr>
              <a:lnSpc>
                <a:spcPct val="80000"/>
              </a:lnSpc>
            </a:pPr>
            <a:r>
              <a:rPr lang="en-US" b="1" dirty="0" smtClean="0">
                <a:solidFill>
                  <a:schemeClr val="accent1"/>
                </a:solidFill>
                <a:latin typeface="+mn-lt"/>
              </a:rPr>
              <a:t>ENSURE EFFICIENCY</a:t>
            </a:r>
            <a:r>
              <a:rPr lang="en-US" dirty="0" smtClean="0">
                <a:solidFill>
                  <a:schemeClr val="accent1"/>
                </a:solidFill>
                <a:latin typeface="+mn-lt"/>
              </a:rPr>
              <a:t> </a:t>
            </a:r>
            <a:r>
              <a:rPr lang="en-US" b="1" dirty="0" smtClean="0">
                <a:solidFill>
                  <a:schemeClr val="tx1"/>
                </a:solidFill>
                <a:latin typeface="+mn-lt"/>
              </a:rPr>
              <a:t>-</a:t>
            </a:r>
            <a:r>
              <a:rPr lang="en-US" dirty="0" smtClean="0">
                <a:solidFill>
                  <a:schemeClr val="tx1"/>
                </a:solidFill>
                <a:latin typeface="+mn-lt"/>
              </a:rPr>
              <a:t> </a:t>
            </a:r>
            <a:r>
              <a:rPr lang="en-US" dirty="0" smtClean="0">
                <a:solidFill>
                  <a:schemeClr val="tx1">
                    <a:lumMod val="65000"/>
                    <a:lumOff val="35000"/>
                  </a:schemeClr>
                </a:solidFill>
                <a:latin typeface="+mn-lt"/>
              </a:rPr>
              <a:t>Direct </a:t>
            </a:r>
            <a:r>
              <a:rPr lang="en-US" dirty="0">
                <a:solidFill>
                  <a:schemeClr val="tx1">
                    <a:lumMod val="65000"/>
                    <a:lumOff val="35000"/>
                  </a:schemeClr>
                </a:solidFill>
                <a:latin typeface="+mn-lt"/>
              </a:rPr>
              <a:t>funds to priority populations, programs, and services at every step of the budget cycle (through pooling and purchasing arrangements</a:t>
            </a:r>
            <a:r>
              <a:rPr lang="en-US" dirty="0" smtClean="0">
                <a:solidFill>
                  <a:schemeClr val="tx1">
                    <a:lumMod val="65000"/>
                    <a:lumOff val="35000"/>
                  </a:schemeClr>
                </a:solidFill>
                <a:latin typeface="+mn-lt"/>
              </a:rPr>
              <a:t>)</a:t>
            </a:r>
            <a:endParaRPr lang="en-US" dirty="0">
              <a:solidFill>
                <a:schemeClr val="tx1">
                  <a:lumMod val="65000"/>
                  <a:lumOff val="35000"/>
                </a:schemeClr>
              </a:solidFill>
              <a:latin typeface="+mn-lt"/>
            </a:endParaRPr>
          </a:p>
          <a:p>
            <a:pPr>
              <a:lnSpc>
                <a:spcPct val="80000"/>
              </a:lnSpc>
            </a:pPr>
            <a:r>
              <a:rPr lang="en-US" b="1" dirty="0" smtClean="0">
                <a:solidFill>
                  <a:schemeClr val="accent1"/>
                </a:solidFill>
                <a:latin typeface="+mn-lt"/>
              </a:rPr>
              <a:t>ENSURE ACCOUNTABILITY </a:t>
            </a:r>
            <a:r>
              <a:rPr lang="en-US" dirty="0" smtClean="0">
                <a:solidFill>
                  <a:schemeClr val="tx1"/>
                </a:solidFill>
                <a:latin typeface="+mn-lt"/>
              </a:rPr>
              <a:t>- </a:t>
            </a:r>
            <a:r>
              <a:rPr lang="en-US" dirty="0" smtClean="0">
                <a:solidFill>
                  <a:schemeClr val="tx1">
                    <a:lumMod val="65000"/>
                    <a:lumOff val="35000"/>
                  </a:schemeClr>
                </a:solidFill>
                <a:latin typeface="+mn-lt"/>
              </a:rPr>
              <a:t>Demonstrate </a:t>
            </a:r>
            <a:r>
              <a:rPr lang="en-US" dirty="0">
                <a:solidFill>
                  <a:schemeClr val="tx1">
                    <a:lumMod val="65000"/>
                    <a:lumOff val="35000"/>
                  </a:schemeClr>
                </a:solidFill>
                <a:latin typeface="+mn-lt"/>
              </a:rPr>
              <a:t>that public spending on health reached priority populations, programs, and services and met stated objectives in the budget reporting and accountability </a:t>
            </a:r>
            <a:r>
              <a:rPr lang="en-US" dirty="0" smtClean="0">
                <a:solidFill>
                  <a:schemeClr val="tx1">
                    <a:lumMod val="65000"/>
                    <a:lumOff val="35000"/>
                  </a:schemeClr>
                </a:solidFill>
                <a:latin typeface="+mn-lt"/>
              </a:rPr>
              <a:t>systems</a:t>
            </a:r>
            <a:endParaRPr lang="en-US" dirty="0">
              <a:solidFill>
                <a:schemeClr val="tx1">
                  <a:lumMod val="65000"/>
                  <a:lumOff val="35000"/>
                </a:schemeClr>
              </a:solidFill>
              <a:latin typeface="+mn-lt"/>
            </a:endParaRPr>
          </a:p>
          <a:p>
            <a:pPr>
              <a:lnSpc>
                <a:spcPct val="80000"/>
              </a:lnSpc>
            </a:pPr>
            <a:endParaRPr lang="en-US" sz="1900" dirty="0">
              <a:solidFill>
                <a:schemeClr val="tx1"/>
              </a:solidFill>
              <a:latin typeface="+mn-lt"/>
            </a:endParaRPr>
          </a:p>
        </p:txBody>
      </p:sp>
      <p:sp>
        <p:nvSpPr>
          <p:cNvPr id="9" name="Title 1"/>
          <p:cNvSpPr txBox="1">
            <a:spLocks/>
          </p:cNvSpPr>
          <p:nvPr/>
        </p:nvSpPr>
        <p:spPr>
          <a:xfrm>
            <a:off x="247594" y="498938"/>
            <a:ext cx="10515600" cy="13255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Font typeface="Arial" pitchFamily="34" charset="0"/>
              <a:buNone/>
              <a:defRPr sz="2400" b="0" i="0" kern="1200">
                <a:solidFill>
                  <a:srgbClr val="00A6B6"/>
                </a:solidFill>
                <a:latin typeface="Museo Sans 500"/>
                <a:ea typeface="+mj-ea"/>
                <a:cs typeface="Museo Sans 500"/>
              </a:defRPr>
            </a:lvl1pPr>
          </a:lstStyle>
          <a:p>
            <a:r>
              <a:rPr lang="en-US" dirty="0" smtClean="0">
                <a:solidFill>
                  <a:srgbClr val="002060"/>
                </a:solidFill>
              </a:rPr>
              <a:t> </a:t>
            </a:r>
            <a:endParaRPr lang="en-US" dirty="0">
              <a:solidFill>
                <a:srgbClr val="002060"/>
              </a:solidFill>
            </a:endParaRPr>
          </a:p>
        </p:txBody>
      </p:sp>
      <p:sp>
        <p:nvSpPr>
          <p:cNvPr id="10" name="Content Placeholder 33"/>
          <p:cNvSpPr txBox="1">
            <a:spLocks/>
          </p:cNvSpPr>
          <p:nvPr/>
        </p:nvSpPr>
        <p:spPr>
          <a:xfrm>
            <a:off x="247594" y="3113590"/>
            <a:ext cx="2796548" cy="2682715"/>
          </a:xfrm>
          <a:prstGeom prst="rect">
            <a:avLst/>
          </a:prstGeom>
          <a:ln>
            <a:solidFill>
              <a:schemeClr val="accent1">
                <a:lumMod val="40000"/>
                <a:lumOff val="6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A6B6"/>
              </a:buClr>
              <a:buFont typeface="Wingdings" pitchFamily="2" charset="2"/>
              <a:buChar char="§"/>
              <a:defRPr sz="2000" b="0" i="0" kern="1200">
                <a:solidFill>
                  <a:srgbClr val="313231"/>
                </a:solidFill>
                <a:latin typeface="Museo Slab 300"/>
                <a:ea typeface="+mn-ea"/>
                <a:cs typeface="Museo Slab 300"/>
              </a:defRPr>
            </a:lvl1pPr>
            <a:lvl2pPr marL="685800" indent="-228600" algn="l" defTabSz="914400" rtl="0" eaLnBrk="1" latinLnBrk="0" hangingPunct="1">
              <a:lnSpc>
                <a:spcPct val="90000"/>
              </a:lnSpc>
              <a:spcBef>
                <a:spcPts val="500"/>
              </a:spcBef>
              <a:buClr>
                <a:srgbClr val="00A6B6"/>
              </a:buClr>
              <a:buFont typeface="Wingdings" pitchFamily="2" charset="2"/>
              <a:buChar char="§"/>
              <a:defRPr sz="1800" b="0" i="0" kern="1200">
                <a:solidFill>
                  <a:srgbClr val="313231"/>
                </a:solidFill>
                <a:latin typeface="Museo Slab 300"/>
                <a:ea typeface="+mn-ea"/>
                <a:cs typeface="Museo Slab 300"/>
              </a:defRPr>
            </a:lvl2pPr>
            <a:lvl3pPr marL="1143000" indent="-228600" algn="l" defTabSz="914400" rtl="0" eaLnBrk="1" latinLnBrk="0" hangingPunct="1">
              <a:lnSpc>
                <a:spcPct val="90000"/>
              </a:lnSpc>
              <a:spcBef>
                <a:spcPts val="500"/>
              </a:spcBef>
              <a:buClr>
                <a:srgbClr val="00A6B6"/>
              </a:buClr>
              <a:buFont typeface="Wingdings" pitchFamily="2" charset="2"/>
              <a:buChar char="§"/>
              <a:defRPr sz="1600" b="0" i="0" kern="1200">
                <a:solidFill>
                  <a:srgbClr val="313231"/>
                </a:solidFill>
                <a:latin typeface="Museo Slab 300"/>
                <a:ea typeface="+mn-ea"/>
                <a:cs typeface="Museo Slab 300"/>
              </a:defRPr>
            </a:lvl3pPr>
            <a:lvl4pPr marL="1600200" indent="-228600" algn="l" defTabSz="914400" rtl="0" eaLnBrk="1" latinLnBrk="0" hangingPunct="1">
              <a:lnSpc>
                <a:spcPct val="90000"/>
              </a:lnSpc>
              <a:spcBef>
                <a:spcPts val="500"/>
              </a:spcBef>
              <a:buClr>
                <a:srgbClr val="00A6B6"/>
              </a:buClr>
              <a:buFont typeface="Wingdings" pitchFamily="2" charset="2"/>
              <a:buChar char="§"/>
              <a:defRPr sz="1400" b="0" i="0" kern="1200">
                <a:solidFill>
                  <a:srgbClr val="313231"/>
                </a:solidFill>
                <a:latin typeface="Museo Slab 300"/>
                <a:ea typeface="+mn-ea"/>
                <a:cs typeface="Museo Slab 300"/>
              </a:defRPr>
            </a:lvl4pPr>
            <a:lvl5pPr marL="2057400" indent="-228600" algn="l" defTabSz="914400" rtl="0" eaLnBrk="1" latinLnBrk="0" hangingPunct="1">
              <a:lnSpc>
                <a:spcPct val="90000"/>
              </a:lnSpc>
              <a:spcBef>
                <a:spcPts val="500"/>
              </a:spcBef>
              <a:buClr>
                <a:srgbClr val="00A6B6"/>
              </a:buClr>
              <a:buFont typeface="Wingdings" pitchFamily="2" charset="2"/>
              <a:buChar char="§"/>
              <a:defRPr sz="1200" b="0" i="0" kern="1200">
                <a:solidFill>
                  <a:srgbClr val="313231"/>
                </a:solidFill>
                <a:latin typeface="Museo Slab 300"/>
                <a:ea typeface="+mn-ea"/>
                <a:cs typeface="Museo Slab 30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en-US" dirty="0">
                <a:solidFill>
                  <a:schemeClr val="tx1">
                    <a:lumMod val="65000"/>
                    <a:lumOff val="35000"/>
                  </a:schemeClr>
                </a:solidFill>
                <a:latin typeface="+mn-lt"/>
              </a:rPr>
              <a:t>A</a:t>
            </a:r>
            <a:r>
              <a:rPr lang="en-US" dirty="0" smtClean="0">
                <a:solidFill>
                  <a:schemeClr val="tx1"/>
                </a:solidFill>
                <a:latin typeface="+mn-lt"/>
              </a:rPr>
              <a:t> </a:t>
            </a:r>
            <a:r>
              <a:rPr lang="en-US" b="1" dirty="0" smtClean="0">
                <a:solidFill>
                  <a:schemeClr val="accent1"/>
                </a:solidFill>
                <a:latin typeface="+mn-lt"/>
              </a:rPr>
              <a:t>FRAMEWORK</a:t>
            </a:r>
            <a:r>
              <a:rPr lang="en-US" dirty="0" smtClean="0">
                <a:solidFill>
                  <a:schemeClr val="accent1"/>
                </a:solidFill>
                <a:latin typeface="+mn-lt"/>
              </a:rPr>
              <a:t> </a:t>
            </a:r>
          </a:p>
          <a:p>
            <a:pPr>
              <a:lnSpc>
                <a:spcPct val="80000"/>
              </a:lnSpc>
            </a:pPr>
            <a:r>
              <a:rPr lang="en-US" dirty="0">
                <a:solidFill>
                  <a:schemeClr val="tx1">
                    <a:lumMod val="65000"/>
                    <a:lumOff val="35000"/>
                  </a:schemeClr>
                </a:solidFill>
                <a:latin typeface="+mn-lt"/>
              </a:rPr>
              <a:t>A</a:t>
            </a:r>
            <a:r>
              <a:rPr lang="en-US" dirty="0" smtClean="0">
                <a:solidFill>
                  <a:schemeClr val="tx1"/>
                </a:solidFill>
                <a:latin typeface="+mn-lt"/>
              </a:rPr>
              <a:t> </a:t>
            </a:r>
            <a:r>
              <a:rPr lang="en-US" b="1" dirty="0" smtClean="0">
                <a:solidFill>
                  <a:schemeClr val="accent1"/>
                </a:solidFill>
                <a:latin typeface="+mn-lt"/>
              </a:rPr>
              <a:t>SET OF BENCHMARKS </a:t>
            </a:r>
            <a:r>
              <a:rPr lang="en-US" dirty="0">
                <a:solidFill>
                  <a:schemeClr val="tx1">
                    <a:lumMod val="65000"/>
                    <a:lumOff val="35000"/>
                  </a:schemeClr>
                </a:solidFill>
                <a:latin typeface="+mn-lt"/>
              </a:rPr>
              <a:t>for looking at alignment in different parts of the PFM system </a:t>
            </a:r>
          </a:p>
          <a:p>
            <a:pPr>
              <a:lnSpc>
                <a:spcPct val="80000"/>
              </a:lnSpc>
            </a:pPr>
            <a:r>
              <a:rPr lang="en-US" b="1" dirty="0" smtClean="0">
                <a:solidFill>
                  <a:schemeClr val="accent1"/>
                </a:solidFill>
                <a:latin typeface="+mn-lt"/>
              </a:rPr>
              <a:t>SAMPLE QUESTIONS  </a:t>
            </a:r>
          </a:p>
          <a:p>
            <a:pPr>
              <a:lnSpc>
                <a:spcPct val="80000"/>
              </a:lnSpc>
            </a:pPr>
            <a:endParaRPr lang="en-US" sz="1900" dirty="0">
              <a:solidFill>
                <a:schemeClr val="tx1"/>
              </a:solidFill>
              <a:latin typeface="+mn-lt"/>
            </a:endParaRPr>
          </a:p>
        </p:txBody>
      </p:sp>
      <p:sp>
        <p:nvSpPr>
          <p:cNvPr id="2" name="TextBox 1"/>
          <p:cNvSpPr txBox="1"/>
          <p:nvPr/>
        </p:nvSpPr>
        <p:spPr>
          <a:xfrm>
            <a:off x="247594" y="1824501"/>
            <a:ext cx="2796548" cy="1107996"/>
          </a:xfrm>
          <a:prstGeom prst="rect">
            <a:avLst/>
          </a:prstGeom>
          <a:solidFill>
            <a:schemeClr val="accent1">
              <a:lumMod val="20000"/>
              <a:lumOff val="80000"/>
            </a:schemeClr>
          </a:solidFill>
        </p:spPr>
        <p:txBody>
          <a:bodyPr wrap="square" rtlCol="0">
            <a:spAutoFit/>
          </a:bodyPr>
          <a:lstStyle/>
          <a:p>
            <a:r>
              <a:rPr lang="en-US" sz="2200" b="1" dirty="0" smtClean="0"/>
              <a:t>Process Guide contains Package </a:t>
            </a:r>
            <a:r>
              <a:rPr lang="en-US" sz="2200" b="1" dirty="0"/>
              <a:t>of </a:t>
            </a:r>
            <a:r>
              <a:rPr lang="en-US" sz="2200" b="1" dirty="0" smtClean="0"/>
              <a:t>resources </a:t>
            </a:r>
            <a:endParaRPr lang="en-US" sz="2200" b="1" dirty="0"/>
          </a:p>
        </p:txBody>
      </p:sp>
      <p:sp>
        <p:nvSpPr>
          <p:cNvPr id="3" name="TextBox 2"/>
          <p:cNvSpPr txBox="1"/>
          <p:nvPr/>
        </p:nvSpPr>
        <p:spPr>
          <a:xfrm>
            <a:off x="4264361" y="1824501"/>
            <a:ext cx="7390678" cy="369973"/>
          </a:xfrm>
          <a:prstGeom prst="rect">
            <a:avLst/>
          </a:prstGeom>
          <a:solidFill>
            <a:schemeClr val="accent1">
              <a:lumMod val="20000"/>
              <a:lumOff val="80000"/>
            </a:schemeClr>
          </a:solidFill>
        </p:spPr>
        <p:txBody>
          <a:bodyPr wrap="none" rtlCol="0">
            <a:spAutoFit/>
          </a:bodyPr>
          <a:lstStyle/>
          <a:p>
            <a:pPr marL="0" lvl="1" indent="0">
              <a:lnSpc>
                <a:spcPct val="80000"/>
              </a:lnSpc>
              <a:spcBef>
                <a:spcPts val="1000"/>
              </a:spcBef>
              <a:buNone/>
            </a:pPr>
            <a:r>
              <a:rPr lang="en-US" sz="2200" b="1" dirty="0"/>
              <a:t>Do budgeting processes and PFM systems make it possible to:</a:t>
            </a:r>
            <a:endParaRPr lang="en-US" b="1" dirty="0"/>
          </a:p>
        </p:txBody>
      </p:sp>
      <p:sp>
        <p:nvSpPr>
          <p:cNvPr id="7" name="Chevron 6"/>
          <p:cNvSpPr/>
          <p:nvPr/>
        </p:nvSpPr>
        <p:spPr>
          <a:xfrm>
            <a:off x="3252486" y="3297255"/>
            <a:ext cx="693395" cy="1898153"/>
          </a:xfrm>
          <a:prstGeom prst="chevron">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0700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animBg="1"/>
      <p:bldP spid="10" grpId="0" animBg="1"/>
      <p:bldP spid="2" grpId="0" animBg="1"/>
      <p:bldP spid="3"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4336819" y="2750793"/>
            <a:ext cx="3437510" cy="218849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Rectangle 25"/>
          <p:cNvSpPr/>
          <p:nvPr/>
        </p:nvSpPr>
        <p:spPr>
          <a:xfrm>
            <a:off x="8144890" y="2787440"/>
            <a:ext cx="3437510" cy="218849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Rectangle 17"/>
          <p:cNvSpPr/>
          <p:nvPr/>
        </p:nvSpPr>
        <p:spPr>
          <a:xfrm>
            <a:off x="528749" y="2776748"/>
            <a:ext cx="3437510" cy="218849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itle 19"/>
          <p:cNvSpPr>
            <a:spLocks noGrp="1"/>
          </p:cNvSpPr>
          <p:nvPr>
            <p:ph type="title"/>
          </p:nvPr>
        </p:nvSpPr>
        <p:spPr/>
        <p:txBody>
          <a:bodyPr>
            <a:normAutofit/>
          </a:bodyPr>
          <a:lstStyle/>
          <a:p>
            <a:r>
              <a:rPr lang="en-US" sz="3200" dirty="0" smtClean="0">
                <a:solidFill>
                  <a:srgbClr val="002060"/>
                </a:solidFill>
                <a:latin typeface="Century Gothic" panose="020B0502020202020204" pitchFamily="34" charset="0"/>
              </a:rPr>
              <a:t>General purpose of this Process Guide</a:t>
            </a:r>
            <a:r>
              <a:rPr lang="en-US" sz="3200" dirty="0" smtClean="0">
                <a:solidFill>
                  <a:srgbClr val="002060"/>
                </a:solidFill>
              </a:rPr>
              <a:t>  </a:t>
            </a:r>
            <a:endParaRPr lang="en-US" sz="3200" dirty="0">
              <a:solidFill>
                <a:srgbClr val="002060"/>
              </a:solidFill>
            </a:endParaRPr>
          </a:p>
        </p:txBody>
      </p:sp>
      <p:sp>
        <p:nvSpPr>
          <p:cNvPr id="22" name="Text Placeholder 21"/>
          <p:cNvSpPr>
            <a:spLocks noGrp="1"/>
          </p:cNvSpPr>
          <p:nvPr>
            <p:ph type="body" sz="quarter" idx="10"/>
          </p:nvPr>
        </p:nvSpPr>
        <p:spPr>
          <a:xfrm>
            <a:off x="609600" y="1190425"/>
            <a:ext cx="10972800" cy="609600"/>
          </a:xfrm>
        </p:spPr>
        <p:txBody>
          <a:bodyPr>
            <a:normAutofit fontScale="92500" lnSpcReduction="10000"/>
          </a:bodyPr>
          <a:lstStyle/>
          <a:p>
            <a:r>
              <a:rPr lang="en-US" b="0" dirty="0" smtClean="0"/>
              <a:t>To help guide a systematic dialogue between health and finance actors </a:t>
            </a:r>
            <a:r>
              <a:rPr lang="en-US" b="0" dirty="0" smtClean="0"/>
              <a:t>(MOH and MOF) to </a:t>
            </a:r>
            <a:r>
              <a:rPr lang="en-US" b="0" dirty="0" smtClean="0"/>
              <a:t>do three things: </a:t>
            </a:r>
            <a:endParaRPr lang="en-US" b="0" dirty="0"/>
          </a:p>
        </p:txBody>
      </p:sp>
      <p:sp>
        <p:nvSpPr>
          <p:cNvPr id="16" name="TextBox 15"/>
          <p:cNvSpPr txBox="1"/>
          <p:nvPr/>
        </p:nvSpPr>
        <p:spPr>
          <a:xfrm>
            <a:off x="607843" y="2765172"/>
            <a:ext cx="3098714" cy="1938992"/>
          </a:xfrm>
          <a:prstGeom prst="rect">
            <a:avLst/>
          </a:prstGeom>
          <a:noFill/>
        </p:spPr>
        <p:txBody>
          <a:bodyPr wrap="square" rtlCol="0">
            <a:spAutoFit/>
          </a:bodyPr>
          <a:lstStyle/>
          <a:p>
            <a:r>
              <a:rPr lang="en-US" sz="2400" dirty="0"/>
              <a:t>To </a:t>
            </a:r>
            <a:r>
              <a:rPr lang="en-US" sz="2400" b="1" dirty="0" smtClean="0"/>
              <a:t>EXAMINE</a:t>
            </a:r>
            <a:r>
              <a:rPr lang="en-US" sz="2400" dirty="0" smtClean="0"/>
              <a:t> areas </a:t>
            </a:r>
            <a:r>
              <a:rPr lang="en-US" sz="2400" dirty="0"/>
              <a:t>of </a:t>
            </a:r>
            <a:r>
              <a:rPr lang="en-US" sz="2400" dirty="0" smtClean="0"/>
              <a:t>misalignment </a:t>
            </a:r>
            <a:r>
              <a:rPr lang="en-US" sz="2400" dirty="0"/>
              <a:t>and their consequences and </a:t>
            </a:r>
            <a:r>
              <a:rPr lang="en-US" sz="2400" b="1" dirty="0" smtClean="0"/>
              <a:t>PRIORITIZE</a:t>
            </a:r>
            <a:r>
              <a:rPr lang="en-US" sz="2400" dirty="0" smtClean="0"/>
              <a:t> </a:t>
            </a:r>
            <a:r>
              <a:rPr lang="en-US" sz="2400" dirty="0"/>
              <a:t>among them for action </a:t>
            </a:r>
          </a:p>
        </p:txBody>
      </p:sp>
      <p:sp>
        <p:nvSpPr>
          <p:cNvPr id="23" name="TextBox 22"/>
          <p:cNvSpPr txBox="1"/>
          <p:nvPr/>
        </p:nvSpPr>
        <p:spPr>
          <a:xfrm>
            <a:off x="4354488" y="2776746"/>
            <a:ext cx="3419841" cy="1938992"/>
          </a:xfrm>
          <a:prstGeom prst="rect">
            <a:avLst/>
          </a:prstGeom>
          <a:noFill/>
          <a:ln>
            <a:noFill/>
          </a:ln>
        </p:spPr>
        <p:txBody>
          <a:bodyPr wrap="square" rtlCol="0">
            <a:spAutoFit/>
          </a:bodyPr>
          <a:lstStyle/>
          <a:p>
            <a:r>
              <a:rPr lang="en-US" sz="2400" dirty="0"/>
              <a:t>To create a </a:t>
            </a:r>
            <a:r>
              <a:rPr lang="en-US" sz="2400" b="1" dirty="0" smtClean="0"/>
              <a:t>COLLABORATIVE ROADMAP</a:t>
            </a:r>
            <a:r>
              <a:rPr lang="en-US" sz="2400" dirty="0" smtClean="0"/>
              <a:t> </a:t>
            </a:r>
            <a:r>
              <a:rPr lang="en-US" sz="2400" dirty="0"/>
              <a:t>for action that will allow countries to strengthen alignment </a:t>
            </a:r>
          </a:p>
        </p:txBody>
      </p:sp>
      <p:sp>
        <p:nvSpPr>
          <p:cNvPr id="24" name="TextBox 23"/>
          <p:cNvSpPr txBox="1"/>
          <p:nvPr/>
        </p:nvSpPr>
        <p:spPr>
          <a:xfrm>
            <a:off x="8144891" y="2776746"/>
            <a:ext cx="3303959" cy="1200329"/>
          </a:xfrm>
          <a:prstGeom prst="rect">
            <a:avLst/>
          </a:prstGeom>
          <a:noFill/>
        </p:spPr>
        <p:txBody>
          <a:bodyPr wrap="square" rtlCol="0">
            <a:spAutoFit/>
          </a:bodyPr>
          <a:lstStyle/>
          <a:p>
            <a:r>
              <a:rPr lang="en-US" sz="2400" dirty="0"/>
              <a:t>For countries to be able to </a:t>
            </a:r>
            <a:r>
              <a:rPr lang="en-US" sz="2400" b="1" dirty="0" smtClean="0"/>
              <a:t>MONITOR PROGRESS </a:t>
            </a:r>
            <a:r>
              <a:rPr lang="en-US" sz="2400" dirty="0" smtClean="0"/>
              <a:t>on </a:t>
            </a:r>
            <a:r>
              <a:rPr lang="en-US" sz="2400" dirty="0"/>
              <a:t>improving alignment</a:t>
            </a:r>
          </a:p>
        </p:txBody>
      </p:sp>
      <p:sp>
        <p:nvSpPr>
          <p:cNvPr id="29" name="Oval 28"/>
          <p:cNvSpPr/>
          <p:nvPr/>
        </p:nvSpPr>
        <p:spPr>
          <a:xfrm>
            <a:off x="1607611" y="1988714"/>
            <a:ext cx="651869" cy="70698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1785079" y="2033626"/>
            <a:ext cx="289367" cy="584775"/>
          </a:xfrm>
          <a:prstGeom prst="rect">
            <a:avLst/>
          </a:prstGeom>
          <a:noFill/>
        </p:spPr>
        <p:txBody>
          <a:bodyPr wrap="square" rtlCol="0">
            <a:spAutoFit/>
          </a:bodyPr>
          <a:lstStyle/>
          <a:p>
            <a:r>
              <a:rPr lang="en-US" sz="3200" b="1" dirty="0" smtClean="0">
                <a:solidFill>
                  <a:schemeClr val="bg1"/>
                </a:solidFill>
              </a:rPr>
              <a:t>1</a:t>
            </a:r>
            <a:endParaRPr lang="en-US" sz="3200" b="1" dirty="0">
              <a:solidFill>
                <a:schemeClr val="bg1"/>
              </a:solidFill>
            </a:endParaRPr>
          </a:p>
        </p:txBody>
      </p:sp>
      <p:sp>
        <p:nvSpPr>
          <p:cNvPr id="33" name="TextBox 32"/>
          <p:cNvSpPr txBox="1"/>
          <p:nvPr/>
        </p:nvSpPr>
        <p:spPr>
          <a:xfrm>
            <a:off x="4123567" y="1981323"/>
            <a:ext cx="289367" cy="584775"/>
          </a:xfrm>
          <a:prstGeom prst="rect">
            <a:avLst/>
          </a:prstGeom>
          <a:noFill/>
        </p:spPr>
        <p:txBody>
          <a:bodyPr wrap="square" rtlCol="0">
            <a:spAutoFit/>
          </a:bodyPr>
          <a:lstStyle/>
          <a:p>
            <a:r>
              <a:rPr lang="en-US" sz="3200" b="1" dirty="0">
                <a:solidFill>
                  <a:schemeClr val="bg1"/>
                </a:solidFill>
              </a:rPr>
              <a:t>2</a:t>
            </a:r>
          </a:p>
        </p:txBody>
      </p:sp>
      <p:sp>
        <p:nvSpPr>
          <p:cNvPr id="34" name="TextBox 33"/>
          <p:cNvSpPr txBox="1"/>
          <p:nvPr/>
        </p:nvSpPr>
        <p:spPr>
          <a:xfrm>
            <a:off x="8144890" y="1958856"/>
            <a:ext cx="289367" cy="584775"/>
          </a:xfrm>
          <a:prstGeom prst="rect">
            <a:avLst/>
          </a:prstGeom>
          <a:noFill/>
        </p:spPr>
        <p:txBody>
          <a:bodyPr wrap="square" rtlCol="0">
            <a:spAutoFit/>
          </a:bodyPr>
          <a:lstStyle/>
          <a:p>
            <a:r>
              <a:rPr lang="en-US" sz="3200" b="1" dirty="0" smtClean="0">
                <a:solidFill>
                  <a:schemeClr val="bg1"/>
                </a:solidFill>
              </a:rPr>
              <a:t>3</a:t>
            </a:r>
            <a:endParaRPr lang="en-US" sz="3200" b="1" dirty="0">
              <a:solidFill>
                <a:schemeClr val="bg1"/>
              </a:solidFill>
            </a:endParaRPr>
          </a:p>
        </p:txBody>
      </p:sp>
      <p:sp>
        <p:nvSpPr>
          <p:cNvPr id="35" name="Oval 34"/>
          <p:cNvSpPr/>
          <p:nvPr/>
        </p:nvSpPr>
        <p:spPr>
          <a:xfrm>
            <a:off x="5628934" y="1977332"/>
            <a:ext cx="651869" cy="70698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5785037" y="2033625"/>
            <a:ext cx="289367" cy="584775"/>
          </a:xfrm>
          <a:prstGeom prst="rect">
            <a:avLst/>
          </a:prstGeom>
          <a:noFill/>
        </p:spPr>
        <p:txBody>
          <a:bodyPr wrap="square" rtlCol="0">
            <a:spAutoFit/>
          </a:bodyPr>
          <a:lstStyle/>
          <a:p>
            <a:r>
              <a:rPr lang="en-US" sz="3200" b="1" dirty="0">
                <a:solidFill>
                  <a:schemeClr val="bg1"/>
                </a:solidFill>
              </a:rPr>
              <a:t>2</a:t>
            </a:r>
          </a:p>
        </p:txBody>
      </p:sp>
      <p:sp>
        <p:nvSpPr>
          <p:cNvPr id="37" name="Oval 36"/>
          <p:cNvSpPr/>
          <p:nvPr/>
        </p:nvSpPr>
        <p:spPr>
          <a:xfrm>
            <a:off x="9372200" y="1972523"/>
            <a:ext cx="651869" cy="70698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553450" y="2005884"/>
            <a:ext cx="289367" cy="584775"/>
          </a:xfrm>
          <a:prstGeom prst="rect">
            <a:avLst/>
          </a:prstGeom>
          <a:noFill/>
        </p:spPr>
        <p:txBody>
          <a:bodyPr wrap="square" rtlCol="0">
            <a:spAutoFit/>
          </a:bodyPr>
          <a:lstStyle/>
          <a:p>
            <a:r>
              <a:rPr lang="en-US" sz="3200" b="1" dirty="0" smtClean="0">
                <a:solidFill>
                  <a:schemeClr val="bg1"/>
                </a:solidFill>
              </a:rPr>
              <a:t>3</a:t>
            </a:r>
            <a:endParaRPr lang="en-US" sz="3200" b="1" dirty="0">
              <a:solidFill>
                <a:schemeClr val="bg1"/>
              </a:solidFill>
            </a:endParaRPr>
          </a:p>
        </p:txBody>
      </p:sp>
    </p:spTree>
    <p:extLst>
      <p:ext uri="{BB962C8B-B14F-4D97-AF65-F5344CB8AC3E}">
        <p14:creationId xmlns:p14="http://schemas.microsoft.com/office/powerpoint/2010/main" val="266730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6" grpId="0" animBg="1"/>
      <p:bldP spid="18" grpId="0" animBg="1"/>
      <p:bldP spid="16" grpId="0"/>
      <p:bldP spid="23" grpId="0"/>
      <p:bldP spid="24" grpId="0"/>
      <p:bldP spid="29" grpId="0" animBg="1"/>
      <p:bldP spid="32" grpId="0"/>
      <p:bldP spid="35" grpId="0" animBg="1"/>
      <p:bldP spid="36" grpId="0"/>
      <p:bldP spid="37" grpId="0" animBg="1"/>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4470"/>
          </a:xfrm>
        </p:spPr>
        <p:txBody>
          <a:bodyPr>
            <a:normAutofit fontScale="90000"/>
          </a:bodyPr>
          <a:lstStyle/>
          <a:p>
            <a:r>
              <a:rPr lang="en-US" sz="3600" dirty="0">
                <a:solidFill>
                  <a:srgbClr val="002060"/>
                </a:solidFill>
                <a:latin typeface="Century Gothic" panose="020B0502020202020204" pitchFamily="34" charset="0"/>
              </a:rPr>
              <a:t>A </a:t>
            </a:r>
            <a:r>
              <a:rPr lang="en-US" sz="3600" dirty="0" smtClean="0">
                <a:solidFill>
                  <a:srgbClr val="002060"/>
                </a:solidFill>
                <a:latin typeface="Century Gothic" panose="020B0502020202020204" pitchFamily="34" charset="0"/>
              </a:rPr>
              <a:t>closer Look: Descriptive Table - Allocation Within </a:t>
            </a:r>
            <a:r>
              <a:rPr lang="en-US" sz="3600" dirty="0">
                <a:solidFill>
                  <a:srgbClr val="002060"/>
                </a:solidFill>
                <a:latin typeface="Century Gothic" panose="020B0502020202020204" pitchFamily="34" charset="0"/>
              </a:rPr>
              <a:t>the Health Sector</a:t>
            </a:r>
            <a:r>
              <a:rPr lang="en-US" sz="3200" dirty="0"/>
              <a:t/>
            </a:r>
            <a:br>
              <a:rPr lang="en-US" sz="3200" dirty="0"/>
            </a:br>
            <a:endParaRPr lang="en-US" sz="3200" dirty="0">
              <a:solidFill>
                <a:srgbClr val="002060"/>
              </a:solidFill>
              <a:latin typeface="Century Gothic" panose="020B0502020202020204" pitchFamily="34" charset="0"/>
            </a:endParaRPr>
          </a:p>
        </p:txBody>
      </p:sp>
      <p:graphicFrame>
        <p:nvGraphicFramePr>
          <p:cNvPr id="5" name="Content Placeholder 4"/>
          <p:cNvGraphicFramePr>
            <a:graphicFrameLocks noGrp="1"/>
          </p:cNvGraphicFramePr>
          <p:nvPr>
            <p:ph idx="1"/>
            <p:extLst/>
          </p:nvPr>
        </p:nvGraphicFramePr>
        <p:xfrm>
          <a:off x="838199" y="2106591"/>
          <a:ext cx="10515601" cy="3437683"/>
        </p:xfrm>
        <a:graphic>
          <a:graphicData uri="http://schemas.openxmlformats.org/drawingml/2006/table">
            <a:tbl>
              <a:tblPr firstRow="1" firstCol="1" bandRow="1"/>
              <a:tblGrid>
                <a:gridCol w="3295080"/>
                <a:gridCol w="3507111"/>
                <a:gridCol w="3713410"/>
              </a:tblGrid>
              <a:tr h="687537">
                <a:tc>
                  <a:txBody>
                    <a:bodyPr/>
                    <a:lstStyle/>
                    <a:p>
                      <a:pPr marL="0" marR="0">
                        <a:lnSpc>
                          <a:spcPct val="107000"/>
                        </a:lnSpc>
                        <a:spcBef>
                          <a:spcPts val="0"/>
                        </a:spcBef>
                        <a:spcAft>
                          <a:spcPts val="0"/>
                        </a:spcAft>
                      </a:pPr>
                      <a:r>
                        <a:rPr lang="en-US" sz="1600" b="1" dirty="0">
                          <a:effectLst/>
                          <a:latin typeface="Segoe UI" panose="020B0502040204020203" pitchFamily="34" charset="0"/>
                          <a:ea typeface="Calibri" panose="020F0502020204030204" pitchFamily="34" charset="0"/>
                          <a:cs typeface="Times New Roman" panose="02020603050405020304" pitchFamily="18" charset="0"/>
                        </a:rPr>
                        <a:t>Characteristic of the Budget Formulation Process</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Segoe UI" panose="020B0502040204020203" pitchFamily="34" charset="0"/>
                          <a:ea typeface="Calibri" panose="020F0502020204030204" pitchFamily="34" charset="0"/>
                          <a:cs typeface="Times New Roman" panose="02020603050405020304" pitchFamily="18" charset="0"/>
                        </a:rPr>
                        <a:t>Current Situation</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Segoe UI" panose="020B0502040204020203" pitchFamily="34" charset="0"/>
                          <a:ea typeface="Calibri" panose="020F0502020204030204" pitchFamily="34" charset="0"/>
                          <a:cs typeface="Times New Roman" panose="02020603050405020304" pitchFamily="18" charset="0"/>
                        </a:rPr>
                        <a:t>Key Bottlenecks</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tr>
              <a:tr h="687537">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Basis of budgets within the health sector</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r>
              <a:tr h="687537">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Integration/fragmentation in the health budget</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r>
              <a:tr h="1375072">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Allocation of health budgets across geographic, administrative and service delivery levels</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Segoe UI" panose="020B0502040204020203" pitchFamily="34" charset="0"/>
                          <a:ea typeface="Calibri" panose="020F0502020204030204" pitchFamily="34" charset="0"/>
                          <a:cs typeface="Times New Roman" panose="02020603050405020304" pitchFamily="18" charset="0"/>
                        </a:rPr>
                        <a:t> </a:t>
                      </a:r>
                      <a:endParaRPr lang="en-US" sz="1600" dirty="0">
                        <a:effectLst/>
                        <a:latin typeface="Calibri Light" panose="020F03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0487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normAutofit/>
          </a:bodyPr>
          <a:lstStyle/>
          <a:p>
            <a:pPr algn="l"/>
            <a:r>
              <a:rPr lang="en-US" sz="3200" dirty="0">
                <a:solidFill>
                  <a:srgbClr val="002060"/>
                </a:solidFill>
                <a:uFill>
                  <a:solidFill>
                    <a:srgbClr val="C00000"/>
                  </a:solidFill>
                </a:uFill>
                <a:latin typeface="Century Gothic" panose="020B0502020202020204" pitchFamily="34" charset="0"/>
              </a:rPr>
              <a:t>Assessment: Placing alignment along a continuum</a:t>
            </a:r>
          </a:p>
        </p:txBody>
      </p:sp>
      <p:sp>
        <p:nvSpPr>
          <p:cNvPr id="3" name="Text Placeholder 2"/>
          <p:cNvSpPr>
            <a:spLocks noGrp="1"/>
          </p:cNvSpPr>
          <p:nvPr>
            <p:ph type="body" sz="quarter" idx="10"/>
          </p:nvPr>
        </p:nvSpPr>
        <p:spPr>
          <a:xfrm>
            <a:off x="609600" y="1307599"/>
            <a:ext cx="10972800" cy="609600"/>
          </a:xfrm>
        </p:spPr>
        <p:txBody>
          <a:bodyPr>
            <a:normAutofit fontScale="77500" lnSpcReduction="20000"/>
          </a:bodyPr>
          <a:lstStyle/>
          <a:p>
            <a:r>
              <a:rPr lang="en-US" sz="3100" b="0" dirty="0" smtClean="0"/>
              <a:t>Alignment </a:t>
            </a:r>
            <a:r>
              <a:rPr lang="en-US" sz="3100" b="0" dirty="0"/>
              <a:t>Between Allocation of Budget to the Health Sector and Health Financing Objectives </a:t>
            </a:r>
          </a:p>
          <a:p>
            <a:endParaRPr lang="en-US" b="0" dirty="0"/>
          </a:p>
          <a:p>
            <a:endParaRPr lang="en-US" b="0" dirty="0"/>
          </a:p>
          <a:p>
            <a:endParaRPr lang="en-US" b="0" dirty="0"/>
          </a:p>
          <a:p>
            <a:endParaRPr lang="en-US" b="0" dirty="0"/>
          </a:p>
          <a:p>
            <a:endParaRPr lang="en-US" b="0" dirty="0"/>
          </a:p>
          <a:p>
            <a:endParaRPr lang="en-US" b="0" dirty="0"/>
          </a:p>
          <a:p>
            <a:endParaRPr lang="en-US" b="0" dirty="0"/>
          </a:p>
          <a:p>
            <a:endParaRPr lang="en-US" dirty="0"/>
          </a:p>
        </p:txBody>
      </p:sp>
      <p:sp>
        <p:nvSpPr>
          <p:cNvPr id="4" name="Slide Number Placeholder 3"/>
          <p:cNvSpPr>
            <a:spLocks noGrp="1"/>
          </p:cNvSpPr>
          <p:nvPr>
            <p:ph type="sldNum" sz="quarter" idx="4294967295"/>
          </p:nvPr>
        </p:nvSpPr>
        <p:spPr>
          <a:xfrm>
            <a:off x="9448800" y="6356350"/>
            <a:ext cx="2743200" cy="365125"/>
          </a:xfrm>
        </p:spPr>
        <p:txBody>
          <a:bodyPr/>
          <a:lstStyle/>
          <a:p>
            <a:fld id="{10911EA8-F273-437A-A267-33848766ADBA}" type="slidenum">
              <a:rPr lang="en-US" smtClean="0"/>
              <a:t>13</a:t>
            </a:fld>
            <a:endParaRPr lang="en-US"/>
          </a:p>
        </p:txBody>
      </p:sp>
      <p:pic>
        <p:nvPicPr>
          <p:cNvPr id="2683" name="Picture 2682"/>
          <p:cNvPicPr>
            <a:picLocks noChangeAspect="1"/>
          </p:cNvPicPr>
          <p:nvPr/>
        </p:nvPicPr>
        <p:blipFill rotWithShape="1">
          <a:blip r:embed="rId3"/>
          <a:srcRect t="21454"/>
          <a:stretch/>
        </p:blipFill>
        <p:spPr>
          <a:xfrm>
            <a:off x="838200" y="1917199"/>
            <a:ext cx="10423376" cy="3958357"/>
          </a:xfrm>
          <a:prstGeom prst="rect">
            <a:avLst/>
          </a:prstGeom>
        </p:spPr>
      </p:pic>
    </p:spTree>
    <p:extLst>
      <p:ext uri="{BB962C8B-B14F-4D97-AF65-F5344CB8AC3E}">
        <p14:creationId xmlns:p14="http://schemas.microsoft.com/office/powerpoint/2010/main" val="1823893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6563"/>
            <a:ext cx="10515600" cy="841457"/>
          </a:xfrm>
        </p:spPr>
        <p:txBody>
          <a:bodyPr>
            <a:noAutofit/>
          </a:bodyPr>
          <a:lstStyle/>
          <a:p>
            <a:r>
              <a:rPr lang="en-US" sz="3200" dirty="0">
                <a:solidFill>
                  <a:srgbClr val="002060"/>
                </a:solidFill>
                <a:latin typeface="Century Gothic" panose="020B0502020202020204" pitchFamily="34" charset="0"/>
              </a:rPr>
              <a:t>What we have learned through initiating the process in countries  </a:t>
            </a:r>
          </a:p>
        </p:txBody>
      </p:sp>
      <p:pic>
        <p:nvPicPr>
          <p:cNvPr id="4" name="Content Placeholder 4" descr="C:\Users\smehtsun\Downloads\Step Map 4-05 (1).jpg"/>
          <p:cNvPicPr/>
          <p:nvPr/>
        </p:nvPicPr>
        <p:blipFill rotWithShape="1">
          <a:blip r:embed="rId3" cstate="print">
            <a:extLst>
              <a:ext uri="{28A0092B-C50C-407E-A947-70E740481C1C}">
                <a14:useLocalDpi xmlns:a14="http://schemas.microsoft.com/office/drawing/2010/main" val="0"/>
              </a:ext>
            </a:extLst>
          </a:blip>
          <a:srcRect l="1572" t="57566" r="89141" b="9478"/>
          <a:stretch/>
        </p:blipFill>
        <p:spPr bwMode="auto">
          <a:xfrm>
            <a:off x="590309" y="2230053"/>
            <a:ext cx="1423686" cy="1520144"/>
          </a:xfrm>
          <a:prstGeom prst="rect">
            <a:avLst/>
          </a:prstGeom>
          <a:ln w="9525" cap="flat" cmpd="sng" algn="ctr">
            <a:solidFill>
              <a:srgbClr val="5B9BD5">
                <a:lumMod val="40000"/>
                <a:lumOff val="60000"/>
              </a:srgbClr>
            </a:solidFill>
            <a:prstDash val="solid"/>
            <a:round/>
            <a:headEnd type="none" w="med" len="med"/>
            <a:tailEnd type="none" w="med" len="med"/>
          </a:ln>
          <a:extLst>
            <a:ext uri="{53640926-AAD7-44D8-BBD7-CCE9431645EC}">
              <a14:shadowObscured xmlns:a14="http://schemas.microsoft.com/office/drawing/2010/main"/>
            </a:ext>
          </a:extLst>
        </p:spPr>
      </p:pic>
      <p:sp>
        <p:nvSpPr>
          <p:cNvPr id="6" name="Rectangle 5"/>
          <p:cNvSpPr/>
          <p:nvPr/>
        </p:nvSpPr>
        <p:spPr>
          <a:xfrm>
            <a:off x="2518750" y="1828258"/>
            <a:ext cx="8025787" cy="707886"/>
          </a:xfrm>
          <a:prstGeom prst="rect">
            <a:avLst/>
          </a:prstGeom>
        </p:spPr>
        <p:txBody>
          <a:bodyPr wrap="square">
            <a:spAutoFit/>
          </a:bodyPr>
          <a:lstStyle/>
          <a:p>
            <a:pPr marL="342900" lvl="3" indent="-342900">
              <a:spcBef>
                <a:spcPts val="1000"/>
              </a:spcBef>
              <a:buClr>
                <a:srgbClr val="00A6B6"/>
              </a:buClr>
              <a:buFont typeface="Arial" panose="020B0604020202020204" pitchFamily="34" charset="0"/>
              <a:buChar char="•"/>
            </a:pPr>
            <a:r>
              <a:rPr lang="en-US" sz="2000" dirty="0">
                <a:solidFill>
                  <a:schemeClr val="bg2">
                    <a:lumMod val="50000"/>
                  </a:schemeClr>
                </a:solidFill>
              </a:rPr>
              <a:t>We have gotten to </a:t>
            </a:r>
            <a:r>
              <a:rPr lang="en-US" sz="2000" dirty="0">
                <a:solidFill>
                  <a:schemeClr val="accent1"/>
                </a:solidFill>
              </a:rPr>
              <a:t>A HIGHER LEVEL OF UNDERSTANDING </a:t>
            </a:r>
            <a:r>
              <a:rPr lang="en-US" sz="2000" dirty="0">
                <a:solidFill>
                  <a:schemeClr val="bg2">
                    <a:lumMod val="50000"/>
                  </a:schemeClr>
                </a:solidFill>
              </a:rPr>
              <a:t>of what dialogue between health and finance means </a:t>
            </a:r>
          </a:p>
        </p:txBody>
      </p:sp>
      <p:sp>
        <p:nvSpPr>
          <p:cNvPr id="7" name="Rectangle 6"/>
          <p:cNvSpPr/>
          <p:nvPr/>
        </p:nvSpPr>
        <p:spPr>
          <a:xfrm>
            <a:off x="2518749" y="2833325"/>
            <a:ext cx="8025787" cy="707886"/>
          </a:xfrm>
          <a:prstGeom prst="rect">
            <a:avLst/>
          </a:prstGeom>
        </p:spPr>
        <p:txBody>
          <a:bodyPr wrap="square">
            <a:spAutoFit/>
          </a:bodyPr>
          <a:lstStyle/>
          <a:p>
            <a:pPr marL="342900" lvl="3" indent="-342900">
              <a:spcBef>
                <a:spcPts val="1000"/>
              </a:spcBef>
              <a:buClr>
                <a:srgbClr val="00A6B6"/>
              </a:buClr>
              <a:buFont typeface="Arial" panose="020B0604020202020204" pitchFamily="34" charset="0"/>
              <a:buChar char="•"/>
            </a:pPr>
            <a:r>
              <a:rPr lang="en-US" sz="2000" dirty="0">
                <a:solidFill>
                  <a:schemeClr val="bg2">
                    <a:lumMod val="50000"/>
                  </a:schemeClr>
                </a:solidFill>
              </a:rPr>
              <a:t>There is a demand for </a:t>
            </a:r>
            <a:r>
              <a:rPr lang="en-US" sz="2000" dirty="0">
                <a:solidFill>
                  <a:schemeClr val="accent1"/>
                </a:solidFill>
              </a:rPr>
              <a:t>RESOURCES</a:t>
            </a:r>
            <a:r>
              <a:rPr lang="en-US" sz="2000" dirty="0">
                <a:solidFill>
                  <a:schemeClr val="bg2">
                    <a:lumMod val="50000"/>
                  </a:schemeClr>
                </a:solidFill>
              </a:rPr>
              <a:t> for MOH to become more prepared for the dialogue with finance</a:t>
            </a:r>
          </a:p>
        </p:txBody>
      </p:sp>
      <p:sp>
        <p:nvSpPr>
          <p:cNvPr id="8" name="Rectangle 7"/>
          <p:cNvSpPr/>
          <p:nvPr/>
        </p:nvSpPr>
        <p:spPr>
          <a:xfrm>
            <a:off x="2518749" y="3838393"/>
            <a:ext cx="8025787" cy="1887696"/>
          </a:xfrm>
          <a:prstGeom prst="rect">
            <a:avLst/>
          </a:prstGeom>
        </p:spPr>
        <p:txBody>
          <a:bodyPr wrap="square">
            <a:spAutoFit/>
          </a:bodyPr>
          <a:lstStyle/>
          <a:p>
            <a:pPr marL="342900" lvl="3" indent="-342900">
              <a:spcBef>
                <a:spcPts val="1000"/>
              </a:spcBef>
              <a:buClr>
                <a:srgbClr val="00A6B6"/>
              </a:buClr>
              <a:buFont typeface="Arial" panose="020B0604020202020204" pitchFamily="34" charset="0"/>
              <a:buChar char="•"/>
            </a:pPr>
            <a:r>
              <a:rPr lang="en-US" sz="2000" dirty="0">
                <a:solidFill>
                  <a:schemeClr val="bg2">
                    <a:lumMod val="50000"/>
                  </a:schemeClr>
                </a:solidFill>
              </a:rPr>
              <a:t>There is a need for some sort of a </a:t>
            </a:r>
            <a:r>
              <a:rPr lang="en-US" sz="2000" dirty="0">
                <a:solidFill>
                  <a:schemeClr val="accent1"/>
                </a:solidFill>
              </a:rPr>
              <a:t>FRAMING</a:t>
            </a:r>
            <a:r>
              <a:rPr lang="en-US" sz="2000" dirty="0">
                <a:solidFill>
                  <a:schemeClr val="bg2">
                    <a:lumMod val="50000"/>
                  </a:schemeClr>
                </a:solidFill>
              </a:rPr>
              <a:t> or </a:t>
            </a:r>
            <a:r>
              <a:rPr lang="en-US" sz="2000" dirty="0">
                <a:solidFill>
                  <a:schemeClr val="accent1"/>
                </a:solidFill>
              </a:rPr>
              <a:t>FOCAL POINT </a:t>
            </a:r>
            <a:r>
              <a:rPr lang="en-US" sz="2000" dirty="0">
                <a:solidFill>
                  <a:schemeClr val="bg2">
                    <a:lumMod val="50000"/>
                  </a:schemeClr>
                </a:solidFill>
              </a:rPr>
              <a:t>for the dialogue itself,  and something systematic you can do with the information to inform the way forward </a:t>
            </a:r>
          </a:p>
          <a:p>
            <a:pPr marL="342900" lvl="3" indent="-342900">
              <a:spcBef>
                <a:spcPts val="1000"/>
              </a:spcBef>
              <a:buClr>
                <a:srgbClr val="00A6B6"/>
              </a:buClr>
              <a:buFont typeface="Arial" panose="020B0604020202020204" pitchFamily="34" charset="0"/>
              <a:buChar char="•"/>
            </a:pPr>
            <a:endParaRPr lang="en-US" sz="2000" dirty="0">
              <a:solidFill>
                <a:schemeClr val="bg2">
                  <a:lumMod val="50000"/>
                </a:schemeClr>
              </a:solidFill>
            </a:endParaRPr>
          </a:p>
          <a:p>
            <a:pPr marL="342900" lvl="3" indent="-342900">
              <a:spcBef>
                <a:spcPts val="1000"/>
              </a:spcBef>
              <a:buClr>
                <a:srgbClr val="00A6B6"/>
              </a:buClr>
              <a:buFont typeface="Arial" panose="020B0604020202020204" pitchFamily="34" charset="0"/>
              <a:buChar char="•"/>
            </a:pPr>
            <a:endParaRPr lang="en-US" sz="2000" dirty="0">
              <a:solidFill>
                <a:schemeClr val="bg2">
                  <a:lumMod val="50000"/>
                </a:schemeClr>
              </a:solidFill>
            </a:endParaRPr>
          </a:p>
        </p:txBody>
      </p:sp>
      <p:sp>
        <p:nvSpPr>
          <p:cNvPr id="9" name="TextBox 8"/>
          <p:cNvSpPr txBox="1"/>
          <p:nvPr/>
        </p:nvSpPr>
        <p:spPr>
          <a:xfrm>
            <a:off x="590309" y="3838393"/>
            <a:ext cx="1527858" cy="369332"/>
          </a:xfrm>
          <a:prstGeom prst="rect">
            <a:avLst/>
          </a:prstGeom>
          <a:noFill/>
        </p:spPr>
        <p:txBody>
          <a:bodyPr wrap="square" rtlCol="0">
            <a:spAutoFit/>
          </a:bodyPr>
          <a:lstStyle/>
          <a:p>
            <a:r>
              <a:rPr lang="en-US" b="1" dirty="0">
                <a:solidFill>
                  <a:schemeClr val="accent1"/>
                </a:solidFill>
              </a:rPr>
              <a:t>DIALOGUE</a:t>
            </a:r>
            <a:endParaRPr lang="en-US" b="1" dirty="0"/>
          </a:p>
        </p:txBody>
      </p:sp>
    </p:spTree>
    <p:extLst>
      <p:ext uri="{BB962C8B-B14F-4D97-AF65-F5344CB8AC3E}">
        <p14:creationId xmlns:p14="http://schemas.microsoft.com/office/powerpoint/2010/main" val="125075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How can this align with existing processes in </a:t>
            </a:r>
            <a:r>
              <a:rPr lang="en-US" dirty="0" smtClean="0">
                <a:solidFill>
                  <a:srgbClr val="002060"/>
                </a:solidFill>
              </a:rPr>
              <a:t>Tanzania? </a:t>
            </a:r>
            <a:endParaRPr lang="en-US" dirty="0">
              <a:solidFill>
                <a:srgbClr val="002060"/>
              </a:solidFill>
            </a:endParaRPr>
          </a:p>
        </p:txBody>
      </p:sp>
      <p:sp>
        <p:nvSpPr>
          <p:cNvPr id="3" name="Content Placeholder 2"/>
          <p:cNvSpPr>
            <a:spLocks noGrp="1"/>
          </p:cNvSpPr>
          <p:nvPr>
            <p:ph idx="1"/>
          </p:nvPr>
        </p:nvSpPr>
        <p:spPr>
          <a:xfrm>
            <a:off x="609600" y="1412110"/>
            <a:ext cx="10972800" cy="4757195"/>
          </a:xfrm>
        </p:spPr>
        <p:txBody>
          <a:bodyPr>
            <a:normAutofit/>
          </a:bodyPr>
          <a:lstStyle/>
          <a:p>
            <a:r>
              <a:rPr lang="en-US" dirty="0" smtClean="0">
                <a:latin typeface="+mn-lt"/>
              </a:rPr>
              <a:t>Synergies to </a:t>
            </a:r>
            <a:r>
              <a:rPr lang="en-US" dirty="0">
                <a:latin typeface="+mn-lt"/>
              </a:rPr>
              <a:t>existing health financing activities around the </a:t>
            </a:r>
            <a:r>
              <a:rPr lang="en-US" dirty="0" smtClean="0">
                <a:latin typeface="+mn-lt"/>
              </a:rPr>
              <a:t>Health Financing Strategy </a:t>
            </a:r>
            <a:r>
              <a:rPr lang="en-US" dirty="0">
                <a:latin typeface="+mn-lt"/>
              </a:rPr>
              <a:t>and </a:t>
            </a:r>
            <a:r>
              <a:rPr lang="en-US" dirty="0" smtClean="0">
                <a:latin typeface="+mn-lt"/>
              </a:rPr>
              <a:t>Single National Health Insurance  </a:t>
            </a:r>
            <a:endParaRPr lang="en-US" dirty="0">
              <a:latin typeface="+mn-lt"/>
            </a:endParaRPr>
          </a:p>
          <a:p>
            <a:pPr lvl="1"/>
            <a:r>
              <a:rPr lang="en-US" sz="2000" dirty="0">
                <a:latin typeface="+mn-lt"/>
              </a:rPr>
              <a:t>To help identify preliminary implementation steps/preconditions that have to do with PFM to enable moving towards Single national </a:t>
            </a:r>
            <a:r>
              <a:rPr lang="en-US" sz="2000" dirty="0" smtClean="0">
                <a:latin typeface="+mn-lt"/>
              </a:rPr>
              <a:t>HI (i.e. purchasing)</a:t>
            </a:r>
          </a:p>
          <a:p>
            <a:pPr marL="228600" lvl="1">
              <a:spcBef>
                <a:spcPts val="1000"/>
              </a:spcBef>
            </a:pPr>
            <a:r>
              <a:rPr lang="en-US" sz="2000" dirty="0" smtClean="0">
                <a:latin typeface="+mn-lt"/>
              </a:rPr>
              <a:t>Building </a:t>
            </a:r>
            <a:r>
              <a:rPr lang="en-US" sz="2000" dirty="0">
                <a:latin typeface="+mn-lt"/>
              </a:rPr>
              <a:t>on results and recommendations of existing studies, such as funding flows </a:t>
            </a:r>
            <a:r>
              <a:rPr lang="en-US" sz="2000" dirty="0" smtClean="0">
                <a:latin typeface="+mn-lt"/>
              </a:rPr>
              <a:t>study </a:t>
            </a:r>
            <a:endParaRPr lang="en-US" sz="2000" dirty="0">
              <a:latin typeface="+mn-lt"/>
            </a:endParaRPr>
          </a:p>
          <a:p>
            <a:pPr lvl="0"/>
            <a:r>
              <a:rPr lang="en-US" dirty="0" smtClean="0">
                <a:latin typeface="+mn-lt"/>
              </a:rPr>
              <a:t>Potential </a:t>
            </a:r>
            <a:r>
              <a:rPr lang="en-US" dirty="0">
                <a:latin typeface="+mn-lt"/>
              </a:rPr>
              <a:t>opportunity to integrate Process Guide to PFM working group that is forming, which could be a good entry point to eventually bringing the MOF and others to the table </a:t>
            </a:r>
          </a:p>
          <a:p>
            <a:pPr lvl="1"/>
            <a:r>
              <a:rPr lang="en-US" sz="2000" dirty="0">
                <a:latin typeface="+mn-lt"/>
              </a:rPr>
              <a:t>In the interim, this can continue to be housed with the HF TWG </a:t>
            </a:r>
          </a:p>
          <a:p>
            <a:r>
              <a:rPr lang="en-US" dirty="0" smtClean="0">
                <a:latin typeface="+mn-lt"/>
              </a:rPr>
              <a:t>Putting </a:t>
            </a:r>
            <a:r>
              <a:rPr lang="en-US" dirty="0">
                <a:latin typeface="+mn-lt"/>
              </a:rPr>
              <a:t>MOF/MOH in the position to co-drive the process and build a platform for ongoing </a:t>
            </a:r>
            <a:r>
              <a:rPr lang="en-US" dirty="0" smtClean="0">
                <a:latin typeface="+mn-lt"/>
              </a:rPr>
              <a:t>collaboration </a:t>
            </a:r>
            <a:endParaRPr lang="en-US" dirty="0">
              <a:latin typeface="+mn-lt"/>
            </a:endParaRPr>
          </a:p>
          <a:p>
            <a:endParaRPr lang="en-US" dirty="0"/>
          </a:p>
        </p:txBody>
      </p:sp>
    </p:spTree>
    <p:extLst>
      <p:ext uri="{BB962C8B-B14F-4D97-AF65-F5344CB8AC3E}">
        <p14:creationId xmlns:p14="http://schemas.microsoft.com/office/powerpoint/2010/main" val="3100234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default">
  <a:themeElements>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US"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15465</TotalTime>
  <Words>2263</Words>
  <Application>Microsoft Office PowerPoint</Application>
  <PresentationFormat>Custom</PresentationFormat>
  <Paragraphs>211</Paragraphs>
  <Slides>15</Slides>
  <Notes>12</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default</vt:lpstr>
      <vt:lpstr>PowerPoint Presentation</vt:lpstr>
      <vt:lpstr>PowerPoint Presentation</vt:lpstr>
      <vt:lpstr>Health Financing policy and PFM systems have the same ultimate goal</vt:lpstr>
      <vt:lpstr>The rules and systems governing the management of public funds can often be at odds with how health financing systems function.</vt:lpstr>
      <vt:lpstr>PowerPoint Presentation</vt:lpstr>
      <vt:lpstr>PowerPoint Presentation</vt:lpstr>
      <vt:lpstr>Distribution of government health spending under fiscal decentralization in Tajikistan </vt:lpstr>
      <vt:lpstr>PowerPoint Presentation</vt:lpstr>
      <vt:lpstr>What is good alignment between the PFM system &amp; health financing policy?</vt:lpstr>
      <vt:lpstr>MOH and MOF Joint Process to Improve Communication The over-arching questions to be answered through the Process Guide are: </vt:lpstr>
      <vt:lpstr>General purpose of this Process Guide  </vt:lpstr>
      <vt:lpstr>A closer Look: Descriptive Table - Allocation Within the Health Sector </vt:lpstr>
      <vt:lpstr>Assessment: Placing alignment along a continuum</vt:lpstr>
      <vt:lpstr>What we have learned through initiating the process in countries  </vt:lpstr>
      <vt:lpstr>How can this align with existing processes in Tanzania?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Surveying Health Budget Practices in LMICs: Aligning Objectives and Approaches</dc:title>
  <dc:creator>Cheryl Cashin</dc:creator>
  <cp:lastModifiedBy>Sheila O'Dougherty</cp:lastModifiedBy>
  <cp:revision>298</cp:revision>
  <dcterms:created xsi:type="dcterms:W3CDTF">2015-11-05T21:58:41Z</dcterms:created>
  <dcterms:modified xsi:type="dcterms:W3CDTF">2016-06-03T08:45:50Z</dcterms:modified>
</cp:coreProperties>
</file>