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70" r:id="rId3"/>
    <p:sldId id="272" r:id="rId4"/>
    <p:sldId id="273" r:id="rId5"/>
    <p:sldId id="274" r:id="rId6"/>
    <p:sldId id="275" r:id="rId7"/>
    <p:sldId id="271" r:id="rId8"/>
    <p:sldId id="276" r:id="rId9"/>
    <p:sldId id="277" r:id="rId10"/>
    <p:sldId id="27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77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5A7322-35B1-4CFC-9D5E-FA4EDB7C91D4}" type="datetimeFigureOut">
              <a:rPr lang="en-US" smtClean="0"/>
              <a:t>11/28/2013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0A1B34-94C3-4B1B-9686-FA9B5A287A6B}" type="slidenum">
              <a:rPr lang="en-US" smtClean="0"/>
              <a:t>‹#›</a:t>
            </a:fld>
            <a:endParaRPr lang="en-US"/>
          </a:p>
        </p:txBody>
      </p:sp>
    </p:spTree>
    <p:extLst>
      <p:ext uri="{BB962C8B-B14F-4D97-AF65-F5344CB8AC3E}">
        <p14:creationId xmlns:p14="http://schemas.microsoft.com/office/powerpoint/2010/main" val="225262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rgbClr val="1E7FB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196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Tree>
    <p:extLst>
      <p:ext uri="{BB962C8B-B14F-4D97-AF65-F5344CB8AC3E}">
        <p14:creationId xmlns:p14="http://schemas.microsoft.com/office/powerpoint/2010/main" val="4143242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181" y="4407378"/>
            <a:ext cx="7772943" cy="1362097"/>
          </a:xfrm>
        </p:spPr>
        <p:txBody>
          <a:bodyPr anchor="t"/>
          <a:lstStyle>
            <a:lvl1pPr algn="l">
              <a:defRPr sz="3500" b="1" cap="all"/>
            </a:lvl1pPr>
          </a:lstStyle>
          <a:p>
            <a:r>
              <a:rPr lang="en-US" smtClean="0"/>
              <a:t>Click to edit Master title style</a:t>
            </a:r>
            <a:endParaRPr lang="fr-FR"/>
          </a:p>
        </p:txBody>
      </p:sp>
      <p:sp>
        <p:nvSpPr>
          <p:cNvPr id="3" name="Espace réservé du texte 2"/>
          <p:cNvSpPr>
            <a:spLocks noGrp="1"/>
          </p:cNvSpPr>
          <p:nvPr>
            <p:ph type="body" idx="1"/>
          </p:nvPr>
        </p:nvSpPr>
        <p:spPr>
          <a:xfrm>
            <a:off x="722181" y="2907056"/>
            <a:ext cx="7772943" cy="1500322"/>
          </a:xfrm>
        </p:spPr>
        <p:txBody>
          <a:bodyPr anchor="b"/>
          <a:lstStyle>
            <a:lvl1pPr marL="0" indent="0">
              <a:buNone/>
              <a:defRPr sz="1800"/>
            </a:lvl1pPr>
            <a:lvl2pPr marL="400736" indent="0">
              <a:buNone/>
              <a:defRPr sz="1600"/>
            </a:lvl2pPr>
            <a:lvl3pPr marL="801472" indent="0">
              <a:buNone/>
              <a:defRPr sz="1400"/>
            </a:lvl3pPr>
            <a:lvl4pPr marL="1202207" indent="0">
              <a:buNone/>
              <a:defRPr sz="1200"/>
            </a:lvl4pPr>
            <a:lvl5pPr marL="1602943" indent="0">
              <a:buNone/>
              <a:defRPr sz="1200"/>
            </a:lvl5pPr>
            <a:lvl6pPr marL="2003679" indent="0">
              <a:buNone/>
              <a:defRPr sz="1200"/>
            </a:lvl6pPr>
            <a:lvl7pPr marL="2404415" indent="0">
              <a:buNone/>
              <a:defRPr sz="1200"/>
            </a:lvl7pPr>
            <a:lvl8pPr marL="2805151" indent="0">
              <a:buNone/>
              <a:defRPr sz="1200"/>
            </a:lvl8pPr>
            <a:lvl9pPr marL="3205886" indent="0">
              <a:buNone/>
              <a:defRPr sz="1200"/>
            </a:lvl9pPr>
          </a:lstStyle>
          <a:p>
            <a:pPr lvl="0"/>
            <a:r>
              <a:rPr lang="en-US" smtClean="0"/>
              <a:t>Click to edit Master text styles</a:t>
            </a:r>
          </a:p>
        </p:txBody>
      </p:sp>
    </p:spTree>
    <p:extLst>
      <p:ext uri="{BB962C8B-B14F-4D97-AF65-F5344CB8AC3E}">
        <p14:creationId xmlns:p14="http://schemas.microsoft.com/office/powerpoint/2010/main" val="1730918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contenu 2"/>
          <p:cNvSpPr>
            <a:spLocks noGrp="1"/>
          </p:cNvSpPr>
          <p:nvPr>
            <p:ph sz="half" idx="1"/>
          </p:nvPr>
        </p:nvSpPr>
        <p:spPr>
          <a:xfrm>
            <a:off x="442540" y="1542079"/>
            <a:ext cx="4080591" cy="4309467"/>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u contenu 3"/>
          <p:cNvSpPr>
            <a:spLocks noGrp="1"/>
          </p:cNvSpPr>
          <p:nvPr>
            <p:ph sz="half" idx="2"/>
          </p:nvPr>
        </p:nvSpPr>
        <p:spPr>
          <a:xfrm>
            <a:off x="4653450" y="1542079"/>
            <a:ext cx="4080591" cy="4309467"/>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Tree>
    <p:extLst>
      <p:ext uri="{BB962C8B-B14F-4D97-AF65-F5344CB8AC3E}">
        <p14:creationId xmlns:p14="http://schemas.microsoft.com/office/powerpoint/2010/main" val="136919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472" y="275012"/>
            <a:ext cx="8229057" cy="1143240"/>
          </a:xfrm>
        </p:spPr>
        <p:txBody>
          <a:bodyPr/>
          <a:lstStyle>
            <a:lvl1pPr>
              <a:defRPr/>
            </a:lvl1pPr>
          </a:lstStyle>
          <a:p>
            <a:r>
              <a:rPr lang="en-US" smtClean="0"/>
              <a:t>Click to edit Master title style</a:t>
            </a:r>
            <a:endParaRPr lang="fr-FR"/>
          </a:p>
        </p:txBody>
      </p:sp>
      <p:sp>
        <p:nvSpPr>
          <p:cNvPr id="3" name="Espace réservé du texte 2"/>
          <p:cNvSpPr>
            <a:spLocks noGrp="1"/>
          </p:cNvSpPr>
          <p:nvPr>
            <p:ph type="body" idx="1"/>
          </p:nvPr>
        </p:nvSpPr>
        <p:spPr>
          <a:xfrm>
            <a:off x="457472" y="1534879"/>
            <a:ext cx="4039867" cy="639293"/>
          </a:xfrm>
        </p:spPr>
        <p:txBody>
          <a:bodyPr anchor="b"/>
          <a:lstStyle>
            <a:lvl1pPr marL="0" indent="0">
              <a:buNone/>
              <a:defRPr sz="2100" b="1"/>
            </a:lvl1pPr>
            <a:lvl2pPr marL="400736" indent="0">
              <a:buNone/>
              <a:defRPr sz="1800" b="1"/>
            </a:lvl2pPr>
            <a:lvl3pPr marL="801472" indent="0">
              <a:buNone/>
              <a:defRPr sz="1600" b="1"/>
            </a:lvl3pPr>
            <a:lvl4pPr marL="1202207" indent="0">
              <a:buNone/>
              <a:defRPr sz="1400" b="1"/>
            </a:lvl4pPr>
            <a:lvl5pPr marL="1602943" indent="0">
              <a:buNone/>
              <a:defRPr sz="1400" b="1"/>
            </a:lvl5pPr>
            <a:lvl6pPr marL="2003679" indent="0">
              <a:buNone/>
              <a:defRPr sz="1400" b="1"/>
            </a:lvl6pPr>
            <a:lvl7pPr marL="2404415" indent="0">
              <a:buNone/>
              <a:defRPr sz="1400" b="1"/>
            </a:lvl7pPr>
            <a:lvl8pPr marL="2805151" indent="0">
              <a:buNone/>
              <a:defRPr sz="1400" b="1"/>
            </a:lvl8pPr>
            <a:lvl9pPr marL="3205886" indent="0">
              <a:buNone/>
              <a:defRPr sz="1400" b="1"/>
            </a:lvl9pPr>
          </a:lstStyle>
          <a:p>
            <a:pPr lvl="0"/>
            <a:r>
              <a:rPr lang="en-US" smtClean="0"/>
              <a:t>Click to edit Master text styles</a:t>
            </a:r>
          </a:p>
        </p:txBody>
      </p:sp>
      <p:sp>
        <p:nvSpPr>
          <p:cNvPr id="4" name="Espace réservé du contenu 3"/>
          <p:cNvSpPr>
            <a:spLocks noGrp="1"/>
          </p:cNvSpPr>
          <p:nvPr>
            <p:ph sz="half" idx="2"/>
          </p:nvPr>
        </p:nvSpPr>
        <p:spPr>
          <a:xfrm>
            <a:off x="457472" y="2174172"/>
            <a:ext cx="4039867" cy="395238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Espace réservé du texte 4"/>
          <p:cNvSpPr>
            <a:spLocks noGrp="1"/>
          </p:cNvSpPr>
          <p:nvPr>
            <p:ph type="body" sz="quarter" idx="3"/>
          </p:nvPr>
        </p:nvSpPr>
        <p:spPr>
          <a:xfrm>
            <a:off x="4645304" y="1534879"/>
            <a:ext cx="4041225" cy="639293"/>
          </a:xfrm>
        </p:spPr>
        <p:txBody>
          <a:bodyPr anchor="b"/>
          <a:lstStyle>
            <a:lvl1pPr marL="0" indent="0">
              <a:buNone/>
              <a:defRPr sz="2100" b="1"/>
            </a:lvl1pPr>
            <a:lvl2pPr marL="400736" indent="0">
              <a:buNone/>
              <a:defRPr sz="1800" b="1"/>
            </a:lvl2pPr>
            <a:lvl3pPr marL="801472" indent="0">
              <a:buNone/>
              <a:defRPr sz="1600" b="1"/>
            </a:lvl3pPr>
            <a:lvl4pPr marL="1202207" indent="0">
              <a:buNone/>
              <a:defRPr sz="1400" b="1"/>
            </a:lvl4pPr>
            <a:lvl5pPr marL="1602943" indent="0">
              <a:buNone/>
              <a:defRPr sz="1400" b="1"/>
            </a:lvl5pPr>
            <a:lvl6pPr marL="2003679" indent="0">
              <a:buNone/>
              <a:defRPr sz="1400" b="1"/>
            </a:lvl6pPr>
            <a:lvl7pPr marL="2404415" indent="0">
              <a:buNone/>
              <a:defRPr sz="1400" b="1"/>
            </a:lvl7pPr>
            <a:lvl8pPr marL="2805151" indent="0">
              <a:buNone/>
              <a:defRPr sz="1400" b="1"/>
            </a:lvl8pPr>
            <a:lvl9pPr marL="3205886" indent="0">
              <a:buNone/>
              <a:defRPr sz="1400" b="1"/>
            </a:lvl9pPr>
          </a:lstStyle>
          <a:p>
            <a:pPr lvl="0"/>
            <a:r>
              <a:rPr lang="en-US" smtClean="0"/>
              <a:t>Click to edit Master text styles</a:t>
            </a:r>
          </a:p>
        </p:txBody>
      </p:sp>
      <p:sp>
        <p:nvSpPr>
          <p:cNvPr id="6" name="Espace réservé du contenu 5"/>
          <p:cNvSpPr>
            <a:spLocks noGrp="1"/>
          </p:cNvSpPr>
          <p:nvPr>
            <p:ph sz="quarter" idx="4"/>
          </p:nvPr>
        </p:nvSpPr>
        <p:spPr>
          <a:xfrm>
            <a:off x="4645304" y="2174172"/>
            <a:ext cx="4041225" cy="3952385"/>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Tree>
    <p:extLst>
      <p:ext uri="{BB962C8B-B14F-4D97-AF65-F5344CB8AC3E}">
        <p14:creationId xmlns:p14="http://schemas.microsoft.com/office/powerpoint/2010/main" val="90344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Tree>
    <p:extLst>
      <p:ext uri="{BB962C8B-B14F-4D97-AF65-F5344CB8AC3E}">
        <p14:creationId xmlns:p14="http://schemas.microsoft.com/office/powerpoint/2010/main" val="3443489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398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472" y="273572"/>
            <a:ext cx="3008181" cy="1161958"/>
          </a:xfrm>
        </p:spPr>
        <p:txBody>
          <a:bodyPr anchor="b"/>
          <a:lstStyle>
            <a:lvl1pPr algn="l">
              <a:defRPr sz="1800" b="1"/>
            </a:lvl1pPr>
          </a:lstStyle>
          <a:p>
            <a:r>
              <a:rPr lang="en-US" smtClean="0"/>
              <a:t>Click to edit Master title style</a:t>
            </a:r>
            <a:endParaRPr lang="fr-FR"/>
          </a:p>
        </p:txBody>
      </p:sp>
      <p:sp>
        <p:nvSpPr>
          <p:cNvPr id="3" name="Espace réservé du contenu 2"/>
          <p:cNvSpPr>
            <a:spLocks noGrp="1"/>
          </p:cNvSpPr>
          <p:nvPr>
            <p:ph idx="1"/>
          </p:nvPr>
        </p:nvSpPr>
        <p:spPr>
          <a:xfrm>
            <a:off x="3575608" y="273571"/>
            <a:ext cx="5110921" cy="5852986"/>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Espace réservé du texte 3"/>
          <p:cNvSpPr>
            <a:spLocks noGrp="1"/>
          </p:cNvSpPr>
          <p:nvPr>
            <p:ph type="body" sz="half" idx="2"/>
          </p:nvPr>
        </p:nvSpPr>
        <p:spPr>
          <a:xfrm>
            <a:off x="457472" y="1435530"/>
            <a:ext cx="3008181" cy="4691027"/>
          </a:xfrm>
        </p:spPr>
        <p:txBody>
          <a:bodyPr/>
          <a:lstStyle>
            <a:lvl1pPr marL="0" indent="0">
              <a:buNone/>
              <a:defRPr sz="1200"/>
            </a:lvl1pPr>
            <a:lvl2pPr marL="400736" indent="0">
              <a:buNone/>
              <a:defRPr sz="1100"/>
            </a:lvl2pPr>
            <a:lvl3pPr marL="801472" indent="0">
              <a:buNone/>
              <a:defRPr sz="900"/>
            </a:lvl3pPr>
            <a:lvl4pPr marL="1202207" indent="0">
              <a:buNone/>
              <a:defRPr sz="800"/>
            </a:lvl4pPr>
            <a:lvl5pPr marL="1602943" indent="0">
              <a:buNone/>
              <a:defRPr sz="800"/>
            </a:lvl5pPr>
            <a:lvl6pPr marL="2003679" indent="0">
              <a:buNone/>
              <a:defRPr sz="800"/>
            </a:lvl6pPr>
            <a:lvl7pPr marL="2404415" indent="0">
              <a:buNone/>
              <a:defRPr sz="800"/>
            </a:lvl7pPr>
            <a:lvl8pPr marL="2805151" indent="0">
              <a:buNone/>
              <a:defRPr sz="800"/>
            </a:lvl8pPr>
            <a:lvl9pPr marL="3205886" indent="0">
              <a:buNone/>
              <a:defRPr sz="800"/>
            </a:lvl9pPr>
          </a:lstStyle>
          <a:p>
            <a:pPr lvl="0"/>
            <a:r>
              <a:rPr lang="en-US" smtClean="0"/>
              <a:t>Click to edit Master text styles</a:t>
            </a:r>
          </a:p>
        </p:txBody>
      </p:sp>
    </p:spTree>
    <p:extLst>
      <p:ext uri="{BB962C8B-B14F-4D97-AF65-F5344CB8AC3E}">
        <p14:creationId xmlns:p14="http://schemas.microsoft.com/office/powerpoint/2010/main" val="111689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1877" y="4800456"/>
            <a:ext cx="5486943" cy="567300"/>
          </a:xfrm>
        </p:spPr>
        <p:txBody>
          <a:bodyPr anchor="b"/>
          <a:lstStyle>
            <a:lvl1pPr algn="l">
              <a:defRPr sz="1800" b="1"/>
            </a:lvl1pPr>
          </a:lstStyle>
          <a:p>
            <a:r>
              <a:rPr lang="en-US" smtClean="0"/>
              <a:t>Click to edit Master title style</a:t>
            </a:r>
            <a:endParaRPr lang="fr-FR"/>
          </a:p>
        </p:txBody>
      </p:sp>
      <p:sp>
        <p:nvSpPr>
          <p:cNvPr id="3" name="Espace réservé pour une image  2"/>
          <p:cNvSpPr>
            <a:spLocks noGrp="1"/>
          </p:cNvSpPr>
          <p:nvPr>
            <p:ph type="pic" idx="1"/>
          </p:nvPr>
        </p:nvSpPr>
        <p:spPr>
          <a:xfrm>
            <a:off x="1791877" y="613376"/>
            <a:ext cx="5486943" cy="4113648"/>
          </a:xfrm>
        </p:spPr>
        <p:txBody>
          <a:bodyPr/>
          <a:lstStyle>
            <a:lvl1pPr marL="0" indent="0">
              <a:buNone/>
              <a:defRPr sz="2800"/>
            </a:lvl1pPr>
            <a:lvl2pPr marL="400736" indent="0">
              <a:buNone/>
              <a:defRPr sz="2500"/>
            </a:lvl2pPr>
            <a:lvl3pPr marL="801472" indent="0">
              <a:buNone/>
              <a:defRPr sz="2100"/>
            </a:lvl3pPr>
            <a:lvl4pPr marL="1202207" indent="0">
              <a:buNone/>
              <a:defRPr sz="1800"/>
            </a:lvl4pPr>
            <a:lvl5pPr marL="1602943" indent="0">
              <a:buNone/>
              <a:defRPr sz="1800"/>
            </a:lvl5pPr>
            <a:lvl6pPr marL="2003679" indent="0">
              <a:buNone/>
              <a:defRPr sz="1800"/>
            </a:lvl6pPr>
            <a:lvl7pPr marL="2404415" indent="0">
              <a:buNone/>
              <a:defRPr sz="1800"/>
            </a:lvl7pPr>
            <a:lvl8pPr marL="2805151" indent="0">
              <a:buNone/>
              <a:defRPr sz="1800"/>
            </a:lvl8pPr>
            <a:lvl9pPr marL="3205886" indent="0">
              <a:buNone/>
              <a:defRPr sz="1800"/>
            </a:lvl9pPr>
          </a:lstStyle>
          <a:p>
            <a:pPr lvl="0"/>
            <a:r>
              <a:rPr lang="en-US" noProof="0" smtClean="0"/>
              <a:t>Click icon to add picture</a:t>
            </a:r>
            <a:endParaRPr lang="fr-FR" noProof="0" smtClean="0"/>
          </a:p>
        </p:txBody>
      </p:sp>
      <p:sp>
        <p:nvSpPr>
          <p:cNvPr id="4" name="Espace réservé du texte 3"/>
          <p:cNvSpPr>
            <a:spLocks noGrp="1"/>
          </p:cNvSpPr>
          <p:nvPr>
            <p:ph type="body" sz="half" idx="2"/>
          </p:nvPr>
        </p:nvSpPr>
        <p:spPr>
          <a:xfrm>
            <a:off x="1791877" y="5367757"/>
            <a:ext cx="5486943" cy="804876"/>
          </a:xfrm>
        </p:spPr>
        <p:txBody>
          <a:bodyPr/>
          <a:lstStyle>
            <a:lvl1pPr marL="0" indent="0">
              <a:buNone/>
              <a:defRPr sz="1200"/>
            </a:lvl1pPr>
            <a:lvl2pPr marL="400736" indent="0">
              <a:buNone/>
              <a:defRPr sz="1100"/>
            </a:lvl2pPr>
            <a:lvl3pPr marL="801472" indent="0">
              <a:buNone/>
              <a:defRPr sz="900"/>
            </a:lvl3pPr>
            <a:lvl4pPr marL="1202207" indent="0">
              <a:buNone/>
              <a:defRPr sz="800"/>
            </a:lvl4pPr>
            <a:lvl5pPr marL="1602943" indent="0">
              <a:buNone/>
              <a:defRPr sz="800"/>
            </a:lvl5pPr>
            <a:lvl6pPr marL="2003679" indent="0">
              <a:buNone/>
              <a:defRPr sz="800"/>
            </a:lvl6pPr>
            <a:lvl7pPr marL="2404415" indent="0">
              <a:buNone/>
              <a:defRPr sz="800"/>
            </a:lvl7pPr>
            <a:lvl8pPr marL="2805151" indent="0">
              <a:buNone/>
              <a:defRPr sz="800"/>
            </a:lvl8pPr>
            <a:lvl9pPr marL="3205886" indent="0">
              <a:buNone/>
              <a:defRPr sz="800"/>
            </a:lvl9pPr>
          </a:lstStyle>
          <a:p>
            <a:pPr lvl="0"/>
            <a:r>
              <a:rPr lang="en-US" smtClean="0"/>
              <a:t>Click to edit Master text styles</a:t>
            </a:r>
          </a:p>
        </p:txBody>
      </p:sp>
    </p:spTree>
    <p:extLst>
      <p:ext uri="{BB962C8B-B14F-4D97-AF65-F5344CB8AC3E}">
        <p14:creationId xmlns:p14="http://schemas.microsoft.com/office/powerpoint/2010/main" val="2304696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mtClean="0"/>
              <a:t>Click to edit Master title style</a:t>
            </a:r>
            <a:endParaRPr lang="fr-FR"/>
          </a:p>
        </p:txBody>
      </p:sp>
      <p:sp>
        <p:nvSpPr>
          <p:cNvPr id="3" name="Espace réservé du texte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Tree>
    <p:extLst>
      <p:ext uri="{BB962C8B-B14F-4D97-AF65-F5344CB8AC3E}">
        <p14:creationId xmlns:p14="http://schemas.microsoft.com/office/powerpoint/2010/main" val="3727161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0"/>
            <a:ext cx="2286000" cy="5851545"/>
          </a:xfrm>
        </p:spPr>
        <p:txBody>
          <a:bodyPr vert="eaVert"/>
          <a:lstStyle/>
          <a:p>
            <a:r>
              <a:rPr lang="en-US" smtClean="0"/>
              <a:t>Click to edit Master title style</a:t>
            </a:r>
            <a:endParaRPr lang="fr-FR"/>
          </a:p>
        </p:txBody>
      </p:sp>
      <p:sp>
        <p:nvSpPr>
          <p:cNvPr id="3" name="Espace réservé du texte vertical 2"/>
          <p:cNvSpPr>
            <a:spLocks noGrp="1"/>
          </p:cNvSpPr>
          <p:nvPr>
            <p:ph type="body" orient="vert" idx="1"/>
          </p:nvPr>
        </p:nvSpPr>
        <p:spPr>
          <a:xfrm>
            <a:off x="0" y="0"/>
            <a:ext cx="6727682" cy="585154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Tree>
    <p:extLst>
      <p:ext uri="{BB962C8B-B14F-4D97-AF65-F5344CB8AC3E}">
        <p14:creationId xmlns:p14="http://schemas.microsoft.com/office/powerpoint/2010/main" val="1411309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238270"/>
          </a:xfrm>
        </p:spPr>
        <p:txBody>
          <a:bodyPr/>
          <a:lstStyle/>
          <a:p>
            <a:r>
              <a:rPr lang="en-US" smtClean="0"/>
              <a:t>Click to edit Master title style</a:t>
            </a:r>
            <a:endParaRPr lang="fr-FR"/>
          </a:p>
        </p:txBody>
      </p:sp>
      <p:sp>
        <p:nvSpPr>
          <p:cNvPr id="3" name="Espace réservé du tableau 2"/>
          <p:cNvSpPr>
            <a:spLocks noGrp="1"/>
          </p:cNvSpPr>
          <p:nvPr>
            <p:ph type="tbl" idx="1"/>
          </p:nvPr>
        </p:nvSpPr>
        <p:spPr>
          <a:xfrm>
            <a:off x="442539" y="1542079"/>
            <a:ext cx="8291501" cy="4309467"/>
          </a:xfrm>
        </p:spPr>
        <p:txBody>
          <a:bodyPr/>
          <a:lstStyle/>
          <a:p>
            <a:pPr lvl="0"/>
            <a:r>
              <a:rPr lang="en-US" noProof="0" smtClean="0"/>
              <a:t>Click icon to add table</a:t>
            </a:r>
            <a:endParaRPr lang="fr-FR" noProof="0" smtClean="0"/>
          </a:p>
        </p:txBody>
      </p:sp>
    </p:spTree>
    <p:extLst>
      <p:ext uri="{BB962C8B-B14F-4D97-AF65-F5344CB8AC3E}">
        <p14:creationId xmlns:p14="http://schemas.microsoft.com/office/powerpoint/2010/main" val="1544742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6"/>
            <a:ext cx="7772400" cy="1470025"/>
          </a:xfrm>
        </p:spPr>
        <p:txBody>
          <a:bodyPr/>
          <a:lstStyle/>
          <a:p>
            <a:r>
              <a:rPr lang="en-US" smtClean="0"/>
              <a:t>Click to edit Master title style</a:t>
            </a:r>
            <a:endParaRPr lang="fr-FR"/>
          </a:p>
        </p:txBody>
      </p:sp>
      <p:sp>
        <p:nvSpPr>
          <p:cNvPr id="3" name="Sous-titr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19" indent="0" algn="ctr">
              <a:buNone/>
              <a:defRPr>
                <a:solidFill>
                  <a:schemeClr val="tx1">
                    <a:tint val="75000"/>
                  </a:schemeClr>
                </a:solidFill>
              </a:defRPr>
            </a:lvl2pPr>
            <a:lvl3pPr marL="914239" indent="0" algn="ctr">
              <a:buNone/>
              <a:defRPr>
                <a:solidFill>
                  <a:schemeClr val="tx1">
                    <a:tint val="75000"/>
                  </a:schemeClr>
                </a:solidFill>
              </a:defRPr>
            </a:lvl3pPr>
            <a:lvl4pPr marL="1371358" indent="0" algn="ctr">
              <a:buNone/>
              <a:defRPr>
                <a:solidFill>
                  <a:schemeClr val="tx1">
                    <a:tint val="75000"/>
                  </a:schemeClr>
                </a:solidFill>
              </a:defRPr>
            </a:lvl4pPr>
            <a:lvl5pPr marL="1828477" indent="0" algn="ctr">
              <a:buNone/>
              <a:defRPr>
                <a:solidFill>
                  <a:schemeClr val="tx1">
                    <a:tint val="75000"/>
                  </a:schemeClr>
                </a:solidFill>
              </a:defRPr>
            </a:lvl5pPr>
            <a:lvl6pPr marL="2285596" indent="0" algn="ctr">
              <a:buNone/>
              <a:defRPr>
                <a:solidFill>
                  <a:schemeClr val="tx1">
                    <a:tint val="75000"/>
                  </a:schemeClr>
                </a:solidFill>
              </a:defRPr>
            </a:lvl6pPr>
            <a:lvl7pPr marL="2742716" indent="0" algn="ctr">
              <a:buNone/>
              <a:defRPr>
                <a:solidFill>
                  <a:schemeClr val="tx1">
                    <a:tint val="75000"/>
                  </a:schemeClr>
                </a:solidFill>
              </a:defRPr>
            </a:lvl7pPr>
            <a:lvl8pPr marL="3199835" indent="0" algn="ctr">
              <a:buNone/>
              <a:defRPr>
                <a:solidFill>
                  <a:schemeClr val="tx1">
                    <a:tint val="75000"/>
                  </a:schemeClr>
                </a:solidFill>
              </a:defRPr>
            </a:lvl8pPr>
            <a:lvl9pPr marL="3656954" indent="0" algn="ctr">
              <a:buNone/>
              <a:defRPr>
                <a:solidFill>
                  <a:schemeClr val="tx1">
                    <a:tint val="75000"/>
                  </a:schemeClr>
                </a:solidFill>
              </a:defRPr>
            </a:lvl9pPr>
          </a:lstStyle>
          <a:p>
            <a:r>
              <a:rPr lang="en-US" smtClean="0"/>
              <a:t>Click to edit Master subtitle style</a:t>
            </a:r>
            <a:endParaRPr lang="fr-FR"/>
          </a:p>
        </p:txBody>
      </p:sp>
      <p:sp>
        <p:nvSpPr>
          <p:cNvPr id="4" name="Espace réservé de la date 3"/>
          <p:cNvSpPr>
            <a:spLocks noGrp="1"/>
          </p:cNvSpPr>
          <p:nvPr>
            <p:ph type="dt" sz="half" idx="10"/>
          </p:nvPr>
        </p:nvSpPr>
        <p:spPr>
          <a:xfrm>
            <a:off x="457472" y="6356933"/>
            <a:ext cx="2133962" cy="364281"/>
          </a:xfrm>
          <a:prstGeom prst="rect">
            <a:avLst/>
          </a:prstGeom>
        </p:spPr>
        <p:txBody>
          <a:bodyPr vert="horz" wrap="square" lIns="91424" tIns="45712" rIns="91424" bIns="45712" numCol="1" anchor="t" anchorCtr="0" compatLnSpc="1">
            <a:prstTxWarp prst="textNoShape">
              <a:avLst/>
            </a:prstTxWarp>
          </a:bodyPr>
          <a:lstStyle>
            <a:lvl1pPr>
              <a:defRPr/>
            </a:lvl1pPr>
          </a:lstStyle>
          <a:p>
            <a:fld id="{69C697F5-0697-4761-B8A9-5C152E7214B1}" type="datetimeFigureOut">
              <a:rPr lang="en-US" smtClean="0"/>
              <a:t>11/28/2013</a:t>
            </a:fld>
            <a:endParaRPr lang="en-US"/>
          </a:p>
        </p:txBody>
      </p:sp>
      <p:sp>
        <p:nvSpPr>
          <p:cNvPr id="5" name="Espace réservé du pied de page 4"/>
          <p:cNvSpPr>
            <a:spLocks noGrp="1"/>
          </p:cNvSpPr>
          <p:nvPr>
            <p:ph type="ftr" sz="quarter" idx="11"/>
          </p:nvPr>
        </p:nvSpPr>
        <p:spPr>
          <a:xfrm>
            <a:off x="3123567" y="6356933"/>
            <a:ext cx="2896867" cy="364281"/>
          </a:xfrm>
          <a:prstGeom prst="rect">
            <a:avLst/>
          </a:prstGeom>
        </p:spPr>
        <p:txBody>
          <a:bodyPr vert="horz" wrap="square" lIns="91424" tIns="45712" rIns="91424" bIns="45712" numCol="1" anchor="t" anchorCtr="0" compatLnSpc="1">
            <a:prstTxWarp prst="textNoShape">
              <a:avLst/>
            </a:prstTxWarp>
          </a:bodyPr>
          <a:lstStyle>
            <a:lvl1pPr>
              <a:defRPr/>
            </a:lvl1pPr>
          </a:lstStyle>
          <a:p>
            <a:endParaRPr lang="en-US"/>
          </a:p>
        </p:txBody>
      </p:sp>
      <p:sp>
        <p:nvSpPr>
          <p:cNvPr id="6" name="Espace réservé du numéro de diapositive 5"/>
          <p:cNvSpPr>
            <a:spLocks noGrp="1"/>
          </p:cNvSpPr>
          <p:nvPr>
            <p:ph type="sldNum" sz="quarter" idx="12"/>
          </p:nvPr>
        </p:nvSpPr>
        <p:spPr>
          <a:xfrm>
            <a:off x="6552567" y="6356933"/>
            <a:ext cx="2133962" cy="364281"/>
          </a:xfrm>
          <a:prstGeom prst="rect">
            <a:avLst/>
          </a:prstGeom>
        </p:spPr>
        <p:txBody>
          <a:bodyPr vert="horz" wrap="square" lIns="91424" tIns="45712" rIns="91424" bIns="45712" numCol="1" anchor="t" anchorCtr="0" compatLnSpc="1">
            <a:prstTxWarp prst="textNoShape">
              <a:avLst/>
            </a:prstTxWarp>
          </a:bodyPr>
          <a:lstStyle>
            <a:lvl1pPr>
              <a:defRPr/>
            </a:lvl1pPr>
          </a:lstStyle>
          <a:p>
            <a:fld id="{038A5DD2-5997-45FA-AF31-4F11B6D27AF2}" type="slidenum">
              <a:rPr lang="en-US" smtClean="0"/>
              <a:t>‹#›</a:t>
            </a:fld>
            <a:endParaRPr lang="en-US"/>
          </a:p>
        </p:txBody>
      </p:sp>
    </p:spTree>
    <p:extLst>
      <p:ext uri="{BB962C8B-B14F-4D97-AF65-F5344CB8AC3E}">
        <p14:creationId xmlns:p14="http://schemas.microsoft.com/office/powerpoint/2010/main" val="1645221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3827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42541" y="1380815"/>
            <a:ext cx="4080591" cy="461183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3450" y="1380815"/>
            <a:ext cx="4080591" cy="461183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84421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0"/>
            <a:ext cx="9144000" cy="1238270"/>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fr-FR" smtClean="0"/>
              <a:t>Click to edit Master title style</a:t>
            </a:r>
            <a:endParaRPr lang="en-GB" altLang="fr-FR" smtClean="0"/>
          </a:p>
        </p:txBody>
      </p:sp>
      <p:sp>
        <p:nvSpPr>
          <p:cNvPr id="1027" name="Rectangle 4"/>
          <p:cNvSpPr>
            <a:spLocks noGrp="1" noChangeArrowheads="1"/>
          </p:cNvSpPr>
          <p:nvPr>
            <p:ph type="body" idx="1"/>
          </p:nvPr>
        </p:nvSpPr>
        <p:spPr bwMode="auto">
          <a:xfrm>
            <a:off x="442539" y="1542079"/>
            <a:ext cx="8291501" cy="430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fr-FR" smtClean="0"/>
              <a:t>Click to edit Master text styles</a:t>
            </a:r>
          </a:p>
          <a:p>
            <a:pPr lvl="1"/>
            <a:r>
              <a:rPr lang="en-GB" altLang="fr-FR" smtClean="0"/>
              <a:t>Second level</a:t>
            </a:r>
          </a:p>
          <a:p>
            <a:pPr lvl="2"/>
            <a:r>
              <a:rPr lang="en-GB" altLang="fr-FR" smtClean="0"/>
              <a:t>Third level</a:t>
            </a:r>
          </a:p>
          <a:p>
            <a:pPr lvl="3"/>
            <a:r>
              <a:rPr lang="en-GB" altLang="fr-FR" smtClean="0"/>
              <a:t>Fourth level</a:t>
            </a:r>
          </a:p>
        </p:txBody>
      </p:sp>
      <p:sp>
        <p:nvSpPr>
          <p:cNvPr id="1028" name="Rectangle 12"/>
          <p:cNvSpPr>
            <a:spLocks noChangeArrowheads="1"/>
          </p:cNvSpPr>
          <p:nvPr/>
        </p:nvSpPr>
        <p:spPr bwMode="auto">
          <a:xfrm>
            <a:off x="1358" y="6015688"/>
            <a:ext cx="9144000" cy="842312"/>
          </a:xfrm>
          <a:prstGeom prst="rect">
            <a:avLst/>
          </a:prstGeom>
          <a:solidFill>
            <a:srgbClr val="1E7FB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0147" tIns="40074" rIns="80147" bIns="40074" anchor="ctr"/>
          <a:lstStyle/>
          <a:p>
            <a:endParaRPr lang="fr-FR" altLang="fr-FR"/>
          </a:p>
        </p:txBody>
      </p:sp>
      <p:sp>
        <p:nvSpPr>
          <p:cNvPr id="1029" name="Rectangle 14"/>
          <p:cNvSpPr>
            <a:spLocks noChangeArrowheads="1"/>
          </p:cNvSpPr>
          <p:nvPr/>
        </p:nvSpPr>
        <p:spPr bwMode="auto">
          <a:xfrm>
            <a:off x="359734" y="6398688"/>
            <a:ext cx="355660" cy="33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1042988" eaLnBrk="0" hangingPunct="0">
              <a:defRPr sz="3900" b="1">
                <a:solidFill>
                  <a:srgbClr val="000066"/>
                </a:solidFill>
                <a:latin typeface="Arial" pitchFamily="34" charset="0"/>
                <a:cs typeface="Arial" pitchFamily="34" charset="0"/>
              </a:defRPr>
            </a:lvl1pPr>
            <a:lvl2pPr marL="742950" indent="-285750" defTabSz="1042988" eaLnBrk="0" hangingPunct="0">
              <a:defRPr sz="3900" b="1">
                <a:solidFill>
                  <a:srgbClr val="000066"/>
                </a:solidFill>
                <a:latin typeface="Arial" pitchFamily="34" charset="0"/>
                <a:cs typeface="Arial" pitchFamily="34" charset="0"/>
              </a:defRPr>
            </a:lvl2pPr>
            <a:lvl3pPr marL="1143000" indent="-228600" defTabSz="1042988" eaLnBrk="0" hangingPunct="0">
              <a:defRPr sz="3900" b="1">
                <a:solidFill>
                  <a:srgbClr val="000066"/>
                </a:solidFill>
                <a:latin typeface="Arial" pitchFamily="34" charset="0"/>
                <a:cs typeface="Arial" pitchFamily="34" charset="0"/>
              </a:defRPr>
            </a:lvl3pPr>
            <a:lvl4pPr marL="1600200" indent="-228600" defTabSz="1042988" eaLnBrk="0" hangingPunct="0">
              <a:defRPr sz="3900" b="1">
                <a:solidFill>
                  <a:srgbClr val="000066"/>
                </a:solidFill>
                <a:latin typeface="Arial" pitchFamily="34" charset="0"/>
                <a:cs typeface="Arial" pitchFamily="34" charset="0"/>
              </a:defRPr>
            </a:lvl4pPr>
            <a:lvl5pPr marL="2057400" indent="-228600" defTabSz="1042988" eaLnBrk="0" hangingPunct="0">
              <a:defRPr sz="3900" b="1">
                <a:solidFill>
                  <a:srgbClr val="000066"/>
                </a:solidFill>
                <a:latin typeface="Arial" pitchFamily="34" charset="0"/>
                <a:cs typeface="Arial" pitchFamily="34" charset="0"/>
              </a:defRPr>
            </a:lvl5pPr>
            <a:lvl6pPr marL="2514600" indent="-228600" defTabSz="1042988" rtl="1" eaLnBrk="0" fontAlgn="base" hangingPunct="0">
              <a:spcBef>
                <a:spcPct val="0"/>
              </a:spcBef>
              <a:spcAft>
                <a:spcPct val="0"/>
              </a:spcAft>
              <a:defRPr sz="3900" b="1">
                <a:solidFill>
                  <a:srgbClr val="000066"/>
                </a:solidFill>
                <a:latin typeface="Arial" pitchFamily="34" charset="0"/>
                <a:cs typeface="Arial" pitchFamily="34" charset="0"/>
              </a:defRPr>
            </a:lvl6pPr>
            <a:lvl7pPr marL="2971800" indent="-228600" defTabSz="1042988" rtl="1" eaLnBrk="0" fontAlgn="base" hangingPunct="0">
              <a:spcBef>
                <a:spcPct val="0"/>
              </a:spcBef>
              <a:spcAft>
                <a:spcPct val="0"/>
              </a:spcAft>
              <a:defRPr sz="3900" b="1">
                <a:solidFill>
                  <a:srgbClr val="000066"/>
                </a:solidFill>
                <a:latin typeface="Arial" pitchFamily="34" charset="0"/>
                <a:cs typeface="Arial" pitchFamily="34" charset="0"/>
              </a:defRPr>
            </a:lvl7pPr>
            <a:lvl8pPr marL="3429000" indent="-228600" defTabSz="1042988" rtl="1" eaLnBrk="0" fontAlgn="base" hangingPunct="0">
              <a:spcBef>
                <a:spcPct val="0"/>
              </a:spcBef>
              <a:spcAft>
                <a:spcPct val="0"/>
              </a:spcAft>
              <a:defRPr sz="3900" b="1">
                <a:solidFill>
                  <a:srgbClr val="000066"/>
                </a:solidFill>
                <a:latin typeface="Arial" pitchFamily="34" charset="0"/>
                <a:cs typeface="Arial" pitchFamily="34" charset="0"/>
              </a:defRPr>
            </a:lvl8pPr>
            <a:lvl9pPr marL="3886200" indent="-228600" defTabSz="1042988" rtl="1" eaLnBrk="0" fontAlgn="base" hangingPunct="0">
              <a:spcBef>
                <a:spcPct val="0"/>
              </a:spcBef>
              <a:spcAft>
                <a:spcPct val="0"/>
              </a:spcAft>
              <a:defRPr sz="3900" b="1">
                <a:solidFill>
                  <a:srgbClr val="000066"/>
                </a:solidFill>
                <a:latin typeface="Arial" pitchFamily="34" charset="0"/>
                <a:cs typeface="Arial" pitchFamily="34" charset="0"/>
              </a:defRPr>
            </a:lvl9pPr>
          </a:lstStyle>
          <a:p>
            <a:pPr algn="r" rtl="0" eaLnBrk="1" hangingPunct="1">
              <a:defRPr/>
            </a:pPr>
            <a:fld id="{4E6CBC8D-9CD9-42F1-AE6E-07107E87F327}" type="slidenum">
              <a:rPr lang="en-US" altLang="fr-FR" sz="1500" smtClean="0">
                <a:solidFill>
                  <a:srgbClr val="72BBE8"/>
                </a:solidFill>
                <a:latin typeface="Arial Narrow" pitchFamily="34" charset="0"/>
              </a:rPr>
              <a:pPr algn="r" rtl="0" eaLnBrk="1" hangingPunct="1">
                <a:defRPr/>
              </a:pPr>
              <a:t>‹#›</a:t>
            </a:fld>
            <a:r>
              <a:rPr lang="en-GB" altLang="fr-FR" sz="1500" smtClean="0">
                <a:solidFill>
                  <a:srgbClr val="72BBE8"/>
                </a:solidFill>
                <a:latin typeface="Arial Narrow" pitchFamily="34" charset="0"/>
              </a:rPr>
              <a:t> </a:t>
            </a:r>
            <a:r>
              <a:rPr lang="en-GB" altLang="fr-FR" sz="2100" baseline="14000" smtClean="0">
                <a:solidFill>
                  <a:schemeClr val="bg1"/>
                </a:solidFill>
                <a:latin typeface="Arial Narrow" pitchFamily="34" charset="0"/>
              </a:rPr>
              <a:t>|</a:t>
            </a:r>
          </a:p>
        </p:txBody>
      </p:sp>
      <p:pic>
        <p:nvPicPr>
          <p:cNvPr id="1030" name="Picture 17" descr="WHO-EN-white-H"/>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431751" y="6040166"/>
            <a:ext cx="2207266" cy="71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p:titleStyle>
    <p:bodyStyle>
      <a:lvl1pPr marL="342295" indent="-342295" algn="l" defTabSz="914179" rtl="0" eaLnBrk="1" fontAlgn="base" hangingPunct="1">
        <a:spcBef>
          <a:spcPct val="80000"/>
        </a:spcBef>
        <a:spcAft>
          <a:spcPct val="0"/>
        </a:spcAft>
        <a:buClr>
          <a:srgbClr val="1E7FB8"/>
        </a:buClr>
        <a:buFont typeface="Wingdings" pitchFamily="2" charset="2"/>
        <a:buChar char="l"/>
        <a:defRPr sz="2500">
          <a:solidFill>
            <a:srgbClr val="000066"/>
          </a:solidFill>
          <a:latin typeface="+mn-lt"/>
          <a:ea typeface="+mn-ea"/>
          <a:cs typeface="+mn-cs"/>
        </a:defRPr>
      </a:lvl1pPr>
      <a:lvl2pPr marL="805646" indent="-282464" algn="l" defTabSz="914179" rtl="0" eaLnBrk="1" fontAlgn="base" hangingPunct="1">
        <a:spcBef>
          <a:spcPct val="20000"/>
        </a:spcBef>
        <a:spcAft>
          <a:spcPct val="0"/>
        </a:spcAft>
        <a:buClr>
          <a:srgbClr val="1E7FB8"/>
        </a:buClr>
        <a:buFont typeface="Arial" pitchFamily="34" charset="0"/>
        <a:buChar char="–"/>
        <a:defRPr sz="2100">
          <a:solidFill>
            <a:srgbClr val="000066"/>
          </a:solidFill>
          <a:latin typeface="+mn-lt"/>
          <a:cs typeface="+mn-cs"/>
        </a:defRPr>
      </a:lvl2pPr>
      <a:lvl3pPr marL="1256474" indent="-269940" algn="l" defTabSz="914179" rtl="0" eaLnBrk="1" fontAlgn="base" hangingPunct="1">
        <a:spcBef>
          <a:spcPct val="20000"/>
        </a:spcBef>
        <a:spcAft>
          <a:spcPct val="0"/>
        </a:spcAft>
        <a:buClr>
          <a:srgbClr val="1E7FB8"/>
        </a:buClr>
        <a:buChar char="•"/>
        <a:defRPr sz="2100">
          <a:solidFill>
            <a:srgbClr val="000066"/>
          </a:solidFill>
          <a:latin typeface="+mn-lt"/>
          <a:cs typeface="+mn-cs"/>
        </a:defRPr>
      </a:lvl3pPr>
      <a:lvl4pPr marL="1664167" indent="-226806" algn="l" defTabSz="914179" rtl="0" eaLnBrk="1" fontAlgn="base" hangingPunct="1">
        <a:spcBef>
          <a:spcPct val="20000"/>
        </a:spcBef>
        <a:spcAft>
          <a:spcPct val="0"/>
        </a:spcAft>
        <a:buClr>
          <a:srgbClr val="1E7FB8"/>
        </a:buClr>
        <a:buChar char="–"/>
        <a:defRPr sz="2100">
          <a:solidFill>
            <a:srgbClr val="000066"/>
          </a:solidFill>
          <a:latin typeface="+mn-lt"/>
          <a:cs typeface="+mn-cs"/>
        </a:defRPr>
      </a:lvl4pPr>
      <a:lvl5pPr marL="1988374" indent="-144710" algn="r" defTabSz="914179" rtl="1" eaLnBrk="1" fontAlgn="base" hangingPunct="1">
        <a:spcBef>
          <a:spcPct val="20000"/>
        </a:spcBef>
        <a:spcAft>
          <a:spcPct val="0"/>
        </a:spcAft>
        <a:buChar char="»"/>
        <a:defRPr sz="2000">
          <a:solidFill>
            <a:srgbClr val="000066"/>
          </a:solidFill>
          <a:latin typeface="+mj-lt"/>
          <a:cs typeface="+mn-cs"/>
        </a:defRPr>
      </a:lvl5pPr>
      <a:lvl6pPr marL="2389109" indent="-144710" algn="r" defTabSz="914179" rtl="1" eaLnBrk="1" fontAlgn="base" hangingPunct="1">
        <a:spcBef>
          <a:spcPct val="20000"/>
        </a:spcBef>
        <a:spcAft>
          <a:spcPct val="0"/>
        </a:spcAft>
        <a:buChar char="»"/>
        <a:defRPr sz="2000">
          <a:solidFill>
            <a:srgbClr val="000066"/>
          </a:solidFill>
          <a:latin typeface="+mj-lt"/>
          <a:cs typeface="+mn-cs"/>
        </a:defRPr>
      </a:lvl6pPr>
      <a:lvl7pPr marL="2789845" indent="-144710" algn="r" defTabSz="914179" rtl="1" eaLnBrk="1" fontAlgn="base" hangingPunct="1">
        <a:spcBef>
          <a:spcPct val="20000"/>
        </a:spcBef>
        <a:spcAft>
          <a:spcPct val="0"/>
        </a:spcAft>
        <a:buChar char="»"/>
        <a:defRPr sz="2000">
          <a:solidFill>
            <a:srgbClr val="000066"/>
          </a:solidFill>
          <a:latin typeface="+mj-lt"/>
          <a:cs typeface="+mn-cs"/>
        </a:defRPr>
      </a:lvl7pPr>
      <a:lvl8pPr marL="3190581" indent="-144710" algn="r" defTabSz="914179" rtl="1" eaLnBrk="1" fontAlgn="base" hangingPunct="1">
        <a:spcBef>
          <a:spcPct val="20000"/>
        </a:spcBef>
        <a:spcAft>
          <a:spcPct val="0"/>
        </a:spcAft>
        <a:buChar char="»"/>
        <a:defRPr sz="2000">
          <a:solidFill>
            <a:srgbClr val="000066"/>
          </a:solidFill>
          <a:latin typeface="+mj-lt"/>
          <a:cs typeface="+mn-cs"/>
        </a:defRPr>
      </a:lvl8pPr>
      <a:lvl9pPr marL="3591317" indent="-144710" algn="r" defTabSz="914179" rtl="1" eaLnBrk="1" fontAlgn="base" hangingPunct="1">
        <a:spcBef>
          <a:spcPct val="20000"/>
        </a:spcBef>
        <a:spcAft>
          <a:spcPct val="0"/>
        </a:spcAft>
        <a:buChar char="»"/>
        <a:defRPr sz="2000">
          <a:solidFill>
            <a:srgbClr val="000066"/>
          </a:solidFill>
          <a:latin typeface="+mj-lt"/>
          <a:cs typeface="+mn-cs"/>
        </a:defRPr>
      </a:lvl9pPr>
    </p:bodyStyle>
    <p:otherStyle>
      <a:defPPr>
        <a:defRPr lang="fr-FR"/>
      </a:defPPr>
      <a:lvl1pPr marL="0" algn="l" defTabSz="801472" rtl="0" eaLnBrk="1" latinLnBrk="0" hangingPunct="1">
        <a:defRPr sz="1600" kern="1200">
          <a:solidFill>
            <a:schemeClr val="tx1"/>
          </a:solidFill>
          <a:latin typeface="+mn-lt"/>
          <a:ea typeface="+mn-ea"/>
          <a:cs typeface="+mn-cs"/>
        </a:defRPr>
      </a:lvl1pPr>
      <a:lvl2pPr marL="400736" algn="l" defTabSz="801472" rtl="0" eaLnBrk="1" latinLnBrk="0" hangingPunct="1">
        <a:defRPr sz="1600" kern="1200">
          <a:solidFill>
            <a:schemeClr val="tx1"/>
          </a:solidFill>
          <a:latin typeface="+mn-lt"/>
          <a:ea typeface="+mn-ea"/>
          <a:cs typeface="+mn-cs"/>
        </a:defRPr>
      </a:lvl2pPr>
      <a:lvl3pPr marL="801472" algn="l" defTabSz="801472" rtl="0" eaLnBrk="1" latinLnBrk="0" hangingPunct="1">
        <a:defRPr sz="1600" kern="1200">
          <a:solidFill>
            <a:schemeClr val="tx1"/>
          </a:solidFill>
          <a:latin typeface="+mn-lt"/>
          <a:ea typeface="+mn-ea"/>
          <a:cs typeface="+mn-cs"/>
        </a:defRPr>
      </a:lvl3pPr>
      <a:lvl4pPr marL="1202207" algn="l" defTabSz="801472" rtl="0" eaLnBrk="1" latinLnBrk="0" hangingPunct="1">
        <a:defRPr sz="1600" kern="1200">
          <a:solidFill>
            <a:schemeClr val="tx1"/>
          </a:solidFill>
          <a:latin typeface="+mn-lt"/>
          <a:ea typeface="+mn-ea"/>
          <a:cs typeface="+mn-cs"/>
        </a:defRPr>
      </a:lvl4pPr>
      <a:lvl5pPr marL="1602943" algn="l" defTabSz="801472" rtl="0" eaLnBrk="1" latinLnBrk="0" hangingPunct="1">
        <a:defRPr sz="1600" kern="1200">
          <a:solidFill>
            <a:schemeClr val="tx1"/>
          </a:solidFill>
          <a:latin typeface="+mn-lt"/>
          <a:ea typeface="+mn-ea"/>
          <a:cs typeface="+mn-cs"/>
        </a:defRPr>
      </a:lvl5pPr>
      <a:lvl6pPr marL="2003679" algn="l" defTabSz="801472" rtl="0" eaLnBrk="1" latinLnBrk="0" hangingPunct="1">
        <a:defRPr sz="1600" kern="1200">
          <a:solidFill>
            <a:schemeClr val="tx1"/>
          </a:solidFill>
          <a:latin typeface="+mn-lt"/>
          <a:ea typeface="+mn-ea"/>
          <a:cs typeface="+mn-cs"/>
        </a:defRPr>
      </a:lvl6pPr>
      <a:lvl7pPr marL="2404415" algn="l" defTabSz="801472" rtl="0" eaLnBrk="1" latinLnBrk="0" hangingPunct="1">
        <a:defRPr sz="1600" kern="1200">
          <a:solidFill>
            <a:schemeClr val="tx1"/>
          </a:solidFill>
          <a:latin typeface="+mn-lt"/>
          <a:ea typeface="+mn-ea"/>
          <a:cs typeface="+mn-cs"/>
        </a:defRPr>
      </a:lvl7pPr>
      <a:lvl8pPr marL="2805151" algn="l" defTabSz="801472" rtl="0" eaLnBrk="1" latinLnBrk="0" hangingPunct="1">
        <a:defRPr sz="1600" kern="1200">
          <a:solidFill>
            <a:schemeClr val="tx1"/>
          </a:solidFill>
          <a:latin typeface="+mn-lt"/>
          <a:ea typeface="+mn-ea"/>
          <a:cs typeface="+mn-cs"/>
        </a:defRPr>
      </a:lvl8pPr>
      <a:lvl9pPr marL="3205886" algn="l" defTabSz="80147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1"/>
          <p:cNvSpPr txBox="1">
            <a:spLocks/>
          </p:cNvSpPr>
          <p:nvPr/>
        </p:nvSpPr>
        <p:spPr bwMode="auto">
          <a:xfrm>
            <a:off x="467544" y="3284984"/>
            <a:ext cx="8208912" cy="110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ctr" defTabSz="914179" rtl="0" eaLnBrk="1" fontAlgn="base" hangingPunct="1">
              <a:spcBef>
                <a:spcPct val="80000"/>
              </a:spcBef>
              <a:spcAft>
                <a:spcPct val="0"/>
              </a:spcAft>
              <a:buClr>
                <a:srgbClr val="1E7FB8"/>
              </a:buClr>
              <a:buFont typeface="Wingdings" pitchFamily="2" charset="2"/>
              <a:buNone/>
              <a:defRPr sz="2500">
                <a:solidFill>
                  <a:schemeClr val="tx1">
                    <a:tint val="75000"/>
                  </a:schemeClr>
                </a:solidFill>
                <a:latin typeface="+mn-lt"/>
                <a:ea typeface="+mn-ea"/>
                <a:cs typeface="+mn-cs"/>
              </a:defRPr>
            </a:lvl1pPr>
            <a:lvl2pPr marL="457119" indent="0" algn="ctr" defTabSz="914179" rtl="0" eaLnBrk="1" fontAlgn="base" hangingPunct="1">
              <a:spcBef>
                <a:spcPct val="20000"/>
              </a:spcBef>
              <a:spcAft>
                <a:spcPct val="0"/>
              </a:spcAft>
              <a:buClr>
                <a:srgbClr val="1E7FB8"/>
              </a:buClr>
              <a:buFont typeface="Arial" pitchFamily="34" charset="0"/>
              <a:buNone/>
              <a:defRPr sz="2100">
                <a:solidFill>
                  <a:schemeClr val="tx1">
                    <a:tint val="75000"/>
                  </a:schemeClr>
                </a:solidFill>
                <a:latin typeface="+mn-lt"/>
                <a:cs typeface="+mn-cs"/>
              </a:defRPr>
            </a:lvl2pPr>
            <a:lvl3pPr marL="914239" indent="0" algn="ctr" defTabSz="914179" rtl="0" eaLnBrk="1" fontAlgn="base" hangingPunct="1">
              <a:spcBef>
                <a:spcPct val="20000"/>
              </a:spcBef>
              <a:spcAft>
                <a:spcPct val="0"/>
              </a:spcAft>
              <a:buClr>
                <a:srgbClr val="1E7FB8"/>
              </a:buClr>
              <a:buNone/>
              <a:defRPr sz="2100">
                <a:solidFill>
                  <a:schemeClr val="tx1">
                    <a:tint val="75000"/>
                  </a:schemeClr>
                </a:solidFill>
                <a:latin typeface="+mn-lt"/>
                <a:cs typeface="+mn-cs"/>
              </a:defRPr>
            </a:lvl3pPr>
            <a:lvl4pPr marL="1371358" indent="0" algn="ctr" defTabSz="914179" rtl="0" eaLnBrk="1" fontAlgn="base" hangingPunct="1">
              <a:spcBef>
                <a:spcPct val="20000"/>
              </a:spcBef>
              <a:spcAft>
                <a:spcPct val="0"/>
              </a:spcAft>
              <a:buClr>
                <a:srgbClr val="1E7FB8"/>
              </a:buClr>
              <a:buNone/>
              <a:defRPr sz="2100">
                <a:solidFill>
                  <a:schemeClr val="tx1">
                    <a:tint val="75000"/>
                  </a:schemeClr>
                </a:solidFill>
                <a:latin typeface="+mn-lt"/>
                <a:cs typeface="+mn-cs"/>
              </a:defRPr>
            </a:lvl4pPr>
            <a:lvl5pPr marL="1828477" indent="0" algn="ctr" defTabSz="914179" rtl="1" eaLnBrk="1" fontAlgn="base" hangingPunct="1">
              <a:spcBef>
                <a:spcPct val="20000"/>
              </a:spcBef>
              <a:spcAft>
                <a:spcPct val="0"/>
              </a:spcAft>
              <a:buNone/>
              <a:defRPr sz="2000">
                <a:solidFill>
                  <a:schemeClr val="tx1">
                    <a:tint val="75000"/>
                  </a:schemeClr>
                </a:solidFill>
                <a:latin typeface="+mj-lt"/>
                <a:cs typeface="+mn-cs"/>
              </a:defRPr>
            </a:lvl5pPr>
            <a:lvl6pPr marL="2285596" indent="0" algn="ctr" defTabSz="914179" rtl="1" eaLnBrk="1" fontAlgn="base" hangingPunct="1">
              <a:spcBef>
                <a:spcPct val="20000"/>
              </a:spcBef>
              <a:spcAft>
                <a:spcPct val="0"/>
              </a:spcAft>
              <a:buNone/>
              <a:defRPr sz="2000">
                <a:solidFill>
                  <a:schemeClr val="tx1">
                    <a:tint val="75000"/>
                  </a:schemeClr>
                </a:solidFill>
                <a:latin typeface="+mj-lt"/>
                <a:cs typeface="+mn-cs"/>
              </a:defRPr>
            </a:lvl6pPr>
            <a:lvl7pPr marL="2742716" indent="0" algn="ctr" defTabSz="914179" rtl="1" eaLnBrk="1" fontAlgn="base" hangingPunct="1">
              <a:spcBef>
                <a:spcPct val="20000"/>
              </a:spcBef>
              <a:spcAft>
                <a:spcPct val="0"/>
              </a:spcAft>
              <a:buNone/>
              <a:defRPr sz="2000">
                <a:solidFill>
                  <a:schemeClr val="tx1">
                    <a:tint val="75000"/>
                  </a:schemeClr>
                </a:solidFill>
                <a:latin typeface="+mj-lt"/>
                <a:cs typeface="+mn-cs"/>
              </a:defRPr>
            </a:lvl7pPr>
            <a:lvl8pPr marL="3199835" indent="0" algn="ctr" defTabSz="914179" rtl="1" eaLnBrk="1" fontAlgn="base" hangingPunct="1">
              <a:spcBef>
                <a:spcPct val="20000"/>
              </a:spcBef>
              <a:spcAft>
                <a:spcPct val="0"/>
              </a:spcAft>
              <a:buNone/>
              <a:defRPr sz="2000">
                <a:solidFill>
                  <a:schemeClr val="tx1">
                    <a:tint val="75000"/>
                  </a:schemeClr>
                </a:solidFill>
                <a:latin typeface="+mj-lt"/>
                <a:cs typeface="+mn-cs"/>
              </a:defRPr>
            </a:lvl8pPr>
            <a:lvl9pPr marL="3656954" indent="0" algn="ctr" defTabSz="914179" rtl="1" eaLnBrk="1" fontAlgn="base" hangingPunct="1">
              <a:spcBef>
                <a:spcPct val="20000"/>
              </a:spcBef>
              <a:spcAft>
                <a:spcPct val="0"/>
              </a:spcAft>
              <a:buNone/>
              <a:defRPr sz="2000">
                <a:solidFill>
                  <a:schemeClr val="tx1">
                    <a:tint val="75000"/>
                  </a:schemeClr>
                </a:solidFill>
                <a:latin typeface="+mj-lt"/>
                <a:cs typeface="+mn-cs"/>
              </a:defRPr>
            </a:lvl9pPr>
          </a:lstStyle>
          <a:p>
            <a:r>
              <a:rPr lang="en-GB" b="1" dirty="0" smtClean="0">
                <a:solidFill>
                  <a:schemeClr val="tx1"/>
                </a:solidFill>
                <a:latin typeface="Arial" pitchFamily="34" charset="0"/>
              </a:rPr>
              <a:t>Sources de </a:t>
            </a:r>
            <a:r>
              <a:rPr lang="en-GB" b="1" dirty="0" err="1" smtClean="0">
                <a:solidFill>
                  <a:schemeClr val="tx1"/>
                </a:solidFill>
                <a:latin typeface="Arial" pitchFamily="34" charset="0"/>
              </a:rPr>
              <a:t>financement</a:t>
            </a:r>
            <a:r>
              <a:rPr lang="en-GB" b="1" dirty="0" smtClean="0">
                <a:solidFill>
                  <a:schemeClr val="tx1"/>
                </a:solidFill>
                <a:latin typeface="Arial" pitchFamily="34" charset="0"/>
              </a:rPr>
              <a:t> </a:t>
            </a:r>
            <a:r>
              <a:rPr lang="en-GB" b="1" dirty="0" err="1" smtClean="0">
                <a:solidFill>
                  <a:schemeClr val="tx1"/>
                </a:solidFill>
                <a:latin typeface="Arial" pitchFamily="34" charset="0"/>
              </a:rPr>
              <a:t>novatrices</a:t>
            </a:r>
            <a:r>
              <a:rPr lang="en-GB" b="1" dirty="0" smtClean="0">
                <a:solidFill>
                  <a:schemeClr val="tx1"/>
                </a:solidFill>
                <a:latin typeface="Arial" pitchFamily="34" charset="0"/>
              </a:rPr>
              <a:t>: concepts </a:t>
            </a:r>
            <a:endParaRPr lang="en-GB" b="1" dirty="0">
              <a:solidFill>
                <a:schemeClr val="tx1"/>
              </a:solidFill>
              <a:latin typeface="Arial" pitchFamily="34" charset="0"/>
            </a:endParaRPr>
          </a:p>
        </p:txBody>
      </p:sp>
      <p:sp>
        <p:nvSpPr>
          <p:cNvPr id="5" name="Title 2"/>
          <p:cNvSpPr txBox="1">
            <a:spLocks/>
          </p:cNvSpPr>
          <p:nvPr/>
        </p:nvSpPr>
        <p:spPr bwMode="auto">
          <a:xfrm>
            <a:off x="467544" y="1484784"/>
            <a:ext cx="7772400" cy="13681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sz="3200" smtClean="0">
                <a:latin typeface="Arial" pitchFamily="34" charset="0"/>
              </a:rPr>
              <a:t>Atelier sur les sources </a:t>
            </a:r>
            <a:br>
              <a:rPr lang="fr-FR" sz="3200" smtClean="0">
                <a:latin typeface="Arial" pitchFamily="34" charset="0"/>
              </a:rPr>
            </a:br>
            <a:r>
              <a:rPr lang="fr-FR" sz="3200" smtClean="0">
                <a:latin typeface="Arial" pitchFamily="34" charset="0"/>
              </a:rPr>
              <a:t>de financement novatrices pour la CSU</a:t>
            </a:r>
            <a:endParaRPr lang="fr-FR" sz="3200" dirty="0">
              <a:latin typeface="Arial" pitchFamily="34" charset="0"/>
            </a:endParaRPr>
          </a:p>
        </p:txBody>
      </p:sp>
      <p:sp>
        <p:nvSpPr>
          <p:cNvPr id="6" name="Subtitle 1"/>
          <p:cNvSpPr txBox="1">
            <a:spLocks/>
          </p:cNvSpPr>
          <p:nvPr/>
        </p:nvSpPr>
        <p:spPr bwMode="auto">
          <a:xfrm>
            <a:off x="619944" y="4525679"/>
            <a:ext cx="8208912" cy="110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ctr" defTabSz="914179" rtl="0" eaLnBrk="1" fontAlgn="base" hangingPunct="1">
              <a:spcBef>
                <a:spcPct val="80000"/>
              </a:spcBef>
              <a:spcAft>
                <a:spcPct val="0"/>
              </a:spcAft>
              <a:buClr>
                <a:srgbClr val="1E7FB8"/>
              </a:buClr>
              <a:buFont typeface="Wingdings" pitchFamily="2" charset="2"/>
              <a:buNone/>
              <a:defRPr sz="2500">
                <a:solidFill>
                  <a:schemeClr val="tx1">
                    <a:tint val="75000"/>
                  </a:schemeClr>
                </a:solidFill>
                <a:latin typeface="+mn-lt"/>
                <a:ea typeface="+mn-ea"/>
                <a:cs typeface="+mn-cs"/>
              </a:defRPr>
            </a:lvl1pPr>
            <a:lvl2pPr marL="457119" indent="0" algn="ctr" defTabSz="914179" rtl="0" eaLnBrk="1" fontAlgn="base" hangingPunct="1">
              <a:spcBef>
                <a:spcPct val="20000"/>
              </a:spcBef>
              <a:spcAft>
                <a:spcPct val="0"/>
              </a:spcAft>
              <a:buClr>
                <a:srgbClr val="1E7FB8"/>
              </a:buClr>
              <a:buFont typeface="Arial" pitchFamily="34" charset="0"/>
              <a:buNone/>
              <a:defRPr sz="2100">
                <a:solidFill>
                  <a:schemeClr val="tx1">
                    <a:tint val="75000"/>
                  </a:schemeClr>
                </a:solidFill>
                <a:latin typeface="+mn-lt"/>
                <a:cs typeface="+mn-cs"/>
              </a:defRPr>
            </a:lvl2pPr>
            <a:lvl3pPr marL="914239" indent="0" algn="ctr" defTabSz="914179" rtl="0" eaLnBrk="1" fontAlgn="base" hangingPunct="1">
              <a:spcBef>
                <a:spcPct val="20000"/>
              </a:spcBef>
              <a:spcAft>
                <a:spcPct val="0"/>
              </a:spcAft>
              <a:buClr>
                <a:srgbClr val="1E7FB8"/>
              </a:buClr>
              <a:buNone/>
              <a:defRPr sz="2100">
                <a:solidFill>
                  <a:schemeClr val="tx1">
                    <a:tint val="75000"/>
                  </a:schemeClr>
                </a:solidFill>
                <a:latin typeface="+mn-lt"/>
                <a:cs typeface="+mn-cs"/>
              </a:defRPr>
            </a:lvl3pPr>
            <a:lvl4pPr marL="1371358" indent="0" algn="ctr" defTabSz="914179" rtl="0" eaLnBrk="1" fontAlgn="base" hangingPunct="1">
              <a:spcBef>
                <a:spcPct val="20000"/>
              </a:spcBef>
              <a:spcAft>
                <a:spcPct val="0"/>
              </a:spcAft>
              <a:buClr>
                <a:srgbClr val="1E7FB8"/>
              </a:buClr>
              <a:buNone/>
              <a:defRPr sz="2100">
                <a:solidFill>
                  <a:schemeClr val="tx1">
                    <a:tint val="75000"/>
                  </a:schemeClr>
                </a:solidFill>
                <a:latin typeface="+mn-lt"/>
                <a:cs typeface="+mn-cs"/>
              </a:defRPr>
            </a:lvl4pPr>
            <a:lvl5pPr marL="1828477" indent="0" algn="ctr" defTabSz="914179" rtl="1" eaLnBrk="1" fontAlgn="base" hangingPunct="1">
              <a:spcBef>
                <a:spcPct val="20000"/>
              </a:spcBef>
              <a:spcAft>
                <a:spcPct val="0"/>
              </a:spcAft>
              <a:buNone/>
              <a:defRPr sz="2000">
                <a:solidFill>
                  <a:schemeClr val="tx1">
                    <a:tint val="75000"/>
                  </a:schemeClr>
                </a:solidFill>
                <a:latin typeface="+mj-lt"/>
                <a:cs typeface="+mn-cs"/>
              </a:defRPr>
            </a:lvl5pPr>
            <a:lvl6pPr marL="2285596" indent="0" algn="ctr" defTabSz="914179" rtl="1" eaLnBrk="1" fontAlgn="base" hangingPunct="1">
              <a:spcBef>
                <a:spcPct val="20000"/>
              </a:spcBef>
              <a:spcAft>
                <a:spcPct val="0"/>
              </a:spcAft>
              <a:buNone/>
              <a:defRPr sz="2000">
                <a:solidFill>
                  <a:schemeClr val="tx1">
                    <a:tint val="75000"/>
                  </a:schemeClr>
                </a:solidFill>
                <a:latin typeface="+mj-lt"/>
                <a:cs typeface="+mn-cs"/>
              </a:defRPr>
            </a:lvl6pPr>
            <a:lvl7pPr marL="2742716" indent="0" algn="ctr" defTabSz="914179" rtl="1" eaLnBrk="1" fontAlgn="base" hangingPunct="1">
              <a:spcBef>
                <a:spcPct val="20000"/>
              </a:spcBef>
              <a:spcAft>
                <a:spcPct val="0"/>
              </a:spcAft>
              <a:buNone/>
              <a:defRPr sz="2000">
                <a:solidFill>
                  <a:schemeClr val="tx1">
                    <a:tint val="75000"/>
                  </a:schemeClr>
                </a:solidFill>
                <a:latin typeface="+mj-lt"/>
                <a:cs typeface="+mn-cs"/>
              </a:defRPr>
            </a:lvl7pPr>
            <a:lvl8pPr marL="3199835" indent="0" algn="ctr" defTabSz="914179" rtl="1" eaLnBrk="1" fontAlgn="base" hangingPunct="1">
              <a:spcBef>
                <a:spcPct val="20000"/>
              </a:spcBef>
              <a:spcAft>
                <a:spcPct val="0"/>
              </a:spcAft>
              <a:buNone/>
              <a:defRPr sz="2000">
                <a:solidFill>
                  <a:schemeClr val="tx1">
                    <a:tint val="75000"/>
                  </a:schemeClr>
                </a:solidFill>
                <a:latin typeface="+mj-lt"/>
                <a:cs typeface="+mn-cs"/>
              </a:defRPr>
            </a:lvl8pPr>
            <a:lvl9pPr marL="3656954" indent="0" algn="ctr" defTabSz="914179" rtl="1" eaLnBrk="1" fontAlgn="base" hangingPunct="1">
              <a:spcBef>
                <a:spcPct val="20000"/>
              </a:spcBef>
              <a:spcAft>
                <a:spcPct val="0"/>
              </a:spcAft>
              <a:buNone/>
              <a:defRPr sz="2000">
                <a:solidFill>
                  <a:schemeClr val="tx1">
                    <a:tint val="75000"/>
                  </a:schemeClr>
                </a:solidFill>
                <a:latin typeface="+mj-lt"/>
                <a:cs typeface="+mn-cs"/>
              </a:defRPr>
            </a:lvl9pPr>
          </a:lstStyle>
          <a:p>
            <a:r>
              <a:rPr lang="en-GB" sz="1800" b="1" dirty="0" smtClean="0">
                <a:latin typeface="Arial" pitchFamily="34" charset="0"/>
              </a:rPr>
              <a:t>Nouria Brikci – Oxford Public Management</a:t>
            </a:r>
          </a:p>
          <a:p>
            <a:r>
              <a:rPr lang="en-GB" sz="1800" b="1" dirty="0" smtClean="0">
                <a:latin typeface="Arial" pitchFamily="34" charset="0"/>
              </a:rPr>
              <a:t>Benoit Mathivet – </a:t>
            </a:r>
            <a:r>
              <a:rPr lang="en-GB" sz="1800" b="1" dirty="0" err="1" smtClean="0">
                <a:latin typeface="Arial" pitchFamily="34" charset="0"/>
              </a:rPr>
              <a:t>Organi</a:t>
            </a:r>
            <a:r>
              <a:rPr lang="fr-CH" sz="1800" b="1" dirty="0" err="1" smtClean="0">
                <a:latin typeface="Arial" pitchFamily="34" charset="0"/>
              </a:rPr>
              <a:t>sation</a:t>
            </a:r>
            <a:r>
              <a:rPr lang="fr-CH" sz="1800" b="1" dirty="0" smtClean="0">
                <a:latin typeface="Arial" pitchFamily="34" charset="0"/>
              </a:rPr>
              <a:t> Mondiale de la Santé </a:t>
            </a:r>
            <a:endParaRPr lang="en-GB" sz="1800" b="1" dirty="0">
              <a:latin typeface="Arial" pitchFamily="34" charset="0"/>
            </a:endParaRPr>
          </a:p>
        </p:txBody>
      </p:sp>
    </p:spTree>
    <p:extLst>
      <p:ext uri="{BB962C8B-B14F-4D97-AF65-F5344CB8AC3E}">
        <p14:creationId xmlns:p14="http://schemas.microsoft.com/office/powerpoint/2010/main" val="426247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23528" y="188640"/>
            <a:ext cx="8496944" cy="1451648"/>
          </a:xfrm>
        </p:spPr>
        <p:txBody>
          <a:bodyPr>
            <a:noAutofit/>
          </a:bodyPr>
          <a:lstStyle/>
          <a:p>
            <a:pPr lvl="1" algn="l" rtl="0">
              <a:spcBef>
                <a:spcPct val="0"/>
              </a:spcBef>
            </a:pPr>
            <a:r>
              <a:rPr lang="fr-FR" sz="2400" b="1" u="sng" dirty="0" smtClean="0">
                <a:solidFill>
                  <a:srgbClr val="002060"/>
                </a:solidFill>
              </a:rPr>
              <a:t>Un bref rappel:</a:t>
            </a:r>
            <a:r>
              <a:rPr lang="en-GB" sz="2400" b="1" dirty="0">
                <a:solidFill>
                  <a:srgbClr val="002060"/>
                </a:solidFill>
              </a:rPr>
              <a:t> </a:t>
            </a:r>
            <a:r>
              <a:rPr lang="en-GB" sz="2400" b="1" dirty="0" smtClean="0">
                <a:solidFill>
                  <a:srgbClr val="002060"/>
                </a:solidFill>
              </a:rPr>
              <a:t/>
            </a:r>
            <a:br>
              <a:rPr lang="en-GB" sz="2400" b="1" dirty="0" smtClean="0">
                <a:solidFill>
                  <a:srgbClr val="002060"/>
                </a:solidFill>
              </a:rPr>
            </a:br>
            <a:r>
              <a:rPr lang="en-GB" sz="2400" b="1" dirty="0" err="1" smtClean="0">
                <a:solidFill>
                  <a:srgbClr val="002060"/>
                </a:solidFill>
              </a:rPr>
              <a:t>L’approche</a:t>
            </a:r>
            <a:r>
              <a:rPr lang="en-GB" sz="2400" b="1" dirty="0" smtClean="0">
                <a:solidFill>
                  <a:srgbClr val="002060"/>
                </a:solidFill>
              </a:rPr>
              <a:t> </a:t>
            </a:r>
            <a:r>
              <a:rPr lang="en-GB" sz="2400" b="1" dirty="0" err="1" smtClean="0">
                <a:solidFill>
                  <a:srgbClr val="002060"/>
                </a:solidFill>
              </a:rPr>
              <a:t>fonctionnelle</a:t>
            </a:r>
            <a:r>
              <a:rPr lang="en-GB" sz="2400" b="1" dirty="0" smtClean="0">
                <a:solidFill>
                  <a:srgbClr val="002060"/>
                </a:solidFill>
              </a:rPr>
              <a:t> du s</a:t>
            </a:r>
            <a:r>
              <a:rPr lang="fr-CH" sz="2400" b="1" dirty="0" err="1" smtClean="0">
                <a:solidFill>
                  <a:srgbClr val="002060"/>
                </a:solidFill>
              </a:rPr>
              <a:t>ystème</a:t>
            </a:r>
            <a:r>
              <a:rPr lang="fr-CH" sz="2400" b="1" dirty="0" smtClean="0">
                <a:solidFill>
                  <a:srgbClr val="002060"/>
                </a:solidFill>
              </a:rPr>
              <a:t> de financement de la santé.</a:t>
            </a:r>
            <a:br>
              <a:rPr lang="fr-CH" sz="2400" b="1" dirty="0" smtClean="0">
                <a:solidFill>
                  <a:srgbClr val="002060"/>
                </a:solidFill>
              </a:rPr>
            </a:br>
            <a:endParaRPr lang="fr-FR" sz="2400" b="1" u="sng" dirty="0">
              <a:solidFill>
                <a:srgbClr val="002060"/>
              </a:solidFill>
            </a:endParaRPr>
          </a:p>
        </p:txBody>
      </p:sp>
      <p:sp>
        <p:nvSpPr>
          <p:cNvPr id="7" name="Text Placeholder 2"/>
          <p:cNvSpPr txBox="1">
            <a:spLocks/>
          </p:cNvSpPr>
          <p:nvPr/>
        </p:nvSpPr>
        <p:spPr>
          <a:xfrm>
            <a:off x="212740" y="1412776"/>
            <a:ext cx="8352283" cy="4752528"/>
          </a:xfrm>
          <a:prstGeom prst="rect">
            <a:avLst/>
          </a:prstGeom>
        </p:spPr>
        <p:txBody>
          <a:bodyPr>
            <a:normAutofit lnSpcReduction="10000"/>
          </a:bodyPr>
          <a:lstStyle>
            <a:lvl1pPr marL="342295" indent="-342295" algn="l" defTabSz="914179" rtl="0" eaLnBrk="1" fontAlgn="base" hangingPunct="1">
              <a:spcBef>
                <a:spcPct val="80000"/>
              </a:spcBef>
              <a:spcAft>
                <a:spcPct val="0"/>
              </a:spcAft>
              <a:buClr>
                <a:srgbClr val="1E7FB8"/>
              </a:buClr>
              <a:buFont typeface="Wingdings" pitchFamily="2" charset="2"/>
              <a:buChar char="l"/>
              <a:defRPr sz="2500">
                <a:solidFill>
                  <a:srgbClr val="000066"/>
                </a:solidFill>
                <a:latin typeface="+mn-lt"/>
                <a:ea typeface="+mn-ea"/>
                <a:cs typeface="+mn-cs"/>
              </a:defRPr>
            </a:lvl1pPr>
            <a:lvl2pPr marL="805646" indent="-282464" algn="l" defTabSz="914179" rtl="0" eaLnBrk="1" fontAlgn="base" hangingPunct="1">
              <a:spcBef>
                <a:spcPct val="20000"/>
              </a:spcBef>
              <a:spcAft>
                <a:spcPct val="0"/>
              </a:spcAft>
              <a:buClr>
                <a:srgbClr val="1E7FB8"/>
              </a:buClr>
              <a:buFont typeface="Arial" pitchFamily="34" charset="0"/>
              <a:buChar char="–"/>
              <a:defRPr sz="2100">
                <a:solidFill>
                  <a:srgbClr val="000066"/>
                </a:solidFill>
                <a:latin typeface="+mn-lt"/>
                <a:cs typeface="+mn-cs"/>
              </a:defRPr>
            </a:lvl2pPr>
            <a:lvl3pPr marL="1256474" indent="-269940" algn="l" defTabSz="914179" rtl="0" eaLnBrk="1" fontAlgn="base" hangingPunct="1">
              <a:spcBef>
                <a:spcPct val="20000"/>
              </a:spcBef>
              <a:spcAft>
                <a:spcPct val="0"/>
              </a:spcAft>
              <a:buClr>
                <a:srgbClr val="1E7FB8"/>
              </a:buClr>
              <a:buChar char="•"/>
              <a:defRPr sz="2100">
                <a:solidFill>
                  <a:srgbClr val="000066"/>
                </a:solidFill>
                <a:latin typeface="+mn-lt"/>
                <a:cs typeface="+mn-cs"/>
              </a:defRPr>
            </a:lvl3pPr>
            <a:lvl4pPr marL="1664167" indent="-226806" algn="l" defTabSz="914179" rtl="0" eaLnBrk="1" fontAlgn="base" hangingPunct="1">
              <a:spcBef>
                <a:spcPct val="20000"/>
              </a:spcBef>
              <a:spcAft>
                <a:spcPct val="0"/>
              </a:spcAft>
              <a:buClr>
                <a:srgbClr val="1E7FB8"/>
              </a:buClr>
              <a:buChar char="–"/>
              <a:defRPr sz="2100">
                <a:solidFill>
                  <a:srgbClr val="000066"/>
                </a:solidFill>
                <a:latin typeface="+mn-lt"/>
                <a:cs typeface="+mn-cs"/>
              </a:defRPr>
            </a:lvl4pPr>
            <a:lvl5pPr marL="1988374" indent="-144710" algn="r" defTabSz="914179" rtl="1" eaLnBrk="1" fontAlgn="base" hangingPunct="1">
              <a:spcBef>
                <a:spcPct val="20000"/>
              </a:spcBef>
              <a:spcAft>
                <a:spcPct val="0"/>
              </a:spcAft>
              <a:buChar char="»"/>
              <a:defRPr sz="2000">
                <a:solidFill>
                  <a:srgbClr val="000066"/>
                </a:solidFill>
                <a:latin typeface="+mj-lt"/>
                <a:cs typeface="+mn-cs"/>
              </a:defRPr>
            </a:lvl5pPr>
            <a:lvl6pPr marL="2389109" indent="-144710" algn="r" defTabSz="914179" rtl="1" eaLnBrk="1" fontAlgn="base" hangingPunct="1">
              <a:spcBef>
                <a:spcPct val="20000"/>
              </a:spcBef>
              <a:spcAft>
                <a:spcPct val="0"/>
              </a:spcAft>
              <a:buChar char="»"/>
              <a:defRPr sz="2000">
                <a:solidFill>
                  <a:srgbClr val="000066"/>
                </a:solidFill>
                <a:latin typeface="+mj-lt"/>
                <a:cs typeface="+mn-cs"/>
              </a:defRPr>
            </a:lvl6pPr>
            <a:lvl7pPr marL="2789845" indent="-144710" algn="r" defTabSz="914179" rtl="1" eaLnBrk="1" fontAlgn="base" hangingPunct="1">
              <a:spcBef>
                <a:spcPct val="20000"/>
              </a:spcBef>
              <a:spcAft>
                <a:spcPct val="0"/>
              </a:spcAft>
              <a:buChar char="»"/>
              <a:defRPr sz="2000">
                <a:solidFill>
                  <a:srgbClr val="000066"/>
                </a:solidFill>
                <a:latin typeface="+mj-lt"/>
                <a:cs typeface="+mn-cs"/>
              </a:defRPr>
            </a:lvl7pPr>
            <a:lvl8pPr marL="3190581" indent="-144710" algn="r" defTabSz="914179" rtl="1" eaLnBrk="1" fontAlgn="base" hangingPunct="1">
              <a:spcBef>
                <a:spcPct val="20000"/>
              </a:spcBef>
              <a:spcAft>
                <a:spcPct val="0"/>
              </a:spcAft>
              <a:buChar char="»"/>
              <a:defRPr sz="2000">
                <a:solidFill>
                  <a:srgbClr val="000066"/>
                </a:solidFill>
                <a:latin typeface="+mj-lt"/>
                <a:cs typeface="+mn-cs"/>
              </a:defRPr>
            </a:lvl8pPr>
            <a:lvl9pPr marL="3591317" indent="-144710" algn="r" defTabSz="914179" rtl="1" eaLnBrk="1" fontAlgn="base" hangingPunct="1">
              <a:spcBef>
                <a:spcPct val="20000"/>
              </a:spcBef>
              <a:spcAft>
                <a:spcPct val="0"/>
              </a:spcAft>
              <a:buChar char="»"/>
              <a:defRPr sz="2000">
                <a:solidFill>
                  <a:srgbClr val="000066"/>
                </a:solidFill>
                <a:latin typeface="+mj-lt"/>
                <a:cs typeface="+mn-cs"/>
              </a:defRPr>
            </a:lvl9pPr>
          </a:lstStyle>
          <a:p>
            <a:pPr marL="274320" lvl="1" indent="0">
              <a:buFont typeface="Arial" pitchFamily="34" charset="0"/>
              <a:buNone/>
            </a:pPr>
            <a:endParaRPr lang="fr-CH" b="1" smtClean="0"/>
          </a:p>
          <a:p>
            <a:pPr lvl="1">
              <a:buFontTx/>
              <a:buChar char="-"/>
            </a:pPr>
            <a:r>
              <a:rPr lang="fr-CH" b="1" smtClean="0"/>
              <a:t>LEVEE DES FONDS (objectif principal: mettre à disposition les ressources nécessaires pour la délivrance d’un service de santé de qualité)</a:t>
            </a:r>
          </a:p>
          <a:p>
            <a:pPr marL="274320" lvl="1" indent="0">
              <a:buFont typeface="Arial" pitchFamily="34" charset="0"/>
              <a:buNone/>
            </a:pPr>
            <a:endParaRPr lang="fr-CH" b="1" smtClean="0"/>
          </a:p>
          <a:p>
            <a:pPr lvl="1">
              <a:buFontTx/>
              <a:buChar char="-"/>
            </a:pPr>
            <a:r>
              <a:rPr lang="fr-CH" b="1" smtClean="0"/>
              <a:t>MISE EN COMMUN DES FONDS (objectif principal: l’équité: réunir les ressources pour que chacun puisse avoir accès aux services de santé en fonction de ses besoins et non de sa capacité à payer).</a:t>
            </a:r>
          </a:p>
          <a:p>
            <a:pPr marL="274320" lvl="1" indent="0">
              <a:buFont typeface="Arial" pitchFamily="34" charset="0"/>
              <a:buNone/>
            </a:pPr>
            <a:endParaRPr lang="fr-CH" b="1" smtClean="0"/>
          </a:p>
          <a:p>
            <a:pPr lvl="1">
              <a:buFontTx/>
              <a:buChar char="-"/>
            </a:pPr>
            <a:r>
              <a:rPr lang="fr-CH" b="1" smtClean="0"/>
              <a:t>MECANISME D’ACHAT DE SERVICE (objectifs principaux: promouvoir la qualité et l’efficience dans l’allocation des ressources)</a:t>
            </a:r>
          </a:p>
          <a:p>
            <a:pPr marL="274320" lvl="1" indent="0">
              <a:buFont typeface="Arial" pitchFamily="34" charset="0"/>
              <a:buNone/>
            </a:pPr>
            <a:endParaRPr lang="fr-CH" b="1" smtClean="0"/>
          </a:p>
          <a:p>
            <a:pPr lvl="1">
              <a:buFontTx/>
              <a:buChar char="-"/>
            </a:pPr>
            <a:r>
              <a:rPr lang="en-GB" b="1" smtClean="0"/>
              <a:t>PAQUET DE SOIN (objectif principal: déterminer la portée de la guarantie)</a:t>
            </a:r>
            <a:endParaRPr lang="fr-CH" b="1" dirty="0"/>
          </a:p>
        </p:txBody>
      </p:sp>
      <p:sp>
        <p:nvSpPr>
          <p:cNvPr id="8" name="Rectangle 7"/>
          <p:cNvSpPr/>
          <p:nvPr/>
        </p:nvSpPr>
        <p:spPr>
          <a:xfrm>
            <a:off x="467544" y="1700808"/>
            <a:ext cx="8064896" cy="1080120"/>
          </a:xfrm>
          <a:prstGeom prst="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403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23528" y="188640"/>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rmAutofit fontScale="82500" lnSpcReduction="10000"/>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u="sng" smtClean="0"/>
              <a:t>Comment augmenter les dépenses de santé?</a:t>
            </a:r>
            <a:endParaRPr lang="fr-FR" u="sng" dirty="0"/>
          </a:p>
        </p:txBody>
      </p:sp>
      <p:sp>
        <p:nvSpPr>
          <p:cNvPr id="3" name="Text Placeholder 2"/>
          <p:cNvSpPr txBox="1">
            <a:spLocks/>
          </p:cNvSpPr>
          <p:nvPr/>
        </p:nvSpPr>
        <p:spPr>
          <a:xfrm>
            <a:off x="323528" y="1159496"/>
            <a:ext cx="8352283" cy="4752528"/>
          </a:xfrm>
          <a:prstGeom prst="rect">
            <a:avLst/>
          </a:prstGeom>
        </p:spPr>
        <p:txBody>
          <a:bodyPr vert="horz" wrap="square" lIns="91424" tIns="45712" rIns="91424" bIns="4571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dirty="0" smtClean="0"/>
              <a:t>…ou comment augmenter l’espace fiscal:</a:t>
            </a:r>
          </a:p>
          <a:p>
            <a:endParaRPr lang="fr-FR" dirty="0" smtClean="0"/>
          </a:p>
          <a:p>
            <a:pPr lvl="1"/>
            <a:r>
              <a:rPr lang="fr-FR" dirty="0" smtClean="0"/>
              <a:t>Augmentation de l’aide internationale</a:t>
            </a:r>
          </a:p>
          <a:p>
            <a:pPr lvl="1"/>
            <a:r>
              <a:rPr lang="fr-FR" dirty="0" smtClean="0"/>
              <a:t>Augmentation de la dette nationale</a:t>
            </a:r>
          </a:p>
          <a:p>
            <a:pPr lvl="1"/>
            <a:r>
              <a:rPr lang="fr-FR" b="1" dirty="0" smtClean="0"/>
              <a:t>Augmentation des ressources récoltées pour la santé </a:t>
            </a:r>
            <a:r>
              <a:rPr lang="fr-FR" b="1" dirty="0" smtClean="0">
                <a:solidFill>
                  <a:srgbClr val="FF0000"/>
                </a:solidFill>
              </a:rPr>
              <a:t>au niveau national</a:t>
            </a:r>
          </a:p>
          <a:p>
            <a:pPr lvl="1"/>
            <a:r>
              <a:rPr lang="fr-FR" dirty="0"/>
              <a:t>Augmentation de l’efficience des dépenses </a:t>
            </a:r>
          </a:p>
          <a:p>
            <a:pPr lvl="1"/>
            <a:endParaRPr lang="fr-FR" b="1" dirty="0" smtClean="0">
              <a:solidFill>
                <a:srgbClr val="FF0000"/>
              </a:solidFill>
            </a:endParaRPr>
          </a:p>
          <a:p>
            <a:pPr lvl="1"/>
            <a:endParaRPr lang="en-GB" b="1"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3356992"/>
            <a:ext cx="6099597" cy="1978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0467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24173" y="116632"/>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en-GB" sz="2000" u="sng" smtClean="0"/>
              <a:t>Augmenter les sources traditionnelles de financement de la santé</a:t>
            </a:r>
            <a:endParaRPr lang="fr-FR" sz="2000" u="sng" dirty="0"/>
          </a:p>
        </p:txBody>
      </p:sp>
      <p:sp>
        <p:nvSpPr>
          <p:cNvPr id="3" name="Text Placeholder 2"/>
          <p:cNvSpPr txBox="1">
            <a:spLocks/>
          </p:cNvSpPr>
          <p:nvPr/>
        </p:nvSpPr>
        <p:spPr>
          <a:xfrm>
            <a:off x="340608" y="947593"/>
            <a:ext cx="4103811" cy="4752528"/>
          </a:xfrm>
          <a:prstGeom prst="rect">
            <a:avLst/>
          </a:prstGeom>
          <a:ln>
            <a:solidFill>
              <a:schemeClr val="tx1"/>
            </a:solidFill>
          </a:ln>
        </p:spPr>
        <p:txBody>
          <a:bodyPr vert="horz" wrap="square" lIns="91424" tIns="45712" rIns="91424" bIns="45712" numCol="1" anchor="t" anchorCtr="0" compatLnSpc="1">
            <a:prstTxWarp prst="textNoShape">
              <a:avLst/>
            </a:prstTxWarp>
            <a:normAutofit fontScale="47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4200" b="1" u="sng" dirty="0" smtClean="0"/>
              <a:t>Sources publiques</a:t>
            </a:r>
          </a:p>
          <a:p>
            <a:endParaRPr lang="fr-FR" b="1" dirty="0" smtClean="0"/>
          </a:p>
          <a:p>
            <a:r>
              <a:rPr lang="fr-FR" sz="3400" b="1" dirty="0" smtClean="0"/>
              <a:t>Taxes </a:t>
            </a:r>
          </a:p>
          <a:p>
            <a:pPr lvl="1"/>
            <a:r>
              <a:rPr lang="fr-FR" sz="3400" b="1" dirty="0" smtClean="0">
                <a:solidFill>
                  <a:srgbClr val="00B050"/>
                </a:solidFill>
              </a:rPr>
              <a:t>Directes ou indirectes </a:t>
            </a:r>
          </a:p>
          <a:p>
            <a:pPr lvl="1"/>
            <a:r>
              <a:rPr lang="fr-FR" sz="3400" b="1" dirty="0" smtClean="0">
                <a:solidFill>
                  <a:srgbClr val="00B050"/>
                </a:solidFill>
              </a:rPr>
              <a:t>Globales ou ‘affectées’</a:t>
            </a:r>
          </a:p>
          <a:p>
            <a:pPr lvl="1"/>
            <a:r>
              <a:rPr lang="fr-FR" sz="3400" b="1" dirty="0" smtClean="0">
                <a:solidFill>
                  <a:srgbClr val="00B050"/>
                </a:solidFill>
              </a:rPr>
              <a:t>Large mise en commun des ressources (possible), progressivité (possible). </a:t>
            </a:r>
          </a:p>
          <a:p>
            <a:pPr lvl="1"/>
            <a:r>
              <a:rPr lang="fr-FR" sz="3400" b="1" dirty="0" smtClean="0">
                <a:solidFill>
                  <a:srgbClr val="FF0000"/>
                </a:solidFill>
              </a:rPr>
              <a:t>Problèmes de capacité administrative, de transparence, d’évasion fiscale.</a:t>
            </a:r>
          </a:p>
          <a:p>
            <a:pPr lvl="1"/>
            <a:endParaRPr lang="fr-FR" sz="3400" dirty="0" smtClean="0"/>
          </a:p>
          <a:p>
            <a:r>
              <a:rPr lang="fr-FR" sz="3400" b="1" dirty="0" smtClean="0"/>
              <a:t>Assurance maladie (SHI)</a:t>
            </a:r>
          </a:p>
          <a:p>
            <a:pPr lvl="1"/>
            <a:r>
              <a:rPr lang="fr-FR" sz="3400" b="1" dirty="0">
                <a:solidFill>
                  <a:srgbClr val="00B050"/>
                </a:solidFill>
              </a:rPr>
              <a:t>Augmente la mise en commun des ressources et donc la protection financière.</a:t>
            </a:r>
          </a:p>
          <a:p>
            <a:pPr lvl="1"/>
            <a:r>
              <a:rPr lang="fr-FR" sz="3400" b="1" dirty="0" smtClean="0">
                <a:solidFill>
                  <a:srgbClr val="00B050"/>
                </a:solidFill>
              </a:rPr>
              <a:t>Augmente potentiellement les ressources récoltées pour la santé. Prépaiement: déconnecte le paiement de l’épisode de soin</a:t>
            </a:r>
          </a:p>
          <a:p>
            <a:pPr lvl="1"/>
            <a:r>
              <a:rPr lang="fr-FR" sz="3400" b="1" dirty="0" smtClean="0">
                <a:solidFill>
                  <a:srgbClr val="00B050"/>
                </a:solidFill>
              </a:rPr>
              <a:t>Apporte de la transparence financière donc de l’acceptabilité, </a:t>
            </a:r>
          </a:p>
          <a:p>
            <a:pPr lvl="1"/>
            <a:r>
              <a:rPr lang="fr-FR" sz="3400" b="1" dirty="0" smtClean="0">
                <a:solidFill>
                  <a:srgbClr val="FF0000"/>
                </a:solidFill>
              </a:rPr>
              <a:t>Secteur formel uniquement, </a:t>
            </a:r>
          </a:p>
          <a:p>
            <a:pPr lvl="1"/>
            <a:r>
              <a:rPr lang="fr-FR" sz="3400" b="1" dirty="0" smtClean="0">
                <a:solidFill>
                  <a:srgbClr val="FF0000"/>
                </a:solidFill>
              </a:rPr>
              <a:t>système à deux niveaux,  peut augmenter les coûts administratifs etc…</a:t>
            </a:r>
            <a:endParaRPr lang="fr-FR" sz="3400" b="1" dirty="0">
              <a:solidFill>
                <a:srgbClr val="FF0000"/>
              </a:solidFill>
            </a:endParaRPr>
          </a:p>
        </p:txBody>
      </p:sp>
      <p:sp>
        <p:nvSpPr>
          <p:cNvPr id="4" name="Content Placeholder 3"/>
          <p:cNvSpPr txBox="1">
            <a:spLocks/>
          </p:cNvSpPr>
          <p:nvPr/>
        </p:nvSpPr>
        <p:spPr>
          <a:xfrm>
            <a:off x="4588435" y="947592"/>
            <a:ext cx="4104000" cy="5001688"/>
          </a:xfrm>
          <a:prstGeom prst="rect">
            <a:avLst/>
          </a:prstGeom>
          <a:ln>
            <a:solidFill>
              <a:schemeClr val="tx1"/>
            </a:solidFill>
          </a:ln>
        </p:spPr>
        <p:txBody>
          <a:bodyPr>
            <a:normAutofit fontScale="85000" lnSpcReduction="20000"/>
          </a:bodyPr>
          <a:lstStyle>
            <a:lvl1pPr marL="342295" indent="-342295" algn="l" defTabSz="914179" rtl="0" eaLnBrk="1" fontAlgn="base" hangingPunct="1">
              <a:spcBef>
                <a:spcPct val="80000"/>
              </a:spcBef>
              <a:spcAft>
                <a:spcPct val="0"/>
              </a:spcAft>
              <a:buClr>
                <a:srgbClr val="1E7FB8"/>
              </a:buClr>
              <a:buFont typeface="Wingdings" pitchFamily="2" charset="2"/>
              <a:buChar char="l"/>
              <a:defRPr sz="2500">
                <a:solidFill>
                  <a:srgbClr val="000066"/>
                </a:solidFill>
                <a:latin typeface="+mn-lt"/>
                <a:ea typeface="+mn-ea"/>
                <a:cs typeface="+mn-cs"/>
              </a:defRPr>
            </a:lvl1pPr>
            <a:lvl2pPr marL="805646" indent="-282464" algn="l" defTabSz="914179" rtl="0" eaLnBrk="1" fontAlgn="base" hangingPunct="1">
              <a:spcBef>
                <a:spcPct val="20000"/>
              </a:spcBef>
              <a:spcAft>
                <a:spcPct val="0"/>
              </a:spcAft>
              <a:buClr>
                <a:srgbClr val="1E7FB8"/>
              </a:buClr>
              <a:buFont typeface="Arial" pitchFamily="34" charset="0"/>
              <a:buChar char="–"/>
              <a:defRPr sz="2100">
                <a:solidFill>
                  <a:srgbClr val="000066"/>
                </a:solidFill>
                <a:latin typeface="+mn-lt"/>
                <a:cs typeface="+mn-cs"/>
              </a:defRPr>
            </a:lvl2pPr>
            <a:lvl3pPr marL="1256474" indent="-269940" algn="l" defTabSz="914179" rtl="0" eaLnBrk="1" fontAlgn="base" hangingPunct="1">
              <a:spcBef>
                <a:spcPct val="20000"/>
              </a:spcBef>
              <a:spcAft>
                <a:spcPct val="0"/>
              </a:spcAft>
              <a:buClr>
                <a:srgbClr val="1E7FB8"/>
              </a:buClr>
              <a:buChar char="•"/>
              <a:defRPr sz="2100">
                <a:solidFill>
                  <a:srgbClr val="000066"/>
                </a:solidFill>
                <a:latin typeface="+mn-lt"/>
                <a:cs typeface="+mn-cs"/>
              </a:defRPr>
            </a:lvl3pPr>
            <a:lvl4pPr marL="1664167" indent="-226806" algn="l" defTabSz="914179" rtl="0" eaLnBrk="1" fontAlgn="base" hangingPunct="1">
              <a:spcBef>
                <a:spcPct val="20000"/>
              </a:spcBef>
              <a:spcAft>
                <a:spcPct val="0"/>
              </a:spcAft>
              <a:buClr>
                <a:srgbClr val="1E7FB8"/>
              </a:buClr>
              <a:buChar char="–"/>
              <a:defRPr sz="2100">
                <a:solidFill>
                  <a:srgbClr val="000066"/>
                </a:solidFill>
                <a:latin typeface="+mn-lt"/>
                <a:cs typeface="+mn-cs"/>
              </a:defRPr>
            </a:lvl4pPr>
            <a:lvl5pPr marL="1988374" indent="-144710" algn="r" defTabSz="914179" rtl="1" eaLnBrk="1" fontAlgn="base" hangingPunct="1">
              <a:spcBef>
                <a:spcPct val="20000"/>
              </a:spcBef>
              <a:spcAft>
                <a:spcPct val="0"/>
              </a:spcAft>
              <a:buChar char="»"/>
              <a:defRPr sz="2000">
                <a:solidFill>
                  <a:srgbClr val="000066"/>
                </a:solidFill>
                <a:latin typeface="+mj-lt"/>
                <a:cs typeface="+mn-cs"/>
              </a:defRPr>
            </a:lvl5pPr>
            <a:lvl6pPr marL="2389109" indent="-144710" algn="r" defTabSz="914179" rtl="1" eaLnBrk="1" fontAlgn="base" hangingPunct="1">
              <a:spcBef>
                <a:spcPct val="20000"/>
              </a:spcBef>
              <a:spcAft>
                <a:spcPct val="0"/>
              </a:spcAft>
              <a:buChar char="»"/>
              <a:defRPr sz="2000">
                <a:solidFill>
                  <a:srgbClr val="000066"/>
                </a:solidFill>
                <a:latin typeface="+mj-lt"/>
                <a:cs typeface="+mn-cs"/>
              </a:defRPr>
            </a:lvl6pPr>
            <a:lvl7pPr marL="2789845" indent="-144710" algn="r" defTabSz="914179" rtl="1" eaLnBrk="1" fontAlgn="base" hangingPunct="1">
              <a:spcBef>
                <a:spcPct val="20000"/>
              </a:spcBef>
              <a:spcAft>
                <a:spcPct val="0"/>
              </a:spcAft>
              <a:buChar char="»"/>
              <a:defRPr sz="2000">
                <a:solidFill>
                  <a:srgbClr val="000066"/>
                </a:solidFill>
                <a:latin typeface="+mj-lt"/>
                <a:cs typeface="+mn-cs"/>
              </a:defRPr>
            </a:lvl7pPr>
            <a:lvl8pPr marL="3190581" indent="-144710" algn="r" defTabSz="914179" rtl="1" eaLnBrk="1" fontAlgn="base" hangingPunct="1">
              <a:spcBef>
                <a:spcPct val="20000"/>
              </a:spcBef>
              <a:spcAft>
                <a:spcPct val="0"/>
              </a:spcAft>
              <a:buChar char="»"/>
              <a:defRPr sz="2000">
                <a:solidFill>
                  <a:srgbClr val="000066"/>
                </a:solidFill>
                <a:latin typeface="+mj-lt"/>
                <a:cs typeface="+mn-cs"/>
              </a:defRPr>
            </a:lvl8pPr>
            <a:lvl9pPr marL="3591317" indent="-144710" algn="r" defTabSz="914179" rtl="1" eaLnBrk="1" fontAlgn="base" hangingPunct="1">
              <a:spcBef>
                <a:spcPct val="20000"/>
              </a:spcBef>
              <a:spcAft>
                <a:spcPct val="0"/>
              </a:spcAft>
              <a:buChar char="»"/>
              <a:defRPr sz="2000">
                <a:solidFill>
                  <a:srgbClr val="000066"/>
                </a:solidFill>
                <a:latin typeface="+mj-lt"/>
                <a:cs typeface="+mn-cs"/>
              </a:defRPr>
            </a:lvl9pPr>
          </a:lstStyle>
          <a:p>
            <a:pPr marL="0" indent="0">
              <a:buFont typeface="Wingdings" pitchFamily="2" charset="2"/>
              <a:buNone/>
            </a:pPr>
            <a:r>
              <a:rPr lang="fr-FR" sz="1700" b="1" u="sng" dirty="0" smtClean="0"/>
              <a:t>Sources privées:</a:t>
            </a:r>
            <a:endParaRPr lang="fr-FR" sz="1900" b="1" u="sng" dirty="0" smtClean="0"/>
          </a:p>
          <a:p>
            <a:r>
              <a:rPr lang="fr-FR" sz="1900" b="1" dirty="0" smtClean="0"/>
              <a:t>Paiement s directs, à l’acte </a:t>
            </a:r>
          </a:p>
          <a:p>
            <a:pPr lvl="1"/>
            <a:r>
              <a:rPr lang="fr-FR" sz="1900" b="1" dirty="0" smtClean="0">
                <a:solidFill>
                  <a:srgbClr val="FF0000"/>
                </a:solidFill>
              </a:rPr>
              <a:t>Revenu limité</a:t>
            </a:r>
          </a:p>
          <a:p>
            <a:pPr lvl="1"/>
            <a:r>
              <a:rPr lang="fr-FR" sz="1900" b="1" dirty="0" smtClean="0">
                <a:solidFill>
                  <a:srgbClr val="FF0000"/>
                </a:solidFill>
              </a:rPr>
              <a:t>Régressif</a:t>
            </a:r>
          </a:p>
          <a:p>
            <a:pPr lvl="1"/>
            <a:r>
              <a:rPr lang="fr-FR" sz="1900" b="1" dirty="0" smtClean="0">
                <a:solidFill>
                  <a:srgbClr val="FF0000"/>
                </a:solidFill>
              </a:rPr>
              <a:t>&gt;&gt;&gt; Ne permet pas d’atteindre CSU</a:t>
            </a:r>
            <a:endParaRPr lang="fr-FR" sz="1900" dirty="0" smtClean="0">
              <a:solidFill>
                <a:srgbClr val="00005E"/>
              </a:solidFill>
            </a:endParaRPr>
          </a:p>
          <a:p>
            <a:r>
              <a:rPr lang="fr-FR" sz="1900" b="1" dirty="0" smtClean="0"/>
              <a:t>Assurance maladie privée </a:t>
            </a:r>
          </a:p>
          <a:p>
            <a:pPr lvl="1"/>
            <a:r>
              <a:rPr lang="fr-FR" sz="1900" b="1" dirty="0" smtClean="0">
                <a:solidFill>
                  <a:srgbClr val="00B050"/>
                </a:solidFill>
              </a:rPr>
              <a:t>Prépaiement</a:t>
            </a:r>
            <a:endParaRPr lang="fr-FR" sz="1900" b="1" dirty="0" smtClean="0">
              <a:solidFill>
                <a:srgbClr val="FF0000"/>
              </a:solidFill>
            </a:endParaRPr>
          </a:p>
          <a:p>
            <a:pPr lvl="1"/>
            <a:r>
              <a:rPr lang="fr-FR" sz="1900" b="1" dirty="0" smtClean="0">
                <a:solidFill>
                  <a:srgbClr val="FF0000"/>
                </a:solidFill>
              </a:rPr>
              <a:t>Pour les plus riches uniquement</a:t>
            </a:r>
          </a:p>
          <a:p>
            <a:pPr lvl="1"/>
            <a:r>
              <a:rPr lang="fr-FR" sz="1900" b="1" dirty="0" smtClean="0">
                <a:solidFill>
                  <a:srgbClr val="FF0000"/>
                </a:solidFill>
              </a:rPr>
              <a:t>Segmentation du marché, sélection du « bon risque » par les assureurs, etc.</a:t>
            </a:r>
          </a:p>
          <a:p>
            <a:pPr lvl="1"/>
            <a:r>
              <a:rPr lang="fr-FR" sz="1900" b="1" dirty="0" smtClean="0">
                <a:solidFill>
                  <a:srgbClr val="FF0000"/>
                </a:solidFill>
              </a:rPr>
              <a:t>&gt;&gt;&gt; Ne permet pas d’atteindre la CSU</a:t>
            </a:r>
            <a:endParaRPr lang="fr-FR" sz="1900" dirty="0" smtClean="0">
              <a:solidFill>
                <a:srgbClr val="00005E"/>
              </a:solidFill>
            </a:endParaRPr>
          </a:p>
          <a:p>
            <a:r>
              <a:rPr lang="fr-FR" sz="1900" b="1" dirty="0" smtClean="0"/>
              <a:t>Mutuelles</a:t>
            </a:r>
          </a:p>
          <a:p>
            <a:pPr lvl="1">
              <a:lnSpc>
                <a:spcPct val="110000"/>
              </a:lnSpc>
            </a:pPr>
            <a:r>
              <a:rPr lang="fr-FR" sz="1900" b="1" dirty="0" smtClean="0">
                <a:solidFill>
                  <a:srgbClr val="00B050"/>
                </a:solidFill>
              </a:rPr>
              <a:t>Prépaiement</a:t>
            </a:r>
            <a:endParaRPr lang="fr-FR" sz="1900" b="1" dirty="0" smtClean="0">
              <a:solidFill>
                <a:srgbClr val="FF0000"/>
              </a:solidFill>
            </a:endParaRPr>
          </a:p>
          <a:p>
            <a:pPr lvl="1">
              <a:lnSpc>
                <a:spcPct val="110000"/>
              </a:lnSpc>
            </a:pPr>
            <a:r>
              <a:rPr lang="fr-FR" sz="1900" b="1" dirty="0" smtClean="0">
                <a:solidFill>
                  <a:srgbClr val="FF0000"/>
                </a:solidFill>
              </a:rPr>
              <a:t>Potentiel localisé</a:t>
            </a:r>
          </a:p>
          <a:p>
            <a:pPr lvl="1">
              <a:lnSpc>
                <a:spcPct val="110000"/>
              </a:lnSpc>
            </a:pPr>
            <a:r>
              <a:rPr lang="fr-FR" sz="1900" b="1" dirty="0" smtClean="0">
                <a:solidFill>
                  <a:srgbClr val="FF0000"/>
                </a:solidFill>
              </a:rPr>
              <a:t>Mise en commun des ressources limitée</a:t>
            </a:r>
          </a:p>
          <a:p>
            <a:pPr lvl="1">
              <a:lnSpc>
                <a:spcPct val="110000"/>
              </a:lnSpc>
            </a:pPr>
            <a:r>
              <a:rPr lang="fr-FR" sz="1900" b="1" dirty="0" smtClean="0">
                <a:solidFill>
                  <a:srgbClr val="FF0000"/>
                </a:solidFill>
              </a:rPr>
              <a:t>&gt;&gt;&gt;Ne permet pas d’atteindre la CSU</a:t>
            </a:r>
          </a:p>
          <a:p>
            <a:pPr marL="0" indent="0">
              <a:buFont typeface="Wingdings" pitchFamily="2" charset="2"/>
              <a:buNone/>
            </a:pPr>
            <a:endParaRPr lang="en-GB" dirty="0"/>
          </a:p>
        </p:txBody>
      </p:sp>
      <p:sp>
        <p:nvSpPr>
          <p:cNvPr id="5" name="Rectangle 4"/>
          <p:cNvSpPr/>
          <p:nvPr/>
        </p:nvSpPr>
        <p:spPr>
          <a:xfrm>
            <a:off x="411971" y="1268760"/>
            <a:ext cx="3960440" cy="1512168"/>
          </a:xfrm>
          <a:prstGeom prst="rect">
            <a:avLst/>
          </a:prstGeom>
          <a:solidFill>
            <a:schemeClr val="accent1">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8157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51520" y="44624"/>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rmAutofit/>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sz="2000" u="sng" smtClean="0"/>
              <a:t>Taxes: générales ou affectées?</a:t>
            </a:r>
            <a:endParaRPr lang="fr-FR" sz="2000" u="sng" dirty="0"/>
          </a:p>
        </p:txBody>
      </p:sp>
      <p:sp>
        <p:nvSpPr>
          <p:cNvPr id="3" name="Text Placeholder 2"/>
          <p:cNvSpPr txBox="1">
            <a:spLocks/>
          </p:cNvSpPr>
          <p:nvPr/>
        </p:nvSpPr>
        <p:spPr>
          <a:xfrm>
            <a:off x="324173" y="764704"/>
            <a:ext cx="4103811" cy="4752528"/>
          </a:xfrm>
          <a:prstGeom prst="rect">
            <a:avLst/>
          </a:prstGeom>
          <a:ln>
            <a:solidFill>
              <a:schemeClr val="tx1"/>
            </a:solidFill>
          </a:ln>
        </p:spPr>
        <p:txBody>
          <a:bodyPr vert="horz" wrap="square" lIns="91424" tIns="45712" rIns="91424" bIns="45712"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ltLang="fr-FR" b="1" u="sng" dirty="0" smtClean="0"/>
              <a:t>Taxes générales</a:t>
            </a:r>
          </a:p>
          <a:p>
            <a:r>
              <a:rPr lang="fr-FR" altLang="fr-FR" b="1" dirty="0" smtClean="0">
                <a:solidFill>
                  <a:srgbClr val="00B050"/>
                </a:solidFill>
              </a:rPr>
              <a:t>Avantages </a:t>
            </a:r>
          </a:p>
          <a:p>
            <a:pPr>
              <a:buFont typeface="Arial" pitchFamily="34" charset="0"/>
              <a:buChar char="•"/>
            </a:pPr>
            <a:r>
              <a:rPr lang="fr-FR" altLang="fr-FR" b="1" dirty="0" smtClean="0">
                <a:solidFill>
                  <a:srgbClr val="00B050"/>
                </a:solidFill>
              </a:rPr>
              <a:t>Récoltées à partir d’une base de revenu large</a:t>
            </a:r>
          </a:p>
          <a:p>
            <a:pPr>
              <a:buFont typeface="Arial" pitchFamily="34" charset="0"/>
              <a:buChar char="•"/>
            </a:pPr>
            <a:r>
              <a:rPr lang="fr-FR" altLang="fr-FR" b="1" dirty="0" smtClean="0">
                <a:solidFill>
                  <a:srgbClr val="00B050"/>
                </a:solidFill>
              </a:rPr>
              <a:t>Permettent une certaine flexibilité et arbitrages entre la santé et d’autres domaines de dépenses publiques en fonction des besoins</a:t>
            </a:r>
          </a:p>
          <a:p>
            <a:endParaRPr lang="fr-FR" altLang="fr-FR" dirty="0" smtClean="0"/>
          </a:p>
          <a:p>
            <a:r>
              <a:rPr lang="fr-FR" b="1" dirty="0" smtClean="0">
                <a:solidFill>
                  <a:srgbClr val="FF0000"/>
                </a:solidFill>
              </a:rPr>
              <a:t>Inconvénients</a:t>
            </a:r>
            <a:endParaRPr lang="fr-FR" altLang="fr-FR" b="1" dirty="0" smtClean="0">
              <a:solidFill>
                <a:srgbClr val="FF0000"/>
              </a:solidFill>
            </a:endParaRPr>
          </a:p>
          <a:p>
            <a:pPr>
              <a:buFont typeface="Arial" pitchFamily="34" charset="0"/>
              <a:buChar char="•"/>
            </a:pPr>
            <a:r>
              <a:rPr lang="fr-FR" altLang="fr-FR" b="1" dirty="0" smtClean="0">
                <a:solidFill>
                  <a:srgbClr val="FF0000"/>
                </a:solidFill>
              </a:rPr>
              <a:t>Peu de transparence dans l’affectation</a:t>
            </a:r>
          </a:p>
          <a:p>
            <a:pPr>
              <a:buFont typeface="Arial" pitchFamily="34" charset="0"/>
              <a:buChar char="•"/>
            </a:pPr>
            <a:r>
              <a:rPr lang="fr-FR" altLang="fr-FR" b="1" dirty="0" smtClean="0">
                <a:solidFill>
                  <a:srgbClr val="FF0000"/>
                </a:solidFill>
              </a:rPr>
              <a:t>Lié à la croissance économique</a:t>
            </a:r>
          </a:p>
          <a:p>
            <a:pPr>
              <a:buFont typeface="Arial" pitchFamily="34" charset="0"/>
              <a:buChar char="•"/>
            </a:pPr>
            <a:r>
              <a:rPr lang="fr-FR" altLang="fr-FR" b="1" dirty="0" smtClean="0">
                <a:solidFill>
                  <a:srgbClr val="FF0000"/>
                </a:solidFill>
              </a:rPr>
              <a:t>Faisabilité: capacité administrative nécessaire</a:t>
            </a:r>
            <a:endParaRPr lang="fr-FR" b="1" dirty="0">
              <a:solidFill>
                <a:srgbClr val="FF0000"/>
              </a:solidFill>
            </a:endParaRPr>
          </a:p>
        </p:txBody>
      </p:sp>
      <p:sp>
        <p:nvSpPr>
          <p:cNvPr id="4" name="Content Placeholder 3"/>
          <p:cNvSpPr txBox="1">
            <a:spLocks/>
          </p:cNvSpPr>
          <p:nvPr/>
        </p:nvSpPr>
        <p:spPr>
          <a:xfrm>
            <a:off x="4588564" y="803576"/>
            <a:ext cx="4231907" cy="5256584"/>
          </a:xfrm>
          <a:prstGeom prst="rect">
            <a:avLst/>
          </a:prstGeom>
          <a:ln>
            <a:solidFill>
              <a:schemeClr val="tx1"/>
            </a:solidFill>
          </a:ln>
        </p:spPr>
        <p:txBody>
          <a:bodyPr>
            <a:normAutofit fontScale="62500" lnSpcReduction="20000"/>
          </a:bodyPr>
          <a:lstStyle>
            <a:lvl1pPr marL="342295" indent="-342295" algn="l" defTabSz="914179" rtl="0" eaLnBrk="1" fontAlgn="base" hangingPunct="1">
              <a:spcBef>
                <a:spcPct val="80000"/>
              </a:spcBef>
              <a:spcAft>
                <a:spcPct val="0"/>
              </a:spcAft>
              <a:buClr>
                <a:srgbClr val="1E7FB8"/>
              </a:buClr>
              <a:buFont typeface="Wingdings" pitchFamily="2" charset="2"/>
              <a:buChar char="l"/>
              <a:defRPr sz="2500">
                <a:solidFill>
                  <a:srgbClr val="000066"/>
                </a:solidFill>
                <a:latin typeface="+mn-lt"/>
                <a:ea typeface="+mn-ea"/>
                <a:cs typeface="+mn-cs"/>
              </a:defRPr>
            </a:lvl1pPr>
            <a:lvl2pPr marL="805646" indent="-282464" algn="l" defTabSz="914179" rtl="0" eaLnBrk="1" fontAlgn="base" hangingPunct="1">
              <a:spcBef>
                <a:spcPct val="20000"/>
              </a:spcBef>
              <a:spcAft>
                <a:spcPct val="0"/>
              </a:spcAft>
              <a:buClr>
                <a:srgbClr val="1E7FB8"/>
              </a:buClr>
              <a:buFont typeface="Arial" pitchFamily="34" charset="0"/>
              <a:buChar char="–"/>
              <a:defRPr sz="2100">
                <a:solidFill>
                  <a:srgbClr val="000066"/>
                </a:solidFill>
                <a:latin typeface="+mn-lt"/>
                <a:cs typeface="+mn-cs"/>
              </a:defRPr>
            </a:lvl2pPr>
            <a:lvl3pPr marL="1256474" indent="-269940" algn="l" defTabSz="914179" rtl="0" eaLnBrk="1" fontAlgn="base" hangingPunct="1">
              <a:spcBef>
                <a:spcPct val="20000"/>
              </a:spcBef>
              <a:spcAft>
                <a:spcPct val="0"/>
              </a:spcAft>
              <a:buClr>
                <a:srgbClr val="1E7FB8"/>
              </a:buClr>
              <a:buChar char="•"/>
              <a:defRPr sz="2100">
                <a:solidFill>
                  <a:srgbClr val="000066"/>
                </a:solidFill>
                <a:latin typeface="+mn-lt"/>
                <a:cs typeface="+mn-cs"/>
              </a:defRPr>
            </a:lvl3pPr>
            <a:lvl4pPr marL="1664167" indent="-226806" algn="l" defTabSz="914179" rtl="0" eaLnBrk="1" fontAlgn="base" hangingPunct="1">
              <a:spcBef>
                <a:spcPct val="20000"/>
              </a:spcBef>
              <a:spcAft>
                <a:spcPct val="0"/>
              </a:spcAft>
              <a:buClr>
                <a:srgbClr val="1E7FB8"/>
              </a:buClr>
              <a:buChar char="–"/>
              <a:defRPr sz="2100">
                <a:solidFill>
                  <a:srgbClr val="000066"/>
                </a:solidFill>
                <a:latin typeface="+mn-lt"/>
                <a:cs typeface="+mn-cs"/>
              </a:defRPr>
            </a:lvl4pPr>
            <a:lvl5pPr marL="1988374" indent="-144710" algn="r" defTabSz="914179" rtl="1" eaLnBrk="1" fontAlgn="base" hangingPunct="1">
              <a:spcBef>
                <a:spcPct val="20000"/>
              </a:spcBef>
              <a:spcAft>
                <a:spcPct val="0"/>
              </a:spcAft>
              <a:buChar char="»"/>
              <a:defRPr sz="2000">
                <a:solidFill>
                  <a:srgbClr val="000066"/>
                </a:solidFill>
                <a:latin typeface="+mj-lt"/>
                <a:cs typeface="+mn-cs"/>
              </a:defRPr>
            </a:lvl5pPr>
            <a:lvl6pPr marL="2389109" indent="-144710" algn="r" defTabSz="914179" rtl="1" eaLnBrk="1" fontAlgn="base" hangingPunct="1">
              <a:spcBef>
                <a:spcPct val="20000"/>
              </a:spcBef>
              <a:spcAft>
                <a:spcPct val="0"/>
              </a:spcAft>
              <a:buChar char="»"/>
              <a:defRPr sz="2000">
                <a:solidFill>
                  <a:srgbClr val="000066"/>
                </a:solidFill>
                <a:latin typeface="+mj-lt"/>
                <a:cs typeface="+mn-cs"/>
              </a:defRPr>
            </a:lvl6pPr>
            <a:lvl7pPr marL="2789845" indent="-144710" algn="r" defTabSz="914179" rtl="1" eaLnBrk="1" fontAlgn="base" hangingPunct="1">
              <a:spcBef>
                <a:spcPct val="20000"/>
              </a:spcBef>
              <a:spcAft>
                <a:spcPct val="0"/>
              </a:spcAft>
              <a:buChar char="»"/>
              <a:defRPr sz="2000">
                <a:solidFill>
                  <a:srgbClr val="000066"/>
                </a:solidFill>
                <a:latin typeface="+mj-lt"/>
                <a:cs typeface="+mn-cs"/>
              </a:defRPr>
            </a:lvl7pPr>
            <a:lvl8pPr marL="3190581" indent="-144710" algn="r" defTabSz="914179" rtl="1" eaLnBrk="1" fontAlgn="base" hangingPunct="1">
              <a:spcBef>
                <a:spcPct val="20000"/>
              </a:spcBef>
              <a:spcAft>
                <a:spcPct val="0"/>
              </a:spcAft>
              <a:buChar char="»"/>
              <a:defRPr sz="2000">
                <a:solidFill>
                  <a:srgbClr val="000066"/>
                </a:solidFill>
                <a:latin typeface="+mj-lt"/>
                <a:cs typeface="+mn-cs"/>
              </a:defRPr>
            </a:lvl8pPr>
            <a:lvl9pPr marL="3591317" indent="-144710" algn="r" defTabSz="914179" rtl="1" eaLnBrk="1" fontAlgn="base" hangingPunct="1">
              <a:spcBef>
                <a:spcPct val="20000"/>
              </a:spcBef>
              <a:spcAft>
                <a:spcPct val="0"/>
              </a:spcAft>
              <a:buChar char="»"/>
              <a:defRPr sz="2000">
                <a:solidFill>
                  <a:srgbClr val="000066"/>
                </a:solidFill>
                <a:latin typeface="+mj-lt"/>
                <a:cs typeface="+mn-cs"/>
              </a:defRPr>
            </a:lvl9pPr>
          </a:lstStyle>
          <a:p>
            <a:pPr>
              <a:spcBef>
                <a:spcPts val="580"/>
              </a:spcBef>
              <a:buFont typeface="Wingdings" pitchFamily="2" charset="2"/>
              <a:buNone/>
              <a:defRPr/>
            </a:pPr>
            <a:r>
              <a:rPr lang="fr-FR" sz="2900" b="1" u="sng" dirty="0" smtClean="0"/>
              <a:t>Taxes affectées</a:t>
            </a:r>
          </a:p>
          <a:p>
            <a:pPr>
              <a:spcBef>
                <a:spcPts val="580"/>
              </a:spcBef>
              <a:buFont typeface="Wingdings" pitchFamily="2" charset="2"/>
              <a:buNone/>
              <a:defRPr/>
            </a:pPr>
            <a:r>
              <a:rPr lang="fr-FR" sz="2900" b="1" dirty="0" smtClean="0">
                <a:solidFill>
                  <a:srgbClr val="00B050"/>
                </a:solidFill>
              </a:rPr>
              <a:t>Avantages</a:t>
            </a:r>
          </a:p>
          <a:p>
            <a:pPr>
              <a:spcBef>
                <a:spcPts val="580"/>
              </a:spcBef>
              <a:buFont typeface="Arial" pitchFamily="34" charset="0"/>
              <a:buChar char="•"/>
              <a:defRPr/>
            </a:pPr>
            <a:r>
              <a:rPr lang="fr-FR" sz="2900" b="1" dirty="0" smtClean="0">
                <a:solidFill>
                  <a:srgbClr val="00B050"/>
                </a:solidFill>
              </a:rPr>
              <a:t>Plus transparent =&gt; résistance  à d’éventuelles nouvelles taxes diminuée</a:t>
            </a:r>
          </a:p>
          <a:p>
            <a:pPr>
              <a:spcBef>
                <a:spcPts val="580"/>
              </a:spcBef>
              <a:buFont typeface="Arial" pitchFamily="34" charset="0"/>
              <a:buChar char="•"/>
              <a:defRPr/>
            </a:pPr>
            <a:r>
              <a:rPr lang="fr-FR" sz="2900" b="1" dirty="0" smtClean="0">
                <a:solidFill>
                  <a:srgbClr val="00B050"/>
                </a:solidFill>
              </a:rPr>
              <a:t>Sépare la santé d’autres priorités nationales </a:t>
            </a:r>
          </a:p>
          <a:p>
            <a:pPr>
              <a:spcBef>
                <a:spcPts val="580"/>
              </a:spcBef>
              <a:buFont typeface="Arial" pitchFamily="34" charset="0"/>
              <a:buChar char="•"/>
              <a:defRPr/>
            </a:pPr>
            <a:r>
              <a:rPr lang="fr-FR" sz="2900" b="1" dirty="0" smtClean="0">
                <a:solidFill>
                  <a:srgbClr val="00B050"/>
                </a:solidFill>
              </a:rPr>
              <a:t>Améliore la transparence</a:t>
            </a:r>
          </a:p>
          <a:p>
            <a:pPr>
              <a:spcBef>
                <a:spcPts val="580"/>
              </a:spcBef>
              <a:buFont typeface="Arial" pitchFamily="34" charset="0"/>
              <a:buChar char="•"/>
              <a:defRPr/>
            </a:pPr>
            <a:r>
              <a:rPr lang="fr-FR" sz="2900" b="1" dirty="0" smtClean="0">
                <a:solidFill>
                  <a:srgbClr val="00B050"/>
                </a:solidFill>
              </a:rPr>
              <a:t>Moins vulnérables aux arbitrages politiques </a:t>
            </a:r>
          </a:p>
          <a:p>
            <a:pPr>
              <a:spcBef>
                <a:spcPts val="580"/>
              </a:spcBef>
              <a:buFont typeface="Wingdings" pitchFamily="2" charset="2"/>
              <a:buNone/>
              <a:defRPr/>
            </a:pPr>
            <a:endParaRPr lang="fr-FR" sz="2900" dirty="0" smtClean="0"/>
          </a:p>
          <a:p>
            <a:pPr>
              <a:spcBef>
                <a:spcPts val="580"/>
              </a:spcBef>
              <a:buFont typeface="Wingdings" pitchFamily="2" charset="2"/>
              <a:buNone/>
              <a:defRPr/>
            </a:pPr>
            <a:r>
              <a:rPr lang="fr-FR" sz="2900" b="1" dirty="0" smtClean="0">
                <a:solidFill>
                  <a:srgbClr val="FF0000"/>
                </a:solidFill>
              </a:rPr>
              <a:t>Inconvénients</a:t>
            </a:r>
          </a:p>
          <a:p>
            <a:pPr>
              <a:spcBef>
                <a:spcPts val="580"/>
              </a:spcBef>
              <a:buFont typeface="Arial" pitchFamily="34" charset="0"/>
              <a:buChar char="•"/>
              <a:defRPr/>
            </a:pPr>
            <a:r>
              <a:rPr lang="fr-FR" sz="2900" b="1" dirty="0" smtClean="0">
                <a:solidFill>
                  <a:srgbClr val="FF0000"/>
                </a:solidFill>
              </a:rPr>
              <a:t>L’affectation pourrait n'être que cosmétique</a:t>
            </a:r>
          </a:p>
          <a:p>
            <a:pPr>
              <a:spcBef>
                <a:spcPts val="580"/>
              </a:spcBef>
              <a:buFont typeface="Arial" pitchFamily="34" charset="0"/>
              <a:buChar char="•"/>
              <a:defRPr/>
            </a:pPr>
            <a:r>
              <a:rPr lang="fr-FR" sz="2900" b="1" dirty="0" smtClean="0">
                <a:solidFill>
                  <a:srgbClr val="FF0000"/>
                </a:solidFill>
              </a:rPr>
              <a:t>Dépend fortement des cycles économiques</a:t>
            </a:r>
          </a:p>
          <a:p>
            <a:pPr>
              <a:spcBef>
                <a:spcPts val="580"/>
              </a:spcBef>
              <a:buFont typeface="Arial" pitchFamily="34" charset="0"/>
              <a:buChar char="•"/>
              <a:defRPr/>
            </a:pPr>
            <a:r>
              <a:rPr lang="fr-FR" sz="2900" b="1" dirty="0" smtClean="0">
                <a:solidFill>
                  <a:srgbClr val="FF0000"/>
                </a:solidFill>
              </a:rPr>
              <a:t>Peut amener une certaine rigidité dans l’allocation budgétaire puisque les dépenses  sont liées aux revenus récoltés et non aux décisions politiques</a:t>
            </a:r>
          </a:p>
          <a:p>
            <a:endParaRPr lang="fr-FR" dirty="0"/>
          </a:p>
        </p:txBody>
      </p:sp>
    </p:spTree>
    <p:extLst>
      <p:ext uri="{BB962C8B-B14F-4D97-AF65-F5344CB8AC3E}">
        <p14:creationId xmlns:p14="http://schemas.microsoft.com/office/powerpoint/2010/main" val="29195727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07738" y="-27384"/>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smtClean="0"/>
              <a:t>Taxes directes ou indirectes?</a:t>
            </a:r>
            <a:endParaRPr lang="fr-FR" dirty="0"/>
          </a:p>
        </p:txBody>
      </p:sp>
      <p:sp>
        <p:nvSpPr>
          <p:cNvPr id="3" name="Text Placeholder 2"/>
          <p:cNvSpPr txBox="1">
            <a:spLocks/>
          </p:cNvSpPr>
          <p:nvPr/>
        </p:nvSpPr>
        <p:spPr>
          <a:xfrm>
            <a:off x="324173" y="692696"/>
            <a:ext cx="4175819" cy="5256584"/>
          </a:xfrm>
          <a:prstGeom prst="rect">
            <a:avLst/>
          </a:prstGeom>
          <a:ln>
            <a:solidFill>
              <a:schemeClr val="tx1"/>
            </a:solidFill>
          </a:ln>
        </p:spPr>
        <p:txBody>
          <a:bodyPr vert="horz" wrap="square" lIns="91424" tIns="45712" rIns="91424" bIns="45712" numCol="1"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580"/>
              </a:spcBef>
              <a:defRPr/>
            </a:pPr>
            <a:r>
              <a:rPr lang="fr-FR" sz="1700" b="1" u="sng" dirty="0" smtClean="0"/>
              <a:t>Taxes directes: </a:t>
            </a:r>
            <a:r>
              <a:rPr lang="fr-FR" sz="1700" dirty="0" smtClean="0"/>
              <a:t>visent les individus, les ménages et les entreprises et sont récoltées par le gouvernement</a:t>
            </a:r>
          </a:p>
          <a:p>
            <a:pPr>
              <a:spcBef>
                <a:spcPts val="580"/>
              </a:spcBef>
              <a:defRPr/>
            </a:pPr>
            <a:r>
              <a:rPr lang="fr-FR" sz="1700" b="1" dirty="0" smtClean="0">
                <a:solidFill>
                  <a:srgbClr val="00B050"/>
                </a:solidFill>
              </a:rPr>
              <a:t>Avantages:</a:t>
            </a:r>
          </a:p>
          <a:p>
            <a:pPr>
              <a:spcBef>
                <a:spcPts val="580"/>
              </a:spcBef>
              <a:buFont typeface="Arial" pitchFamily="34" charset="0"/>
              <a:buChar char="•"/>
              <a:defRPr/>
            </a:pPr>
            <a:r>
              <a:rPr lang="fr-FR" sz="1700" b="1" dirty="0" smtClean="0">
                <a:solidFill>
                  <a:srgbClr val="00B050"/>
                </a:solidFill>
              </a:rPr>
              <a:t>Généralement progressives</a:t>
            </a:r>
          </a:p>
          <a:p>
            <a:pPr>
              <a:spcBef>
                <a:spcPts val="580"/>
              </a:spcBef>
              <a:buFont typeface="Arial" pitchFamily="34" charset="0"/>
              <a:buChar char="•"/>
              <a:defRPr/>
            </a:pPr>
            <a:r>
              <a:rPr lang="fr-FR" sz="1700" b="1" dirty="0" smtClean="0">
                <a:solidFill>
                  <a:srgbClr val="00B050"/>
                </a:solidFill>
              </a:rPr>
              <a:t>Administrativement simple si revenues etc. enregistrés</a:t>
            </a:r>
          </a:p>
          <a:p>
            <a:pPr>
              <a:spcBef>
                <a:spcPts val="580"/>
              </a:spcBef>
              <a:defRPr/>
            </a:pPr>
            <a:r>
              <a:rPr lang="fr-FR" sz="1700" b="1" dirty="0" smtClean="0">
                <a:solidFill>
                  <a:srgbClr val="FF0000"/>
                </a:solidFill>
              </a:rPr>
              <a:t>Inconvénients: </a:t>
            </a:r>
          </a:p>
          <a:p>
            <a:pPr>
              <a:spcBef>
                <a:spcPts val="580"/>
              </a:spcBef>
              <a:buFont typeface="Arial" pitchFamily="34" charset="0"/>
              <a:buChar char="•"/>
              <a:defRPr/>
            </a:pPr>
            <a:r>
              <a:rPr lang="fr-FR" sz="1700" b="1" dirty="0" smtClean="0">
                <a:solidFill>
                  <a:srgbClr val="FF0000"/>
                </a:solidFill>
              </a:rPr>
              <a:t>Difficultés institutionnelles si le secteur informel est développé.</a:t>
            </a:r>
          </a:p>
          <a:p>
            <a:pPr>
              <a:spcBef>
                <a:spcPts val="580"/>
              </a:spcBef>
              <a:buFont typeface="Arial" pitchFamily="34" charset="0"/>
              <a:buChar char="•"/>
              <a:defRPr/>
            </a:pPr>
            <a:r>
              <a:rPr lang="fr-FR" sz="1700" b="1" dirty="0" smtClean="0">
                <a:solidFill>
                  <a:srgbClr val="FF0000"/>
                </a:solidFill>
              </a:rPr>
              <a:t>Iniquité horizontale possible si:</a:t>
            </a:r>
          </a:p>
          <a:p>
            <a:pPr lvl="1">
              <a:spcBef>
                <a:spcPts val="580"/>
              </a:spcBef>
              <a:buFont typeface="Arial" pitchFamily="34" charset="0"/>
              <a:buChar char="•"/>
              <a:defRPr/>
            </a:pPr>
            <a:r>
              <a:rPr lang="fr-FR" sz="1700" b="1" dirty="0" smtClean="0">
                <a:solidFill>
                  <a:srgbClr val="FF0000"/>
                </a:solidFill>
              </a:rPr>
              <a:t>Taxes sur le revenu varient géographiquement par ex.</a:t>
            </a:r>
          </a:p>
          <a:p>
            <a:pPr lvl="1">
              <a:spcBef>
                <a:spcPts val="580"/>
              </a:spcBef>
              <a:buFont typeface="Arial" pitchFamily="34" charset="0"/>
              <a:buChar char="•"/>
              <a:defRPr/>
            </a:pPr>
            <a:r>
              <a:rPr lang="fr-FR" sz="1700" b="1" dirty="0" smtClean="0">
                <a:solidFill>
                  <a:srgbClr val="FF0000"/>
                </a:solidFill>
              </a:rPr>
              <a:t>Si certains types de revenues sont exemptés.</a:t>
            </a:r>
          </a:p>
          <a:p>
            <a:pPr lvl="1">
              <a:spcBef>
                <a:spcPts val="580"/>
              </a:spcBef>
              <a:buFont typeface="Arial" pitchFamily="34" charset="0"/>
              <a:buChar char="•"/>
              <a:defRPr/>
            </a:pPr>
            <a:r>
              <a:rPr lang="fr-FR" sz="1700" b="1" dirty="0" smtClean="0">
                <a:solidFill>
                  <a:srgbClr val="FF0000"/>
                </a:solidFill>
              </a:rPr>
              <a:t>Si certaines formes de dépenses bénéficient d’une remise de taxe.</a:t>
            </a:r>
            <a:endParaRPr lang="fr-FR" sz="1700" b="1" dirty="0">
              <a:solidFill>
                <a:srgbClr val="FF0000"/>
              </a:solidFill>
            </a:endParaRPr>
          </a:p>
        </p:txBody>
      </p:sp>
      <p:sp>
        <p:nvSpPr>
          <p:cNvPr id="4" name="Content Placeholder 3"/>
          <p:cNvSpPr txBox="1">
            <a:spLocks/>
          </p:cNvSpPr>
          <p:nvPr/>
        </p:nvSpPr>
        <p:spPr>
          <a:xfrm>
            <a:off x="4572000" y="692696"/>
            <a:ext cx="4104000" cy="5256584"/>
          </a:xfrm>
          <a:prstGeom prst="rect">
            <a:avLst/>
          </a:prstGeom>
          <a:ln>
            <a:solidFill>
              <a:schemeClr val="tx1"/>
            </a:solidFill>
          </a:ln>
        </p:spPr>
        <p:txBody>
          <a:bodyPr>
            <a:normAutofit/>
          </a:bodyPr>
          <a:lstStyle>
            <a:lvl1pPr marL="342295" indent="-342295" algn="l" defTabSz="914179" rtl="0" eaLnBrk="1" fontAlgn="base" hangingPunct="1">
              <a:spcBef>
                <a:spcPct val="80000"/>
              </a:spcBef>
              <a:spcAft>
                <a:spcPct val="0"/>
              </a:spcAft>
              <a:buClr>
                <a:srgbClr val="1E7FB8"/>
              </a:buClr>
              <a:buFont typeface="Wingdings" pitchFamily="2" charset="2"/>
              <a:buChar char="l"/>
              <a:defRPr sz="2500">
                <a:solidFill>
                  <a:srgbClr val="000066"/>
                </a:solidFill>
                <a:latin typeface="+mn-lt"/>
                <a:ea typeface="+mn-ea"/>
                <a:cs typeface="+mn-cs"/>
              </a:defRPr>
            </a:lvl1pPr>
            <a:lvl2pPr marL="805646" indent="-282464" algn="l" defTabSz="914179" rtl="0" eaLnBrk="1" fontAlgn="base" hangingPunct="1">
              <a:spcBef>
                <a:spcPct val="20000"/>
              </a:spcBef>
              <a:spcAft>
                <a:spcPct val="0"/>
              </a:spcAft>
              <a:buClr>
                <a:srgbClr val="1E7FB8"/>
              </a:buClr>
              <a:buFont typeface="Arial" pitchFamily="34" charset="0"/>
              <a:buChar char="–"/>
              <a:defRPr sz="2100">
                <a:solidFill>
                  <a:srgbClr val="000066"/>
                </a:solidFill>
                <a:latin typeface="+mn-lt"/>
                <a:cs typeface="+mn-cs"/>
              </a:defRPr>
            </a:lvl2pPr>
            <a:lvl3pPr marL="1256474" indent="-269940" algn="l" defTabSz="914179" rtl="0" eaLnBrk="1" fontAlgn="base" hangingPunct="1">
              <a:spcBef>
                <a:spcPct val="20000"/>
              </a:spcBef>
              <a:spcAft>
                <a:spcPct val="0"/>
              </a:spcAft>
              <a:buClr>
                <a:srgbClr val="1E7FB8"/>
              </a:buClr>
              <a:buChar char="•"/>
              <a:defRPr sz="2100">
                <a:solidFill>
                  <a:srgbClr val="000066"/>
                </a:solidFill>
                <a:latin typeface="+mn-lt"/>
                <a:cs typeface="+mn-cs"/>
              </a:defRPr>
            </a:lvl3pPr>
            <a:lvl4pPr marL="1664167" indent="-226806" algn="l" defTabSz="914179" rtl="0" eaLnBrk="1" fontAlgn="base" hangingPunct="1">
              <a:spcBef>
                <a:spcPct val="20000"/>
              </a:spcBef>
              <a:spcAft>
                <a:spcPct val="0"/>
              </a:spcAft>
              <a:buClr>
                <a:srgbClr val="1E7FB8"/>
              </a:buClr>
              <a:buChar char="–"/>
              <a:defRPr sz="2100">
                <a:solidFill>
                  <a:srgbClr val="000066"/>
                </a:solidFill>
                <a:latin typeface="+mn-lt"/>
                <a:cs typeface="+mn-cs"/>
              </a:defRPr>
            </a:lvl4pPr>
            <a:lvl5pPr marL="1988374" indent="-144710" algn="r" defTabSz="914179" rtl="1" eaLnBrk="1" fontAlgn="base" hangingPunct="1">
              <a:spcBef>
                <a:spcPct val="20000"/>
              </a:spcBef>
              <a:spcAft>
                <a:spcPct val="0"/>
              </a:spcAft>
              <a:buChar char="»"/>
              <a:defRPr sz="2000">
                <a:solidFill>
                  <a:srgbClr val="000066"/>
                </a:solidFill>
                <a:latin typeface="+mj-lt"/>
                <a:cs typeface="+mn-cs"/>
              </a:defRPr>
            </a:lvl5pPr>
            <a:lvl6pPr marL="2389109" indent="-144710" algn="r" defTabSz="914179" rtl="1" eaLnBrk="1" fontAlgn="base" hangingPunct="1">
              <a:spcBef>
                <a:spcPct val="20000"/>
              </a:spcBef>
              <a:spcAft>
                <a:spcPct val="0"/>
              </a:spcAft>
              <a:buChar char="»"/>
              <a:defRPr sz="2000">
                <a:solidFill>
                  <a:srgbClr val="000066"/>
                </a:solidFill>
                <a:latin typeface="+mj-lt"/>
                <a:cs typeface="+mn-cs"/>
              </a:defRPr>
            </a:lvl6pPr>
            <a:lvl7pPr marL="2789845" indent="-144710" algn="r" defTabSz="914179" rtl="1" eaLnBrk="1" fontAlgn="base" hangingPunct="1">
              <a:spcBef>
                <a:spcPct val="20000"/>
              </a:spcBef>
              <a:spcAft>
                <a:spcPct val="0"/>
              </a:spcAft>
              <a:buChar char="»"/>
              <a:defRPr sz="2000">
                <a:solidFill>
                  <a:srgbClr val="000066"/>
                </a:solidFill>
                <a:latin typeface="+mj-lt"/>
                <a:cs typeface="+mn-cs"/>
              </a:defRPr>
            </a:lvl7pPr>
            <a:lvl8pPr marL="3190581" indent="-144710" algn="r" defTabSz="914179" rtl="1" eaLnBrk="1" fontAlgn="base" hangingPunct="1">
              <a:spcBef>
                <a:spcPct val="20000"/>
              </a:spcBef>
              <a:spcAft>
                <a:spcPct val="0"/>
              </a:spcAft>
              <a:buChar char="»"/>
              <a:defRPr sz="2000">
                <a:solidFill>
                  <a:srgbClr val="000066"/>
                </a:solidFill>
                <a:latin typeface="+mj-lt"/>
                <a:cs typeface="+mn-cs"/>
              </a:defRPr>
            </a:lvl8pPr>
            <a:lvl9pPr marL="3591317" indent="-144710" algn="r" defTabSz="914179" rtl="1" eaLnBrk="1" fontAlgn="base" hangingPunct="1">
              <a:spcBef>
                <a:spcPct val="20000"/>
              </a:spcBef>
              <a:spcAft>
                <a:spcPct val="0"/>
              </a:spcAft>
              <a:buChar char="»"/>
              <a:defRPr sz="2000">
                <a:solidFill>
                  <a:srgbClr val="000066"/>
                </a:solidFill>
                <a:latin typeface="+mj-lt"/>
                <a:cs typeface="+mn-cs"/>
              </a:defRPr>
            </a:lvl9pPr>
          </a:lstStyle>
          <a:p>
            <a:pPr marL="0" indent="0">
              <a:buFont typeface="Wingdings" pitchFamily="2" charset="2"/>
              <a:buNone/>
            </a:pPr>
            <a:r>
              <a:rPr lang="fr-FR" sz="1700" b="1" u="sng" dirty="0" smtClean="0"/>
              <a:t>Taxes indirectes</a:t>
            </a:r>
            <a:r>
              <a:rPr lang="fr-FR" sz="1700" b="1" dirty="0" smtClean="0"/>
              <a:t>: </a:t>
            </a:r>
            <a:r>
              <a:rPr lang="fr-FR" sz="1700" dirty="0" smtClean="0"/>
              <a:t>Les taxes indirectes visent les transactions ou les produits</a:t>
            </a:r>
          </a:p>
          <a:p>
            <a:pPr>
              <a:spcBef>
                <a:spcPts val="580"/>
              </a:spcBef>
              <a:buFont typeface="Wingdings" pitchFamily="2" charset="2"/>
              <a:buNone/>
              <a:defRPr/>
            </a:pPr>
            <a:endParaRPr lang="fr-FR" sz="1700" b="1" dirty="0" smtClean="0"/>
          </a:p>
          <a:p>
            <a:pPr>
              <a:spcBef>
                <a:spcPts val="580"/>
              </a:spcBef>
              <a:buFont typeface="Wingdings" pitchFamily="2" charset="2"/>
              <a:buNone/>
              <a:defRPr/>
            </a:pPr>
            <a:r>
              <a:rPr lang="fr-FR" sz="1700" b="1" dirty="0" smtClean="0">
                <a:solidFill>
                  <a:srgbClr val="00B050"/>
                </a:solidFill>
              </a:rPr>
              <a:t>Avantages: </a:t>
            </a:r>
          </a:p>
          <a:p>
            <a:pPr>
              <a:spcBef>
                <a:spcPts val="580"/>
              </a:spcBef>
              <a:buFont typeface="Arial" pitchFamily="34" charset="0"/>
              <a:buChar char="•"/>
              <a:defRPr/>
            </a:pPr>
            <a:r>
              <a:rPr lang="fr-FR" sz="1700" b="1" dirty="0" smtClean="0">
                <a:solidFill>
                  <a:srgbClr val="00B050"/>
                </a:solidFill>
              </a:rPr>
              <a:t>Très visibles</a:t>
            </a:r>
          </a:p>
          <a:p>
            <a:pPr>
              <a:spcBef>
                <a:spcPts val="580"/>
              </a:spcBef>
              <a:buFont typeface="Arial" pitchFamily="34" charset="0"/>
              <a:buChar char="•"/>
              <a:defRPr/>
            </a:pPr>
            <a:r>
              <a:rPr lang="fr-FR" sz="1700" b="1" dirty="0" smtClean="0">
                <a:solidFill>
                  <a:srgbClr val="00B050"/>
                </a:solidFill>
              </a:rPr>
              <a:t>Peut promouvoir la santé si les taxes sont sur des produits nocifs</a:t>
            </a:r>
            <a:endParaRPr lang="fr-FR" sz="1700" dirty="0" smtClean="0"/>
          </a:p>
          <a:p>
            <a:pPr>
              <a:spcBef>
                <a:spcPts val="580"/>
              </a:spcBef>
              <a:buFont typeface="Wingdings" pitchFamily="2" charset="2"/>
              <a:buNone/>
              <a:defRPr/>
            </a:pPr>
            <a:r>
              <a:rPr lang="fr-FR" sz="1700" b="1" dirty="0" smtClean="0">
                <a:solidFill>
                  <a:srgbClr val="FF0000"/>
                </a:solidFill>
              </a:rPr>
              <a:t>Inconvénients : </a:t>
            </a:r>
          </a:p>
          <a:p>
            <a:pPr>
              <a:spcBef>
                <a:spcPts val="580"/>
              </a:spcBef>
              <a:buFont typeface="Arial" pitchFamily="34" charset="0"/>
              <a:buChar char="•"/>
              <a:defRPr/>
            </a:pPr>
            <a:r>
              <a:rPr lang="fr-FR" sz="1700" b="1" dirty="0" smtClean="0">
                <a:solidFill>
                  <a:srgbClr val="FF0000"/>
                </a:solidFill>
              </a:rPr>
              <a:t>Peuvent être régressives si liées à la consommation de produits de base, qui constituent une plus forte proportion des dépenses des populations pauvres.</a:t>
            </a:r>
          </a:p>
          <a:p>
            <a:pPr>
              <a:spcBef>
                <a:spcPts val="580"/>
              </a:spcBef>
              <a:buFont typeface="Arial" pitchFamily="34" charset="0"/>
              <a:buChar char="•"/>
              <a:defRPr/>
            </a:pPr>
            <a:endParaRPr lang="en-GB" dirty="0" smtClean="0">
              <a:solidFill>
                <a:schemeClr val="tx1"/>
              </a:solidFill>
            </a:endParaRPr>
          </a:p>
          <a:p>
            <a:pPr marL="0" indent="0">
              <a:buFont typeface="Wingdings" pitchFamily="2" charset="2"/>
              <a:buNone/>
            </a:pPr>
            <a:endParaRPr lang="en-GB" dirty="0" smtClean="0"/>
          </a:p>
          <a:p>
            <a:endParaRPr lang="fr-FR" dirty="0"/>
          </a:p>
        </p:txBody>
      </p:sp>
    </p:spTree>
    <p:extLst>
      <p:ext uri="{BB962C8B-B14F-4D97-AF65-F5344CB8AC3E}">
        <p14:creationId xmlns:p14="http://schemas.microsoft.com/office/powerpoint/2010/main" val="40859166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307738" y="404813"/>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rmAutofit fontScale="82500" lnSpcReduction="20000"/>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smtClean="0"/>
              <a:t>Sources novatrices potentielles – un menu non exhaustif </a:t>
            </a:r>
            <a:endParaRPr lang="fr-FR" dirty="0"/>
          </a:p>
        </p:txBody>
      </p:sp>
      <p:sp>
        <p:nvSpPr>
          <p:cNvPr id="7" name="Text Placeholder 2"/>
          <p:cNvSpPr txBox="1">
            <a:spLocks/>
          </p:cNvSpPr>
          <p:nvPr/>
        </p:nvSpPr>
        <p:spPr>
          <a:xfrm>
            <a:off x="395536" y="1196752"/>
            <a:ext cx="8352283" cy="4752528"/>
          </a:xfrm>
          <a:prstGeom prst="rect">
            <a:avLst/>
          </a:prstGeom>
        </p:spPr>
        <p:txBody>
          <a:bodyPr vert="horz" wrap="square" lIns="91424" tIns="45712" rIns="91424" bIns="45712"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smtClean="0"/>
              <a:t>Nouvelles taxes obligatoires:</a:t>
            </a:r>
            <a:endParaRPr lang="fr-FR" dirty="0" smtClean="0"/>
          </a:p>
          <a:p>
            <a:pPr lvl="1"/>
            <a:r>
              <a:rPr lang="fr-FR" dirty="0" smtClean="0"/>
              <a:t>Taxe sur les billets d’avion</a:t>
            </a:r>
          </a:p>
          <a:p>
            <a:pPr lvl="1"/>
            <a:r>
              <a:rPr lang="fr-FR" dirty="0" smtClean="0"/>
              <a:t>Taxe sur les transactions financières</a:t>
            </a:r>
          </a:p>
          <a:p>
            <a:pPr lvl="1"/>
            <a:r>
              <a:rPr lang="fr-FR" dirty="0" smtClean="0"/>
              <a:t>Taxe sur le tabac </a:t>
            </a:r>
          </a:p>
          <a:p>
            <a:pPr lvl="1"/>
            <a:r>
              <a:rPr lang="fr-FR" dirty="0" smtClean="0"/>
              <a:t>Taxe sur l’alcool</a:t>
            </a:r>
          </a:p>
          <a:p>
            <a:pPr lvl="1"/>
            <a:r>
              <a:rPr lang="fr-FR" dirty="0" smtClean="0"/>
              <a:t>Taxe sur les compagnies importantes (y-a-t-il des secteurs à privilégier/écarter en priorité?) </a:t>
            </a:r>
          </a:p>
          <a:p>
            <a:pPr lvl="1"/>
            <a:r>
              <a:rPr lang="fr-FR" dirty="0" smtClean="0"/>
              <a:t>Obligations diaspora </a:t>
            </a:r>
          </a:p>
          <a:p>
            <a:pPr lvl="1"/>
            <a:r>
              <a:rPr lang="fr-FR" dirty="0" smtClean="0"/>
              <a:t>Taxe du secteur informel</a:t>
            </a:r>
          </a:p>
          <a:p>
            <a:pPr lvl="1"/>
            <a:r>
              <a:rPr lang="fr-FR" dirty="0" smtClean="0"/>
              <a:t>Taxes sur des produits de consommation (ciblées sur certains produits ou non)</a:t>
            </a:r>
          </a:p>
          <a:p>
            <a:r>
              <a:rPr lang="fr-FR" b="1" smtClean="0"/>
              <a:t>Nouvelles contributions </a:t>
            </a:r>
            <a:r>
              <a:rPr lang="fr-FR" b="1" dirty="0" smtClean="0"/>
              <a:t>volontaires sur le consommateur:</a:t>
            </a:r>
          </a:p>
          <a:p>
            <a:pPr lvl="1"/>
            <a:r>
              <a:rPr lang="fr-FR" dirty="0" smtClean="0"/>
              <a:t>Contribution billets d’avion</a:t>
            </a:r>
          </a:p>
          <a:p>
            <a:pPr lvl="1"/>
            <a:r>
              <a:rPr lang="fr-FR" dirty="0" smtClean="0"/>
              <a:t>Contribution de solidarité sur les téléphones portables</a:t>
            </a:r>
          </a:p>
          <a:p>
            <a:pPr lvl="1"/>
            <a:r>
              <a:rPr lang="fr-FR" dirty="0" smtClean="0"/>
              <a:t>Contributions sur des produits de consommation</a:t>
            </a:r>
          </a:p>
          <a:p>
            <a:r>
              <a:rPr lang="en-GB" b="1" dirty="0" err="1" smtClean="0"/>
              <a:t>Détaxe</a:t>
            </a:r>
            <a:r>
              <a:rPr lang="en-GB" b="1" dirty="0" smtClean="0"/>
              <a:t> </a:t>
            </a:r>
            <a:r>
              <a:rPr lang="en-GB" dirty="0" smtClean="0"/>
              <a:t>(</a:t>
            </a:r>
            <a:r>
              <a:rPr lang="en-GB" dirty="0" err="1" smtClean="0"/>
              <a:t>réduction</a:t>
            </a:r>
            <a:r>
              <a:rPr lang="en-GB" dirty="0" smtClean="0"/>
              <a:t> de la TVA en </a:t>
            </a:r>
            <a:r>
              <a:rPr lang="en-GB" dirty="0" err="1" smtClean="0"/>
              <a:t>faveur</a:t>
            </a:r>
            <a:r>
              <a:rPr lang="en-GB" dirty="0" smtClean="0"/>
              <a:t> de la santé par </a:t>
            </a:r>
            <a:r>
              <a:rPr lang="en-GB" dirty="0" err="1" smtClean="0"/>
              <a:t>exemple</a:t>
            </a:r>
            <a:r>
              <a:rPr lang="en-GB" dirty="0" smtClean="0"/>
              <a:t>)</a:t>
            </a:r>
            <a:endParaRPr lang="fr-FR" dirty="0"/>
          </a:p>
        </p:txBody>
      </p:sp>
    </p:spTree>
    <p:extLst>
      <p:ext uri="{BB962C8B-B14F-4D97-AF65-F5344CB8AC3E}">
        <p14:creationId xmlns:p14="http://schemas.microsoft.com/office/powerpoint/2010/main" val="3033737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307738" y="221776"/>
            <a:ext cx="8368718" cy="758952"/>
          </a:xfrm>
          <a:prstGeom prst="rect">
            <a:avLst/>
          </a:prstGeom>
          <a:noFill/>
          <a:ln>
            <a:noFill/>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normAutofit fontScale="82500" lnSpcReduction="20000"/>
          </a:bodyPr>
          <a:lstStyle>
            <a:lvl1pPr algn="ctr" defTabSz="914179" rtl="0" eaLnBrk="1" fontAlgn="base" hangingPunct="1">
              <a:spcBef>
                <a:spcPct val="0"/>
              </a:spcBef>
              <a:spcAft>
                <a:spcPct val="0"/>
              </a:spcAft>
              <a:defRPr sz="3500" b="1">
                <a:solidFill>
                  <a:srgbClr val="1C78B0"/>
                </a:solidFill>
                <a:latin typeface="+mj-lt"/>
                <a:ea typeface="+mj-ea"/>
                <a:cs typeface="+mj-cs"/>
              </a:defRPr>
            </a:lvl1pPr>
            <a:lvl2pPr algn="ctr" defTabSz="914179" rtl="0" eaLnBrk="1" fontAlgn="base" hangingPunct="1">
              <a:spcBef>
                <a:spcPct val="0"/>
              </a:spcBef>
              <a:spcAft>
                <a:spcPct val="0"/>
              </a:spcAft>
              <a:defRPr sz="3500" b="1">
                <a:solidFill>
                  <a:srgbClr val="1C78B0"/>
                </a:solidFill>
                <a:latin typeface="Arial" charset="0"/>
                <a:cs typeface="Arial" charset="0"/>
              </a:defRPr>
            </a:lvl2pPr>
            <a:lvl3pPr algn="ctr" defTabSz="914179" rtl="0" eaLnBrk="1" fontAlgn="base" hangingPunct="1">
              <a:spcBef>
                <a:spcPct val="0"/>
              </a:spcBef>
              <a:spcAft>
                <a:spcPct val="0"/>
              </a:spcAft>
              <a:defRPr sz="3500" b="1">
                <a:solidFill>
                  <a:srgbClr val="1C78B0"/>
                </a:solidFill>
                <a:latin typeface="Arial" charset="0"/>
                <a:cs typeface="Arial" charset="0"/>
              </a:defRPr>
            </a:lvl3pPr>
            <a:lvl4pPr algn="ctr" defTabSz="914179" rtl="0" eaLnBrk="1" fontAlgn="base" hangingPunct="1">
              <a:spcBef>
                <a:spcPct val="0"/>
              </a:spcBef>
              <a:spcAft>
                <a:spcPct val="0"/>
              </a:spcAft>
              <a:defRPr sz="3500" b="1">
                <a:solidFill>
                  <a:srgbClr val="1C78B0"/>
                </a:solidFill>
                <a:latin typeface="Arial" charset="0"/>
                <a:cs typeface="Arial" charset="0"/>
              </a:defRPr>
            </a:lvl4pPr>
            <a:lvl5pPr algn="ctr" defTabSz="914179" rtl="0" eaLnBrk="1" fontAlgn="base" hangingPunct="1">
              <a:spcBef>
                <a:spcPct val="0"/>
              </a:spcBef>
              <a:spcAft>
                <a:spcPct val="0"/>
              </a:spcAft>
              <a:defRPr sz="3500" b="1">
                <a:solidFill>
                  <a:srgbClr val="1C78B0"/>
                </a:solidFill>
                <a:latin typeface="Arial" charset="0"/>
                <a:cs typeface="Arial" charset="0"/>
              </a:defRPr>
            </a:lvl5pPr>
            <a:lvl6pPr marL="400736" algn="ctr" defTabSz="914179" rtl="0" eaLnBrk="1" fontAlgn="base" hangingPunct="1">
              <a:spcBef>
                <a:spcPct val="0"/>
              </a:spcBef>
              <a:spcAft>
                <a:spcPct val="0"/>
              </a:spcAft>
              <a:defRPr sz="3500" b="1">
                <a:solidFill>
                  <a:srgbClr val="1C78B0"/>
                </a:solidFill>
                <a:latin typeface="Arial" charset="0"/>
                <a:cs typeface="Arial" charset="0"/>
              </a:defRPr>
            </a:lvl6pPr>
            <a:lvl7pPr marL="801472" algn="ctr" defTabSz="914179" rtl="0" eaLnBrk="1" fontAlgn="base" hangingPunct="1">
              <a:spcBef>
                <a:spcPct val="0"/>
              </a:spcBef>
              <a:spcAft>
                <a:spcPct val="0"/>
              </a:spcAft>
              <a:defRPr sz="3500" b="1">
                <a:solidFill>
                  <a:srgbClr val="1C78B0"/>
                </a:solidFill>
                <a:latin typeface="Arial" charset="0"/>
                <a:cs typeface="Arial" charset="0"/>
              </a:defRPr>
            </a:lvl7pPr>
            <a:lvl8pPr marL="1202207" algn="ctr" defTabSz="914179" rtl="0" eaLnBrk="1" fontAlgn="base" hangingPunct="1">
              <a:spcBef>
                <a:spcPct val="0"/>
              </a:spcBef>
              <a:spcAft>
                <a:spcPct val="0"/>
              </a:spcAft>
              <a:defRPr sz="3500" b="1">
                <a:solidFill>
                  <a:srgbClr val="1C78B0"/>
                </a:solidFill>
                <a:latin typeface="Arial" charset="0"/>
                <a:cs typeface="Arial" charset="0"/>
              </a:defRPr>
            </a:lvl8pPr>
            <a:lvl9pPr marL="1602943" algn="ctr" defTabSz="914179" rtl="0" eaLnBrk="1" fontAlgn="base" hangingPunct="1">
              <a:spcBef>
                <a:spcPct val="0"/>
              </a:spcBef>
              <a:spcAft>
                <a:spcPct val="0"/>
              </a:spcAft>
              <a:defRPr sz="3500" b="1">
                <a:solidFill>
                  <a:srgbClr val="1C78B0"/>
                </a:solidFill>
                <a:latin typeface="Arial" charset="0"/>
                <a:cs typeface="Arial" charset="0"/>
              </a:defRPr>
            </a:lvl9pPr>
          </a:lstStyle>
          <a:p>
            <a:r>
              <a:rPr lang="fr-FR" dirty="0" smtClean="0"/>
              <a:t>Sources novatrices potentielles – processus de sélection</a:t>
            </a:r>
            <a:endParaRPr lang="fr-FR" dirty="0"/>
          </a:p>
        </p:txBody>
      </p:sp>
      <p:sp>
        <p:nvSpPr>
          <p:cNvPr id="3" name="Text Placeholder 2"/>
          <p:cNvSpPr txBox="1">
            <a:spLocks/>
          </p:cNvSpPr>
          <p:nvPr/>
        </p:nvSpPr>
        <p:spPr>
          <a:xfrm>
            <a:off x="324173" y="1196753"/>
            <a:ext cx="8280275" cy="4824536"/>
          </a:xfrm>
          <a:prstGeom prst="rect">
            <a:avLst/>
          </a:prstGeom>
        </p:spPr>
        <p:txBody>
          <a:bodyPr vert="horz" wrap="square" lIns="91424" tIns="45712" rIns="91424" bIns="45712"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smtClean="0"/>
              <a:t>1ère étape</a:t>
            </a:r>
            <a:r>
              <a:rPr lang="fr-FR" dirty="0" smtClean="0"/>
              <a:t>: Menu</a:t>
            </a:r>
            <a:r>
              <a:rPr lang="fr-FR" b="1" dirty="0" smtClean="0"/>
              <a:t> </a:t>
            </a:r>
            <a:r>
              <a:rPr lang="fr-FR" dirty="0" smtClean="0"/>
              <a:t>disponible d’options très large =&gt; il faut  sélectionner les options faisables au niveau national, sur la base d´une </a:t>
            </a:r>
            <a:r>
              <a:rPr lang="fr-FR" b="1" dirty="0" smtClean="0"/>
              <a:t>série de critères</a:t>
            </a:r>
            <a:r>
              <a:rPr lang="fr-FR" dirty="0" smtClean="0"/>
              <a:t>:</a:t>
            </a:r>
          </a:p>
          <a:p>
            <a:pPr lvl="1"/>
            <a:r>
              <a:rPr lang="fr-FR" dirty="0" smtClean="0"/>
              <a:t>Le bien fondé de ces mécanismes </a:t>
            </a:r>
            <a:r>
              <a:rPr lang="fr-FR" b="1" dirty="0" smtClean="0"/>
              <a:t>au niveau qualitatif</a:t>
            </a:r>
            <a:r>
              <a:rPr lang="fr-FR" dirty="0" smtClean="0"/>
              <a:t>, y compris la faisabilité politique et technique selon les parties prenantes.</a:t>
            </a:r>
          </a:p>
          <a:p>
            <a:pPr lvl="1"/>
            <a:r>
              <a:rPr lang="fr-FR" dirty="0" smtClean="0"/>
              <a:t>Le </a:t>
            </a:r>
            <a:r>
              <a:rPr lang="fr-FR" b="1" dirty="0" smtClean="0"/>
              <a:t>potentiel au niveau des revenues récoltés.</a:t>
            </a:r>
          </a:p>
          <a:p>
            <a:pPr lvl="1"/>
            <a:r>
              <a:rPr lang="fr-FR" dirty="0" smtClean="0"/>
              <a:t>Le </a:t>
            </a:r>
            <a:r>
              <a:rPr lang="fr-FR" b="1" dirty="0" smtClean="0"/>
              <a:t>succès du mécanisme dans d’autres pays.</a:t>
            </a:r>
          </a:p>
          <a:p>
            <a:endParaRPr lang="fr-FR" b="1" dirty="0" smtClean="0"/>
          </a:p>
          <a:p>
            <a:r>
              <a:rPr lang="fr-FR" b="1" dirty="0" smtClean="0"/>
              <a:t>2ème étape: analyse plus approfondie des options sélectionnées</a:t>
            </a:r>
            <a:r>
              <a:rPr lang="fr-FR" dirty="0" smtClean="0"/>
              <a:t>:</a:t>
            </a:r>
          </a:p>
          <a:p>
            <a:pPr lvl="1"/>
            <a:r>
              <a:rPr lang="fr-FR" dirty="0" smtClean="0"/>
              <a:t>Descriptif du mécanisme</a:t>
            </a:r>
          </a:p>
          <a:p>
            <a:pPr lvl="1"/>
            <a:r>
              <a:rPr lang="fr-FR" dirty="0" smtClean="0"/>
              <a:t>Gouvernance et intégration avec d’autres mécanismes de financement</a:t>
            </a:r>
          </a:p>
          <a:p>
            <a:pPr lvl="1"/>
            <a:r>
              <a:rPr lang="fr-FR" dirty="0" smtClean="0"/>
              <a:t>Taille de la contribution financière</a:t>
            </a:r>
          </a:p>
          <a:p>
            <a:pPr lvl="1"/>
            <a:r>
              <a:rPr lang="fr-FR" dirty="0" smtClean="0"/>
              <a:t>Analyse qualitative</a:t>
            </a:r>
          </a:p>
          <a:p>
            <a:pPr lvl="1"/>
            <a:r>
              <a:rPr lang="fr-FR" dirty="0" smtClean="0"/>
              <a:t>Conclusion</a:t>
            </a:r>
          </a:p>
          <a:p>
            <a:endParaRPr lang="fr-FR" b="1" dirty="0" smtClean="0"/>
          </a:p>
          <a:p>
            <a:r>
              <a:rPr lang="fr-FR" b="1" dirty="0" smtClean="0"/>
              <a:t>3ème étape  Feedback et décision : </a:t>
            </a:r>
            <a:r>
              <a:rPr lang="fr-FR" dirty="0" smtClean="0"/>
              <a:t>présentation des résultats de l’analyse aux parties prenantes et décision sur les mécanismes à mettre en place et la marche à suivre..</a:t>
            </a:r>
          </a:p>
          <a:p>
            <a:pPr lvl="1"/>
            <a:endParaRPr lang="fr-FR" dirty="0"/>
          </a:p>
        </p:txBody>
      </p:sp>
      <p:sp>
        <p:nvSpPr>
          <p:cNvPr id="4" name="Rectangle 3"/>
          <p:cNvSpPr/>
          <p:nvPr/>
        </p:nvSpPr>
        <p:spPr>
          <a:xfrm>
            <a:off x="323528" y="1196752"/>
            <a:ext cx="8136904" cy="1728192"/>
          </a:xfrm>
          <a:prstGeom prst="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367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p:cNvSpPr txBox="1">
            <a:spLocks/>
          </p:cNvSpPr>
          <p:nvPr/>
        </p:nvSpPr>
        <p:spPr>
          <a:xfrm>
            <a:off x="323528" y="764704"/>
            <a:ext cx="8352283" cy="5544617"/>
          </a:xfrm>
          <a:prstGeom prst="rect">
            <a:avLst/>
          </a:prstGeom>
        </p:spPr>
        <p:txBody>
          <a:bodyPr vert="horz" wrap="square" lIns="91424" tIns="45712" rIns="91424" bIns="45712" numCol="1" anchor="t" anchorCtr="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b="1" u="sng" dirty="0" smtClean="0"/>
          </a:p>
          <a:p>
            <a:r>
              <a:rPr lang="fr-FR" b="1" i="1" dirty="0" smtClean="0"/>
              <a:t>Faisabilité politique</a:t>
            </a:r>
            <a:r>
              <a:rPr lang="fr-FR" b="1" dirty="0" smtClean="0"/>
              <a:t>: </a:t>
            </a:r>
            <a:r>
              <a:rPr lang="fr-FR" dirty="0" smtClean="0"/>
              <a:t>le mécanisme de financement est-il acceptable et à quel point par les parties prenantes essentielles à sa mise en œuvre? </a:t>
            </a:r>
          </a:p>
          <a:p>
            <a:r>
              <a:rPr lang="fr-FR" b="1" i="1" dirty="0" smtClean="0"/>
              <a:t>Pérennité</a:t>
            </a:r>
            <a:r>
              <a:rPr lang="fr-FR" i="1" dirty="0" smtClean="0"/>
              <a:t>:</a:t>
            </a:r>
            <a:r>
              <a:rPr lang="fr-FR" dirty="0" smtClean="0"/>
              <a:t> Le mécanisme sera-t-il applicable dans le temps? Cette longévité peut dépendre de la nature du mécanisme  ou de facteurs politiques.</a:t>
            </a:r>
          </a:p>
          <a:p>
            <a:r>
              <a:rPr lang="fr-FR" b="1" i="1" dirty="0" smtClean="0"/>
              <a:t>Stabilité</a:t>
            </a:r>
            <a:r>
              <a:rPr lang="fr-FR" dirty="0" smtClean="0"/>
              <a:t>: dans quelle mesure le mécanisme de financement offre-t-il une source de revenu stable d’année en année? </a:t>
            </a:r>
          </a:p>
          <a:p>
            <a:r>
              <a:rPr lang="fr-FR" b="1" i="1" dirty="0" smtClean="0"/>
              <a:t>Progressivité</a:t>
            </a:r>
            <a:r>
              <a:rPr lang="fr-FR" b="1" dirty="0" smtClean="0"/>
              <a:t>.</a:t>
            </a:r>
            <a:r>
              <a:rPr lang="fr-FR" dirty="0" smtClean="0"/>
              <a:t> Dans quelle mesure le mécanisme de financement différencie-t-il entre ceux plus ou moins capables de contribuer financièrement (</a:t>
            </a:r>
            <a:r>
              <a:rPr lang="fr-FR" i="1" dirty="0" smtClean="0"/>
              <a:t>équité verticale</a:t>
            </a:r>
            <a:r>
              <a:rPr lang="fr-FR" dirty="0" smtClean="0"/>
              <a:t>) (i.e. ceux aux revenus plus élevés devraient contribuer une plus large proportion de leurs revenues que ceux aux revenues plus modestes)? Le mécanisme est il équitable horizontalement (ceux dans la même situation financière payent la même chose)?</a:t>
            </a:r>
          </a:p>
          <a:p>
            <a:r>
              <a:rPr lang="fr-FR" b="1" i="1" dirty="0" smtClean="0"/>
              <a:t>Effets collatéraux</a:t>
            </a:r>
            <a:r>
              <a:rPr lang="fr-FR" b="1" dirty="0" smtClean="0"/>
              <a:t>. </a:t>
            </a:r>
            <a:r>
              <a:rPr lang="fr-FR" dirty="0" smtClean="0"/>
              <a:t>Le mécanismes a-t-il des effets collatéraux positifs ou négatifs (efficacité économique, impact sur les comportements, impact sur le contrat social, etc.).</a:t>
            </a:r>
          </a:p>
          <a:p>
            <a:r>
              <a:rPr lang="fr-FR" b="1" i="1" dirty="0" smtClean="0"/>
              <a:t>Gouvernance</a:t>
            </a:r>
            <a:r>
              <a:rPr lang="fr-FR" b="1" dirty="0" smtClean="0"/>
              <a:t>. </a:t>
            </a:r>
            <a:r>
              <a:rPr lang="fr-FR" dirty="0" smtClean="0"/>
              <a:t>Les arrangements institutionnels et opérationnels sont ils en place pour mettre en œuvre ce mécanisme? / Quels seraient les risques de fraudes, corruption découlant de la mise en œuvre de ce mécanisme et que faire pour en réduire les risques? </a:t>
            </a:r>
          </a:p>
          <a:p>
            <a:endParaRPr lang="fr-FR" dirty="0" smtClean="0"/>
          </a:p>
          <a:p>
            <a:endParaRPr lang="fr-FR" dirty="0" smtClean="0"/>
          </a:p>
          <a:p>
            <a:endParaRPr lang="fr-FR" dirty="0" smtClean="0"/>
          </a:p>
          <a:p>
            <a:endParaRPr lang="fr-FR" dirty="0" smtClean="0"/>
          </a:p>
          <a:p>
            <a:endParaRPr lang="fr-FR" dirty="0"/>
          </a:p>
        </p:txBody>
      </p:sp>
      <p:sp>
        <p:nvSpPr>
          <p:cNvPr id="3" name="Rectangle 2"/>
          <p:cNvSpPr/>
          <p:nvPr/>
        </p:nvSpPr>
        <p:spPr>
          <a:xfrm>
            <a:off x="467544" y="260648"/>
            <a:ext cx="8154797" cy="400110"/>
          </a:xfrm>
          <a:prstGeom prst="rect">
            <a:avLst/>
          </a:prstGeom>
        </p:spPr>
        <p:txBody>
          <a:bodyPr wrap="none">
            <a:spAutoFit/>
          </a:bodyPr>
          <a:lstStyle/>
          <a:p>
            <a:r>
              <a:rPr lang="fr-FR" sz="2000" b="1" dirty="0" smtClean="0">
                <a:solidFill>
                  <a:srgbClr val="002060"/>
                </a:solidFill>
                <a:latin typeface="Arial" pitchFamily="34" charset="0"/>
                <a:cs typeface="Arial" pitchFamily="34" charset="0"/>
              </a:rPr>
              <a:t>Sources </a:t>
            </a:r>
            <a:r>
              <a:rPr lang="fr-FR" sz="2000" b="1" dirty="0">
                <a:solidFill>
                  <a:srgbClr val="002060"/>
                </a:solidFill>
                <a:latin typeface="Arial" pitchFamily="34" charset="0"/>
                <a:cs typeface="Arial" pitchFamily="34" charset="0"/>
              </a:rPr>
              <a:t>novatrices </a:t>
            </a:r>
            <a:r>
              <a:rPr lang="fr-FR" sz="2000" b="1" dirty="0" smtClean="0">
                <a:solidFill>
                  <a:srgbClr val="002060"/>
                </a:solidFill>
                <a:latin typeface="Arial" pitchFamily="34" charset="0"/>
                <a:cs typeface="Arial" pitchFamily="34" charset="0"/>
              </a:rPr>
              <a:t>potentielles – critères qualitatifs de sélection </a:t>
            </a:r>
            <a:endParaRPr lang="fr-FR" sz="20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9292449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2913" y="2276872"/>
            <a:ext cx="8496944" cy="1477328"/>
          </a:xfrm>
          <a:prstGeom prst="rect">
            <a:avLst/>
          </a:prstGeom>
        </p:spPr>
        <p:txBody>
          <a:bodyPr wrap="square">
            <a:spAutoFit/>
          </a:bodyPr>
          <a:lstStyle/>
          <a:p>
            <a:endParaRPr lang="fr-FR" b="1" dirty="0"/>
          </a:p>
          <a:p>
            <a:r>
              <a:rPr lang="fr-FR" b="1" dirty="0"/>
              <a:t>Mettre en balance</a:t>
            </a:r>
            <a:r>
              <a:rPr lang="fr-FR" b="1" dirty="0" smtClean="0"/>
              <a:t>:</a:t>
            </a:r>
          </a:p>
          <a:p>
            <a:endParaRPr lang="fr-FR" b="1" dirty="0"/>
          </a:p>
          <a:p>
            <a:r>
              <a:rPr lang="fr-FR" b="1" dirty="0"/>
              <a:t>Les revenus récoltés.</a:t>
            </a:r>
          </a:p>
          <a:p>
            <a:r>
              <a:rPr lang="fr-FR" b="1" dirty="0"/>
              <a:t>Et l’efficacité administrative: </a:t>
            </a:r>
            <a:r>
              <a:rPr lang="fr-FR" dirty="0"/>
              <a:t>coûts associés à la gestion et au financement de ce mécanisme.</a:t>
            </a:r>
          </a:p>
        </p:txBody>
      </p:sp>
      <p:sp>
        <p:nvSpPr>
          <p:cNvPr id="5" name="Rectangle 4"/>
          <p:cNvSpPr/>
          <p:nvPr/>
        </p:nvSpPr>
        <p:spPr>
          <a:xfrm>
            <a:off x="302913" y="506523"/>
            <a:ext cx="8470703" cy="707886"/>
          </a:xfrm>
          <a:prstGeom prst="rect">
            <a:avLst/>
          </a:prstGeom>
        </p:spPr>
        <p:txBody>
          <a:bodyPr wrap="square">
            <a:spAutoFit/>
          </a:bodyPr>
          <a:lstStyle/>
          <a:p>
            <a:pPr algn="ctr"/>
            <a:r>
              <a:rPr lang="fr-FR" sz="2000" b="1" dirty="0" smtClean="0">
                <a:solidFill>
                  <a:srgbClr val="002060"/>
                </a:solidFill>
                <a:latin typeface="Arial" pitchFamily="34" charset="0"/>
                <a:cs typeface="Arial" pitchFamily="34" charset="0"/>
              </a:rPr>
              <a:t>Sources </a:t>
            </a:r>
            <a:r>
              <a:rPr lang="fr-FR" sz="2000" b="1" dirty="0">
                <a:solidFill>
                  <a:srgbClr val="002060"/>
                </a:solidFill>
                <a:latin typeface="Arial" pitchFamily="34" charset="0"/>
                <a:cs typeface="Arial" pitchFamily="34" charset="0"/>
              </a:rPr>
              <a:t>novatrices </a:t>
            </a:r>
            <a:r>
              <a:rPr lang="fr-FR" sz="2000" b="1" dirty="0" smtClean="0">
                <a:solidFill>
                  <a:srgbClr val="002060"/>
                </a:solidFill>
                <a:latin typeface="Arial" pitchFamily="34" charset="0"/>
                <a:cs typeface="Arial" pitchFamily="34" charset="0"/>
              </a:rPr>
              <a:t>potentielles – critères quantitatifs </a:t>
            </a:r>
          </a:p>
          <a:p>
            <a:pPr algn="ctr"/>
            <a:r>
              <a:rPr lang="fr-FR" sz="2000" b="1" dirty="0" smtClean="0">
                <a:solidFill>
                  <a:srgbClr val="002060"/>
                </a:solidFill>
                <a:latin typeface="Arial" pitchFamily="34" charset="0"/>
                <a:cs typeface="Arial" pitchFamily="34" charset="0"/>
              </a:rPr>
              <a:t>de sélection </a:t>
            </a:r>
            <a:endParaRPr lang="fr-FR" sz="20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525016397"/>
      </p:ext>
    </p:extLst>
  </p:cSld>
  <p:clrMapOvr>
    <a:masterClrMapping/>
  </p:clrMapOvr>
</p:sld>
</file>

<file path=ppt/theme/theme1.xml><?xml version="1.0" encoding="utf-8"?>
<a:theme xmlns:a="http://schemas.openxmlformats.org/drawingml/2006/main" name="WHO">
  <a:themeElements>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Presentation (2)">
      <a:majorFont>
        <a:latin typeface="Arial"/>
        <a:ea typeface=""/>
        <a:cs typeface="Arial"/>
      </a:majorFont>
      <a:minorFont>
        <a:latin typeface="Arial Narrow"/>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GB" sz="3900" b="1" i="0" u="none" strike="noStrike" cap="none" normalizeH="0" baseline="0" smtClean="0">
            <a:ln>
              <a:noFill/>
            </a:ln>
            <a:solidFill>
              <a:srgbClr val="000066"/>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042988" rtl="1" eaLnBrk="1" fontAlgn="base" latinLnBrk="0" hangingPunct="1">
          <a:lnSpc>
            <a:spcPct val="100000"/>
          </a:lnSpc>
          <a:spcBef>
            <a:spcPct val="0"/>
          </a:spcBef>
          <a:spcAft>
            <a:spcPct val="0"/>
          </a:spcAft>
          <a:buClrTx/>
          <a:buSzTx/>
          <a:buFontTx/>
          <a:buNone/>
          <a:tabLst/>
          <a:defRPr kumimoji="0" lang="en-GB" sz="3900" b="1" i="0" u="none" strike="noStrike" cap="none" normalizeH="0" baseline="0" smtClean="0">
            <a:ln>
              <a:noFill/>
            </a:ln>
            <a:solidFill>
              <a:srgbClr val="000066"/>
            </a:solidFill>
            <a:effectLst/>
            <a:latin typeface="Arial" charset="0"/>
            <a:cs typeface="Arial" charset="0"/>
          </a:defRPr>
        </a:defPPr>
      </a:lstStyle>
    </a:lnDef>
  </a:objectDefaults>
  <a:extraClrSchemeLst>
    <a:extraClrScheme>
      <a:clrScheme name="Presentation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on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on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on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on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on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on (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on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on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on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on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on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WHO</Template>
  <TotalTime>74</TotalTime>
  <Words>1017</Words>
  <Application>Microsoft Office PowerPoint</Application>
  <PresentationFormat>On-screen Show (4:3)</PresentationFormat>
  <Paragraphs>137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WHO</vt:lpstr>
      <vt:lpstr>PowerPoint Presentation</vt:lpstr>
      <vt:lpstr>Un bref rappel:  L’approche fonctionnelle du système de financement de la santé.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MATHIVET, Benoit</dc:creator>
  <cp:lastModifiedBy>MATHIVET, Benoit</cp:lastModifiedBy>
  <cp:revision>25</cp:revision>
  <dcterms:created xsi:type="dcterms:W3CDTF">2013-11-28T08:20:19Z</dcterms:created>
  <dcterms:modified xsi:type="dcterms:W3CDTF">2013-11-28T11:14:25Z</dcterms:modified>
</cp:coreProperties>
</file>