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70" r:id="rId3"/>
    <p:sldId id="278" r:id="rId4"/>
    <p:sldId id="279" r:id="rId5"/>
    <p:sldId id="28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A7322-35B1-4CFC-9D5E-FA4EDB7C91D4}" type="datetimeFigureOut">
              <a:rPr lang="en-US" smtClean="0"/>
              <a:t>11/28/2013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A1B34-94C3-4B1B-9686-FA9B5A287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2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1E7F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196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24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181" y="4407378"/>
            <a:ext cx="7772943" cy="1362097"/>
          </a:xfrm>
        </p:spPr>
        <p:txBody>
          <a:bodyPr anchor="t"/>
          <a:lstStyle>
            <a:lvl1pPr algn="l">
              <a:defRPr sz="35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181" y="2907056"/>
            <a:ext cx="7772943" cy="1500322"/>
          </a:xfrm>
        </p:spPr>
        <p:txBody>
          <a:bodyPr anchor="b"/>
          <a:lstStyle>
            <a:lvl1pPr marL="0" indent="0">
              <a:buNone/>
              <a:defRPr sz="1800"/>
            </a:lvl1pPr>
            <a:lvl2pPr marL="400736" indent="0">
              <a:buNone/>
              <a:defRPr sz="1600"/>
            </a:lvl2pPr>
            <a:lvl3pPr marL="801472" indent="0">
              <a:buNone/>
              <a:defRPr sz="1400"/>
            </a:lvl3pPr>
            <a:lvl4pPr marL="1202207" indent="0">
              <a:buNone/>
              <a:defRPr sz="1200"/>
            </a:lvl4pPr>
            <a:lvl5pPr marL="1602943" indent="0">
              <a:buNone/>
              <a:defRPr sz="1200"/>
            </a:lvl5pPr>
            <a:lvl6pPr marL="2003679" indent="0">
              <a:buNone/>
              <a:defRPr sz="1200"/>
            </a:lvl6pPr>
            <a:lvl7pPr marL="2404415" indent="0">
              <a:buNone/>
              <a:defRPr sz="1200"/>
            </a:lvl7pPr>
            <a:lvl8pPr marL="2805151" indent="0">
              <a:buNone/>
              <a:defRPr sz="1200"/>
            </a:lvl8pPr>
            <a:lvl9pPr marL="3205886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0918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2540" y="1542079"/>
            <a:ext cx="4080591" cy="43094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3450" y="1542079"/>
            <a:ext cx="4080591" cy="43094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19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2" y="275012"/>
            <a:ext cx="8229057" cy="11432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472" y="1534879"/>
            <a:ext cx="4039867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472" y="2174172"/>
            <a:ext cx="4039867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304" y="1534879"/>
            <a:ext cx="4041225" cy="63929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0736" indent="0">
              <a:buNone/>
              <a:defRPr sz="1800" b="1"/>
            </a:lvl2pPr>
            <a:lvl3pPr marL="801472" indent="0">
              <a:buNone/>
              <a:defRPr sz="1600" b="1"/>
            </a:lvl3pPr>
            <a:lvl4pPr marL="1202207" indent="0">
              <a:buNone/>
              <a:defRPr sz="1400" b="1"/>
            </a:lvl4pPr>
            <a:lvl5pPr marL="1602943" indent="0">
              <a:buNone/>
              <a:defRPr sz="1400" b="1"/>
            </a:lvl5pPr>
            <a:lvl6pPr marL="2003679" indent="0">
              <a:buNone/>
              <a:defRPr sz="1400" b="1"/>
            </a:lvl6pPr>
            <a:lvl7pPr marL="2404415" indent="0">
              <a:buNone/>
              <a:defRPr sz="1400" b="1"/>
            </a:lvl7pPr>
            <a:lvl8pPr marL="2805151" indent="0">
              <a:buNone/>
              <a:defRPr sz="1400" b="1"/>
            </a:lvl8pPr>
            <a:lvl9pPr marL="3205886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304" y="2174172"/>
            <a:ext cx="4041225" cy="395238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4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489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39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472" y="273572"/>
            <a:ext cx="3008181" cy="116195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608" y="273571"/>
            <a:ext cx="5110921" cy="5852986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472" y="1435530"/>
            <a:ext cx="3008181" cy="4691027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68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1877" y="4800456"/>
            <a:ext cx="5486943" cy="56730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1877" y="613376"/>
            <a:ext cx="5486943" cy="4113648"/>
          </a:xfrm>
        </p:spPr>
        <p:txBody>
          <a:bodyPr/>
          <a:lstStyle>
            <a:lvl1pPr marL="0" indent="0">
              <a:buNone/>
              <a:defRPr sz="2800"/>
            </a:lvl1pPr>
            <a:lvl2pPr marL="400736" indent="0">
              <a:buNone/>
              <a:defRPr sz="2500"/>
            </a:lvl2pPr>
            <a:lvl3pPr marL="801472" indent="0">
              <a:buNone/>
              <a:defRPr sz="2100"/>
            </a:lvl3pPr>
            <a:lvl4pPr marL="1202207" indent="0">
              <a:buNone/>
              <a:defRPr sz="1800"/>
            </a:lvl4pPr>
            <a:lvl5pPr marL="1602943" indent="0">
              <a:buNone/>
              <a:defRPr sz="1800"/>
            </a:lvl5pPr>
            <a:lvl6pPr marL="2003679" indent="0">
              <a:buNone/>
              <a:defRPr sz="1800"/>
            </a:lvl6pPr>
            <a:lvl7pPr marL="2404415" indent="0">
              <a:buNone/>
              <a:defRPr sz="1800"/>
            </a:lvl7pPr>
            <a:lvl8pPr marL="2805151" indent="0">
              <a:buNone/>
              <a:defRPr sz="1800"/>
            </a:lvl8pPr>
            <a:lvl9pPr marL="3205886" indent="0">
              <a:buNone/>
              <a:defRPr sz="18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1877" y="5367757"/>
            <a:ext cx="5486943" cy="804876"/>
          </a:xfrm>
        </p:spPr>
        <p:txBody>
          <a:bodyPr/>
          <a:lstStyle>
            <a:lvl1pPr marL="0" indent="0">
              <a:buNone/>
              <a:defRPr sz="1200"/>
            </a:lvl1pPr>
            <a:lvl2pPr marL="400736" indent="0">
              <a:buNone/>
              <a:defRPr sz="1100"/>
            </a:lvl2pPr>
            <a:lvl3pPr marL="801472" indent="0">
              <a:buNone/>
              <a:defRPr sz="900"/>
            </a:lvl3pPr>
            <a:lvl4pPr marL="1202207" indent="0">
              <a:buNone/>
              <a:defRPr sz="800"/>
            </a:lvl4pPr>
            <a:lvl5pPr marL="1602943" indent="0">
              <a:buNone/>
              <a:defRPr sz="800"/>
            </a:lvl5pPr>
            <a:lvl6pPr marL="2003679" indent="0">
              <a:buNone/>
              <a:defRPr sz="800"/>
            </a:lvl6pPr>
            <a:lvl7pPr marL="2404415" indent="0">
              <a:buNone/>
              <a:defRPr sz="800"/>
            </a:lvl7pPr>
            <a:lvl8pPr marL="2805151" indent="0">
              <a:buNone/>
              <a:defRPr sz="800"/>
            </a:lvl8pPr>
            <a:lvl9pPr marL="3205886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6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16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85154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27682" cy="585154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309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42539" y="1542079"/>
            <a:ext cx="8291501" cy="4309467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fr-FR" noProof="0" smtClean="0"/>
          </a:p>
        </p:txBody>
      </p:sp>
    </p:spTree>
    <p:extLst>
      <p:ext uri="{BB962C8B-B14F-4D97-AF65-F5344CB8AC3E}">
        <p14:creationId xmlns:p14="http://schemas.microsoft.com/office/powerpoint/2010/main" val="1544742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9C697F5-0697-4761-B8A9-5C152E7214B1}" type="datetimeFigureOut">
              <a:rPr lang="en-US" smtClean="0"/>
              <a:t>11/28/2013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2567" y="6356933"/>
            <a:ext cx="2133962" cy="364281"/>
          </a:xfrm>
          <a:prstGeom prst="rect">
            <a:avLst/>
          </a:prstGeom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038A5DD2-5997-45FA-AF31-4F11B6D27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21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382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2541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3450" y="1380815"/>
            <a:ext cx="4080591" cy="461183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2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23827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  <a:endParaRPr lang="en-GB" altLang="fr-FR" smtClean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539" y="1542079"/>
            <a:ext cx="8291501" cy="430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 smtClean="0"/>
              <a:t>Click to edit Master text styles</a:t>
            </a:r>
          </a:p>
          <a:p>
            <a:pPr lvl="1"/>
            <a:r>
              <a:rPr lang="en-GB" altLang="fr-FR" smtClean="0"/>
              <a:t>Second level</a:t>
            </a:r>
          </a:p>
          <a:p>
            <a:pPr lvl="2"/>
            <a:r>
              <a:rPr lang="en-GB" altLang="fr-FR" smtClean="0"/>
              <a:t>Third level</a:t>
            </a:r>
          </a:p>
          <a:p>
            <a:pPr lvl="3"/>
            <a:r>
              <a:rPr lang="en-GB" altLang="fr-FR" smtClean="0"/>
              <a:t>Fourth level</a:t>
            </a:r>
          </a:p>
        </p:txBody>
      </p:sp>
      <p:sp>
        <p:nvSpPr>
          <p:cNvPr id="1028" name="Rectangle 12"/>
          <p:cNvSpPr>
            <a:spLocks noChangeArrowheads="1"/>
          </p:cNvSpPr>
          <p:nvPr/>
        </p:nvSpPr>
        <p:spPr bwMode="auto">
          <a:xfrm>
            <a:off x="1358" y="6015688"/>
            <a:ext cx="9144000" cy="842312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47" tIns="40074" rIns="80147" bIns="40074" anchor="ctr"/>
          <a:lstStyle/>
          <a:p>
            <a:endParaRPr lang="fr-FR" altLang="fr-FR"/>
          </a:p>
        </p:txBody>
      </p:sp>
      <p:sp>
        <p:nvSpPr>
          <p:cNvPr id="1029" name="Rectangle 14"/>
          <p:cNvSpPr>
            <a:spLocks noChangeArrowheads="1"/>
          </p:cNvSpPr>
          <p:nvPr/>
        </p:nvSpPr>
        <p:spPr bwMode="auto">
          <a:xfrm>
            <a:off x="359734" y="6398688"/>
            <a:ext cx="355660" cy="33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1042988" eaLnBrk="0" hangingPunct="0"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1042988" rtl="1" eaLnBrk="0" fontAlgn="base" hangingPunct="0">
              <a:spcBef>
                <a:spcPct val="0"/>
              </a:spcBef>
              <a:spcAft>
                <a:spcPct val="0"/>
              </a:spcAft>
              <a:defRPr sz="3900" b="1">
                <a:solidFill>
                  <a:srgbClr val="00006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0" eaLnBrk="1" hangingPunct="1">
              <a:defRPr/>
            </a:pPr>
            <a:fld id="{4E6CBC8D-9CD9-42F1-AE6E-07107E87F327}" type="slidenum">
              <a:rPr lang="en-US" altLang="fr-FR" sz="1500" smtClean="0">
                <a:solidFill>
                  <a:srgbClr val="72BBE8"/>
                </a:solidFill>
                <a:latin typeface="Arial Narrow" pitchFamily="34" charset="0"/>
              </a:rPr>
              <a:pPr algn="r" rtl="0" eaLnBrk="1" hangingPunct="1">
                <a:defRPr/>
              </a:pPr>
              <a:t>‹#›</a:t>
            </a:fld>
            <a:r>
              <a:rPr lang="en-GB" altLang="fr-FR" sz="1500" smtClean="0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GB" altLang="fr-FR" sz="2100" baseline="14000" smtClean="0">
                <a:solidFill>
                  <a:schemeClr val="bg1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1030" name="Picture 17" descr="WHO-EN-white-H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1751" y="6040166"/>
            <a:ext cx="2207266" cy="71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+mj-lt"/>
          <a:ea typeface="+mj-ea"/>
          <a:cs typeface="+mj-cs"/>
        </a:defRPr>
      </a:lvl1pPr>
      <a:lvl2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2pPr>
      <a:lvl3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3pPr>
      <a:lvl4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4pPr>
      <a:lvl5pPr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5pPr>
      <a:lvl6pPr marL="400736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6pPr>
      <a:lvl7pPr marL="801472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7pPr>
      <a:lvl8pPr marL="1202207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8pPr>
      <a:lvl9pPr marL="1602943" algn="ctr" defTabSz="914179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1C78B0"/>
          </a:solidFill>
          <a:latin typeface="Arial" charset="0"/>
          <a:cs typeface="Arial" charset="0"/>
        </a:defRPr>
      </a:lvl9pPr>
    </p:titleStyle>
    <p:bodyStyle>
      <a:lvl1pPr marL="342295" indent="-342295" algn="l" defTabSz="914179" rtl="0" eaLnBrk="1" fontAlgn="base" hangingPunct="1">
        <a:spcBef>
          <a:spcPct val="80000"/>
        </a:spcBef>
        <a:spcAft>
          <a:spcPct val="0"/>
        </a:spcAft>
        <a:buClr>
          <a:srgbClr val="1E7FB8"/>
        </a:buClr>
        <a:buFont typeface="Wingdings" pitchFamily="2" charset="2"/>
        <a:buChar char="l"/>
        <a:defRPr sz="2500">
          <a:solidFill>
            <a:srgbClr val="000066"/>
          </a:solidFill>
          <a:latin typeface="+mn-lt"/>
          <a:ea typeface="+mn-ea"/>
          <a:cs typeface="+mn-cs"/>
        </a:defRPr>
      </a:lvl1pPr>
      <a:lvl2pPr marL="805646" indent="-282464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Font typeface="Arial" pitchFamily="34" charset="0"/>
        <a:buChar char="–"/>
        <a:defRPr sz="2100">
          <a:solidFill>
            <a:srgbClr val="000066"/>
          </a:solidFill>
          <a:latin typeface="+mn-lt"/>
          <a:cs typeface="+mn-cs"/>
        </a:defRPr>
      </a:lvl2pPr>
      <a:lvl3pPr marL="1256474" indent="-269940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•"/>
        <a:defRPr sz="2100">
          <a:solidFill>
            <a:srgbClr val="000066"/>
          </a:solidFill>
          <a:latin typeface="+mn-lt"/>
          <a:cs typeface="+mn-cs"/>
        </a:defRPr>
      </a:lvl3pPr>
      <a:lvl4pPr marL="1664167" indent="-226806" algn="l" defTabSz="914179" rtl="0" eaLnBrk="1" fontAlgn="base" hangingPunct="1">
        <a:spcBef>
          <a:spcPct val="20000"/>
        </a:spcBef>
        <a:spcAft>
          <a:spcPct val="0"/>
        </a:spcAft>
        <a:buClr>
          <a:srgbClr val="1E7FB8"/>
        </a:buClr>
        <a:buChar char="–"/>
        <a:defRPr sz="2100">
          <a:solidFill>
            <a:srgbClr val="000066"/>
          </a:solidFill>
          <a:latin typeface="+mn-lt"/>
          <a:cs typeface="+mn-cs"/>
        </a:defRPr>
      </a:lvl4pPr>
      <a:lvl5pPr marL="1988374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5pPr>
      <a:lvl6pPr marL="2389109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6pPr>
      <a:lvl7pPr marL="2789845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7pPr>
      <a:lvl8pPr marL="3190581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8pPr>
      <a:lvl9pPr marL="3591317" indent="-144710" algn="r" defTabSz="914179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j-lt"/>
          <a:cs typeface="+mn-cs"/>
        </a:defRPr>
      </a:lvl9pPr>
    </p:bodyStyle>
    <p:otherStyle>
      <a:defPPr>
        <a:defRPr lang="fr-FR"/>
      </a:defPPr>
      <a:lvl1pPr marL="0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73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472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07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943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679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4415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5151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886" algn="l" defTabSz="80147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 bwMode="auto">
          <a:xfrm>
            <a:off x="467544" y="3284984"/>
            <a:ext cx="8208912" cy="1104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None/>
              <a:defRPr sz="25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19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marL="914239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marL="1371358" indent="0" algn="ctr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None/>
              <a:defRPr sz="2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marL="1828477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5pPr>
            <a:lvl6pPr marL="2285596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6pPr>
            <a:lvl7pPr marL="2742716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7pPr>
            <a:lvl8pPr marL="3199835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8pPr>
            <a:lvl9pPr marL="3656954" indent="0" algn="ctr" defTabSz="914179" rtl="1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defRPr>
            </a:lvl9pPr>
          </a:lstStyle>
          <a:p>
            <a:r>
              <a:rPr lang="en-GB" b="1" dirty="0" smtClean="0">
                <a:latin typeface="Arial" pitchFamily="34" charset="0"/>
              </a:rPr>
              <a:t>Sources de </a:t>
            </a:r>
            <a:r>
              <a:rPr lang="en-GB" b="1" dirty="0" err="1" smtClean="0">
                <a:latin typeface="Arial" pitchFamily="34" charset="0"/>
              </a:rPr>
              <a:t>financement</a:t>
            </a:r>
            <a:r>
              <a:rPr lang="en-GB" b="1" dirty="0" smtClean="0">
                <a:latin typeface="Arial" pitchFamily="34" charset="0"/>
              </a:rPr>
              <a:t> </a:t>
            </a:r>
            <a:r>
              <a:rPr lang="en-GB" b="1" dirty="0" err="1" smtClean="0">
                <a:latin typeface="Arial" pitchFamily="34" charset="0"/>
              </a:rPr>
              <a:t>novatrices</a:t>
            </a:r>
            <a:r>
              <a:rPr lang="en-GB" b="1" dirty="0" smtClean="0">
                <a:latin typeface="Arial" pitchFamily="34" charset="0"/>
              </a:rPr>
              <a:t>: </a:t>
            </a:r>
            <a:r>
              <a:rPr lang="en-GB" b="1" dirty="0" err="1" smtClean="0">
                <a:latin typeface="Arial" pitchFamily="34" charset="0"/>
              </a:rPr>
              <a:t>quelques</a:t>
            </a:r>
            <a:r>
              <a:rPr lang="en-GB" b="1" dirty="0" smtClean="0">
                <a:latin typeface="Arial" pitchFamily="34" charset="0"/>
              </a:rPr>
              <a:t> </a:t>
            </a:r>
            <a:r>
              <a:rPr lang="en-GB" b="1" dirty="0" err="1" smtClean="0">
                <a:latin typeface="Arial" pitchFamily="34" charset="0"/>
              </a:rPr>
              <a:t>brefs</a:t>
            </a:r>
            <a:r>
              <a:rPr lang="en-GB" b="1" dirty="0" smtClean="0">
                <a:latin typeface="Arial" pitchFamily="34" charset="0"/>
              </a:rPr>
              <a:t> </a:t>
            </a:r>
            <a:r>
              <a:rPr lang="en-GB" b="1" dirty="0" err="1" smtClean="0">
                <a:latin typeface="Arial" pitchFamily="34" charset="0"/>
              </a:rPr>
              <a:t>exemples</a:t>
            </a:r>
            <a:r>
              <a:rPr lang="en-GB" b="1" dirty="0" smtClean="0">
                <a:latin typeface="Arial" pitchFamily="34" charset="0"/>
              </a:rPr>
              <a:t> </a:t>
            </a:r>
            <a:r>
              <a:rPr lang="en-GB" b="1" dirty="0" err="1" smtClean="0">
                <a:latin typeface="Arial" pitchFamily="34" charset="0"/>
              </a:rPr>
              <a:t>d’expériences</a:t>
            </a:r>
            <a:r>
              <a:rPr lang="en-GB" b="1" dirty="0" smtClean="0">
                <a:latin typeface="Arial" pitchFamily="34" charset="0"/>
              </a:rPr>
              <a:t> </a:t>
            </a:r>
            <a:r>
              <a:rPr lang="en-GB" b="1" dirty="0" err="1" smtClean="0">
                <a:latin typeface="Arial" pitchFamily="34" charset="0"/>
              </a:rPr>
              <a:t>nationales</a:t>
            </a:r>
            <a:r>
              <a:rPr lang="en-GB" b="1" dirty="0" smtClean="0">
                <a:latin typeface="Arial" pitchFamily="34" charset="0"/>
              </a:rPr>
              <a:t>.</a:t>
            </a:r>
            <a:endParaRPr lang="en-GB" b="1" dirty="0">
              <a:latin typeface="Arial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467544" y="1484784"/>
            <a:ext cx="7772400" cy="136815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+mj-lt"/>
                <a:ea typeface="+mj-ea"/>
                <a:cs typeface="+mj-cs"/>
              </a:defRPr>
            </a:lvl1pPr>
            <a:lvl2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2pPr>
            <a:lvl3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3pPr>
            <a:lvl4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4pPr>
            <a:lvl5pPr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5pPr>
            <a:lvl6pPr marL="400736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6pPr>
            <a:lvl7pPr marL="801472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7pPr>
            <a:lvl8pPr marL="1202207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8pPr>
            <a:lvl9pPr marL="1602943" algn="ctr" defTabSz="914179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1C78B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fr-FR" sz="3200" dirty="0" smtClean="0">
                <a:latin typeface="Arial" pitchFamily="34" charset="0"/>
              </a:rPr>
              <a:t>Atelier sur les sources </a:t>
            </a:r>
            <a:br>
              <a:rPr lang="fr-FR" sz="3200" dirty="0" smtClean="0">
                <a:latin typeface="Arial" pitchFamily="34" charset="0"/>
              </a:rPr>
            </a:br>
            <a:r>
              <a:rPr lang="fr-FR" sz="3200" dirty="0" smtClean="0">
                <a:latin typeface="Arial" pitchFamily="34" charset="0"/>
              </a:rPr>
              <a:t>de financement novatrices pour la CSU</a:t>
            </a:r>
            <a:endParaRPr lang="fr-FR" sz="3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451648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fr-FR" sz="2400" u="sng" dirty="0">
                <a:solidFill>
                  <a:srgbClr val="002060"/>
                </a:solidFill>
              </a:rPr>
              <a:t>R</a:t>
            </a:r>
            <a:r>
              <a:rPr lang="fr-FR" sz="2400" b="1" u="sng" dirty="0" smtClean="0">
                <a:solidFill>
                  <a:srgbClr val="002060"/>
                </a:solidFill>
              </a:rPr>
              <a:t>appel</a:t>
            </a:r>
            <a:r>
              <a:rPr lang="fr-FR" sz="2400" b="1" u="sng" dirty="0" smtClean="0">
                <a:solidFill>
                  <a:srgbClr val="002060"/>
                </a:solidFill>
              </a:rPr>
              <a:t>:</a:t>
            </a:r>
            <a:r>
              <a:rPr lang="en-GB" sz="2400" b="1" dirty="0">
                <a:solidFill>
                  <a:srgbClr val="002060"/>
                </a:solidFill>
              </a:rPr>
              <a:t> </a:t>
            </a: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fr-CH" sz="2400" b="1" dirty="0" smtClean="0">
                <a:solidFill>
                  <a:srgbClr val="002060"/>
                </a:solidFill>
              </a:rPr>
              <a:t/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CHAQUE PAYS EST UNIQUE: il faut tenir compte des contraintes socio-économiques, politiques et institutionnelles pour déterminer les mécanismes adéquats.</a:t>
            </a:r>
          </a:p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LA LEVEE DES FONDS EST </a:t>
            </a:r>
            <a:r>
              <a:rPr lang="fr-CH" b="1" dirty="0" smtClean="0"/>
              <a:t>L’UNE DES DIMENSIONS </a:t>
            </a:r>
            <a:r>
              <a:rPr lang="fr-CH" b="1" dirty="0" smtClean="0"/>
              <a:t>D’UN ENSEMBLE: il convient </a:t>
            </a:r>
            <a:r>
              <a:rPr lang="fr-CH" b="1" dirty="0" smtClean="0"/>
              <a:t>aussi de </a:t>
            </a:r>
            <a:r>
              <a:rPr lang="fr-CH" b="1" dirty="0" smtClean="0"/>
              <a:t>veiller à l’équité et à l’efficience de l’allocation des nouvelles ressources.</a:t>
            </a:r>
          </a:p>
          <a:p>
            <a:pPr marL="274320" lvl="1" indent="0">
              <a:buFont typeface="Arial" pitchFamily="34" charset="0"/>
              <a:buNone/>
            </a:pPr>
            <a:endParaRPr lang="fr-CH" b="1" dirty="0" smtClean="0"/>
          </a:p>
          <a:p>
            <a:pPr lvl="1">
              <a:buFontTx/>
              <a:buChar char="-"/>
            </a:pPr>
            <a:r>
              <a:rPr lang="fr-CH" b="1" dirty="0" smtClean="0"/>
              <a:t>UN CHAMP </a:t>
            </a:r>
            <a:r>
              <a:rPr lang="fr-CH" b="1" dirty="0" smtClean="0"/>
              <a:t>D’ETUDE </a:t>
            </a:r>
            <a:r>
              <a:rPr lang="fr-CH" b="1" dirty="0" smtClean="0"/>
              <a:t>RELATIVEMENT NOUVEAU: nous apprenons de jour en jour.</a:t>
            </a:r>
          </a:p>
        </p:txBody>
      </p:sp>
    </p:spTree>
    <p:extLst>
      <p:ext uri="{BB962C8B-B14F-4D97-AF65-F5344CB8AC3E}">
        <p14:creationId xmlns:p14="http://schemas.microsoft.com/office/powerpoint/2010/main" val="158403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379640"/>
          </a:xfrm>
        </p:spPr>
        <p:txBody>
          <a:bodyPr>
            <a:noAutofit/>
          </a:bodyPr>
          <a:lstStyle/>
          <a:p>
            <a:pPr lvl="1" rtl="0">
              <a:spcBef>
                <a:spcPct val="0"/>
              </a:spcBef>
            </a:pPr>
            <a:r>
              <a:rPr lang="fr-FR" sz="2800" b="1" u="sng" dirty="0" smtClean="0">
                <a:solidFill>
                  <a:srgbClr val="002060"/>
                </a:solidFill>
              </a:rPr>
              <a:t>Un </a:t>
            </a:r>
            <a:r>
              <a:rPr lang="fr-FR" sz="2800" u="sng" dirty="0" smtClean="0">
                <a:solidFill>
                  <a:srgbClr val="002060"/>
                </a:solidFill>
              </a:rPr>
              <a:t>exemple de </a:t>
            </a:r>
            <a:r>
              <a:rPr lang="fr-FR" sz="2800" u="sng" dirty="0" smtClean="0">
                <a:solidFill>
                  <a:srgbClr val="002060"/>
                </a:solidFill>
              </a:rPr>
              <a:t>taxation indirect affectée</a:t>
            </a:r>
            <a:r>
              <a:rPr lang="fr-FR" sz="2800" b="1" u="sng" dirty="0" smtClean="0">
                <a:solidFill>
                  <a:srgbClr val="002060"/>
                </a:solidFill>
              </a:rPr>
              <a:t>: allocation d’une part de la TVA à la santé.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fr-CH" sz="2400" b="1" dirty="0" smtClean="0">
                <a:solidFill>
                  <a:srgbClr val="002060"/>
                </a:solidFill>
              </a:rPr>
              <a:t/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GHANA: 2,5% des 12,5% de TVA sont directement affecté au financement du régime national d’assurance maladie.</a:t>
            </a:r>
          </a:p>
          <a:p>
            <a:pPr marL="274320" lvl="1" indent="0">
              <a:buFont typeface="Arial" pitchFamily="34" charset="0"/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CHILI: depuis 2003, 1% d’augmentation de la TVA pour financer le secteur de la santé.</a:t>
            </a:r>
          </a:p>
        </p:txBody>
      </p:sp>
    </p:spTree>
    <p:extLst>
      <p:ext uri="{BB962C8B-B14F-4D97-AF65-F5344CB8AC3E}">
        <p14:creationId xmlns:p14="http://schemas.microsoft.com/office/powerpoint/2010/main" val="205761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379640"/>
          </a:xfrm>
        </p:spPr>
        <p:txBody>
          <a:bodyPr>
            <a:noAutofit/>
          </a:bodyPr>
          <a:lstStyle/>
          <a:p>
            <a:pPr lvl="1" rtl="0">
              <a:spcBef>
                <a:spcPct val="0"/>
              </a:spcBef>
            </a:pPr>
            <a:r>
              <a:rPr lang="fr-FR" sz="2800" b="1" u="sng" dirty="0" smtClean="0">
                <a:solidFill>
                  <a:srgbClr val="002060"/>
                </a:solidFill>
              </a:rPr>
              <a:t>Un </a:t>
            </a:r>
            <a:r>
              <a:rPr lang="fr-FR" sz="2800" u="sng" dirty="0" smtClean="0">
                <a:solidFill>
                  <a:srgbClr val="002060"/>
                </a:solidFill>
              </a:rPr>
              <a:t>exemple taxation directe </a:t>
            </a:r>
            <a:r>
              <a:rPr lang="fr-FR" sz="2800" b="1" u="sng" dirty="0" smtClean="0">
                <a:solidFill>
                  <a:srgbClr val="002060"/>
                </a:solidFill>
              </a:rPr>
              <a:t>: taxation de grandes entreprises ou de secteurs.</a:t>
            </a:r>
            <a:r>
              <a:rPr lang="en-GB" sz="2800" b="1" dirty="0" smtClean="0">
                <a:solidFill>
                  <a:srgbClr val="002060"/>
                </a:solidFill>
              </a:rPr>
              <a:t> </a:t>
            </a: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fr-CH" sz="2400" b="1" dirty="0" smtClean="0">
                <a:solidFill>
                  <a:srgbClr val="002060"/>
                </a:solidFill>
              </a:rPr>
              <a:t/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AUSTRALIE: Taxes sur les sociétés minières.</a:t>
            </a:r>
          </a:p>
          <a:p>
            <a:pPr marL="274320" lvl="1" indent="0">
              <a:buFont typeface="Arial" pitchFamily="34" charset="0"/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GABON: Taxe sur les </a:t>
            </a:r>
            <a:r>
              <a:rPr lang="fr-CH" sz="2800" b="1" dirty="0" smtClean="0"/>
              <a:t>entreprises </a:t>
            </a:r>
            <a:r>
              <a:rPr lang="fr-CH" sz="2800" b="1" dirty="0" smtClean="0"/>
              <a:t>de la téléphonie mobile / taxe sur les </a:t>
            </a:r>
            <a:r>
              <a:rPr lang="fr-CH" sz="2800" b="1" dirty="0" smtClean="0"/>
              <a:t>entreprises </a:t>
            </a:r>
            <a:r>
              <a:rPr lang="fr-CH" sz="2800" b="1" dirty="0" smtClean="0"/>
              <a:t>de transfert  de fonds</a:t>
            </a:r>
          </a:p>
          <a:p>
            <a:pPr marL="523182" lvl="1" indent="0"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PAKISTAN: taxe sur le secteur pharmaceutique.</a:t>
            </a:r>
          </a:p>
        </p:txBody>
      </p:sp>
    </p:spTree>
    <p:extLst>
      <p:ext uri="{BB962C8B-B14F-4D97-AF65-F5344CB8AC3E}">
        <p14:creationId xmlns:p14="http://schemas.microsoft.com/office/powerpoint/2010/main" val="350335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496944" cy="1379640"/>
          </a:xfrm>
        </p:spPr>
        <p:txBody>
          <a:bodyPr>
            <a:noAutofit/>
          </a:bodyPr>
          <a:lstStyle/>
          <a:p>
            <a:pPr lvl="1" rtl="0">
              <a:spcBef>
                <a:spcPct val="0"/>
              </a:spcBef>
            </a:pPr>
            <a:r>
              <a:rPr lang="fr-FR" sz="2800" b="1" u="sng" dirty="0" smtClean="0">
                <a:solidFill>
                  <a:srgbClr val="002060"/>
                </a:solidFill>
              </a:rPr>
              <a:t>Un </a:t>
            </a:r>
            <a:r>
              <a:rPr lang="fr-FR" sz="2800" u="sng" dirty="0" smtClean="0">
                <a:solidFill>
                  <a:srgbClr val="002060"/>
                </a:solidFill>
              </a:rPr>
              <a:t>exemple taxation directe de produits nocif à la santé.</a:t>
            </a:r>
            <a:r>
              <a:rPr lang="en-GB" sz="2400" b="1" dirty="0" smtClean="0">
                <a:solidFill>
                  <a:srgbClr val="002060"/>
                </a:solidFill>
              </a:rPr>
              <a:t/>
            </a:r>
            <a:br>
              <a:rPr lang="en-GB" sz="2400" b="1" dirty="0" smtClean="0">
                <a:solidFill>
                  <a:srgbClr val="002060"/>
                </a:solidFill>
              </a:rPr>
            </a:br>
            <a:r>
              <a:rPr lang="fr-CH" sz="2400" b="1" dirty="0" smtClean="0">
                <a:solidFill>
                  <a:srgbClr val="002060"/>
                </a:solidFill>
              </a:rPr>
              <a:t/>
            </a:r>
            <a:br>
              <a:rPr lang="fr-CH" sz="2400" b="1" dirty="0" smtClean="0">
                <a:solidFill>
                  <a:srgbClr val="002060"/>
                </a:solidFill>
              </a:rPr>
            </a:br>
            <a:endParaRPr lang="fr-FR" sz="2400" b="1" u="sng" dirty="0">
              <a:solidFill>
                <a:srgbClr val="002060"/>
              </a:solidFill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212740" y="1412776"/>
            <a:ext cx="8352283" cy="4752528"/>
          </a:xfrm>
          <a:prstGeom prst="rect">
            <a:avLst/>
          </a:prstGeom>
        </p:spPr>
        <p:txBody>
          <a:bodyPr>
            <a:normAutofit/>
          </a:bodyPr>
          <a:lstStyle>
            <a:lvl1pPr marL="342295" indent="-342295" algn="l" defTabSz="914179" rtl="0" eaLnBrk="1" fontAlgn="base" hangingPunct="1">
              <a:spcBef>
                <a:spcPct val="80000"/>
              </a:spcBef>
              <a:spcAft>
                <a:spcPct val="0"/>
              </a:spcAft>
              <a:buClr>
                <a:srgbClr val="1E7FB8"/>
              </a:buClr>
              <a:buFont typeface="Wingdings" pitchFamily="2" charset="2"/>
              <a:buChar char="l"/>
              <a:defRPr sz="25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805646" indent="-282464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Font typeface="Arial" pitchFamily="34" charset="0"/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2pPr>
            <a:lvl3pPr marL="1256474" indent="-269940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•"/>
              <a:defRPr sz="2100">
                <a:solidFill>
                  <a:srgbClr val="000066"/>
                </a:solidFill>
                <a:latin typeface="+mn-lt"/>
                <a:cs typeface="+mn-cs"/>
              </a:defRPr>
            </a:lvl3pPr>
            <a:lvl4pPr marL="1664167" indent="-226806" algn="l" defTabSz="914179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E7FB8"/>
              </a:buClr>
              <a:buChar char="–"/>
              <a:defRPr sz="2100">
                <a:solidFill>
                  <a:srgbClr val="000066"/>
                </a:solidFill>
                <a:latin typeface="+mn-lt"/>
                <a:cs typeface="+mn-cs"/>
              </a:defRPr>
            </a:lvl4pPr>
            <a:lvl5pPr marL="1988374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5pPr>
            <a:lvl6pPr marL="2389109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6pPr>
            <a:lvl7pPr marL="2789845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7pPr>
            <a:lvl8pPr marL="3190581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8pPr>
            <a:lvl9pPr marL="3591317" indent="-144710" algn="r" defTabSz="914179" rtl="1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j-lt"/>
                <a:cs typeface="+mn-cs"/>
              </a:defRPr>
            </a:lvl9pPr>
          </a:lstStyle>
          <a:p>
            <a:pPr marL="274320" lvl="1" indent="0">
              <a:buFont typeface="Arial" pitchFamily="34" charset="0"/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DANS DE NOMBREUX PAYS: Taxes et droits sur l’alcool et le tabac.</a:t>
            </a:r>
          </a:p>
          <a:p>
            <a:pPr marL="274320" lvl="1" indent="0">
              <a:buFont typeface="Arial" pitchFamily="34" charset="0"/>
              <a:buNone/>
            </a:pPr>
            <a:endParaRPr lang="fr-CH" sz="2800" b="1" dirty="0" smtClean="0"/>
          </a:p>
          <a:p>
            <a:pPr lvl="1">
              <a:buFontTx/>
              <a:buChar char="-"/>
            </a:pPr>
            <a:r>
              <a:rPr lang="fr-CH" sz="2800" b="1" dirty="0" smtClean="0"/>
              <a:t>DANS DE PLUS EN PLUS DE PAYS (ex.: Roumanie): Taxe sur les aliments à teneur élevée en sel, sucre, graisse</a:t>
            </a:r>
            <a:r>
              <a:rPr lang="fr-CH" sz="2800" b="1" dirty="0" smtClean="0"/>
              <a:t>), taxes environnementales.</a:t>
            </a:r>
            <a:endParaRPr lang="fr-CH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10636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O">
  <a:themeElements>
    <a:clrScheme name="Presentation (2)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Presentation (2)">
      <a:majorFont>
        <a:latin typeface="Arial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900" b="1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Presentation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WHO</Template>
  <TotalTime>45</TotalTime>
  <Words>237</Words>
  <Application>Microsoft Office PowerPoint</Application>
  <PresentationFormat>On-screen Show (4:3)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WHO</vt:lpstr>
      <vt:lpstr>PowerPoint Presentation</vt:lpstr>
      <vt:lpstr>Rappel:   </vt:lpstr>
      <vt:lpstr>Un exemple de taxation indirect affectée: allocation d’une part de la TVA à la santé.   </vt:lpstr>
      <vt:lpstr>Un exemple taxation directe : taxation de grandes entreprises ou de secteurs.   </vt:lpstr>
      <vt:lpstr>Un exemple taxation directe de produits nocif à la santé.  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MATHIVET, Benoit</dc:creator>
  <cp:lastModifiedBy>MATHIVET, Benoit</cp:lastModifiedBy>
  <cp:revision>18</cp:revision>
  <dcterms:created xsi:type="dcterms:W3CDTF">2013-11-28T08:20:19Z</dcterms:created>
  <dcterms:modified xsi:type="dcterms:W3CDTF">2013-11-28T10:49:21Z</dcterms:modified>
</cp:coreProperties>
</file>