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08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49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13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28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30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89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5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97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33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316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72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38D4-3BDA-4B9F-9C6D-982A654127FC}" type="datetimeFigureOut">
              <a:rPr lang="fr-FR" smtClean="0"/>
              <a:t>13/11/2015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A4CC8-156E-4FF8-ABD7-D1363BAC93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2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Mission d’assistance </a:t>
            </a:r>
            <a:r>
              <a:rPr lang="fr-FR" dirty="0"/>
              <a:t>technique </a:t>
            </a:r>
            <a:r>
              <a:rPr lang="fr-FR" dirty="0" smtClean="0"/>
              <a:t>OMS pour </a:t>
            </a:r>
            <a:r>
              <a:rPr lang="fr-FR" dirty="0"/>
              <a:t>l’élaboration d’une </a:t>
            </a:r>
            <a:r>
              <a:rPr lang="fr-FR" dirty="0" smtClean="0"/>
              <a:t>SNFS</a:t>
            </a:r>
            <a:br>
              <a:rPr lang="fr-FR" dirty="0" smtClean="0"/>
            </a:br>
            <a:r>
              <a:rPr lang="fr-FR" sz="3600" dirty="0"/>
              <a:t>-</a:t>
            </a:r>
            <a:r>
              <a:rPr lang="fr-FR" sz="3600" dirty="0" smtClean="0"/>
              <a:t> démarrage de la </a:t>
            </a:r>
            <a:r>
              <a:rPr lang="fr-FR" sz="3600" dirty="0"/>
              <a:t>phase d’analyse de situation du processus -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076056" y="5517232"/>
            <a:ext cx="3704456" cy="84164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fr-FR" dirty="0" smtClean="0"/>
              <a:t>Restitution aux </a:t>
            </a:r>
            <a:r>
              <a:rPr lang="fr-FR" dirty="0" err="1" smtClean="0"/>
              <a:t>PTFs</a:t>
            </a:r>
            <a:endParaRPr lang="fr-FR" dirty="0" smtClean="0"/>
          </a:p>
          <a:p>
            <a:pPr algn="r"/>
            <a:r>
              <a:rPr lang="fr-FR" dirty="0" smtClean="0"/>
              <a:t>Le 13/11/2015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238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Personnes rencontrées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89626" cy="4054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20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Résultats de entretiens (1)</a:t>
            </a:r>
            <a:br>
              <a:rPr lang="fr-FR" dirty="0" smtClean="0"/>
            </a:br>
            <a:r>
              <a:rPr lang="fr-FR" b="1" dirty="0" smtClean="0"/>
              <a:t>Directeur des Affaires Financières du Ministère de la Santé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Symbol"/>
              <a:buChar char="Þ"/>
            </a:pPr>
            <a:r>
              <a:rPr lang="fr-FR" dirty="0" smtClean="0"/>
              <a:t>Préoccupation principale = disposer d’une système d’information financière</a:t>
            </a:r>
          </a:p>
          <a:p>
            <a:pPr>
              <a:buFont typeface="Symbol"/>
              <a:buChar char="Þ"/>
            </a:pPr>
            <a:r>
              <a:rPr lang="fr-FR" dirty="0" smtClean="0"/>
              <a:t>Outils de suivi &gt; procédures </a:t>
            </a:r>
            <a:r>
              <a:rPr lang="fr-FR" dirty="0" err="1" smtClean="0"/>
              <a:t>idéntiques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5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Résultats de entretiens (2) : </a:t>
            </a:r>
            <a:br>
              <a:rPr lang="fr-FR" dirty="0" smtClean="0"/>
            </a:br>
            <a:r>
              <a:rPr lang="fr-FR" b="1" dirty="0" smtClean="0"/>
              <a:t>CNAM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Char char="•"/>
            </a:pPr>
            <a:r>
              <a:rPr lang="fr-FR" dirty="0" smtClean="0"/>
              <a:t>Cible CNAM et catégories de populations :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>
              <a:buFont typeface="Arial" charset="0"/>
              <a:buChar char="•"/>
            </a:pPr>
            <a:endParaRPr lang="fr-FR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Position claire sur le dispositif institutionnel de prise en charge des catégories non encore couverte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Positionnement actuel du produit : relativement cher (50 $ </a:t>
            </a:r>
            <a:r>
              <a:rPr lang="fr-FR" dirty="0" err="1" smtClean="0"/>
              <a:t>pcpa</a:t>
            </a:r>
            <a:r>
              <a:rPr lang="fr-FR" dirty="0" smtClean="0"/>
              <a:t> ex-post)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Sujet qui est l’affaire de tous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31321"/>
              </p:ext>
            </p:extLst>
          </p:nvPr>
        </p:nvGraphicFramePr>
        <p:xfrm>
          <a:off x="323528" y="2276872"/>
          <a:ext cx="8568952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629"/>
                <a:gridCol w="941677"/>
                <a:gridCol w="1264272"/>
                <a:gridCol w="48463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Catégorie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Mandat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Réalisation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Etape</a:t>
                      </a:r>
                      <a:r>
                        <a:rPr lang="fr-FR" b="1" baseline="0" dirty="0" smtClean="0"/>
                        <a:t> en cours</a:t>
                      </a:r>
                      <a:endParaRPr lang="fr-FR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Salariés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Oui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Affiliés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Couverture partielle =&gt; extension 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Indépendants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Oui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Non affiliés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phase</a:t>
                      </a:r>
                      <a:r>
                        <a:rPr lang="fr-FR" baseline="0" dirty="0" smtClean="0"/>
                        <a:t> d’introduire un avant- projet de Décret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Pauvres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Sollicités</a:t>
                      </a:r>
                      <a:r>
                        <a:rPr lang="fr-FR" baseline="0" dirty="0" smtClean="0"/>
                        <a:t> pour des propositions de couverture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90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fr-FR" dirty="0" smtClean="0"/>
              <a:t>Résultats de entretiens (3)</a:t>
            </a:r>
            <a:br>
              <a:rPr lang="fr-FR" dirty="0" smtClean="0"/>
            </a:br>
            <a:r>
              <a:rPr lang="fr-FR" b="1" dirty="0" smtClean="0"/>
              <a:t>Primature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Symbol"/>
              <a:buChar char="Þ"/>
            </a:pPr>
            <a:r>
              <a:rPr lang="fr-FR" dirty="0" smtClean="0"/>
              <a:t>Sujet très stratégique 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002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Résultats de entretiens (4)</a:t>
            </a:r>
            <a:br>
              <a:rPr lang="fr-FR" dirty="0" smtClean="0"/>
            </a:br>
            <a:r>
              <a:rPr lang="fr-FR" b="1" dirty="0" smtClean="0"/>
              <a:t>Action Sociale MASEF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Symbol"/>
              <a:buChar char="Þ"/>
            </a:pPr>
            <a:r>
              <a:rPr lang="fr-FR" dirty="0" smtClean="0"/>
              <a:t>Evolution institutionnelle particulière</a:t>
            </a:r>
          </a:p>
          <a:p>
            <a:pPr>
              <a:buFont typeface="Symbol"/>
              <a:buChar char="Þ"/>
            </a:pPr>
            <a:r>
              <a:rPr lang="fr-FR" dirty="0" smtClean="0"/>
              <a:t>Sollicité par la CNAM sur la réflexion / pauvres</a:t>
            </a:r>
          </a:p>
          <a:p>
            <a:pPr>
              <a:buFont typeface="Symbol"/>
              <a:buChar char="Þ"/>
            </a:pPr>
            <a:r>
              <a:rPr lang="fr-FR" dirty="0" smtClean="0"/>
              <a:t>Processus : importance et difficulté de l’</a:t>
            </a:r>
            <a:r>
              <a:rPr lang="fr-FR" dirty="0" err="1" smtClean="0"/>
              <a:t>intersectorialité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150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fr-FR" dirty="0" smtClean="0"/>
              <a:t>Résultats de entretiens (5)</a:t>
            </a:r>
            <a:br>
              <a:rPr lang="fr-FR" dirty="0" smtClean="0"/>
            </a:br>
            <a:r>
              <a:rPr lang="fr-FR" b="1" dirty="0" smtClean="0"/>
              <a:t>DGB / MF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Symbol"/>
              <a:buChar char="Þ"/>
            </a:pPr>
            <a:r>
              <a:rPr lang="fr-FR" dirty="0" smtClean="0"/>
              <a:t>Sujet important</a:t>
            </a:r>
          </a:p>
          <a:p>
            <a:pPr>
              <a:buFont typeface="Symbol"/>
              <a:buChar char="Þ"/>
            </a:pPr>
            <a:r>
              <a:rPr lang="fr-FR" dirty="0" smtClean="0"/>
              <a:t>Manque d’efficience des financements en matière de santé</a:t>
            </a:r>
          </a:p>
          <a:p>
            <a:pPr>
              <a:buFont typeface="Symbol"/>
              <a:buChar char="Þ"/>
            </a:pPr>
            <a:r>
              <a:rPr lang="fr-FR" dirty="0" smtClean="0"/>
              <a:t>Secteur prioritaire du gouvernement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905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507288" cy="1368152"/>
          </a:xfrm>
        </p:spPr>
        <p:txBody>
          <a:bodyPr>
            <a:normAutofit/>
          </a:bodyPr>
          <a:lstStyle/>
          <a:p>
            <a:r>
              <a:rPr lang="fr-FR" dirty="0" smtClean="0"/>
              <a:t>Résultats de entretiens (</a:t>
            </a:r>
            <a:r>
              <a:rPr lang="fr-FR" dirty="0" smtClean="0"/>
              <a:t>6) </a:t>
            </a:r>
            <a:r>
              <a:rPr lang="fr-FR" b="1" dirty="0" smtClean="0"/>
              <a:t>PTF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pPr>
              <a:buFont typeface="Symbol"/>
              <a:buChar char="Þ"/>
            </a:pPr>
            <a:r>
              <a:rPr lang="fr-FR" dirty="0" smtClean="0"/>
              <a:t>Sujet &amp; mission « à point nommé »</a:t>
            </a:r>
          </a:p>
          <a:p>
            <a:pPr>
              <a:buFont typeface="Symbol"/>
              <a:buChar char="Þ"/>
            </a:pPr>
            <a:r>
              <a:rPr lang="fr-FR" dirty="0" smtClean="0"/>
              <a:t>Grande disponibilité de collaboration</a:t>
            </a:r>
          </a:p>
          <a:p>
            <a:pPr>
              <a:buFont typeface="Symbol"/>
              <a:buChar char="Þ"/>
            </a:pPr>
            <a:r>
              <a:rPr lang="fr-FR" dirty="0" err="1" smtClean="0"/>
              <a:t>Intersectorialité</a:t>
            </a:r>
            <a:endParaRPr lang="fr-FR" dirty="0" smtClean="0"/>
          </a:p>
          <a:p>
            <a:pPr>
              <a:buFont typeface="Symbol"/>
              <a:buChar char="Þ"/>
            </a:pPr>
            <a:endParaRPr lang="fr-FR" dirty="0"/>
          </a:p>
          <a:p>
            <a:pPr marL="0" indent="0">
              <a:buNone/>
            </a:pPr>
            <a:r>
              <a:rPr lang="fr-FR" b="1" dirty="0" smtClean="0"/>
              <a:t>Sujets brûlants</a:t>
            </a:r>
          </a:p>
          <a:p>
            <a:pPr>
              <a:buFont typeface="Symbol"/>
              <a:buChar char="Þ"/>
            </a:pPr>
            <a:r>
              <a:rPr lang="fr-FR" dirty="0" smtClean="0"/>
              <a:t>Définition d’appui DUE et stratégie </a:t>
            </a:r>
            <a:r>
              <a:rPr lang="fr-FR" dirty="0" smtClean="0"/>
              <a:t>FBR</a:t>
            </a:r>
          </a:p>
          <a:p>
            <a:pPr>
              <a:buFont typeface="Symbol"/>
              <a:buChar char="Þ"/>
            </a:pPr>
            <a:endParaRPr lang="fr-FR" b="1" dirty="0"/>
          </a:p>
          <a:p>
            <a:pPr marL="0" indent="0">
              <a:buNone/>
            </a:pPr>
            <a:r>
              <a:rPr lang="fr-FR" b="1" dirty="0" smtClean="0"/>
              <a:t>Fédération des moyens / collaboration CT (exemples)</a:t>
            </a:r>
          </a:p>
          <a:p>
            <a:pPr>
              <a:buFont typeface="Symbol"/>
              <a:buChar char="Þ"/>
            </a:pPr>
            <a:r>
              <a:rPr lang="fr-FR" dirty="0" smtClean="0"/>
              <a:t>Revue budgétaire (inclus outils « BOOST », « Pôle de Dakar »)</a:t>
            </a:r>
          </a:p>
          <a:p>
            <a:pPr>
              <a:buFont typeface="Symbol"/>
              <a:buChar char="Þ"/>
            </a:pPr>
            <a:r>
              <a:rPr lang="fr-FR" dirty="0" smtClean="0"/>
              <a:t>Revue sectorielle de mi-parcours (demande express DUE)</a:t>
            </a:r>
          </a:p>
          <a:p>
            <a:pPr>
              <a:buFont typeface="Symbol"/>
              <a:buChar char="Þ"/>
            </a:pPr>
            <a:r>
              <a:rPr lang="fr-FR" dirty="0" smtClean="0"/>
              <a:t>Travaux sur l’équité (Unicef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309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/ entretiens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fr-FR" dirty="0" smtClean="0"/>
              <a:t>Opportunité, Attentes, Disponibilité</a:t>
            </a:r>
          </a:p>
          <a:p>
            <a:pPr marL="514350" indent="-514350">
              <a:buAutoNum type="arabicParenR"/>
            </a:pPr>
            <a:r>
              <a:rPr lang="fr-FR" dirty="0" smtClean="0"/>
              <a:t>Consensus sur l’enjeu de l’</a:t>
            </a:r>
            <a:r>
              <a:rPr lang="fr-FR" dirty="0" err="1" smtClean="0"/>
              <a:t>intersectorialité</a:t>
            </a:r>
            <a:endParaRPr lang="fr-FR" dirty="0" smtClean="0"/>
          </a:p>
          <a:p>
            <a:pPr marL="514350" indent="-514350">
              <a:buAutoNum type="arabicParenR"/>
            </a:pPr>
            <a:r>
              <a:rPr lang="fr-FR" dirty="0" smtClean="0"/>
              <a:t>Problématiques importantes</a:t>
            </a:r>
          </a:p>
          <a:p>
            <a:pPr marL="857250" lvl="1" indent="-457200">
              <a:buFont typeface="Arial" charset="0"/>
              <a:buChar char="•"/>
            </a:pPr>
            <a:r>
              <a:rPr lang="fr-FR" dirty="0" smtClean="0"/>
              <a:t>Gestion financière MS</a:t>
            </a:r>
          </a:p>
          <a:p>
            <a:pPr marL="857250" lvl="1" indent="-457200">
              <a:buFont typeface="Arial" charset="0"/>
              <a:buChar char="•"/>
            </a:pPr>
            <a:r>
              <a:rPr lang="fr-FR" dirty="0" smtClean="0"/>
              <a:t>Allocations financières en santé inclus système de santé</a:t>
            </a:r>
          </a:p>
          <a:p>
            <a:pPr marL="857250" lvl="1" indent="-457200">
              <a:buFont typeface="Arial" charset="0"/>
              <a:buChar char="•"/>
            </a:pPr>
            <a:r>
              <a:rPr lang="fr-FR" dirty="0" smtClean="0"/>
              <a:t>Organisation du système de financement</a:t>
            </a:r>
          </a:p>
          <a:p>
            <a:pPr marL="857250" lvl="1" indent="-457200">
              <a:buFont typeface="Arial" charset="0"/>
              <a:buChar char="•"/>
            </a:pPr>
            <a:r>
              <a:rPr lang="fr-FR" dirty="0" smtClean="0"/>
              <a:t>Couverture du risque maladie</a:t>
            </a:r>
          </a:p>
          <a:p>
            <a:pPr marL="857250" lvl="1" indent="-457200">
              <a:buFont typeface="Arial" charset="0"/>
              <a:buChar char="•"/>
            </a:pPr>
            <a:r>
              <a:rPr lang="fr-FR" dirty="0" smtClean="0"/>
              <a:t>Résultats recherchés en termes de santé</a:t>
            </a:r>
          </a:p>
          <a:p>
            <a:pPr marL="514350" indent="-514350">
              <a:buAutoNum type="arabicParenR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892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Hypothèses pour la feuille de route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Porter une attention particulière à l’intersectoriel</a:t>
            </a:r>
          </a:p>
          <a:p>
            <a:r>
              <a:rPr lang="fr-FR" dirty="0" smtClean="0"/>
              <a:t>Engager les décideurs politiques</a:t>
            </a:r>
          </a:p>
          <a:p>
            <a:r>
              <a:rPr lang="fr-FR" dirty="0" smtClean="0"/>
              <a:t>Utiliser toutes les compétences</a:t>
            </a:r>
          </a:p>
          <a:p>
            <a:r>
              <a:rPr lang="fr-FR" dirty="0" smtClean="0"/>
              <a:t>Renforcer les compétences </a:t>
            </a:r>
          </a:p>
          <a:p>
            <a:r>
              <a:rPr lang="fr-FR" dirty="0" smtClean="0"/>
              <a:t>Assurer l’appropriation à tous les niveaux</a:t>
            </a:r>
          </a:p>
          <a:p>
            <a:r>
              <a:rPr lang="fr-FR" dirty="0" smtClean="0"/>
              <a:t>S’aligner sur les plans (revue sectorielle)</a:t>
            </a:r>
          </a:p>
          <a:p>
            <a:r>
              <a:rPr lang="fr-FR" dirty="0" smtClean="0"/>
              <a:t>Elaborer la stratégie sur une durée raisonnable (obtenir un résultat en une année)</a:t>
            </a:r>
          </a:p>
          <a:p>
            <a:r>
              <a:rPr lang="fr-FR" dirty="0" smtClean="0"/>
              <a:t>Opportunité de fédérer et organiser les PTF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284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Dispositifs envisagés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fr-FR" b="1" dirty="0" smtClean="0"/>
              <a:t>Comité </a:t>
            </a:r>
            <a:r>
              <a:rPr lang="fr-FR" b="1" dirty="0"/>
              <a:t>technique</a:t>
            </a:r>
          </a:p>
          <a:p>
            <a:pPr marL="0" indent="0">
              <a:buNone/>
            </a:pPr>
            <a:r>
              <a:rPr lang="fr-FR" dirty="0"/>
              <a:t>MS (DPCIS, DSBN, DAF), MAEF (DAS), CNAM (DGA), MF (DGB), MAED (DSP) + PTF </a:t>
            </a:r>
            <a:r>
              <a:rPr lang="fr-FR" dirty="0" smtClean="0"/>
              <a:t>(experts disponibles DUE</a:t>
            </a:r>
            <a:r>
              <a:rPr lang="fr-FR" dirty="0"/>
              <a:t>, OMS, AECID, Unicef, </a:t>
            </a:r>
            <a:r>
              <a:rPr lang="fr-FR" dirty="0" smtClean="0"/>
              <a:t>BM)</a:t>
            </a:r>
          </a:p>
          <a:p>
            <a:pPr mar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en-US" b="1" dirty="0" smtClean="0"/>
              <a:t>Comité </a:t>
            </a:r>
            <a:r>
              <a:rPr lang="en-US" b="1" dirty="0"/>
              <a:t>de pilotage</a:t>
            </a:r>
            <a:endParaRPr lang="fr-FR" b="1" dirty="0"/>
          </a:p>
          <a:p>
            <a:pPr marL="0" indent="0">
              <a:buNone/>
            </a:pPr>
            <a:r>
              <a:rPr lang="fr-FR" dirty="0"/>
              <a:t>Mêmes </a:t>
            </a:r>
            <a:r>
              <a:rPr lang="fr-FR" dirty="0" smtClean="0"/>
              <a:t>que </a:t>
            </a:r>
            <a:r>
              <a:rPr lang="fr-FR" dirty="0"/>
              <a:t>Comité technique (niveau SG ou conseiller) + </a:t>
            </a:r>
            <a:r>
              <a:rPr lang="fr-FR" dirty="0" smtClean="0"/>
              <a:t>Primature et inclus une représentation des PTF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Réseau PTF organisé</a:t>
            </a:r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b="1" dirty="0" smtClean="0"/>
              <a:t>Appuis de consultants et de formateurs internationaux</a:t>
            </a:r>
            <a:endParaRPr lang="fr-FR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206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Feuille de route</a:t>
            </a:r>
            <a:endParaRPr lang="fr-FR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0" y="1716347"/>
            <a:ext cx="9050526" cy="372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381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Feed-back du SG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OK pour les propositions qui seront revues à partir de la DPCIS</a:t>
            </a:r>
          </a:p>
          <a:p>
            <a:r>
              <a:rPr lang="fr-FR" dirty="0" smtClean="0"/>
              <a:t>Pas de problème au niveau de la volonté politique et de l’engagement de tous les départements inclus le MS </a:t>
            </a:r>
            <a:r>
              <a:rPr lang="fr-FR" dirty="0" smtClean="0">
                <a:sym typeface="Wingdings" panose="05000000000000000000" pitchFamily="2" charset="2"/>
              </a:rPr>
              <a:t> programme du PR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Préoccupation : adhésion des </a:t>
            </a:r>
            <a:r>
              <a:rPr lang="fr-FR" dirty="0" err="1" smtClean="0">
                <a:sym typeface="Wingdings" panose="05000000000000000000" pitchFamily="2" charset="2"/>
              </a:rPr>
              <a:t>PTFs</a:t>
            </a:r>
            <a:r>
              <a:rPr lang="fr-FR" dirty="0" smtClean="0">
                <a:sym typeface="Wingdings" panose="05000000000000000000" pitchFamily="2" charset="2"/>
              </a:rPr>
              <a:t> notamment alignement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80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Feuille de route</a:t>
            </a:r>
            <a:endParaRPr lang="fr-FR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0" y="1716347"/>
            <a:ext cx="9050526" cy="372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lèche gauche 2"/>
          <p:cNvSpPr/>
          <p:nvPr/>
        </p:nvSpPr>
        <p:spPr>
          <a:xfrm rot="8040132">
            <a:off x="556531" y="5637000"/>
            <a:ext cx="1548020" cy="504056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/>
          <p:cNvSpPr/>
          <p:nvPr/>
        </p:nvSpPr>
        <p:spPr>
          <a:xfrm rot="19058937">
            <a:off x="4483717" y="1868433"/>
            <a:ext cx="1548020" cy="504056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961550" y="5733256"/>
            <a:ext cx="809420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RENCONTRES REGULIERES D’UN GROUPE PTF TECHNIQUE SPECIFIQUE </a:t>
            </a:r>
          </a:p>
          <a:p>
            <a:r>
              <a:rPr lang="fr-FR" dirty="0" smtClean="0"/>
              <a:t>PARTAGE DES DEVELOPPEMENTS A L’AGENDA DES RENCONTRES PTF SANTE ET PLUS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211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423</Words>
  <Application>Microsoft Office PowerPoint</Application>
  <PresentationFormat>Affichage à l'écran (4:3)</PresentationFormat>
  <Paragraphs>98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Mission d’assistance technique OMS pour l’élaboration d’une SNFS - démarrage de la phase d’analyse de situation du processus -</vt:lpstr>
      <vt:lpstr>Personnes rencontrées</vt:lpstr>
      <vt:lpstr>Résultats de entretiens (1) Directeur des Affaires Financières du Ministère de la Santé</vt:lpstr>
      <vt:lpstr>Résultats de entretiens (2) :  CNAM</vt:lpstr>
      <vt:lpstr>Résultats de entretiens (3) Primature</vt:lpstr>
      <vt:lpstr>Résultats de entretiens (4) Action Sociale MASEF</vt:lpstr>
      <vt:lpstr>Résultats de entretiens (5) DGB / MF</vt:lpstr>
      <vt:lpstr>Résultats de entretiens (6) PTF</vt:lpstr>
      <vt:lpstr>Conclusion / entretiens</vt:lpstr>
      <vt:lpstr>Hypothèses pour la feuille de route</vt:lpstr>
      <vt:lpstr>Dispositifs envisagés</vt:lpstr>
      <vt:lpstr>Feuille de route</vt:lpstr>
      <vt:lpstr>Feed-back du SG</vt:lpstr>
      <vt:lpstr>Feuille de route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d’assistance technique OMS pour l’élaboration d’une SNFS - démarrage de la phase d’analyse de situation du processus -</dc:title>
  <dc:creator>Bigeard, Mr Alexis - bf</dc:creator>
  <cp:lastModifiedBy>Bigeard, Mr Alexis - bf</cp:lastModifiedBy>
  <cp:revision>15</cp:revision>
  <dcterms:created xsi:type="dcterms:W3CDTF">2015-11-12T19:46:21Z</dcterms:created>
  <dcterms:modified xsi:type="dcterms:W3CDTF">2015-11-13T11:09:56Z</dcterms:modified>
</cp:coreProperties>
</file>